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6"/>
  </p:notesMasterIdLst>
  <p:sldIdLst>
    <p:sldId id="275" r:id="rId2"/>
    <p:sldId id="274" r:id="rId3"/>
    <p:sldId id="265" r:id="rId4"/>
    <p:sldId id="267" r:id="rId5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3BB4BF8-BA2B-4165-A565-B6B7383CC81E}">
          <p14:sldIdLst>
            <p14:sldId id="275"/>
            <p14:sldId id="274"/>
            <p14:sldId id="265"/>
            <p14:sldId id="26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55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52" autoAdjust="0"/>
    <p:restoredTop sz="94680" autoAdjust="0"/>
  </p:normalViewPr>
  <p:slideViewPr>
    <p:cSldViewPr>
      <p:cViewPr>
        <p:scale>
          <a:sx n="90" d="100"/>
          <a:sy n="90" d="100"/>
        </p:scale>
        <p:origin x="-24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3EFE4-2E42-4455-8398-0BA427793C49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B0C7A3-A857-4589-92F6-B1422926F9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18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B0C7A3-A857-4589-92F6-B1422926F93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80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1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6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95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85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10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84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18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049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35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74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99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CC12D-3C65-44C1-98D9-5FED71F87AEF}" type="datetimeFigureOut">
              <a:rPr lang="en-US" smtClean="0"/>
              <a:t>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672D-5031-4EBA-A874-79EBCBFF4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67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ro/url?sa=i&amp;url=https://www.fotosearch.fr/CSP990/k9930218/&amp;psig=AOvVaw1Wg4hi7xZZyAIa5_C-QpK_&amp;ust=1582807278102000&amp;source=images&amp;cd=vfe&amp;ved=0CAIQjRxqFwoTCPiog-Ge7-cCFQAAAAAdAAAAABA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muncii.ro/" TargetMode="External"/><Relationship Id="rId2" Type="http://schemas.openxmlformats.org/officeDocument/2006/relationships/hyperlink" Target="http://www.inspectiamuncii.ro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ofm,r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6200"/>
            <a:ext cx="8286808" cy="1352536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o-RO" dirty="0" smtClean="0"/>
              <a:t/>
            </a:r>
            <a:br>
              <a:rPr lang="ro-RO" dirty="0" smtClean="0"/>
            </a:br>
            <a:r>
              <a:rPr lang="en-US" sz="3600" b="1" dirty="0" smtClean="0"/>
              <a:t>CAUȚI UN LOC DE MUNCĂ </a:t>
            </a:r>
            <a:r>
              <a:rPr lang="ro-RO" sz="3600" b="1" dirty="0" smtClean="0"/>
              <a:t>ÎN STRĂINĂTATE</a:t>
            </a:r>
            <a:r>
              <a:rPr lang="en-US" sz="3600" b="1" dirty="0" smtClean="0"/>
              <a:t>?</a:t>
            </a:r>
            <a:br>
              <a:rPr lang="en-US" sz="3600" b="1" dirty="0" smtClean="0"/>
            </a:br>
            <a:r>
              <a:rPr lang="en-US" sz="3600" b="1" dirty="0" smtClean="0"/>
              <a:t>  INFORMEAZĂ –TE !</a:t>
            </a:r>
            <a:br>
              <a:rPr lang="en-US" sz="3600" b="1" dirty="0" smtClean="0"/>
            </a:b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4"/>
            <a:ext cx="8334404" cy="512922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ro-RO" sz="2200" dirty="0" smtClean="0"/>
          </a:p>
          <a:p>
            <a:r>
              <a:rPr lang="vi-VN" sz="2200" dirty="0" smtClean="0"/>
              <a:t>nu accepta cu ușurință ofertele de muncă prin </a:t>
            </a:r>
            <a:endParaRPr lang="ro-RO" sz="2200" dirty="0" smtClean="0"/>
          </a:p>
          <a:p>
            <a:pPr>
              <a:buNone/>
            </a:pPr>
            <a:r>
              <a:rPr lang="ro-RO" sz="2200" dirty="0" smtClean="0"/>
              <a:t>      </a:t>
            </a:r>
            <a:r>
              <a:rPr lang="vi-VN" sz="2200" dirty="0" smtClean="0"/>
              <a:t>intermediul anunțurilor on-line</a:t>
            </a:r>
            <a:r>
              <a:rPr lang="ro-RO" sz="2200" dirty="0" smtClean="0"/>
              <a:t>,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convorbiri telefonice;</a:t>
            </a:r>
            <a:endParaRPr lang="ro-RO" sz="2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 apela la</a:t>
            </a:r>
            <a:r>
              <a:rPr lang="ro-RO" sz="22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persoane necunoscute în mod direct;</a:t>
            </a:r>
          </a:p>
          <a:p>
            <a:endParaRPr lang="ro-RO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vi-VN" sz="2200" dirty="0" smtClean="0"/>
              <a:t>verifică cu atenție oferta locului de muncă</a:t>
            </a:r>
            <a:r>
              <a:rPr lang="ro-RO" sz="2200" dirty="0" smtClean="0"/>
              <a:t>;</a:t>
            </a:r>
            <a:endParaRPr lang="ro-RO" sz="2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c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itește cu atenție clauzele contractului de mediere;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v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erifică adresa și existența angajatorului străin  pentru care ai optat;</a:t>
            </a:r>
          </a:p>
          <a:p>
            <a:r>
              <a:rPr lang="ro-RO" sz="2200" dirty="0">
                <a:latin typeface="Arial" pitchFamily="34" charset="0"/>
                <a:cs typeface="Arial" pitchFamily="34" charset="0"/>
              </a:rPr>
              <a:t>n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u accepta să pleci la muncă în străinătate fără un contract de muncă și în limba română sau contractele de angajare acceptate în țara de destinație.</a:t>
            </a:r>
          </a:p>
          <a:p>
            <a:pPr>
              <a:buNone/>
            </a:pPr>
            <a:endParaRPr lang="vi-VN" sz="22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pic>
        <p:nvPicPr>
          <p:cNvPr id="4" name="Picture 3" descr="Imagine similară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2571744"/>
            <a:ext cx="1613867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2214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4724400" cy="609600"/>
          </a:xfrm>
        </p:spPr>
        <p:txBody>
          <a:bodyPr anchor="t">
            <a:normAutofit fontScale="90000"/>
          </a:bodyPr>
          <a:lstStyle/>
          <a:p>
            <a:r>
              <a:rPr lang="sv-SE" sz="3100" dirty="0" smtClean="0">
                <a:solidFill>
                  <a:schemeClr val="accent6">
                    <a:lumMod val="75000"/>
                  </a:schemeClr>
                </a:solidFill>
              </a:rPr>
              <a:t>Nu </a:t>
            </a:r>
            <a:r>
              <a:rPr lang="sv-SE" sz="3100" dirty="0">
                <a:solidFill>
                  <a:schemeClr val="accent6">
                    <a:lumMod val="75000"/>
                  </a:schemeClr>
                </a:solidFill>
              </a:rPr>
              <a:t>accepta să fii </a:t>
            </a:r>
            <a:r>
              <a:rPr lang="sv-SE" sz="3100" dirty="0" smtClean="0">
                <a:solidFill>
                  <a:schemeClr val="accent6">
                    <a:lumMod val="75000"/>
                  </a:schemeClr>
                </a:solidFill>
              </a:rPr>
              <a:t>exploatat</a:t>
            </a:r>
            <a:r>
              <a:rPr lang="ro-RO" sz="3100" dirty="0" smtClean="0">
                <a:solidFill>
                  <a:schemeClr val="accent6">
                    <a:lumMod val="75000"/>
                  </a:schemeClr>
                </a:solidFill>
              </a:rPr>
              <a:t> !</a:t>
            </a:r>
            <a:r>
              <a:rPr lang="ro-RO" dirty="0" smtClean="0"/>
              <a:t/>
            </a:r>
            <a:br>
              <a:rPr lang="ro-RO" dirty="0" smtClean="0"/>
            </a:b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0" y="533400"/>
            <a:ext cx="3733800" cy="5791200"/>
          </a:xfrm>
        </p:spPr>
        <p:txBody>
          <a:bodyPr>
            <a:normAutofit/>
          </a:bodyPr>
          <a:lstStyle/>
          <a:p>
            <a:pPr marL="0" marR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ro-RO" sz="2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</a:pPr>
            <a:r>
              <a:rPr lang="vi-VN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PERSOANELE FIZICE </a:t>
            </a:r>
            <a:r>
              <a:rPr lang="ro-RO" sz="18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     </a:t>
            </a:r>
            <a:endParaRPr lang="en-US" sz="1800" b="1" dirty="0" smtClean="0">
              <a:solidFill>
                <a:srgbClr val="1F497D">
                  <a:lumMod val="60000"/>
                  <a:lumOff val="40000"/>
                </a:srgbClr>
              </a:solidFill>
              <a:latin typeface="Arial Black" pitchFamily="34" charset="0"/>
            </a:endParaRPr>
          </a:p>
          <a:p>
            <a:pPr marL="0" lvl="0" indent="0" algn="ctr">
              <a:buNone/>
            </a:pPr>
            <a:r>
              <a:rPr lang="ro-RO" sz="1800" b="1" dirty="0" smtClean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</a:t>
            </a: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nu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au dreptul  să exercite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ro-RO" sz="2400" dirty="0">
                <a:cs typeface="Aharoni" panose="02010803020104030203" pitchFamily="2" charset="-79"/>
              </a:rPr>
              <a:t>    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activităţi de mediere a angajării cetăţenilor </a:t>
            </a:r>
            <a:endParaRPr lang="ro-RO" sz="2400" dirty="0"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români </a:t>
            </a:r>
            <a:r>
              <a:rPr lang="vi-VN" sz="2400" dirty="0">
                <a:latin typeface="Times New Roman"/>
                <a:cs typeface="Aharoni" panose="02010803020104030203" pitchFamily="2" charset="-79"/>
              </a:rPr>
              <a:t>în </a:t>
            </a:r>
            <a:r>
              <a:rPr lang="vi-VN" sz="2400" dirty="0" smtClean="0">
                <a:latin typeface="Times New Roman"/>
                <a:cs typeface="Aharoni" panose="02010803020104030203" pitchFamily="2" charset="-79"/>
              </a:rPr>
              <a:t>străinătate. </a:t>
            </a:r>
            <a:endParaRPr lang="ro-RO" sz="2400" dirty="0" smtClean="0">
              <a:latin typeface="Times New Roman"/>
              <a:cs typeface="Aharoni" panose="02010803020104030203" pitchFamily="2" charset="-79"/>
            </a:endParaRPr>
          </a:p>
          <a:p>
            <a:pPr marL="0" lvl="0" indent="0" algn="ctr">
              <a:buNone/>
            </a:pPr>
            <a:endParaRPr lang="ro-RO" sz="2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AGENTUL</a:t>
            </a:r>
            <a:r>
              <a:rPr lang="en-US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UI</a:t>
            </a:r>
            <a:r>
              <a:rPr lang="ro-RO" sz="1800" b="1" dirty="0">
                <a:solidFill>
                  <a:srgbClr val="1F497D">
                    <a:lumMod val="60000"/>
                    <a:lumOff val="40000"/>
                  </a:srgbClr>
                </a:solidFill>
                <a:latin typeface="Arial Black" pitchFamily="34" charset="0"/>
              </a:rPr>
              <a:t> DE PLASARE </a:t>
            </a:r>
            <a:endParaRPr lang="ro-RO" sz="1800" b="1" dirty="0" smtClean="0">
              <a:solidFill>
                <a:srgbClr val="1F497D">
                  <a:lumMod val="60000"/>
                  <a:lumOff val="40000"/>
                </a:srgbClr>
              </a:solidFill>
              <a:latin typeface="Arial Black" pitchFamily="34" charset="0"/>
            </a:endParaRPr>
          </a:p>
          <a:p>
            <a:pPr marL="0" lvl="0" indent="0" algn="ctr">
              <a:buNone/>
              <a:tabLst>
                <a:tab pos="57150" algn="l"/>
              </a:tabLst>
            </a:pPr>
            <a:r>
              <a:rPr lang="vi-VN" sz="2400" dirty="0" smtClean="0">
                <a:latin typeface="Times New Roman"/>
                <a:cs typeface="Arial" pitchFamily="34" charset="0"/>
              </a:rPr>
              <a:t>îi </a:t>
            </a:r>
            <a:r>
              <a:rPr lang="vi-VN" sz="2400" dirty="0">
                <a:latin typeface="Times New Roman"/>
                <a:cs typeface="Arial" pitchFamily="34" charset="0"/>
              </a:rPr>
              <a:t>este </a:t>
            </a:r>
            <a:r>
              <a:rPr lang="vi-VN" sz="2400" dirty="0" smtClean="0">
                <a:latin typeface="Times New Roman"/>
                <a:cs typeface="Arial" pitchFamily="34" charset="0"/>
              </a:rPr>
              <a:t>interzis</a:t>
            </a:r>
            <a:r>
              <a:rPr lang="ro-RO" sz="2400" dirty="0" smtClean="0">
                <a:latin typeface="Times New Roman"/>
                <a:cs typeface="Arial" pitchFamily="34" charset="0"/>
              </a:rPr>
              <a:t> </a:t>
            </a:r>
            <a:r>
              <a:rPr lang="vi-VN" sz="2400" dirty="0" smtClean="0">
                <a:latin typeface="Times New Roman"/>
                <a:cs typeface="Arial" pitchFamily="34" charset="0"/>
              </a:rPr>
              <a:t>să </a:t>
            </a:r>
            <a:r>
              <a:rPr lang="vi-VN" sz="2400" dirty="0">
                <a:latin typeface="Times New Roman"/>
                <a:cs typeface="Arial" pitchFamily="34" charset="0"/>
              </a:rPr>
              <a:t>perceapă </a:t>
            </a:r>
            <a:r>
              <a:rPr lang="ro-RO" sz="2400" dirty="0" smtClean="0">
                <a:cs typeface="Arial" pitchFamily="34" charset="0"/>
              </a:rPr>
              <a:t> t</a:t>
            </a:r>
            <a:r>
              <a:rPr lang="vi-VN" sz="2400" dirty="0">
                <a:latin typeface="Times New Roman"/>
                <a:cs typeface="Arial" pitchFamily="34" charset="0"/>
              </a:rPr>
              <a:t>arif de mediere, comisioane </a:t>
            </a:r>
            <a:endParaRPr lang="ro-RO" sz="2400" dirty="0" smtClean="0">
              <a:latin typeface="Times New Roman"/>
              <a:cs typeface="Arial" pitchFamily="34" charset="0"/>
            </a:endParaRPr>
          </a:p>
          <a:p>
            <a:pPr marL="0" lvl="0" indent="0" algn="ctr">
              <a:buNone/>
            </a:pPr>
            <a:r>
              <a:rPr lang="vi-VN" sz="2400" dirty="0" smtClean="0">
                <a:latin typeface="Times New Roman"/>
                <a:cs typeface="Arial" pitchFamily="34" charset="0"/>
              </a:rPr>
              <a:t>sau </a:t>
            </a:r>
            <a:r>
              <a:rPr lang="vi-VN" sz="2400" dirty="0">
                <a:latin typeface="Times New Roman"/>
                <a:cs typeface="Arial" pitchFamily="34" charset="0"/>
              </a:rPr>
              <a:t>alte taxe</a:t>
            </a:r>
            <a:endParaRPr lang="ro-RO" sz="2400" dirty="0"/>
          </a:p>
          <a:p>
            <a:endParaRPr lang="ro-R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66800"/>
            <a:ext cx="4572000" cy="5334000"/>
          </a:xfrm>
        </p:spPr>
        <p:txBody>
          <a:bodyPr>
            <a:normAutofit fontScale="55000" lnSpcReduction="20000"/>
          </a:bodyPr>
          <a:lstStyle/>
          <a:p>
            <a:endParaRPr lang="en-US" i="1" dirty="0" smtClean="0"/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Citește 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 atenție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clauzele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contractelor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semna ce nu înțelegi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b="1" dirty="0" smtClean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accepta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cu ușurință ofertele de muncă prin intermediul unor persoane sau 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prin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anunțuril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on-line.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accepta achitarea 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unor sume de bani cu titlu de comision, garanții  sau cheltuieli de transpot neefectuat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29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vi-VN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vi-VN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ceda nimănui dreptul </a:t>
            </a:r>
            <a:r>
              <a:rPr lang="vi-VN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de a-ți încasa bani pentru munca prestată de tine.</a:t>
            </a:r>
            <a:endParaRPr lang="en-US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 </a:t>
            </a:r>
            <a:r>
              <a:rPr lang="ro-RO" sz="29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înstrăina 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documentele de identitate sau </a:t>
            </a:r>
            <a:r>
              <a:rPr lang="ro-RO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cardul</a:t>
            </a:r>
            <a:r>
              <a:rPr lang="ro-RO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bancar.</a:t>
            </a:r>
          </a:p>
          <a:p>
            <a:endParaRPr lang="ro-RO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1800" b="1" dirty="0" smtClean="0"/>
              <a:t>        </a:t>
            </a:r>
            <a:r>
              <a:rPr lang="ro-RO" sz="2000" b="1" dirty="0" smtClean="0"/>
              <a:t>FII  ATENT ȘI INFORMREAZĂ-TE !</a:t>
            </a:r>
            <a:endParaRPr lang="ro-RO" sz="20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o-RO" sz="2000" b="1" dirty="0"/>
              <a:t> </a:t>
            </a:r>
            <a:r>
              <a:rPr lang="ro-RO" sz="2000" b="1" dirty="0" smtClean="0"/>
              <a:t>       </a:t>
            </a:r>
            <a:r>
              <a:rPr lang="vi-VN" sz="2000" b="1" dirty="0" smtClean="0"/>
              <a:t>APELEAZĂ </a:t>
            </a:r>
            <a:r>
              <a:rPr lang="vi-VN" sz="2000" b="1" dirty="0"/>
              <a:t>LA TOATE </a:t>
            </a:r>
            <a:r>
              <a:rPr lang="vi-VN" sz="2000" b="1" dirty="0" smtClean="0"/>
              <a:t>SURSELE </a:t>
            </a:r>
            <a:r>
              <a:rPr lang="vi-VN" sz="2000" b="1" dirty="0"/>
              <a:t>DE </a:t>
            </a:r>
            <a:r>
              <a:rPr lang="vi-VN" sz="2000" b="1" dirty="0" smtClean="0"/>
              <a:t>INFORMARE</a:t>
            </a:r>
            <a:endParaRPr lang="vi-VN" sz="2000" b="1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1600" dirty="0" smtClean="0"/>
              <a:t>•</a:t>
            </a:r>
            <a:r>
              <a:rPr lang="ro-RO" sz="1600" dirty="0" smtClean="0"/>
              <a:t>  </a:t>
            </a:r>
            <a:r>
              <a:rPr lang="vi-VN" sz="2200" dirty="0" smtClean="0"/>
              <a:t>autorităților </a:t>
            </a:r>
            <a:r>
              <a:rPr lang="vi-VN" sz="2200" dirty="0"/>
              <a:t>statului </a:t>
            </a:r>
            <a:r>
              <a:rPr lang="vi-VN" sz="2200" dirty="0" smtClean="0"/>
              <a:t>român</a:t>
            </a:r>
            <a:r>
              <a:rPr lang="ro-RO" sz="2200" dirty="0" smtClean="0"/>
              <a:t>;</a:t>
            </a:r>
            <a:r>
              <a:rPr lang="vi-VN" sz="2200" dirty="0" smtClean="0"/>
              <a:t> </a:t>
            </a:r>
            <a:endParaRPr lang="vi-VN" sz="2200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 smtClean="0"/>
              <a:t>•</a:t>
            </a:r>
            <a:r>
              <a:rPr lang="ro-RO" sz="2200" dirty="0" smtClean="0"/>
              <a:t> </a:t>
            </a:r>
            <a:r>
              <a:rPr lang="vi-VN" sz="2200" dirty="0" smtClean="0"/>
              <a:t>autorităților </a:t>
            </a:r>
            <a:r>
              <a:rPr lang="vi-VN" sz="2200" dirty="0"/>
              <a:t>statului de </a:t>
            </a:r>
            <a:r>
              <a:rPr lang="vi-VN" sz="2200" dirty="0" smtClean="0"/>
              <a:t>destinație</a:t>
            </a:r>
            <a:r>
              <a:rPr lang="ro-RO" sz="2200" dirty="0" smtClean="0"/>
              <a:t>;</a:t>
            </a:r>
            <a:endParaRPr lang="vi-VN" sz="2200" dirty="0"/>
          </a:p>
          <a:p>
            <a:pPr lvl="5">
              <a:lnSpc>
                <a:spcPct val="120000"/>
              </a:lnSpc>
              <a:spcBef>
                <a:spcPts val="0"/>
              </a:spcBef>
            </a:pPr>
            <a:r>
              <a:rPr lang="vi-VN" sz="2200" dirty="0" smtClean="0"/>
              <a:t>•</a:t>
            </a:r>
            <a:r>
              <a:rPr lang="ro-RO" sz="2200" dirty="0" smtClean="0"/>
              <a:t> </a:t>
            </a:r>
            <a:r>
              <a:rPr lang="vi-VN" sz="2200" dirty="0" smtClean="0"/>
              <a:t>centrelor </a:t>
            </a:r>
            <a:r>
              <a:rPr lang="vi-VN" sz="2200" dirty="0"/>
              <a:t>de consiliere sau sindicatelor </a:t>
            </a:r>
            <a:r>
              <a:rPr lang="ro-RO" sz="2200" dirty="0" smtClean="0"/>
              <a:t> </a:t>
            </a:r>
            <a:r>
              <a:rPr lang="vi-VN" sz="2200" dirty="0" smtClean="0"/>
              <a:t>din </a:t>
            </a:r>
            <a:r>
              <a:rPr lang="vi-VN" sz="2200" dirty="0"/>
              <a:t>țara de </a:t>
            </a:r>
            <a:r>
              <a:rPr lang="ro-RO" sz="2200" dirty="0" smtClean="0"/>
              <a:t>   </a:t>
            </a:r>
            <a:r>
              <a:rPr lang="vi-VN" sz="2200" dirty="0" smtClean="0"/>
              <a:t>destinație</a:t>
            </a:r>
            <a:r>
              <a:rPr lang="ro-RO" sz="2200" dirty="0" smtClean="0"/>
              <a:t>.</a:t>
            </a:r>
            <a:endParaRPr lang="vi-VN" sz="2200" dirty="0"/>
          </a:p>
          <a:p>
            <a:endParaRPr lang="ro-RO" dirty="0" smtClean="0"/>
          </a:p>
          <a:p>
            <a:r>
              <a:rPr lang="pt-BR" dirty="0"/>
              <a:t>	  </a:t>
            </a:r>
            <a:r>
              <a:rPr lang="vi-VN" dirty="0"/>
              <a:t>	</a:t>
            </a:r>
            <a:endParaRPr lang="ro-RO" dirty="0"/>
          </a:p>
        </p:txBody>
      </p:sp>
      <p:pic>
        <p:nvPicPr>
          <p:cNvPr id="6" name="Picture 5" descr="Bildergebnis für information clipart">
            <a:hlinkClick r:id="rId3" tgtFrame="&quot;_blank&quot;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614" y="5029200"/>
            <a:ext cx="91440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1659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ro-RO" dirty="0" smtClean="0"/>
              <a:t>ATENȚIONARE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305800" cy="5334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vi-VN" sz="1600" b="1" dirty="0" smtClean="0"/>
          </a:p>
          <a:p>
            <a:pPr marL="0" indent="0">
              <a:buNone/>
            </a:pPr>
            <a:r>
              <a:rPr lang="ro-RO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POATE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CONSTITUI UN </a:t>
            </a:r>
            <a:r>
              <a:rPr lang="en-US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o-RO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RISC DACĂ: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 acceptă </a:t>
            </a:r>
            <a:r>
              <a:rPr lang="vi-VN" sz="2200" dirty="0" smtClean="0">
                <a:latin typeface="Arial" pitchFamily="34" charset="0"/>
                <a:cs typeface="Arial" pitchFamily="34" charset="0"/>
              </a:rPr>
              <a:t>oferte de locuri de muncă prin intermediul netului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fără o vizită la sediul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agen</a:t>
            </a:r>
            <a:r>
              <a:rPr lang="ro-RO" sz="2200" dirty="0" err="1">
                <a:latin typeface="Arial" pitchFamily="34" charset="0"/>
                <a:cs typeface="Arial" pitchFamily="34" charset="0"/>
              </a:rPr>
              <a:t>ț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iei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 de plasare;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Selectarea se efectuează cu rapiditate,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o-RO" sz="2200" dirty="0">
                <a:latin typeface="Arial" pitchFamily="34" charset="0"/>
                <a:cs typeface="Arial" pitchFamily="34" charset="0"/>
              </a:rPr>
              <a:t>î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 orice condiții, fără nici un criteriu de selecție (interviu, verificarea aptitudinilor) care să vă califice pentru locul de muncă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o-RO" sz="2200" dirty="0" smtClean="0">
                <a:latin typeface="Arial" pitchFamily="34" charset="0"/>
                <a:cs typeface="Arial" pitchFamily="34" charset="0"/>
              </a:rPr>
              <a:t>solicitat;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Semnarea contractului de mediere în grabă, deși nu dețineți toate documentele necesare medierii;</a:t>
            </a:r>
          </a:p>
          <a:p>
            <a:pPr>
              <a:spcBef>
                <a:spcPts val="1200"/>
              </a:spcBef>
            </a:pPr>
            <a:r>
              <a:rPr lang="it-IT" sz="2200" dirty="0" smtClean="0">
                <a:latin typeface="Arial" pitchFamily="34" charset="0"/>
                <a:cs typeface="Arial" pitchFamily="34" charset="0"/>
              </a:rPr>
              <a:t>Se </a:t>
            </a:r>
            <a:r>
              <a:rPr lang="it-IT" sz="2200" i="1" dirty="0" smtClean="0">
                <a:latin typeface="Arial" pitchFamily="34" charset="0"/>
                <a:cs typeface="Arial" pitchFamily="34" charset="0"/>
              </a:rPr>
              <a:t>”garantează plecarea la muncă”  </a:t>
            </a:r>
            <a:r>
              <a:rPr lang="it-IT" sz="2200" dirty="0" smtClean="0">
                <a:latin typeface="Arial" pitchFamily="34" charset="0"/>
                <a:cs typeface="Arial" pitchFamily="34" charset="0"/>
              </a:rPr>
              <a:t>într-un timp foarte scurt;</a:t>
            </a:r>
            <a:endParaRPr lang="ro-RO" sz="2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Se promite salarizare mare pentru muncă necalificată;</a:t>
            </a:r>
          </a:p>
          <a:p>
            <a:pPr>
              <a:spcBef>
                <a:spcPts val="1200"/>
              </a:spcBef>
            </a:pPr>
            <a:r>
              <a:rPr lang="ro-RO" sz="2200" dirty="0" smtClean="0">
                <a:latin typeface="Arial" pitchFamily="34" charset="0"/>
                <a:cs typeface="Arial" pitchFamily="34" charset="0"/>
              </a:rPr>
              <a:t>Vi se rețin actele de identitate sau carul bancar.</a:t>
            </a:r>
            <a:endParaRPr lang="it-IT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o-RO" sz="2200" dirty="0" smtClean="0">
              <a:latin typeface="Arial" pitchFamily="34" charset="0"/>
              <a:cs typeface="Arial" pitchFamily="34" charset="0"/>
            </a:endParaRPr>
          </a:p>
          <a:p>
            <a:endParaRPr lang="ro-RO" sz="22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1" y="3048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005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477962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o-RO" sz="3600" dirty="0" smtClean="0"/>
              <a:t/>
            </a:r>
            <a:br>
              <a:rPr lang="ro-RO" sz="3600" dirty="0" smtClean="0"/>
            </a:br>
            <a:r>
              <a:rPr lang="en-US" sz="3200" dirty="0" smtClean="0"/>
              <a:t>CAUȚI UN LOC DE MUNCĂ</a:t>
            </a:r>
            <a:r>
              <a:rPr lang="ro-RO" sz="3200" dirty="0" smtClean="0"/>
              <a:t>  ÎN  STRĂINĂTATE</a:t>
            </a:r>
            <a:r>
              <a:rPr lang="en-US" sz="3200" dirty="0" smtClean="0"/>
              <a:t> ?</a:t>
            </a:r>
            <a:br>
              <a:rPr lang="en-US" sz="3200" dirty="0" smtClean="0"/>
            </a:br>
            <a:r>
              <a:rPr lang="en-US" sz="3200" dirty="0" smtClean="0"/>
              <a:t>  INFORMEAZĂ –TE !</a:t>
            </a:r>
            <a:br>
              <a:rPr lang="en-US" sz="3200" dirty="0" smtClean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endParaRPr lang="ro-RO" sz="20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ro-RO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 smtClean="0">
                <a:cs typeface="Arial" pitchFamily="34" charset="0"/>
              </a:rPr>
              <a:t>verifică dacă agențiile care oferă locuri de muncă în străinătate sunt înregistrate la inspectoratul teritorial de muncă</a:t>
            </a:r>
            <a:r>
              <a:rPr lang="ro-RO" sz="2400" dirty="0">
                <a:cs typeface="Arial" pitchFamily="34" charset="0"/>
              </a:rPr>
              <a:t> </a:t>
            </a:r>
            <a:r>
              <a:rPr lang="ro-RO" sz="2400" dirty="0" err="1" smtClean="0">
                <a:cs typeface="Arial" pitchFamily="34" charset="0"/>
                <a:hlinkClick r:id="rId2"/>
              </a:rPr>
              <a:t>www.inspectiamuncii.ro</a:t>
            </a:r>
            <a:endParaRPr lang="ro-RO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ro-RO" sz="2400" dirty="0" smtClean="0">
                <a:latin typeface="Arial" pitchFamily="34" charset="0"/>
                <a:cs typeface="Arial" pitchFamily="34" charset="0"/>
              </a:rPr>
              <a:t>Consultă</a:t>
            </a:r>
            <a:r>
              <a:rPr lang="ro-RO" sz="2400" dirty="0" smtClean="0">
                <a:cs typeface="Arial" pitchFamily="34" charset="0"/>
              </a:rPr>
              <a:t> </a:t>
            </a:r>
            <a:r>
              <a:rPr lang="ro-RO" sz="2400" b="1" dirty="0" smtClean="0">
                <a:cs typeface="Arial" pitchFamily="34" charset="0"/>
              </a:rPr>
              <a:t>Ghidul lucrătorului român în țările Uniunii Europene  </a:t>
            </a:r>
            <a:r>
              <a:rPr lang="ro-RO" sz="2400" dirty="0" err="1" smtClean="0">
                <a:cs typeface="Arial" pitchFamily="34" charset="0"/>
                <a:hlinkClick r:id="rId2"/>
              </a:rPr>
              <a:t>www.inspectiamuncii.ro</a:t>
            </a:r>
            <a:r>
              <a:rPr lang="ro-RO" sz="2400" b="1" dirty="0" smtClean="0">
                <a:cs typeface="Arial" pitchFamily="34" charset="0"/>
              </a:rPr>
              <a:t> sau </a:t>
            </a:r>
            <a:r>
              <a:rPr lang="ro-RO" sz="2400" dirty="0" err="1" smtClean="0">
                <a:cs typeface="Arial" pitchFamily="34" charset="0"/>
                <a:hlinkClick r:id="rId3"/>
              </a:rPr>
              <a:t>www.mmuncii.ro</a:t>
            </a:r>
            <a:r>
              <a:rPr lang="ro-RO" sz="2400" dirty="0" smtClean="0">
                <a:cs typeface="Arial" pitchFamily="34" charset="0"/>
              </a:rPr>
              <a:t> </a:t>
            </a:r>
            <a:endParaRPr lang="vi-VN" sz="2400" dirty="0" smtClean="0">
              <a:cs typeface="Arial" pitchFamily="34" charset="0"/>
            </a:endParaRPr>
          </a:p>
          <a:p>
            <a:pPr>
              <a:spcBef>
                <a:spcPts val="1200"/>
              </a:spcBef>
            </a:pPr>
            <a:r>
              <a:rPr lang="vi-VN" sz="2400" dirty="0" smtClean="0">
                <a:cs typeface="Arial" pitchFamily="34" charset="0"/>
              </a:rPr>
              <a:t>poți solicita un loc de muncă în străinătate și Agenției de șomaj, prin Rețeaua EURES </a:t>
            </a:r>
            <a:r>
              <a:rPr lang="ro-RO" sz="2400" dirty="0" err="1" smtClean="0">
                <a:cs typeface="Arial" pitchFamily="34" charset="0"/>
                <a:hlinkClick r:id="rId4"/>
              </a:rPr>
              <a:t>www.anofm</a:t>
            </a:r>
            <a:r>
              <a:rPr lang="ro-RO" sz="2400" dirty="0" smtClean="0">
                <a:cs typeface="Arial" pitchFamily="34" charset="0"/>
                <a:hlinkClick r:id="rId4"/>
              </a:rPr>
              <a:t>,</a:t>
            </a:r>
            <a:r>
              <a:rPr lang="ro-RO" sz="2400" dirty="0" err="1" smtClean="0">
                <a:cs typeface="Arial" pitchFamily="34" charset="0"/>
                <a:hlinkClick r:id="rId4"/>
              </a:rPr>
              <a:t>ro</a:t>
            </a:r>
            <a:r>
              <a:rPr lang="ro-RO" sz="2400" dirty="0" smtClean="0"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629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324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CAUȚI UN LOC DE MUNCĂ ÎN STRĂINĂTATE?   INFORMEAZĂ –TE ! </vt:lpstr>
      <vt:lpstr>Nu accepta să fii exploatat ! </vt:lpstr>
      <vt:lpstr>ATENȚIONARE</vt:lpstr>
      <vt:lpstr> CAUȚI UN LOC DE MUNCĂ  ÎN  STRĂINĂTATE ?   INFORMEAZĂ –TE 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INSPECTIA MUNCII     INTERMEDIEREA  ȘI  PLASAREA  FORȚEI  DE MUNCĂ  ÎN  STRĂINĂTATE  PRIN  INTERMEDIUL AGENȚILOR  DE  PLASARE  SAU  AGENȚII  DE MUNCĂ  TEMPORARĂ</dc:title>
  <dc:creator>User</dc:creator>
  <cp:lastModifiedBy>GUNA RODIANA</cp:lastModifiedBy>
  <cp:revision>108</cp:revision>
  <cp:lastPrinted>2020-02-25T08:08:36Z</cp:lastPrinted>
  <dcterms:created xsi:type="dcterms:W3CDTF">2017-08-02T15:36:37Z</dcterms:created>
  <dcterms:modified xsi:type="dcterms:W3CDTF">2023-01-30T08:38:02Z</dcterms:modified>
</cp:coreProperties>
</file>