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8"/>
  </p:notesMasterIdLst>
  <p:handoutMasterIdLst>
    <p:handoutMasterId r:id="rId19"/>
  </p:handoutMasterIdLst>
  <p:sldIdLst>
    <p:sldId id="256" r:id="rId3"/>
    <p:sldId id="291" r:id="rId4"/>
    <p:sldId id="310" r:id="rId5"/>
    <p:sldId id="305" r:id="rId6"/>
    <p:sldId id="348" r:id="rId7"/>
    <p:sldId id="349" r:id="rId8"/>
    <p:sldId id="350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4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8000"/>
    <a:srgbClr val="006600"/>
    <a:srgbClr val="FF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A7D0C7-4D92-417F-8302-746DF6E4EFE0}" type="datetimeFigureOut">
              <a:rPr lang="ro-RO"/>
              <a:pPr>
                <a:defRPr/>
              </a:pPr>
              <a:t>08/05/2026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A1AE10-A8A9-4786-A023-AF0CF62A5CB8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0855664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A2BB27-AA2C-461A-8E60-3F23209B0740}" type="datetimeFigureOut">
              <a:rPr lang="ro-RO"/>
              <a:pPr>
                <a:defRPr/>
              </a:pPr>
              <a:t>08/05/2026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o-RO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o-RO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B3EC6D-51E3-4650-9DAF-70EC925E0697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7853785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86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494E2-76C5-4BE5-9222-039CCA081C63}" type="datetime1">
              <a:rPr lang="en-US"/>
              <a:pPr>
                <a:defRPr/>
              </a:pPr>
              <a:t>5/8/2026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DD43F-374A-4C1B-9C8E-EAFC24EAC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85B74-0B6D-4FCF-B2C2-8FCF927687FB}" type="datetime1">
              <a:rPr lang="en-US"/>
              <a:pPr>
                <a:defRPr/>
              </a:pPr>
              <a:t>5/8/2026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8C4BC-4E7F-4E09-B360-0D302FB4B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C3DFC-FF62-4D95-BE50-12A5B2EC122C}" type="datetime1">
              <a:rPr lang="en-US"/>
              <a:pPr>
                <a:defRPr/>
              </a:pPr>
              <a:t>5/8/2026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47178-ADAE-4109-9126-D0FE7EB0A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D91F4-16B1-4F40-A111-B79D3146A14E}" type="datetime1">
              <a:rPr lang="en-US"/>
              <a:pPr>
                <a:defRPr/>
              </a:pPr>
              <a:t>5/8/2026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19FE5-FF38-4021-864C-D3FF9F885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11417-7D2E-4348-802E-F073ED2EA6E0}" type="datetime1">
              <a:rPr lang="en-US"/>
              <a:pPr>
                <a:defRPr/>
              </a:pPr>
              <a:t>5/8/2026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D50A2-16F0-4320-8CD6-32D9198FA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D9E87-99B2-4FFA-9C08-C953100457FC}" type="datetime1">
              <a:rPr lang="en-US"/>
              <a:pPr>
                <a:defRPr/>
              </a:pPr>
              <a:t>5/8/2026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A0E74-AE74-4440-A2F9-0B76D9708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58FC3-849E-4A1D-93E0-873339A14485}" type="datetime1">
              <a:rPr lang="en-US"/>
              <a:pPr>
                <a:defRPr/>
              </a:pPr>
              <a:t>5/8/2026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9FF3D-B160-4369-8D87-E0C1B5869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D11C0-182F-491D-83CB-070E7226C804}" type="datetime1">
              <a:rPr lang="en-US"/>
              <a:pPr>
                <a:defRPr/>
              </a:pPr>
              <a:t>5/8/2026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38C8F-8723-48BC-B77C-71B3E4A49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E4E4F-E814-41AB-B491-C8C1D679A778}" type="datetime1">
              <a:rPr lang="en-US"/>
              <a:pPr>
                <a:defRPr/>
              </a:pPr>
              <a:t>5/8/2026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9BE32-42F3-4575-A456-108B63864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0798D-BE4B-4CD9-9A9F-9B5799C1EAFA}" type="datetime1">
              <a:rPr lang="en-US"/>
              <a:pPr>
                <a:defRPr/>
              </a:pPr>
              <a:t>5/8/2026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44C4D-444E-4004-88EB-4DA4EC131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FF4E6-6226-48F5-A5D6-0E3DC0C6EBFF}" type="datetime1">
              <a:rPr lang="en-US"/>
              <a:pPr>
                <a:defRPr/>
              </a:pPr>
              <a:t>5/8/2026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B4675-AFC1-4191-B590-123D4A128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3E028-516D-447C-9F2F-AF0B129D3F49}" type="datetime1">
              <a:rPr lang="en-US"/>
              <a:pPr>
                <a:defRPr/>
              </a:pPr>
              <a:t>5/8/2026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FDB28-519F-464E-8445-20045BBA3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8259A-FEC7-4A45-BD7F-18BD7C5011E2}" type="datetime1">
              <a:rPr lang="en-US"/>
              <a:pPr>
                <a:defRPr/>
              </a:pPr>
              <a:t>5/8/2026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BC98-3125-4078-A2A2-E26222022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820FC-4D58-4636-8A8C-B31E88E69770}" type="datetime1">
              <a:rPr lang="en-US"/>
              <a:pPr>
                <a:defRPr/>
              </a:pPr>
              <a:t>5/8/2026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0C046-DB2F-4B71-A916-661E9DB67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Straight Connector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9B84EFA-AD33-435A-BBEC-857103CAE153}" type="datetime1">
              <a:rPr lang="en-US"/>
              <a:pPr>
                <a:defRPr/>
              </a:pPr>
              <a:t>5/8/2026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CB73F46-1588-4A04-9485-A8F2C08CB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2AEB347-4E74-4DAE-AD79-AF2D45FA59A8}" type="datetime1">
              <a:rPr lang="en-US"/>
              <a:pPr>
                <a:defRPr/>
              </a:pPr>
              <a:t>5/8/2026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AEC5AFD-984B-4A06-A546-5E7456BE0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5DA5D-93EF-49D4-A904-A69F7A7A6D40}" type="datetime1">
              <a:rPr lang="en-US"/>
              <a:pPr>
                <a:defRPr/>
              </a:pPr>
              <a:t>5/8/2026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E5EB0-E3D7-4F98-BB41-795FB758C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D6A37-406C-4311-88CF-89F84717E6F4}" type="datetime1">
              <a:rPr lang="en-US"/>
              <a:pPr>
                <a:defRPr/>
              </a:pPr>
              <a:t>5/8/2026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8B58A-E13C-45DF-A4A3-9E5B410A4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4D50-305D-4DF1-82C5-393A5A127FD2}" type="datetime1">
              <a:rPr lang="en-US"/>
              <a:pPr>
                <a:defRPr/>
              </a:pPr>
              <a:t>5/8/2026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FA195-6505-4B4B-A6F4-0283A573C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73D7383-96F9-464E-A8CD-6152F08C858F}" type="datetime1">
              <a:rPr lang="en-US"/>
              <a:pPr>
                <a:defRPr/>
              </a:pPr>
              <a:t>5/8/2026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entury Schoolbook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61456B4-1B64-40DE-8A1F-A2C9AB5B8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2" r:id="rId2"/>
    <p:sldLayoutId id="2147483681" r:id="rId3"/>
    <p:sldLayoutId id="2147483680" r:id="rId4"/>
    <p:sldLayoutId id="2147483694" r:id="rId5"/>
    <p:sldLayoutId id="2147483695" r:id="rId6"/>
    <p:sldLayoutId id="2147483679" r:id="rId7"/>
    <p:sldLayoutId id="2147483678" r:id="rId8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648F67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BCCEBD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fld id="{FC0C7894-DFE5-45EA-9446-0B47C551ABA6}" type="datetime1">
              <a:rPr lang="en-US"/>
              <a:pPr>
                <a:defRPr/>
              </a:pPr>
              <a:t>5/8/2026</a:t>
            </a:fld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FF80EE4C-1E0C-45AE-9902-77E2D0A90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2" r:id="rId2"/>
    <p:sldLayoutId id="2147483691" r:id="rId3"/>
    <p:sldLayoutId id="2147483690" r:id="rId4"/>
    <p:sldLayoutId id="2147483689" r:id="rId5"/>
    <p:sldLayoutId id="2147483688" r:id="rId6"/>
    <p:sldLayoutId id="2147483687" r:id="rId7"/>
    <p:sldLayoutId id="2147483686" r:id="rId8"/>
    <p:sldLayoutId id="2147483685" r:id="rId9"/>
    <p:sldLayoutId id="2147483684" r:id="rId10"/>
    <p:sldLayoutId id="2147483683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nes.gov.ro/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D2272B9-23E5-43EB-843F-BA7D3A7E25E2}" type="datetime1">
              <a:rPr lang="en-US"/>
              <a:pPr>
                <a:defRPr/>
              </a:pPr>
              <a:t>5/8/2026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12B9E-E350-4A7D-98FF-66999585B32A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4579" name="Date Placeholder 1"/>
          <p:cNvSpPr txBox="1">
            <a:spLocks noGrp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000">
              <a:latin typeface="Verdana" pitchFamily="34" charset="0"/>
            </a:endParaRPr>
          </a:p>
        </p:txBody>
      </p:sp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B5AEA91-6EDE-4E8F-9D8A-E5A91C8B14CE}" type="slidenum">
              <a:rPr lang="en-US" sz="1000">
                <a:latin typeface="+mn-lt"/>
              </a:rPr>
              <a:pPr algn="r">
                <a:defRPr/>
              </a:pPr>
              <a:t>1</a:t>
            </a:fld>
            <a:endParaRPr lang="en-US" sz="1000">
              <a:latin typeface="+mn-lt"/>
            </a:endParaRPr>
          </a:p>
        </p:txBody>
      </p:sp>
      <p:sp>
        <p:nvSpPr>
          <p:cNvPr id="24581" name="Subtitle 2"/>
          <p:cNvSpPr>
            <a:spLocks noGrp="1"/>
          </p:cNvSpPr>
          <p:nvPr>
            <p:ph type="subTitle" idx="4294967295"/>
          </p:nvPr>
        </p:nvSpPr>
        <p:spPr>
          <a:xfrm>
            <a:off x="838200" y="1600200"/>
            <a:ext cx="7543800" cy="45720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endParaRPr lang="ro-RO" sz="3600" b="1" dirty="0">
              <a:solidFill>
                <a:srgbClr val="FF0000"/>
              </a:solidFill>
              <a:latin typeface="Trebuchet MS" pitchFamily="34" charset="0"/>
              <a:ea typeface="Aharoni"/>
              <a:cs typeface="Aharoni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ro-RO" b="1" dirty="0">
              <a:latin typeface="Trebuchet MS" pitchFamily="34" charset="0"/>
              <a:ea typeface="Aharoni"/>
              <a:cs typeface="Aharoni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o-RO" b="1" dirty="0">
                <a:latin typeface="Trebuchet MS" pitchFamily="34" charset="0"/>
                <a:ea typeface="Aharoni"/>
                <a:cs typeface="Aharoni"/>
              </a:rPr>
              <a:t>Agenția Națională pentru Egalitatea de Șanse între Femei și Bărbați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ro-RO" sz="2400" b="1" dirty="0">
              <a:solidFill>
                <a:schemeClr val="tx2"/>
              </a:solidFill>
              <a:latin typeface="Trebuchet MS" pitchFamily="34" charset="0"/>
              <a:cs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ro-RO" sz="2400" b="1" dirty="0">
              <a:solidFill>
                <a:schemeClr val="tx2"/>
              </a:solidFill>
            </a:endParaRPr>
          </a:p>
        </p:txBody>
      </p:sp>
      <p:pic>
        <p:nvPicPr>
          <p:cNvPr id="245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2400"/>
            <a:ext cx="35814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o-RO" sz="24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PREJUDECĂŢI DESPRE FEMEI/BĂRBAȚI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o-RO" sz="2000" dirty="0">
                <a:latin typeface="Cambria" panose="02040503050406030204" pitchFamily="18" charset="0"/>
              </a:rPr>
              <a:t>Dacă o femeie își impune punctul de vedere, este “</a:t>
            </a:r>
            <a:r>
              <a:rPr lang="ro-RO" sz="2000" i="1" dirty="0">
                <a:latin typeface="Cambria" panose="02040503050406030204" pitchFamily="18" charset="0"/>
              </a:rPr>
              <a:t>lipsită de feminitate</a:t>
            </a:r>
            <a:r>
              <a:rPr lang="ro-RO" sz="2000" dirty="0">
                <a:latin typeface="Cambria" panose="02040503050406030204" pitchFamily="18" charset="0"/>
              </a:rPr>
              <a:t>”.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o-RO" sz="2000" dirty="0">
                <a:latin typeface="Cambria" panose="02040503050406030204" pitchFamily="18" charset="0"/>
              </a:rPr>
              <a:t>Dacă o femeie este gravidă, este mai puțin performantă la locul de muncă.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o-RO" sz="2000" dirty="0">
                <a:latin typeface="Cambria" panose="02040503050406030204" pitchFamily="18" charset="0"/>
              </a:rPr>
              <a:t>Dacă o femeie este mamă și are o carieră de succes, cu siguranță își neglijează copilul.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o-RO" sz="2000" dirty="0">
                <a:latin typeface="Cambria" panose="02040503050406030204" pitchFamily="18" charset="0"/>
              </a:rPr>
              <a:t>Dacă o femeie are o meserie și devine mamă, își va neglija cariera în favoarea familiei.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o-RO" sz="2000" dirty="0">
                <a:latin typeface="Cambria" panose="02040503050406030204" pitchFamily="18" charset="0"/>
              </a:rPr>
              <a:t>Dacă o femeie are o dispută cu o altă femeie, ambele sunt isterice </a:t>
            </a:r>
            <a:r>
              <a:rPr lang="ro-RO" sz="2000" dirty="0" err="1">
                <a:latin typeface="Cambria" panose="02040503050406030204" pitchFamily="18" charset="0"/>
              </a:rPr>
              <a:t>şi</a:t>
            </a:r>
            <a:r>
              <a:rPr lang="ro-RO" sz="2000" dirty="0">
                <a:latin typeface="Cambria" panose="02040503050406030204" pitchFamily="18" charset="0"/>
              </a:rPr>
              <a:t> </a:t>
            </a:r>
            <a:r>
              <a:rPr lang="ro-RO" sz="2000" dirty="0" err="1">
                <a:latin typeface="Cambria" panose="02040503050406030204" pitchFamily="18" charset="0"/>
              </a:rPr>
              <a:t>iraţionale</a:t>
            </a:r>
            <a:r>
              <a:rPr lang="ro-RO" sz="2000" dirty="0">
                <a:latin typeface="Cambria" panose="020405030504060302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o-RO" sz="2000" dirty="0">
                <a:latin typeface="Cambria" panose="02040503050406030204" pitchFamily="18" charset="0"/>
              </a:rPr>
              <a:t>Dacă un bărbat câștigă mai puțini bani decât partenera/soția este un neisprăvit.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085B74-0B6D-4FCF-B2C2-8FCF927687FB}" type="datetime1">
              <a:rPr lang="en-US" smtClean="0"/>
              <a:pPr>
                <a:defRPr/>
              </a:pPr>
              <a:t>5/8/2026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8C4BC-4E7F-4E09-B360-0D302FB4B4B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77812"/>
            <a:ext cx="3581400" cy="112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7283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o-RO" sz="2400" b="1" dirty="0">
                <a:latin typeface="Cambria" panose="02040503050406030204" pitchFamily="18" charset="0"/>
              </a:rPr>
              <a:t>D</a:t>
            </a:r>
            <a:r>
              <a:rPr lang="en-US" sz="2400" b="1" dirty="0" err="1">
                <a:latin typeface="Cambria" panose="02040503050406030204" pitchFamily="18" charset="0"/>
              </a:rPr>
              <a:t>iscriminare</a:t>
            </a:r>
            <a:r>
              <a:rPr lang="ro-RO" sz="2400" b="1" dirty="0">
                <a:latin typeface="Cambria" panose="02040503050406030204" pitchFamily="18" charset="0"/>
              </a:rPr>
              <a:t>a</a:t>
            </a:r>
            <a:r>
              <a:rPr lang="en-US" sz="2400" b="1" dirty="0"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</a:rPr>
              <a:t>directă</a:t>
            </a:r>
            <a:r>
              <a:rPr lang="en-US" sz="2400" b="1" dirty="0">
                <a:latin typeface="Cambria" panose="02040503050406030204" pitchFamily="18" charset="0"/>
              </a:rPr>
              <a:t> </a:t>
            </a:r>
            <a:r>
              <a:rPr lang="ro-RO" sz="2400" b="1" dirty="0">
                <a:latin typeface="Cambria" panose="02040503050406030204" pitchFamily="18" charset="0"/>
              </a:rPr>
              <a:t>-</a:t>
            </a:r>
            <a:r>
              <a:rPr lang="ro-RO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situaţia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în</a:t>
            </a:r>
            <a:r>
              <a:rPr lang="en-US" sz="2400" dirty="0">
                <a:latin typeface="Cambria" panose="02040503050406030204" pitchFamily="18" charset="0"/>
              </a:rPr>
              <a:t> care o </a:t>
            </a:r>
            <a:r>
              <a:rPr lang="en-US" sz="2400" dirty="0" err="1">
                <a:latin typeface="Cambria" panose="02040503050406030204" pitchFamily="18" charset="0"/>
              </a:rPr>
              <a:t>persoană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este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tratată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mai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puţin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favorabil</a:t>
            </a:r>
            <a:r>
              <a:rPr lang="en-US" sz="2400" dirty="0">
                <a:latin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</a:rPr>
              <a:t>pe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criteri</a:t>
            </a:r>
            <a:r>
              <a:rPr lang="ro-RO" sz="2400" dirty="0" err="1">
                <a:latin typeface="Cambria" panose="02040503050406030204" pitchFamily="18" charset="0"/>
              </a:rPr>
              <a:t>ul</a:t>
            </a:r>
            <a:r>
              <a:rPr lang="en-US" sz="2400" dirty="0">
                <a:latin typeface="Cambria" panose="02040503050406030204" pitchFamily="18" charset="0"/>
              </a:rPr>
              <a:t> de sex, </a:t>
            </a:r>
            <a:r>
              <a:rPr lang="en-US" sz="2400" dirty="0" err="1">
                <a:latin typeface="Cambria" panose="02040503050406030204" pitchFamily="18" charset="0"/>
              </a:rPr>
              <a:t>decât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este</a:t>
            </a:r>
            <a:r>
              <a:rPr lang="en-US" sz="2400" dirty="0">
                <a:latin typeface="Cambria" panose="02040503050406030204" pitchFamily="18" charset="0"/>
              </a:rPr>
              <a:t>, a </a:t>
            </a:r>
            <a:r>
              <a:rPr lang="en-US" sz="2400" dirty="0" err="1">
                <a:latin typeface="Cambria" panose="02040503050406030204" pitchFamily="18" charset="0"/>
              </a:rPr>
              <a:t>fost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sau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ar</a:t>
            </a:r>
            <a:r>
              <a:rPr lang="en-US" sz="2400" dirty="0">
                <a:latin typeface="Cambria" panose="02040503050406030204" pitchFamily="18" charset="0"/>
              </a:rPr>
              <a:t> fi </a:t>
            </a:r>
            <a:r>
              <a:rPr lang="en-US" sz="2400" dirty="0" err="1">
                <a:latin typeface="Cambria" panose="02040503050406030204" pitchFamily="18" charset="0"/>
              </a:rPr>
              <a:t>tratată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altă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persoană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într</a:t>
            </a:r>
            <a:r>
              <a:rPr lang="en-US" sz="2400" dirty="0">
                <a:latin typeface="Cambria" panose="02040503050406030204" pitchFamily="18" charset="0"/>
              </a:rPr>
              <a:t>-o </a:t>
            </a:r>
            <a:r>
              <a:rPr lang="en-US" sz="2400" dirty="0" err="1">
                <a:latin typeface="Cambria" panose="02040503050406030204" pitchFamily="18" charset="0"/>
              </a:rPr>
              <a:t>situaţie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comparabilă</a:t>
            </a:r>
            <a:r>
              <a:rPr lang="ro-RO" sz="2400" dirty="0">
                <a:latin typeface="Cambria" panose="02040503050406030204" pitchFamily="18" charset="0"/>
              </a:rPr>
              <a:t>.</a:t>
            </a:r>
          </a:p>
          <a:p>
            <a:pPr marL="0" indent="0" algn="just">
              <a:buNone/>
            </a:pPr>
            <a:endParaRPr lang="en-US" sz="2400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Cambria" panose="02040503050406030204" pitchFamily="18" charset="0"/>
              </a:rPr>
              <a:t>Ex</a:t>
            </a:r>
            <a:r>
              <a:rPr lang="ro-RO" sz="2400" dirty="0">
                <a:latin typeface="Cambria" panose="02040503050406030204" pitchFamily="18" charset="0"/>
              </a:rPr>
              <a:t>: </a:t>
            </a:r>
            <a:r>
              <a:rPr lang="ro-RO" sz="2400" i="1" dirty="0">
                <a:latin typeface="Cambria" panose="02040503050406030204" pitchFamily="18" charset="0"/>
              </a:rPr>
              <a:t>anunț de angajare pentru secretară tânără, necăsătorită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39" y="1600200"/>
            <a:ext cx="3416921" cy="4530725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D91F4-16B1-4F40-A111-B79D3146A14E}" type="datetime1">
              <a:rPr lang="en-US" smtClean="0"/>
              <a:pPr>
                <a:defRPr/>
              </a:pPr>
              <a:t>5/8/2026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19FE5-FF38-4021-864C-D3FF9F88581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77812"/>
            <a:ext cx="3581400" cy="112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5117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29200" cy="4530725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dirty="0" err="1">
                <a:latin typeface="Cambria" panose="02040503050406030204" pitchFamily="18" charset="0"/>
              </a:rPr>
              <a:t>Discriminarea</a:t>
            </a:r>
            <a:r>
              <a:rPr lang="en-US" sz="2000" b="1" dirty="0"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</a:rPr>
              <a:t>indirectă</a:t>
            </a:r>
            <a:r>
              <a:rPr lang="ro-RO" sz="2000" b="1" dirty="0">
                <a:latin typeface="Cambria" panose="02040503050406030204" pitchFamily="18" charset="0"/>
              </a:rPr>
              <a:t> -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situaţia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în</a:t>
            </a:r>
            <a:r>
              <a:rPr lang="en-US" sz="2000" dirty="0">
                <a:latin typeface="Cambria" panose="02040503050406030204" pitchFamily="18" charset="0"/>
              </a:rPr>
              <a:t> care o </a:t>
            </a:r>
            <a:r>
              <a:rPr lang="en-US" sz="2000" dirty="0" err="1">
                <a:latin typeface="Cambria" panose="02040503050406030204" pitchFamily="18" charset="0"/>
              </a:rPr>
              <a:t>dispoziţie</a:t>
            </a:r>
            <a:r>
              <a:rPr lang="en-US" sz="2000" dirty="0">
                <a:latin typeface="Cambria" panose="02040503050406030204" pitchFamily="18" charset="0"/>
              </a:rPr>
              <a:t>, un </a:t>
            </a:r>
            <a:r>
              <a:rPr lang="en-US" sz="2000" dirty="0" err="1">
                <a:latin typeface="Cambria" panose="02040503050406030204" pitchFamily="18" charset="0"/>
              </a:rPr>
              <a:t>criteriu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sau</a:t>
            </a:r>
            <a:r>
              <a:rPr lang="en-US" sz="2000" dirty="0">
                <a:latin typeface="Cambria" panose="02040503050406030204" pitchFamily="18" charset="0"/>
              </a:rPr>
              <a:t> o </a:t>
            </a:r>
            <a:r>
              <a:rPr lang="en-US" sz="2000" dirty="0" err="1">
                <a:latin typeface="Cambria" panose="02040503050406030204" pitchFamily="18" charset="0"/>
              </a:rPr>
              <a:t>practică</a:t>
            </a:r>
            <a:r>
              <a:rPr lang="en-US" sz="2000" dirty="0">
                <a:latin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</a:rPr>
              <a:t>aparent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neutră</a:t>
            </a:r>
            <a:r>
              <a:rPr lang="en-US" sz="2000" dirty="0">
                <a:latin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</a:rPr>
              <a:t>dezavantajează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în</a:t>
            </a:r>
            <a:r>
              <a:rPr lang="en-US" sz="2000" dirty="0">
                <a:latin typeface="Cambria" panose="02040503050406030204" pitchFamily="18" charset="0"/>
              </a:rPr>
              <a:t> special </a:t>
            </a:r>
            <a:r>
              <a:rPr lang="en-US" sz="2000" dirty="0" err="1">
                <a:latin typeface="Cambria" panose="02040503050406030204" pitchFamily="18" charset="0"/>
              </a:rPr>
              <a:t>persoanele</a:t>
            </a:r>
            <a:r>
              <a:rPr lang="en-US" sz="2000" dirty="0">
                <a:latin typeface="Cambria" panose="02040503050406030204" pitchFamily="18" charset="0"/>
              </a:rPr>
              <a:t> de un </a:t>
            </a:r>
            <a:r>
              <a:rPr lang="en-US" sz="2000" dirty="0" err="1">
                <a:latin typeface="Cambria" panose="02040503050406030204" pitchFamily="18" charset="0"/>
              </a:rPr>
              <a:t>anumit</a:t>
            </a:r>
            <a:r>
              <a:rPr lang="en-US" sz="2000" dirty="0">
                <a:latin typeface="Cambria" panose="02040503050406030204" pitchFamily="18" charset="0"/>
              </a:rPr>
              <a:t> sex </a:t>
            </a:r>
            <a:r>
              <a:rPr lang="en-US" sz="2000" dirty="0" err="1">
                <a:latin typeface="Cambria" panose="02040503050406030204" pitchFamily="18" charset="0"/>
              </a:rPr>
              <a:t>în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raport</a:t>
            </a:r>
            <a:r>
              <a:rPr lang="en-US" sz="2000" dirty="0">
                <a:latin typeface="Cambria" panose="02040503050406030204" pitchFamily="18" charset="0"/>
              </a:rPr>
              <a:t> cu </a:t>
            </a:r>
            <a:r>
              <a:rPr lang="en-US" sz="2000" dirty="0" err="1">
                <a:latin typeface="Cambria" panose="02040503050406030204" pitchFamily="18" charset="0"/>
              </a:rPr>
              <a:t>persoanele</a:t>
            </a:r>
            <a:r>
              <a:rPr lang="en-US" sz="2000" dirty="0">
                <a:latin typeface="Cambria" panose="02040503050406030204" pitchFamily="18" charset="0"/>
              </a:rPr>
              <a:t> de alt sex, cu </a:t>
            </a:r>
            <a:r>
              <a:rPr lang="en-US" sz="2000" dirty="0" err="1">
                <a:latin typeface="Cambria" panose="02040503050406030204" pitchFamily="18" charset="0"/>
              </a:rPr>
              <a:t>excepţia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cazului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în</a:t>
            </a:r>
            <a:r>
              <a:rPr lang="en-US" sz="2000" dirty="0">
                <a:latin typeface="Cambria" panose="02040503050406030204" pitchFamily="18" charset="0"/>
              </a:rPr>
              <a:t> care </a:t>
            </a:r>
            <a:r>
              <a:rPr lang="en-US" sz="2000" dirty="0" err="1">
                <a:latin typeface="Cambria" panose="02040503050406030204" pitchFamily="18" charset="0"/>
              </a:rPr>
              <a:t>această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dispoziţie</a:t>
            </a:r>
            <a:r>
              <a:rPr lang="en-US" sz="2000" dirty="0">
                <a:latin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</a:rPr>
              <a:t>acest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criteriu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sau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această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practică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este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justificată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obiectiv</a:t>
            </a:r>
            <a:r>
              <a:rPr lang="en-US" sz="2000" dirty="0">
                <a:latin typeface="Cambria" panose="02040503050406030204" pitchFamily="18" charset="0"/>
              </a:rPr>
              <a:t> de un </a:t>
            </a:r>
            <a:r>
              <a:rPr lang="en-US" sz="2000" dirty="0" err="1">
                <a:latin typeface="Cambria" panose="02040503050406030204" pitchFamily="18" charset="0"/>
              </a:rPr>
              <a:t>scop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legitim</a:t>
            </a:r>
            <a:r>
              <a:rPr lang="en-US" sz="2000" dirty="0">
                <a:latin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</a:rPr>
              <a:t>iar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mijloacele</a:t>
            </a:r>
            <a:r>
              <a:rPr lang="en-US" sz="2000" dirty="0">
                <a:latin typeface="Cambria" panose="02040503050406030204" pitchFamily="18" charset="0"/>
              </a:rPr>
              <a:t> de </a:t>
            </a:r>
            <a:r>
              <a:rPr lang="en-US" sz="2000" dirty="0" err="1">
                <a:latin typeface="Cambria" panose="02040503050406030204" pitchFamily="18" charset="0"/>
              </a:rPr>
              <a:t>atingere</a:t>
            </a:r>
            <a:r>
              <a:rPr lang="en-US" sz="2000" dirty="0">
                <a:latin typeface="Cambria" panose="02040503050406030204" pitchFamily="18" charset="0"/>
              </a:rPr>
              <a:t> a </a:t>
            </a:r>
            <a:r>
              <a:rPr lang="en-US" sz="2000" dirty="0" err="1">
                <a:latin typeface="Cambria" panose="02040503050406030204" pitchFamily="18" charset="0"/>
              </a:rPr>
              <a:t>acestui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scop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sunt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corespunzătoare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şi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necesare</a:t>
            </a:r>
            <a:r>
              <a:rPr lang="en-US" sz="2000" dirty="0">
                <a:latin typeface="Cambria" panose="02040503050406030204" pitchFamily="18" charset="0"/>
              </a:rPr>
              <a:t>.</a:t>
            </a:r>
            <a:endParaRPr lang="ro-RO" sz="2000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ro-RO" sz="2000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o-RO" sz="2000" dirty="0">
                <a:latin typeface="Cambria" panose="02040503050406030204" pitchFamily="18" charset="0"/>
              </a:rPr>
              <a:t>Ex: </a:t>
            </a:r>
            <a:r>
              <a:rPr lang="ro-RO" sz="2000" i="1" dirty="0">
                <a:latin typeface="Cambria" panose="02040503050406030204" pitchFamily="18" charset="0"/>
              </a:rPr>
              <a:t>diferențele salariale între femei și bărbați pentru o muncă similară sau identică</a:t>
            </a:r>
            <a:endParaRPr lang="en-US" sz="2000" i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D91F4-16B1-4F40-A111-B79D3146A14E}" type="datetime1">
              <a:rPr lang="en-US" smtClean="0"/>
              <a:pPr>
                <a:defRPr/>
              </a:pPr>
              <a:t>5/8/2026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19FE5-FF38-4021-864C-D3FF9F88581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77812"/>
            <a:ext cx="3581400" cy="112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59671" y="1676400"/>
            <a:ext cx="2648192" cy="449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16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30725"/>
          </a:xfrm>
        </p:spPr>
        <p:txBody>
          <a:bodyPr/>
          <a:lstStyle/>
          <a:p>
            <a:pPr marL="0" indent="0" algn="just">
              <a:buNone/>
            </a:pPr>
            <a:r>
              <a:rPr lang="ro-RO" sz="2000" b="1" dirty="0">
                <a:latin typeface="Cambria" panose="02040503050406030204" pitchFamily="18" charset="0"/>
              </a:rPr>
              <a:t>D</a:t>
            </a:r>
            <a:r>
              <a:rPr lang="en-US" sz="2000" b="1" dirty="0" err="1">
                <a:latin typeface="Cambria" panose="02040503050406030204" pitchFamily="18" charset="0"/>
              </a:rPr>
              <a:t>iscriminare</a:t>
            </a:r>
            <a:r>
              <a:rPr lang="ro-RO" sz="2000" b="1" dirty="0">
                <a:latin typeface="Cambria" panose="02040503050406030204" pitchFamily="18" charset="0"/>
              </a:rPr>
              <a:t>a</a:t>
            </a:r>
            <a:r>
              <a:rPr lang="en-US" sz="2000" b="1" dirty="0"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</a:rPr>
              <a:t>bazată</a:t>
            </a:r>
            <a:r>
              <a:rPr lang="en-US" sz="2000" b="1" dirty="0"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</a:rPr>
              <a:t>pe</a:t>
            </a:r>
            <a:r>
              <a:rPr lang="en-US" sz="2000" b="1" dirty="0"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</a:rPr>
              <a:t>criteriul</a:t>
            </a:r>
            <a:r>
              <a:rPr lang="en-US" sz="2000" b="1" dirty="0">
                <a:latin typeface="Cambria" panose="02040503050406030204" pitchFamily="18" charset="0"/>
              </a:rPr>
              <a:t> de sex</a:t>
            </a:r>
            <a:r>
              <a:rPr lang="ro-RO" sz="2000" b="1" dirty="0">
                <a:latin typeface="Cambria" panose="02040503050406030204" pitchFamily="18" charset="0"/>
              </a:rPr>
              <a:t> -</a:t>
            </a:r>
            <a:r>
              <a:rPr lang="ro-RO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discriminarea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directă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şi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discriminarea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indirectă</a:t>
            </a:r>
            <a:r>
              <a:rPr lang="en-US" sz="2000" dirty="0">
                <a:latin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</a:rPr>
              <a:t>hărţuirea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şi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hărţuirea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sexuală</a:t>
            </a:r>
            <a:r>
              <a:rPr lang="en-US" sz="2000" dirty="0">
                <a:latin typeface="Cambria" panose="02040503050406030204" pitchFamily="18" charset="0"/>
              </a:rPr>
              <a:t> a </a:t>
            </a:r>
            <a:r>
              <a:rPr lang="en-US" sz="2000" dirty="0" err="1">
                <a:latin typeface="Cambria" panose="02040503050406030204" pitchFamily="18" charset="0"/>
              </a:rPr>
              <a:t>unei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persoane</a:t>
            </a:r>
            <a:r>
              <a:rPr lang="en-US" sz="2000" dirty="0">
                <a:latin typeface="Cambria" panose="02040503050406030204" pitchFamily="18" charset="0"/>
              </a:rPr>
              <a:t> de </a:t>
            </a:r>
            <a:r>
              <a:rPr lang="en-US" sz="2000" dirty="0" err="1">
                <a:latin typeface="Cambria" panose="02040503050406030204" pitchFamily="18" charset="0"/>
              </a:rPr>
              <a:t>către</a:t>
            </a:r>
            <a:r>
              <a:rPr lang="en-US" sz="2000" dirty="0">
                <a:latin typeface="Cambria" panose="02040503050406030204" pitchFamily="18" charset="0"/>
              </a:rPr>
              <a:t> o </a:t>
            </a:r>
            <a:r>
              <a:rPr lang="en-US" sz="2000" dirty="0" err="1">
                <a:latin typeface="Cambria" panose="02040503050406030204" pitchFamily="18" charset="0"/>
              </a:rPr>
              <a:t>altă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persoană</a:t>
            </a:r>
            <a:r>
              <a:rPr lang="en-US" sz="2000" dirty="0">
                <a:latin typeface="Cambria" panose="02040503050406030204" pitchFamily="18" charset="0"/>
              </a:rPr>
              <a:t> la </a:t>
            </a:r>
            <a:r>
              <a:rPr lang="en-US" sz="2000" dirty="0" err="1">
                <a:latin typeface="Cambria" panose="02040503050406030204" pitchFamily="18" charset="0"/>
              </a:rPr>
              <a:t>locul</a:t>
            </a:r>
            <a:r>
              <a:rPr lang="en-US" sz="2000" dirty="0">
                <a:latin typeface="Cambria" panose="02040503050406030204" pitchFamily="18" charset="0"/>
              </a:rPr>
              <a:t> de </a:t>
            </a:r>
            <a:r>
              <a:rPr lang="en-US" sz="2000" dirty="0" err="1">
                <a:latin typeface="Cambria" panose="02040503050406030204" pitchFamily="18" charset="0"/>
              </a:rPr>
              <a:t>muncă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sau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în</a:t>
            </a:r>
            <a:r>
              <a:rPr lang="en-US" sz="2000" dirty="0">
                <a:latin typeface="Cambria" panose="02040503050406030204" pitchFamily="18" charset="0"/>
              </a:rPr>
              <a:t> alt </a:t>
            </a:r>
            <a:r>
              <a:rPr lang="en-US" sz="2000" dirty="0" err="1">
                <a:latin typeface="Cambria" panose="02040503050406030204" pitchFamily="18" charset="0"/>
              </a:rPr>
              <a:t>loc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în</a:t>
            </a:r>
            <a:r>
              <a:rPr lang="en-US" sz="2000" dirty="0">
                <a:latin typeface="Cambria" panose="02040503050406030204" pitchFamily="18" charset="0"/>
              </a:rPr>
              <a:t> care </a:t>
            </a:r>
            <a:r>
              <a:rPr lang="en-US" sz="2000" dirty="0" err="1">
                <a:latin typeface="Cambria" panose="02040503050406030204" pitchFamily="18" charset="0"/>
              </a:rPr>
              <a:t>aceasta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îşi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desfăşoară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activitatea</a:t>
            </a:r>
            <a:r>
              <a:rPr lang="en-US" sz="2000" dirty="0">
                <a:latin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</a:rPr>
              <a:t>precum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şi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orice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tratament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mai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puţin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favorabil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cauzat</a:t>
            </a:r>
            <a:r>
              <a:rPr lang="en-US" sz="2000" dirty="0">
                <a:latin typeface="Cambria" panose="02040503050406030204" pitchFamily="18" charset="0"/>
              </a:rPr>
              <a:t> de </a:t>
            </a:r>
            <a:r>
              <a:rPr lang="en-US" sz="2000" dirty="0" err="1">
                <a:latin typeface="Cambria" panose="02040503050406030204" pitchFamily="18" charset="0"/>
              </a:rPr>
              <a:t>respingerea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unor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astfel</a:t>
            </a:r>
            <a:r>
              <a:rPr lang="en-US" sz="2000" dirty="0">
                <a:latin typeface="Cambria" panose="02040503050406030204" pitchFamily="18" charset="0"/>
              </a:rPr>
              <a:t> de </a:t>
            </a:r>
            <a:r>
              <a:rPr lang="en-US" sz="2000" dirty="0" err="1">
                <a:latin typeface="Cambria" panose="02040503050406030204" pitchFamily="18" charset="0"/>
              </a:rPr>
              <a:t>comportamente</a:t>
            </a:r>
            <a:r>
              <a:rPr lang="en-US" sz="2000" dirty="0">
                <a:latin typeface="Cambria" panose="02040503050406030204" pitchFamily="18" charset="0"/>
              </a:rPr>
              <a:t> de </a:t>
            </a:r>
            <a:r>
              <a:rPr lang="en-US" sz="2000" dirty="0" err="1">
                <a:latin typeface="Cambria" panose="02040503050406030204" pitchFamily="18" charset="0"/>
              </a:rPr>
              <a:t>către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persoana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respectivă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ori</a:t>
            </a:r>
            <a:r>
              <a:rPr lang="en-US" sz="2000" dirty="0">
                <a:latin typeface="Cambria" panose="02040503050406030204" pitchFamily="18" charset="0"/>
              </a:rPr>
              <a:t> de </a:t>
            </a:r>
            <a:r>
              <a:rPr lang="en-US" sz="2000" dirty="0" err="1">
                <a:latin typeface="Cambria" panose="02040503050406030204" pitchFamily="18" charset="0"/>
              </a:rPr>
              <a:t>supunerea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sa</a:t>
            </a:r>
            <a:r>
              <a:rPr lang="en-US" sz="2000" dirty="0">
                <a:latin typeface="Cambria" panose="02040503050406030204" pitchFamily="18" charset="0"/>
              </a:rPr>
              <a:t> la </a:t>
            </a:r>
            <a:r>
              <a:rPr lang="en-US" sz="2000" dirty="0" err="1">
                <a:latin typeface="Cambria" panose="02040503050406030204" pitchFamily="18" charset="0"/>
              </a:rPr>
              <a:t>acestea</a:t>
            </a:r>
            <a:r>
              <a:rPr lang="ro-RO" sz="2000" dirty="0">
                <a:latin typeface="Cambria" panose="02040503050406030204" pitchFamily="18" charset="0"/>
              </a:rPr>
              <a:t>.</a:t>
            </a:r>
          </a:p>
          <a:p>
            <a:pPr marL="0" indent="0" algn="just">
              <a:buNone/>
            </a:pPr>
            <a:endParaRPr lang="ro-RO" sz="2000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o-RO" sz="2000" dirty="0">
                <a:latin typeface="Cambria" panose="02040503050406030204" pitchFamily="18" charset="0"/>
              </a:rPr>
              <a:t>Ex: </a:t>
            </a:r>
            <a:r>
              <a:rPr lang="ro-RO" sz="2000" i="1" dirty="0">
                <a:latin typeface="Cambria" panose="02040503050406030204" pitchFamily="18" charset="0"/>
              </a:rPr>
              <a:t>femeile nu pot fi polițiste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D91F4-16B1-4F40-A111-B79D3146A14E}" type="datetime1">
              <a:rPr lang="en-US" smtClean="0"/>
              <a:pPr>
                <a:defRPr/>
              </a:pPr>
              <a:t>5/8/2026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19FE5-FF38-4021-864C-D3FF9F88581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77812"/>
            <a:ext cx="3581400" cy="112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93" y="1885562"/>
            <a:ext cx="3518307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35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o-RO" b="1" dirty="0">
                <a:latin typeface="Cambria" panose="02040503050406030204" pitchFamily="18" charset="0"/>
              </a:rPr>
              <a:t>D</a:t>
            </a:r>
            <a:r>
              <a:rPr lang="en-US" b="1" dirty="0" err="1">
                <a:latin typeface="Cambria" panose="02040503050406030204" pitchFamily="18" charset="0"/>
              </a:rPr>
              <a:t>iscriminare</a:t>
            </a:r>
            <a:r>
              <a:rPr lang="ro-RO" b="1" dirty="0">
                <a:latin typeface="Cambria" panose="02040503050406030204" pitchFamily="18" charset="0"/>
              </a:rPr>
              <a:t>a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multiplă</a:t>
            </a:r>
            <a:r>
              <a:rPr lang="ro-RO" b="1" dirty="0">
                <a:latin typeface="Cambria" panose="02040503050406030204" pitchFamily="18" charset="0"/>
              </a:rPr>
              <a:t> -</a:t>
            </a:r>
            <a:r>
              <a:rPr lang="ro-RO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orice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faptă</a:t>
            </a:r>
            <a:r>
              <a:rPr lang="en-US" dirty="0">
                <a:latin typeface="Cambria" panose="02040503050406030204" pitchFamily="18" charset="0"/>
              </a:rPr>
              <a:t> de </a:t>
            </a:r>
            <a:r>
              <a:rPr lang="en-US" dirty="0" err="1">
                <a:latin typeface="Cambria" panose="02040503050406030204" pitchFamily="18" charset="0"/>
              </a:rPr>
              <a:t>discriminare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bazată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două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sau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mai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multe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criterii</a:t>
            </a:r>
            <a:r>
              <a:rPr lang="en-US" dirty="0">
                <a:latin typeface="Cambria" panose="02040503050406030204" pitchFamily="18" charset="0"/>
              </a:rPr>
              <a:t> de </a:t>
            </a:r>
            <a:r>
              <a:rPr lang="en-US" dirty="0" err="1">
                <a:latin typeface="Cambria" panose="02040503050406030204" pitchFamily="18" charset="0"/>
              </a:rPr>
              <a:t>discriminare</a:t>
            </a:r>
            <a:r>
              <a:rPr lang="ro-RO" dirty="0">
                <a:latin typeface="Cambria" panose="02040503050406030204" pitchFamily="18" charset="0"/>
              </a:rPr>
              <a:t>.</a:t>
            </a:r>
          </a:p>
          <a:p>
            <a:pPr marL="0" indent="0" algn="just">
              <a:buNone/>
            </a:pPr>
            <a:endParaRPr lang="ro-RO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o-RO" dirty="0">
                <a:latin typeface="Cambria" panose="02040503050406030204" pitchFamily="18" charset="0"/>
              </a:rPr>
              <a:t>Ex: </a:t>
            </a:r>
            <a:r>
              <a:rPr lang="ro-RO" i="1" dirty="0">
                <a:latin typeface="Cambria" panose="02040503050406030204" pitchFamily="18" charset="0"/>
              </a:rPr>
              <a:t>femeie de etnie romă, cu dizabilități, care nu are un loc de muncă </a:t>
            </a:r>
            <a:endParaRPr lang="en-US" i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D91F4-16B1-4F40-A111-B79D3146A14E}" type="datetime1">
              <a:rPr lang="en-US" smtClean="0"/>
              <a:pPr>
                <a:defRPr/>
              </a:pPr>
              <a:t>5/8/2026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19FE5-FF38-4021-864C-D3FF9F88581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77812"/>
            <a:ext cx="3581400" cy="112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657" y="2590800"/>
            <a:ext cx="385714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27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077200" cy="11398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 algn="ctr">
              <a:buNone/>
            </a:pPr>
            <a:r>
              <a:rPr lang="ro-RO" dirty="0"/>
              <a:t>Vă mulțumesc pentru atenție!</a:t>
            </a:r>
          </a:p>
          <a:p>
            <a:pPr marL="0" indent="0" algn="ctr">
              <a:buNone/>
            </a:pPr>
            <a:endParaRPr lang="ro-RO" dirty="0"/>
          </a:p>
          <a:p>
            <a:pPr marL="0" indent="0" algn="ctr">
              <a:buNone/>
            </a:pPr>
            <a:endParaRPr lang="ro-RO" dirty="0"/>
          </a:p>
          <a:p>
            <a:pPr marL="0" indent="0" algn="ctr">
              <a:buNone/>
            </a:pPr>
            <a:endParaRPr lang="ro-RO" dirty="0"/>
          </a:p>
          <a:p>
            <a:pPr marL="0" indent="0">
              <a:buNone/>
            </a:pPr>
            <a:r>
              <a:rPr lang="ro-RO" sz="1400" dirty="0"/>
              <a:t>Intrarea Camil Petrescu nr.5, Sector 1, București</a:t>
            </a:r>
            <a:endParaRPr lang="en-GB" sz="1400" dirty="0"/>
          </a:p>
          <a:p>
            <a:pPr marL="0" indent="0">
              <a:buNone/>
            </a:pPr>
            <a:r>
              <a:rPr lang="ro-RO" sz="1400" dirty="0"/>
              <a:t>Tel.: +4 021 313 00 59</a:t>
            </a:r>
            <a:endParaRPr lang="en-GB" sz="1400" dirty="0"/>
          </a:p>
          <a:p>
            <a:pPr marL="0" indent="0">
              <a:buNone/>
            </a:pPr>
            <a:r>
              <a:rPr lang="ro-RO" sz="1400" dirty="0"/>
              <a:t>secretariat@anes.gov.ro</a:t>
            </a:r>
            <a:endParaRPr lang="en-GB" sz="1400" dirty="0"/>
          </a:p>
          <a:p>
            <a:pPr marL="0" indent="0">
              <a:buNone/>
            </a:pPr>
            <a:r>
              <a:rPr lang="ro-RO" sz="1400" b="1" dirty="0">
                <a:solidFill>
                  <a:schemeClr val="accent1"/>
                </a:solidFill>
                <a:hlinkClick r:id="rId2"/>
              </a:rPr>
              <a:t>www.anes.gov.ro</a:t>
            </a:r>
            <a:endParaRPr lang="ro-RO" sz="1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1400" dirty="0"/>
              <a:t>facebook.com/</a:t>
            </a:r>
            <a:r>
              <a:rPr lang="en-GB" sz="1400" dirty="0" err="1"/>
              <a:t>egalitatedesanse</a:t>
            </a:r>
            <a:r>
              <a:rPr lang="ro-RO" sz="1400" dirty="0"/>
              <a:t> </a:t>
            </a:r>
            <a:endParaRPr lang="en-GB" sz="1400" dirty="0"/>
          </a:p>
          <a:p>
            <a:pPr marL="0" indent="0" algn="ctr">
              <a:buNone/>
            </a:pPr>
            <a:endParaRPr lang="ro-RO" dirty="0"/>
          </a:p>
          <a:p>
            <a:endParaRPr lang="ro-RO" dirty="0"/>
          </a:p>
          <a:p>
            <a:endParaRPr lang="ro-RO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085B74-0B6D-4FCF-B2C2-8FCF927687FB}" type="datetime1">
              <a:rPr lang="en-US" smtClean="0"/>
              <a:pPr>
                <a:defRPr/>
              </a:pPr>
              <a:t>5/8/2026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8C4BC-4E7F-4E09-B360-0D302FB4B4B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77813"/>
            <a:ext cx="35814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5042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69E4600-C8D2-4801-BF74-06CA39D5D83A}" type="datetime1">
              <a:rPr lang="en-US"/>
              <a:pPr>
                <a:defRPr/>
              </a:pPr>
              <a:t>5/8/2026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59D5F-9ED5-4C49-BF00-A19207C1A355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8077200" cy="5029200"/>
          </a:xfrm>
        </p:spPr>
        <p:txBody>
          <a:bodyPr/>
          <a:lstStyle/>
          <a:p>
            <a:pPr algn="just" eaLnBrk="1" hangingPunct="1">
              <a:buNone/>
            </a:pPr>
            <a:endParaRPr lang="ro-RO" sz="2400" i="1" dirty="0"/>
          </a:p>
          <a:p>
            <a:pPr algn="just" eaLnBrk="1" hangingPunct="1">
              <a:buNone/>
            </a:pPr>
            <a:r>
              <a:rPr lang="ro-RO" sz="2400" i="1" dirty="0" err="1">
                <a:latin typeface="Trebuchet MS" panose="020B0603020202020204" pitchFamily="34" charset="0"/>
              </a:rPr>
              <a:t>Agenţia</a:t>
            </a:r>
            <a:r>
              <a:rPr lang="ro-RO" sz="2400" i="1" dirty="0">
                <a:latin typeface="Trebuchet MS" panose="020B0603020202020204" pitchFamily="34" charset="0"/>
              </a:rPr>
              <a:t> </a:t>
            </a:r>
            <a:r>
              <a:rPr lang="ro-RO" sz="2400" i="1" dirty="0" err="1">
                <a:latin typeface="Trebuchet MS" panose="020B0603020202020204" pitchFamily="34" charset="0"/>
              </a:rPr>
              <a:t>Naţională</a:t>
            </a:r>
            <a:r>
              <a:rPr lang="ro-RO" sz="2400" i="1" dirty="0">
                <a:latin typeface="Trebuchet MS" panose="020B0603020202020204" pitchFamily="34" charset="0"/>
              </a:rPr>
              <a:t> pentru Egalitatea de </a:t>
            </a:r>
            <a:r>
              <a:rPr lang="ro-RO" sz="2400" i="1" dirty="0" err="1">
                <a:latin typeface="Trebuchet MS" panose="020B0603020202020204" pitchFamily="34" charset="0"/>
              </a:rPr>
              <a:t>Şanse</a:t>
            </a:r>
            <a:r>
              <a:rPr lang="ro-RO" sz="2400" i="1" dirty="0">
                <a:latin typeface="Trebuchet MS" panose="020B0603020202020204" pitchFamily="34" charset="0"/>
              </a:rPr>
              <a:t> între Femei </a:t>
            </a:r>
            <a:r>
              <a:rPr lang="ro-RO" sz="2400" i="1" dirty="0" err="1">
                <a:latin typeface="Trebuchet MS" panose="020B0603020202020204" pitchFamily="34" charset="0"/>
              </a:rPr>
              <a:t>şi</a:t>
            </a:r>
            <a:r>
              <a:rPr lang="ro-RO" sz="2400" i="1" dirty="0">
                <a:latin typeface="Trebuchet MS" panose="020B0603020202020204" pitchFamily="34" charset="0"/>
              </a:rPr>
              <a:t> </a:t>
            </a:r>
            <a:r>
              <a:rPr lang="ro-RO" sz="2400" i="1" dirty="0" err="1">
                <a:latin typeface="Trebuchet MS" panose="020B0603020202020204" pitchFamily="34" charset="0"/>
              </a:rPr>
              <a:t>Bărbaţi</a:t>
            </a:r>
            <a:r>
              <a:rPr lang="ro-RO" sz="2400" i="1" dirty="0">
                <a:latin typeface="Trebuchet MS" panose="020B0603020202020204" pitchFamily="34" charset="0"/>
              </a:rPr>
              <a:t> (ANES) este organ de specialitate al </a:t>
            </a:r>
            <a:r>
              <a:rPr lang="ro-RO" sz="2400" i="1" dirty="0" err="1">
                <a:latin typeface="Trebuchet MS" panose="020B0603020202020204" pitchFamily="34" charset="0"/>
              </a:rPr>
              <a:t>administraţiei</a:t>
            </a:r>
            <a:r>
              <a:rPr lang="ro-RO" sz="2400" i="1" dirty="0">
                <a:latin typeface="Trebuchet MS" panose="020B0603020202020204" pitchFamily="34" charset="0"/>
              </a:rPr>
              <a:t> publice centrale, cu personalitate juridică, în subordinea Ministerului Familiei, Tineretului și Egalității de Șanse și promovează principiul </a:t>
            </a:r>
            <a:r>
              <a:rPr lang="ro-RO" sz="2400" i="1" dirty="0" err="1">
                <a:latin typeface="Trebuchet MS" panose="020B0603020202020204" pitchFamily="34" charset="0"/>
              </a:rPr>
              <a:t>egalităţii</a:t>
            </a:r>
            <a:r>
              <a:rPr lang="ro-RO" sz="2400" i="1" dirty="0">
                <a:latin typeface="Trebuchet MS" panose="020B0603020202020204" pitchFamily="34" charset="0"/>
              </a:rPr>
              <a:t> de </a:t>
            </a:r>
            <a:r>
              <a:rPr lang="ro-RO" sz="2400" i="1" dirty="0" err="1">
                <a:latin typeface="Trebuchet MS" panose="020B0603020202020204" pitchFamily="34" charset="0"/>
              </a:rPr>
              <a:t>şanse</a:t>
            </a:r>
            <a:r>
              <a:rPr lang="ro-RO" sz="2400" i="1" dirty="0">
                <a:latin typeface="Trebuchet MS" panose="020B0603020202020204" pitchFamily="34" charset="0"/>
              </a:rPr>
              <a:t> </a:t>
            </a:r>
            <a:r>
              <a:rPr lang="ro-RO" sz="2400" i="1" dirty="0" err="1">
                <a:latin typeface="Trebuchet MS" panose="020B0603020202020204" pitchFamily="34" charset="0"/>
              </a:rPr>
              <a:t>şi</a:t>
            </a:r>
            <a:r>
              <a:rPr lang="ro-RO" sz="2400" i="1" dirty="0">
                <a:latin typeface="Trebuchet MS" panose="020B0603020202020204" pitchFamily="34" charset="0"/>
              </a:rPr>
              <a:t> de tratament între femei </a:t>
            </a:r>
            <a:r>
              <a:rPr lang="ro-RO" sz="2400" i="1" dirty="0" err="1">
                <a:latin typeface="Trebuchet MS" panose="020B0603020202020204" pitchFamily="34" charset="0"/>
              </a:rPr>
              <a:t>şi</a:t>
            </a:r>
            <a:r>
              <a:rPr lang="ro-RO" sz="2400" i="1" dirty="0">
                <a:latin typeface="Trebuchet MS" panose="020B0603020202020204" pitchFamily="34" charset="0"/>
              </a:rPr>
              <a:t> </a:t>
            </a:r>
            <a:r>
              <a:rPr lang="ro-RO" sz="2400" i="1" dirty="0" err="1">
                <a:latin typeface="Trebuchet MS" panose="020B0603020202020204" pitchFamily="34" charset="0"/>
              </a:rPr>
              <a:t>bărbaţi</a:t>
            </a:r>
            <a:r>
              <a:rPr lang="ro-RO" sz="2400" i="1" dirty="0">
                <a:latin typeface="Trebuchet MS" panose="020B0603020202020204" pitchFamily="34" charset="0"/>
              </a:rPr>
              <a:t> în vederea eliminării tuturor formelor de discriminare bazate pe criteriul de sex, în toate politicile </a:t>
            </a:r>
            <a:r>
              <a:rPr lang="ro-RO" sz="2400" i="1" dirty="0" err="1">
                <a:latin typeface="Trebuchet MS" panose="020B0603020202020204" pitchFamily="34" charset="0"/>
              </a:rPr>
              <a:t>şi</a:t>
            </a:r>
            <a:r>
              <a:rPr lang="ro-RO" sz="2400" i="1" dirty="0">
                <a:latin typeface="Trebuchet MS" panose="020B0603020202020204" pitchFamily="34" charset="0"/>
              </a:rPr>
              <a:t> programele </a:t>
            </a:r>
            <a:r>
              <a:rPr lang="ro-RO" sz="2400" i="1" dirty="0" err="1">
                <a:latin typeface="Trebuchet MS" panose="020B0603020202020204" pitchFamily="34" charset="0"/>
              </a:rPr>
              <a:t>naţionale</a:t>
            </a:r>
            <a:r>
              <a:rPr lang="ro-RO" sz="2400" i="1" dirty="0">
                <a:latin typeface="Trebuchet MS" panose="020B0603020202020204" pitchFamily="34" charset="0"/>
              </a:rPr>
              <a:t>.</a:t>
            </a:r>
            <a:endParaRPr lang="en-GB" sz="2400" dirty="0">
              <a:latin typeface="Trebuchet MS" panose="020B0603020202020204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ro-RO" sz="2400" dirty="0">
              <a:latin typeface="Trebuchet MS" pitchFamily="34" charset="0"/>
            </a:endParaRPr>
          </a:p>
        </p:txBody>
      </p:sp>
      <p:pic>
        <p:nvPicPr>
          <p:cNvPr id="2765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"/>
            <a:ext cx="35814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758FC3-849E-4A1D-93E0-873339A14485}" type="datetime1">
              <a:rPr lang="en-US" smtClean="0"/>
              <a:pPr>
                <a:defRPr/>
              </a:pPr>
              <a:t>5/8/2026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9FF3D-B160-4369-8D87-E0C1B586939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3578662" cy="12010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3697" y="1711001"/>
            <a:ext cx="8153400" cy="453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o-RO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ANES </a:t>
            </a:r>
            <a:r>
              <a:rPr lang="ro-RO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îndeplineşte</a:t>
            </a:r>
            <a:r>
              <a:rPr lang="ro-RO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următoarele </a:t>
            </a:r>
            <a:r>
              <a:rPr lang="ro-RO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funcţii</a:t>
            </a:r>
            <a:r>
              <a:rPr lang="ro-RO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o-RO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a) </a:t>
            </a:r>
            <a:r>
              <a:rPr lang="ro-RO" b="1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strategie</a:t>
            </a:r>
            <a:r>
              <a:rPr lang="ro-RO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prin care se asigură fundamentarea, elaborarea </a:t>
            </a:r>
            <a:r>
              <a:rPr lang="ro-RO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ro-RO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aplicarea strategiei </a:t>
            </a:r>
            <a:r>
              <a:rPr lang="ro-RO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ro-RO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politicilor Guvernului în domeniul </a:t>
            </a:r>
            <a:r>
              <a:rPr lang="ro-RO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egalităţii</a:t>
            </a:r>
            <a:r>
              <a:rPr lang="ro-RO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ro-RO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şanse</a:t>
            </a:r>
            <a:r>
              <a:rPr lang="ro-RO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ro-RO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tratament între femei </a:t>
            </a:r>
            <a:r>
              <a:rPr lang="ro-RO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ro-RO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bărbaţi</a:t>
            </a:r>
            <a:r>
              <a:rPr lang="ro-RO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o-RO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b) </a:t>
            </a:r>
            <a:r>
              <a:rPr lang="ro-RO" b="1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armonizare </a:t>
            </a:r>
            <a:r>
              <a:rPr lang="ro-RO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 reglementările Uniunii Europene a cadrului legislativ din domeniul său de activitate;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o-RO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c) </a:t>
            </a:r>
            <a:r>
              <a:rPr lang="ro-RO" b="1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reprezentare</a:t>
            </a:r>
            <a:r>
              <a:rPr lang="ro-RO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prin care se asigură, în numele statului român, reprezentarea pe plan intern </a:t>
            </a:r>
            <a:r>
              <a:rPr lang="ro-RO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ro-RO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extern în domeniul său de activitate;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o-RO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d) </a:t>
            </a:r>
            <a:r>
              <a:rPr lang="ro-RO" b="1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autoritate de stat</a:t>
            </a:r>
            <a:r>
              <a:rPr lang="ro-RO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prin care se asigură integrarea activă </a:t>
            </a:r>
            <a:r>
              <a:rPr lang="ro-RO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ro-RO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vizibilă a perspectivei de gen în toate politicile </a:t>
            </a:r>
            <a:r>
              <a:rPr lang="ro-RO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ro-RO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programele </a:t>
            </a:r>
            <a:r>
              <a:rPr lang="ro-RO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naţionale</a:t>
            </a:r>
            <a:r>
              <a:rPr lang="ro-RO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controlul aplicării </a:t>
            </a:r>
            <a:r>
              <a:rPr lang="ro-RO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ro-RO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respectării reglementărilor din domeniul său de activitate </a:t>
            </a:r>
            <a:r>
              <a:rPr lang="ro-RO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ro-RO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funcţionarea</a:t>
            </a:r>
            <a:r>
              <a:rPr lang="ro-RO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organismelor din subordinea </a:t>
            </a:r>
            <a:r>
              <a:rPr lang="ro-RO" i="1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ro-RO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coordonarea sa.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522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Grp="1"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69E4600-C8D2-4801-BF74-06CA39D5D83A}" type="datetime1">
              <a:rPr lang="en-US" sz="1000">
                <a:latin typeface="+mn-lt"/>
              </a:rPr>
              <a:pPr>
                <a:defRPr/>
              </a:pPr>
              <a:t>5/8/2026</a:t>
            </a:fld>
            <a:endParaRPr lang="en-US" sz="1000">
              <a:latin typeface="+mn-lt"/>
            </a:endParaRPr>
          </a:p>
        </p:txBody>
      </p:sp>
      <p:sp>
        <p:nvSpPr>
          <p:cNvPr id="5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50A0B8D-94C3-4DED-AA3B-931E58BEC4A1}" type="slidenum">
              <a:rPr lang="en-US" sz="1000">
                <a:latin typeface="+mn-lt"/>
              </a:rPr>
              <a:pPr algn="r">
                <a:defRPr/>
              </a:pPr>
              <a:t>4</a:t>
            </a:fld>
            <a:endParaRPr lang="en-US" sz="1000">
              <a:latin typeface="+mn-lt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8077200" cy="5029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ro-RO" sz="1600" dirty="0"/>
          </a:p>
          <a:p>
            <a:pPr>
              <a:buFont typeface="Wingdings" panose="05000000000000000000" pitchFamily="2" charset="2"/>
              <a:buChar char="ü"/>
            </a:pPr>
            <a:endParaRPr lang="ro-RO" sz="1600" dirty="0"/>
          </a:p>
          <a:p>
            <a:pPr marL="0" indent="0" algn="just">
              <a:buNone/>
            </a:pPr>
            <a:r>
              <a:rPr lang="ro-RO" dirty="0">
                <a:latin typeface="Trebuchet MS" panose="020B0603020202020204" pitchFamily="34" charset="0"/>
              </a:rPr>
              <a:t>Actul normativ care reglementează domeniul este </a:t>
            </a:r>
            <a:r>
              <a:rPr lang="ro-RO" b="1" dirty="0">
                <a:latin typeface="Trebuchet MS" panose="020B0603020202020204" pitchFamily="34" charset="0"/>
              </a:rPr>
              <a:t>Legea nr. 202/2002  </a:t>
            </a:r>
            <a:r>
              <a:rPr lang="ro-RO" dirty="0">
                <a:latin typeface="Trebuchet MS" panose="020B0603020202020204" pitchFamily="34" charset="0"/>
              </a:rPr>
              <a:t>privind egalitatea de </a:t>
            </a:r>
            <a:r>
              <a:rPr lang="ro-RO" dirty="0" err="1">
                <a:latin typeface="Trebuchet MS" panose="020B0603020202020204" pitchFamily="34" charset="0"/>
              </a:rPr>
              <a:t>şanse</a:t>
            </a:r>
            <a:r>
              <a:rPr lang="ro-RO" dirty="0">
                <a:latin typeface="Trebuchet MS" panose="020B0603020202020204" pitchFamily="34" charset="0"/>
              </a:rPr>
              <a:t> </a:t>
            </a:r>
            <a:r>
              <a:rPr lang="ro-RO" dirty="0" err="1">
                <a:latin typeface="Trebuchet MS" panose="020B0603020202020204" pitchFamily="34" charset="0"/>
              </a:rPr>
              <a:t>şi</a:t>
            </a:r>
            <a:r>
              <a:rPr lang="ro-RO" dirty="0">
                <a:latin typeface="Trebuchet MS" panose="020B0603020202020204" pitchFamily="34" charset="0"/>
              </a:rPr>
              <a:t> de tratament între femei </a:t>
            </a:r>
            <a:r>
              <a:rPr lang="ro-RO" dirty="0" err="1">
                <a:latin typeface="Trebuchet MS" panose="020B0603020202020204" pitchFamily="34" charset="0"/>
              </a:rPr>
              <a:t>şi</a:t>
            </a:r>
            <a:r>
              <a:rPr lang="ro-RO" dirty="0">
                <a:latin typeface="Trebuchet MS" panose="020B0603020202020204" pitchFamily="34" charset="0"/>
              </a:rPr>
              <a:t> </a:t>
            </a:r>
            <a:r>
              <a:rPr lang="ro-RO" dirty="0" err="1">
                <a:latin typeface="Trebuchet MS" panose="020B0603020202020204" pitchFamily="34" charset="0"/>
              </a:rPr>
              <a:t>bărbaţi</a:t>
            </a:r>
            <a:r>
              <a:rPr lang="ro-RO" dirty="0">
                <a:latin typeface="Trebuchet MS" panose="020B0603020202020204" pitchFamily="34" charset="0"/>
              </a:rPr>
              <a:t>, republicată, cu modificările și completările ulterioare.</a:t>
            </a:r>
            <a:r>
              <a:rPr lang="ro-RO" sz="2400" dirty="0">
                <a:latin typeface="Trebuchet MS" panose="020B0603020202020204" pitchFamily="34" charset="0"/>
              </a:rPr>
              <a:t> </a:t>
            </a:r>
            <a:endParaRPr lang="en-GB" sz="24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GB" sz="2400" dirty="0"/>
          </a:p>
          <a:p>
            <a:pPr algn="ctr" eaLnBrk="1" hangingPunct="1">
              <a:buFont typeface="Wingdings" pitchFamily="2" charset="2"/>
              <a:buNone/>
            </a:pPr>
            <a:endParaRPr lang="en-US" sz="1600" b="1" dirty="0">
              <a:latin typeface="Trebuchet MS" pitchFamily="34" charset="0"/>
            </a:endParaRPr>
          </a:p>
        </p:txBody>
      </p:sp>
      <p:pic>
        <p:nvPicPr>
          <p:cNvPr id="2867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"/>
            <a:ext cx="35814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343400" cy="453072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Clr>
                <a:srgbClr val="FF0000"/>
              </a:buClr>
              <a:buNone/>
            </a:pPr>
            <a:r>
              <a:rPr lang="ro-RO" altLang="en-US" sz="2000" b="1" i="1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Concepte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o-RO" altLang="en-US" sz="2000" b="1" i="1" u="sng" dirty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o-RO" altLang="en-US" sz="2000" b="1" i="1" u="sng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E</a:t>
            </a:r>
            <a:r>
              <a:rPr lang="ro-RO" altLang="en-US" sz="2200" b="1" i="1" u="sng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galitatea în drepturi </a:t>
            </a:r>
          </a:p>
          <a:p>
            <a:pPr marL="0" indent="0" eaLnBrk="1" hangingPunct="1">
              <a:lnSpc>
                <a:spcPct val="80000"/>
              </a:lnSpc>
              <a:buClr>
                <a:srgbClr val="FF0000"/>
              </a:buClr>
              <a:buNone/>
            </a:pPr>
            <a:r>
              <a:rPr lang="ro-RO" altLang="en-US" sz="2200" b="1" i="1">
                <a:latin typeface="Trebuchet MS" panose="020B0603020202020204" pitchFamily="34" charset="0"/>
                <a:ea typeface="ＭＳ Ｐゴシック" panose="020B0600070205080204" pitchFamily="34" charset="-128"/>
              </a:rPr>
              <a:t>	</a:t>
            </a:r>
            <a:r>
              <a:rPr lang="ro-RO" altLang="en-US" sz="2200">
                <a:latin typeface="Trebuchet MS" panose="020B0603020202020204" pitchFamily="34" charset="0"/>
                <a:ea typeface="ＭＳ Ｐゴシック" panose="020B0600070205080204" pitchFamily="34" charset="-128"/>
              </a:rPr>
              <a:t>scopul </a:t>
            </a:r>
            <a:r>
              <a:rPr lang="ro-RO" altLang="en-US" sz="2200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este de a </a:t>
            </a:r>
            <a:r>
              <a:rPr lang="ro-RO" altLang="en-US" sz="2200">
                <a:latin typeface="Trebuchet MS" panose="020B0603020202020204" pitchFamily="34" charset="0"/>
                <a:ea typeface="ＭＳ Ｐゴシック" panose="020B0600070205080204" pitchFamily="34" charset="-128"/>
              </a:rPr>
              <a:t>asigura 	exercitarea </a:t>
            </a:r>
            <a:r>
              <a:rPr lang="ro-RO" altLang="en-US" sz="2200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drepturilor </a:t>
            </a:r>
            <a:r>
              <a:rPr lang="ro-RO" altLang="en-US" sz="2200">
                <a:latin typeface="Trebuchet MS" panose="020B0603020202020204" pitchFamily="34" charset="0"/>
                <a:ea typeface="ＭＳ Ｐゴシック" panose="020B0600070205080204" pitchFamily="34" charset="-128"/>
              </a:rPr>
              <a:t>în 	egală </a:t>
            </a:r>
            <a:r>
              <a:rPr lang="ro-RO" altLang="en-US" sz="2200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măsură pentru toți;</a:t>
            </a:r>
          </a:p>
          <a:p>
            <a:pPr lvl="1" eaLnBrk="1" hangingPunct="1">
              <a:lnSpc>
                <a:spcPct val="80000"/>
              </a:lnSpc>
              <a:buClr>
                <a:srgbClr val="FFFFFF"/>
              </a:buClr>
              <a:buFont typeface="Wingdings" panose="05000000000000000000" pitchFamily="2" charset="2"/>
              <a:buChar char="ü"/>
            </a:pPr>
            <a:endParaRPr lang="ro-RO" altLang="en-US" sz="2200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lnSpc>
                <a:spcPct val="80000"/>
              </a:lnSpc>
              <a:buClr>
                <a:srgbClr val="FFFFFF"/>
              </a:buClr>
              <a:buNone/>
            </a:pPr>
            <a:endParaRPr lang="ro-RO" altLang="en-US" sz="22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Clr>
                <a:srgbClr val="FFFFFF"/>
              </a:buClr>
              <a:buFont typeface="Wingdings" panose="05000000000000000000" pitchFamily="2" charset="2"/>
              <a:buChar char="ü"/>
            </a:pPr>
            <a:endParaRPr lang="ro-RO" altLang="en-US" sz="10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D91F4-16B1-4F40-A111-B79D3146A14E}" type="datetime1">
              <a:rPr lang="en-US" smtClean="0"/>
              <a:pPr>
                <a:defRPr/>
              </a:pPr>
              <a:t>5/8/2026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19FE5-FF38-4021-864C-D3FF9F88581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77812"/>
            <a:ext cx="3581400" cy="112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1676400"/>
            <a:ext cx="3857897" cy="2665476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00" y="4029663"/>
            <a:ext cx="1428000" cy="2160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4707285"/>
            <a:ext cx="4572000" cy="11757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o-RO" altLang="en-US" sz="2200" b="1" i="1" u="sng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Egalitatea de </a:t>
            </a:r>
            <a:r>
              <a:rPr lang="ro-RO" altLang="en-US" sz="2200" b="1" i="1" u="sng" dirty="0" err="1">
                <a:latin typeface="Trebuchet MS" panose="020B0603020202020204" pitchFamily="34" charset="0"/>
                <a:ea typeface="ＭＳ Ｐゴシック" panose="020B0600070205080204" pitchFamily="34" charset="-128"/>
              </a:rPr>
              <a:t>şanse</a:t>
            </a:r>
            <a:r>
              <a:rPr lang="ro-RO" altLang="en-US" sz="2200" b="1" i="1" u="sng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algn="just" eaLnBrk="1" hangingPunct="1">
              <a:lnSpc>
                <a:spcPct val="80000"/>
              </a:lnSpc>
              <a:buClr>
                <a:srgbClr val="FF0000"/>
              </a:buClr>
            </a:pPr>
            <a:r>
              <a:rPr lang="ro-RO" altLang="en-US" sz="2200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scopul este asigurarea egalității de șanse la momentul de început al exercitării dreptului</a:t>
            </a:r>
          </a:p>
        </p:txBody>
      </p:sp>
    </p:spTree>
    <p:extLst>
      <p:ext uri="{BB962C8B-B14F-4D97-AF65-F5344CB8AC3E}">
        <p14:creationId xmlns:p14="http://schemas.microsoft.com/office/powerpoint/2010/main" val="1180575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81600" cy="4530725"/>
          </a:xfrm>
        </p:spPr>
        <p:txBody>
          <a:bodyPr/>
          <a:lstStyle/>
          <a:p>
            <a:pPr marL="0" indent="0" algn="just">
              <a:buNone/>
            </a:pPr>
            <a:r>
              <a:rPr lang="en-US" sz="2200" b="1" dirty="0" err="1">
                <a:latin typeface="Cambria" panose="02040503050406030204" pitchFamily="18" charset="0"/>
              </a:rPr>
              <a:t>Genul</a:t>
            </a:r>
            <a:r>
              <a:rPr lang="en-US" sz="2200" dirty="0">
                <a:latin typeface="Cambria" panose="02040503050406030204" pitchFamily="18" charset="0"/>
              </a:rPr>
              <a:t> se </a:t>
            </a:r>
            <a:r>
              <a:rPr lang="en-US" sz="2200" dirty="0" err="1">
                <a:latin typeface="Cambria" panose="02040503050406030204" pitchFamily="18" charset="0"/>
              </a:rPr>
              <a:t>referă</a:t>
            </a:r>
            <a:r>
              <a:rPr lang="en-US" sz="2200" dirty="0">
                <a:latin typeface="Cambria" panose="02040503050406030204" pitchFamily="18" charset="0"/>
              </a:rPr>
              <a:t> la </a:t>
            </a:r>
            <a:r>
              <a:rPr lang="en-US" sz="2200" dirty="0" err="1">
                <a:latin typeface="Cambria" panose="02040503050406030204" pitchFamily="18" charset="0"/>
              </a:rPr>
              <a:t>trăsături</a:t>
            </a:r>
            <a:r>
              <a:rPr lang="en-US" sz="2200" dirty="0">
                <a:latin typeface="Cambria" panose="02040503050406030204" pitchFamily="18" charset="0"/>
              </a:rPr>
              <a:t>, </a:t>
            </a:r>
            <a:r>
              <a:rPr lang="en-US" sz="2200" dirty="0" err="1">
                <a:latin typeface="Cambria" panose="02040503050406030204" pitchFamily="18" charset="0"/>
              </a:rPr>
              <a:t>abilităţi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şi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comportamente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asociate</a:t>
            </a:r>
            <a:r>
              <a:rPr lang="en-US" sz="2200" dirty="0">
                <a:latin typeface="Cambria" panose="02040503050406030204" pitchFamily="18" charset="0"/>
              </a:rPr>
              <a:t> social </a:t>
            </a:r>
            <a:r>
              <a:rPr lang="en-US" sz="2200" dirty="0" err="1">
                <a:latin typeface="Cambria" panose="02040503050406030204" pitchFamily="18" charset="0"/>
              </a:rPr>
              <a:t>şi</a:t>
            </a:r>
            <a:r>
              <a:rPr lang="en-US" sz="2200" dirty="0">
                <a:latin typeface="Cambria" panose="02040503050406030204" pitchFamily="18" charset="0"/>
              </a:rPr>
              <a:t> cultural cu </a:t>
            </a:r>
            <a:r>
              <a:rPr lang="en-US" sz="2200" dirty="0" err="1">
                <a:latin typeface="Cambria" panose="02040503050406030204" pitchFamily="18" charset="0"/>
              </a:rPr>
              <a:t>masculinitatea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şi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feminitatea</a:t>
            </a:r>
            <a:r>
              <a:rPr lang="ro-RO" sz="2200" dirty="0">
                <a:latin typeface="Cambria" panose="02040503050406030204" pitchFamily="18" charset="0"/>
              </a:rPr>
              <a:t>, </a:t>
            </a:r>
            <a:r>
              <a:rPr lang="en-US" sz="2200" dirty="0">
                <a:latin typeface="Cambria" panose="02040503050406030204" pitchFamily="18" charset="0"/>
              </a:rPr>
              <a:t>care </a:t>
            </a:r>
            <a:r>
              <a:rPr lang="en-US" sz="2200" dirty="0" err="1">
                <a:latin typeface="Cambria" panose="02040503050406030204" pitchFamily="18" charset="0"/>
              </a:rPr>
              <a:t>prescriu</a:t>
            </a:r>
            <a:r>
              <a:rPr lang="en-US" sz="2200" dirty="0">
                <a:latin typeface="Cambria" panose="02040503050406030204" pitchFamily="18" charset="0"/>
              </a:rPr>
              <a:t> cum </a:t>
            </a:r>
            <a:r>
              <a:rPr lang="en-US" sz="2200" dirty="0" err="1">
                <a:latin typeface="Cambria" panose="02040503050406030204" pitchFamily="18" charset="0"/>
              </a:rPr>
              <a:t>ar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trebui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să</a:t>
            </a:r>
            <a:r>
              <a:rPr lang="en-US" sz="2200" dirty="0">
                <a:latin typeface="Cambria" panose="02040503050406030204" pitchFamily="18" charset="0"/>
              </a:rPr>
              <a:t> se </a:t>
            </a:r>
            <a:r>
              <a:rPr lang="en-US" sz="2200" dirty="0" err="1">
                <a:latin typeface="Cambria" panose="02040503050406030204" pitchFamily="18" charset="0"/>
              </a:rPr>
              <a:t>comporte</a:t>
            </a:r>
            <a:r>
              <a:rPr lang="en-US" sz="2200" dirty="0">
                <a:latin typeface="Cambria" panose="02040503050406030204" pitchFamily="18" charset="0"/>
              </a:rPr>
              <a:t> un </a:t>
            </a:r>
            <a:r>
              <a:rPr lang="en-US" sz="2200" dirty="0" err="1">
                <a:latin typeface="Cambria" panose="02040503050406030204" pitchFamily="18" charset="0"/>
              </a:rPr>
              <a:t>bărbat</a:t>
            </a:r>
            <a:r>
              <a:rPr lang="en-US" sz="2200" dirty="0">
                <a:latin typeface="Cambria" panose="02040503050406030204" pitchFamily="18" charset="0"/>
              </a:rPr>
              <a:t>, cum </a:t>
            </a:r>
            <a:r>
              <a:rPr lang="en-US" sz="2200" dirty="0" err="1">
                <a:latin typeface="Cambria" panose="02040503050406030204" pitchFamily="18" charset="0"/>
              </a:rPr>
              <a:t>ar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trebui</a:t>
            </a:r>
            <a:r>
              <a:rPr lang="en-US" sz="2200" dirty="0">
                <a:latin typeface="Cambria" panose="02040503050406030204" pitchFamily="18" charset="0"/>
              </a:rPr>
              <a:t> s</a:t>
            </a:r>
            <a:r>
              <a:rPr lang="ro-RO" sz="2200" dirty="0">
                <a:latin typeface="Cambria" panose="02040503050406030204" pitchFamily="18" charset="0"/>
              </a:rPr>
              <a:t>ă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arate</a:t>
            </a:r>
            <a:r>
              <a:rPr lang="en-US" sz="2200" dirty="0">
                <a:latin typeface="Cambria" panose="02040503050406030204" pitchFamily="18" charset="0"/>
              </a:rPr>
              <a:t> o </a:t>
            </a:r>
            <a:r>
              <a:rPr lang="en-US" sz="2200" dirty="0" err="1">
                <a:latin typeface="Cambria" panose="02040503050406030204" pitchFamily="18" charset="0"/>
              </a:rPr>
              <a:t>femeie</a:t>
            </a:r>
            <a:r>
              <a:rPr lang="en-US" sz="2200" dirty="0">
                <a:latin typeface="Cambria" panose="02040503050406030204" pitchFamily="18" charset="0"/>
              </a:rPr>
              <a:t>, </a:t>
            </a:r>
            <a:r>
              <a:rPr lang="en-US" sz="2200" dirty="0" err="1">
                <a:latin typeface="Cambria" panose="02040503050406030204" pitchFamily="18" charset="0"/>
              </a:rPr>
              <a:t>ce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preocupări</a:t>
            </a:r>
            <a:r>
              <a:rPr lang="en-US" sz="2200" dirty="0">
                <a:latin typeface="Cambria" panose="02040503050406030204" pitchFamily="18" charset="0"/>
              </a:rPr>
              <a:t> s-</a:t>
            </a:r>
            <a:r>
              <a:rPr lang="en-US" sz="2200" dirty="0" err="1">
                <a:latin typeface="Cambria" panose="02040503050406030204" pitchFamily="18" charset="0"/>
              </a:rPr>
              <a:t>ar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cuveni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să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aibă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fiecare</a:t>
            </a:r>
            <a:r>
              <a:rPr lang="en-US" sz="2200" dirty="0">
                <a:latin typeface="Cambria" panose="02040503050406030204" pitchFamily="18" charset="0"/>
              </a:rPr>
              <a:t>, </a:t>
            </a:r>
            <a:r>
              <a:rPr lang="en-US" sz="2200" dirty="0" err="1">
                <a:latin typeface="Cambria" panose="02040503050406030204" pitchFamily="18" charset="0"/>
              </a:rPr>
              <a:t>ce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rol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îi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revine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fiecăruia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în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viaţa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publică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şi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în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viaţa</a:t>
            </a:r>
            <a:r>
              <a:rPr lang="en-US" sz="2200" dirty="0">
                <a:latin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</a:rPr>
              <a:t>privată</a:t>
            </a:r>
            <a:r>
              <a:rPr lang="en-US" sz="2200" dirty="0">
                <a:latin typeface="Cambria" panose="02040503050406030204" pitchFamily="18" charset="0"/>
              </a:rPr>
              <a:t>. </a:t>
            </a:r>
          </a:p>
          <a:p>
            <a:pPr marL="0" indent="0" algn="just">
              <a:buNone/>
            </a:pPr>
            <a:endParaRPr lang="ro-RO" sz="2200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200" dirty="0">
                <a:latin typeface="Cambria" panose="02040503050406030204" pitchFamily="18" charset="0"/>
              </a:rPr>
              <a:t>Ex: </a:t>
            </a:r>
            <a:r>
              <a:rPr lang="en-US" sz="2200" i="1" dirty="0" err="1">
                <a:latin typeface="Cambria" panose="02040503050406030204" pitchFamily="18" charset="0"/>
              </a:rPr>
              <a:t>Bărbaţii</a:t>
            </a:r>
            <a:r>
              <a:rPr lang="en-US" sz="2200" i="1" dirty="0">
                <a:latin typeface="Cambria" panose="02040503050406030204" pitchFamily="18" charset="0"/>
              </a:rPr>
              <a:t> </a:t>
            </a:r>
            <a:r>
              <a:rPr lang="en-US" sz="2200" i="1" dirty="0" err="1">
                <a:latin typeface="Cambria" panose="02040503050406030204" pitchFamily="18" charset="0"/>
              </a:rPr>
              <a:t>ar</a:t>
            </a:r>
            <a:r>
              <a:rPr lang="en-US" sz="2200" i="1" dirty="0">
                <a:latin typeface="Cambria" panose="02040503050406030204" pitchFamily="18" charset="0"/>
              </a:rPr>
              <a:t> </a:t>
            </a:r>
            <a:r>
              <a:rPr lang="en-US" sz="2200" i="1" dirty="0" err="1">
                <a:latin typeface="Cambria" panose="02040503050406030204" pitchFamily="18" charset="0"/>
              </a:rPr>
              <a:t>trebui</a:t>
            </a:r>
            <a:r>
              <a:rPr lang="en-US" sz="2200" i="1" dirty="0">
                <a:latin typeface="Cambria" panose="02040503050406030204" pitchFamily="18" charset="0"/>
              </a:rPr>
              <a:t> </a:t>
            </a:r>
            <a:r>
              <a:rPr lang="en-US" sz="2200" i="1" dirty="0" err="1">
                <a:latin typeface="Cambria" panose="02040503050406030204" pitchFamily="18" charset="0"/>
              </a:rPr>
              <a:t>să</a:t>
            </a:r>
            <a:r>
              <a:rPr lang="en-US" sz="2200" i="1" dirty="0">
                <a:latin typeface="Cambria" panose="02040503050406030204" pitchFamily="18" charset="0"/>
              </a:rPr>
              <a:t> </a:t>
            </a:r>
            <a:r>
              <a:rPr lang="en-US" sz="2200" i="1" dirty="0" err="1">
                <a:latin typeface="Cambria" panose="02040503050406030204" pitchFamily="18" charset="0"/>
              </a:rPr>
              <a:t>câştige</a:t>
            </a:r>
            <a:r>
              <a:rPr lang="en-US" sz="2200" i="1" dirty="0">
                <a:latin typeface="Cambria" panose="02040503050406030204" pitchFamily="18" charset="0"/>
              </a:rPr>
              <a:t> </a:t>
            </a:r>
            <a:r>
              <a:rPr lang="en-US" sz="2200" i="1" dirty="0" err="1">
                <a:latin typeface="Cambria" panose="02040503050406030204" pitchFamily="18" charset="0"/>
              </a:rPr>
              <a:t>mai</a:t>
            </a:r>
            <a:r>
              <a:rPr lang="en-US" sz="2200" i="1" dirty="0">
                <a:latin typeface="Cambria" panose="02040503050406030204" pitchFamily="18" charset="0"/>
              </a:rPr>
              <a:t> </a:t>
            </a:r>
            <a:r>
              <a:rPr lang="en-US" sz="2200" i="1" dirty="0" err="1">
                <a:latin typeface="Cambria" panose="02040503050406030204" pitchFamily="18" charset="0"/>
              </a:rPr>
              <a:t>mulţi</a:t>
            </a:r>
            <a:r>
              <a:rPr lang="en-US" sz="2200" i="1" dirty="0">
                <a:latin typeface="Cambria" panose="02040503050406030204" pitchFamily="18" charset="0"/>
              </a:rPr>
              <a:t> </a:t>
            </a:r>
            <a:r>
              <a:rPr lang="en-US" sz="2200" i="1" dirty="0" err="1">
                <a:latin typeface="Cambria" panose="02040503050406030204" pitchFamily="18" charset="0"/>
              </a:rPr>
              <a:t>bani</a:t>
            </a:r>
            <a:r>
              <a:rPr lang="en-US" sz="2200" i="1" dirty="0">
                <a:latin typeface="Cambria" panose="02040503050406030204" pitchFamily="18" charset="0"/>
              </a:rPr>
              <a:t>, </a:t>
            </a:r>
            <a:r>
              <a:rPr lang="en-US" sz="2200" i="1" dirty="0" err="1">
                <a:latin typeface="Cambria" panose="02040503050406030204" pitchFamily="18" charset="0"/>
              </a:rPr>
              <a:t>femeile</a:t>
            </a:r>
            <a:r>
              <a:rPr lang="en-US" sz="2200" i="1" dirty="0">
                <a:latin typeface="Cambria" panose="02040503050406030204" pitchFamily="18" charset="0"/>
              </a:rPr>
              <a:t> </a:t>
            </a:r>
            <a:r>
              <a:rPr lang="en-US" sz="2200" i="1" dirty="0" err="1">
                <a:latin typeface="Cambria" panose="02040503050406030204" pitchFamily="18" charset="0"/>
              </a:rPr>
              <a:t>ar</a:t>
            </a:r>
            <a:r>
              <a:rPr lang="en-US" sz="2200" i="1" dirty="0">
                <a:latin typeface="Cambria" panose="02040503050406030204" pitchFamily="18" charset="0"/>
              </a:rPr>
              <a:t> </a:t>
            </a:r>
            <a:r>
              <a:rPr lang="en-US" sz="2200" i="1" dirty="0" err="1">
                <a:latin typeface="Cambria" panose="02040503050406030204" pitchFamily="18" charset="0"/>
              </a:rPr>
              <a:t>trebui</a:t>
            </a:r>
            <a:r>
              <a:rPr lang="en-US" sz="2200" i="1" dirty="0">
                <a:latin typeface="Cambria" panose="02040503050406030204" pitchFamily="18" charset="0"/>
              </a:rPr>
              <a:t> </a:t>
            </a:r>
            <a:r>
              <a:rPr lang="en-US" sz="2200" i="1" dirty="0" err="1">
                <a:latin typeface="Cambria" panose="02040503050406030204" pitchFamily="18" charset="0"/>
              </a:rPr>
              <a:t>să</a:t>
            </a:r>
            <a:r>
              <a:rPr lang="en-US" sz="2200" i="1" dirty="0">
                <a:latin typeface="Cambria" panose="02040503050406030204" pitchFamily="18" charset="0"/>
              </a:rPr>
              <a:t> se </a:t>
            </a:r>
            <a:r>
              <a:rPr lang="en-US" sz="2200" i="1" dirty="0" err="1">
                <a:latin typeface="Cambria" panose="02040503050406030204" pitchFamily="18" charset="0"/>
              </a:rPr>
              <a:t>ocupe</a:t>
            </a:r>
            <a:r>
              <a:rPr lang="en-US" sz="2200" i="1" dirty="0">
                <a:latin typeface="Cambria" panose="02040503050406030204" pitchFamily="18" charset="0"/>
              </a:rPr>
              <a:t> </a:t>
            </a:r>
            <a:r>
              <a:rPr lang="ro-RO" sz="2200" i="1" dirty="0">
                <a:latin typeface="Cambria" panose="02040503050406030204" pitchFamily="18" charset="0"/>
              </a:rPr>
              <a:t>cu precădere </a:t>
            </a:r>
            <a:r>
              <a:rPr lang="en-US" sz="2200" i="1" dirty="0">
                <a:latin typeface="Cambria" panose="02040503050406030204" pitchFamily="18" charset="0"/>
              </a:rPr>
              <a:t>de </a:t>
            </a:r>
            <a:r>
              <a:rPr lang="en-US" sz="2200" i="1" dirty="0" err="1">
                <a:latin typeface="Cambria" panose="02040503050406030204" pitchFamily="18" charset="0"/>
              </a:rPr>
              <a:t>îngrijirea</a:t>
            </a:r>
            <a:r>
              <a:rPr lang="en-US" sz="2200" i="1" dirty="0">
                <a:latin typeface="Cambria" panose="02040503050406030204" pitchFamily="18" charset="0"/>
              </a:rPr>
              <a:t> </a:t>
            </a:r>
            <a:r>
              <a:rPr lang="en-US" sz="2200" i="1" dirty="0" err="1">
                <a:latin typeface="Cambria" panose="02040503050406030204" pitchFamily="18" charset="0"/>
              </a:rPr>
              <a:t>copiilor</a:t>
            </a:r>
            <a:r>
              <a:rPr lang="en-US" sz="2200" i="1" dirty="0">
                <a:latin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D91F4-16B1-4F40-A111-B79D3146A14E}" type="datetime1">
              <a:rPr lang="en-US" smtClean="0"/>
              <a:pPr>
                <a:defRPr/>
              </a:pPr>
              <a:t>5/8/2026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19FE5-FF38-4021-864C-D3FF9F88581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77812"/>
            <a:ext cx="3581400" cy="112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38800" y="3973376"/>
            <a:ext cx="3063240" cy="2133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28" y="1742664"/>
            <a:ext cx="304941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23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solidFill>
              <a:srgbClr val="92D050"/>
            </a:solidFill>
          </a:ln>
        </p:spPr>
        <p:txBody>
          <a:bodyPr/>
          <a:lstStyle/>
          <a:p>
            <a:pPr algn="just"/>
            <a:r>
              <a:rPr lang="en-US" sz="2400" b="1" dirty="0" err="1">
                <a:latin typeface="Cambria" panose="02040503050406030204" pitchFamily="18" charset="0"/>
              </a:rPr>
              <a:t>Stereotipurile</a:t>
            </a:r>
            <a:r>
              <a:rPr lang="ro-RO" sz="2400" b="1" dirty="0">
                <a:latin typeface="Cambria" panose="02040503050406030204" pitchFamily="18" charset="0"/>
              </a:rPr>
              <a:t> - </a:t>
            </a:r>
            <a:r>
              <a:rPr lang="en-US" sz="2400" dirty="0" err="1">
                <a:latin typeface="Cambria" panose="02040503050406030204" pitchFamily="18" charset="0"/>
              </a:rPr>
              <a:t>sisteme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organizate</a:t>
            </a:r>
            <a:r>
              <a:rPr lang="en-US" sz="2400" dirty="0">
                <a:latin typeface="Cambria" panose="02040503050406030204" pitchFamily="18" charset="0"/>
              </a:rPr>
              <a:t> de </a:t>
            </a:r>
            <a:r>
              <a:rPr lang="en-US" sz="2400" dirty="0" err="1">
                <a:latin typeface="Cambria" panose="02040503050406030204" pitchFamily="18" charset="0"/>
              </a:rPr>
              <a:t>credințe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și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opinii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consensuale</a:t>
            </a:r>
            <a:r>
              <a:rPr lang="en-US" sz="2400" dirty="0">
                <a:latin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</a:rPr>
              <a:t>percepții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și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prejudecăți</a:t>
            </a:r>
            <a:r>
              <a:rPr lang="ro-RO" sz="2400" dirty="0">
                <a:latin typeface="Cambria" panose="02040503050406030204" pitchFamily="18" charset="0"/>
              </a:rPr>
              <a:t>,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în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legătură</a:t>
            </a:r>
            <a:r>
              <a:rPr lang="en-US" sz="2400" dirty="0">
                <a:latin typeface="Cambria" panose="02040503050406030204" pitchFamily="18" charset="0"/>
              </a:rPr>
              <a:t> cu </a:t>
            </a:r>
            <a:r>
              <a:rPr lang="en-US" sz="2400" dirty="0" err="1">
                <a:latin typeface="Cambria" panose="02040503050406030204" pitchFamily="18" charset="0"/>
              </a:rPr>
              <a:t>atribuțiile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și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caracteristicele</a:t>
            </a:r>
            <a:r>
              <a:rPr lang="en-US" sz="2400" dirty="0">
                <a:latin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</a:rPr>
              <a:t>precum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și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rolurile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pe</a:t>
            </a:r>
            <a:r>
              <a:rPr lang="en-US" sz="2400" dirty="0">
                <a:latin typeface="Cambria" panose="02040503050406030204" pitchFamily="18" charset="0"/>
              </a:rPr>
              <a:t> care le au </a:t>
            </a:r>
            <a:r>
              <a:rPr lang="en-US" sz="2400" dirty="0" err="1">
                <a:latin typeface="Cambria" panose="02040503050406030204" pitchFamily="18" charset="0"/>
              </a:rPr>
              <a:t>sau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ar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trebui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să</a:t>
            </a:r>
            <a:r>
              <a:rPr lang="en-US" sz="2400" dirty="0">
                <a:latin typeface="Cambria" panose="02040503050406030204" pitchFamily="18" charset="0"/>
              </a:rPr>
              <a:t> le </a:t>
            </a:r>
            <a:r>
              <a:rPr lang="en-US" sz="2400" dirty="0" err="1">
                <a:latin typeface="Cambria" panose="02040503050406030204" pitchFamily="18" charset="0"/>
              </a:rPr>
              <a:t>îndeplinească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femeile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și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bărbații</a:t>
            </a:r>
            <a:r>
              <a:rPr lang="ro-RO" sz="2400" dirty="0">
                <a:latin typeface="Cambria" panose="02040503050406030204" pitchFamily="18" charset="0"/>
              </a:rPr>
              <a:t>.</a:t>
            </a:r>
          </a:p>
          <a:p>
            <a:pPr marL="0" indent="0" algn="just">
              <a:buNone/>
            </a:pPr>
            <a:endParaRPr lang="ro-RO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ro-RO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ro-RO" dirty="0">
              <a:latin typeface="Cambria" panose="02040503050406030204" pitchFamily="18" charset="0"/>
            </a:endParaRPr>
          </a:p>
          <a:p>
            <a:pPr algn="just"/>
            <a:r>
              <a:rPr lang="ro-RO" sz="2400" dirty="0">
                <a:latin typeface="Cambria" panose="02040503050406030204" pitchFamily="18" charset="0"/>
              </a:rPr>
              <a:t>I</a:t>
            </a:r>
            <a:r>
              <a:rPr lang="en-US" sz="2400" dirty="0" err="1">
                <a:latin typeface="Cambria" panose="02040503050406030204" pitchFamily="18" charset="0"/>
              </a:rPr>
              <a:t>dei</a:t>
            </a:r>
            <a:r>
              <a:rPr lang="ro-RO" sz="2400" dirty="0">
                <a:latin typeface="Cambria" panose="02040503050406030204" pitchFamily="18" charset="0"/>
              </a:rPr>
              <a:t>le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preconcepute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duc</a:t>
            </a:r>
            <a:r>
              <a:rPr lang="en-US" sz="2400" dirty="0">
                <a:latin typeface="Cambria" panose="02040503050406030204" pitchFamily="18" charset="0"/>
              </a:rPr>
              <a:t> la </a:t>
            </a:r>
            <a:r>
              <a:rPr lang="en-US" sz="2400" b="1" dirty="0" err="1">
                <a:latin typeface="Cambria" panose="02040503050406030204" pitchFamily="18" charset="0"/>
              </a:rPr>
              <a:t>prejudecăți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și</a:t>
            </a:r>
            <a:r>
              <a:rPr lang="en-US" sz="2400" dirty="0">
                <a:latin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</a:rPr>
              <a:t>în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cele</a:t>
            </a:r>
            <a:r>
              <a:rPr lang="en-US" sz="2400" dirty="0">
                <a:latin typeface="Cambria" panose="02040503050406030204" pitchFamily="18" charset="0"/>
              </a:rPr>
              <a:t> din </a:t>
            </a:r>
            <a:r>
              <a:rPr lang="en-US" sz="2400" dirty="0" err="1">
                <a:latin typeface="Cambria" panose="02040503050406030204" pitchFamily="18" charset="0"/>
              </a:rPr>
              <a:t>urmă</a:t>
            </a:r>
            <a:r>
              <a:rPr lang="en-US" sz="2400" dirty="0">
                <a:latin typeface="Cambria" panose="02040503050406030204" pitchFamily="18" charset="0"/>
              </a:rPr>
              <a:t>, </a:t>
            </a:r>
            <a:r>
              <a:rPr lang="ro-RO" sz="2400" dirty="0">
                <a:latin typeface="Cambria" panose="02040503050406030204" pitchFamily="18" charset="0"/>
              </a:rPr>
              <a:t>produc </a:t>
            </a:r>
            <a:r>
              <a:rPr lang="en-US" sz="2400" b="1" dirty="0" err="1">
                <a:latin typeface="Cambria" panose="02040503050406030204" pitchFamily="18" charset="0"/>
              </a:rPr>
              <a:t>discriminări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în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funcție</a:t>
            </a:r>
            <a:r>
              <a:rPr lang="en-US" sz="2400" dirty="0">
                <a:latin typeface="Cambria" panose="02040503050406030204" pitchFamily="18" charset="0"/>
              </a:rPr>
              <a:t> de gen, </a:t>
            </a:r>
            <a:r>
              <a:rPr lang="en-US" sz="2400" dirty="0" err="1">
                <a:latin typeface="Cambria" panose="02040503050406030204" pitchFamily="18" charset="0"/>
              </a:rPr>
              <a:t>etnie</a:t>
            </a:r>
            <a:r>
              <a:rPr lang="en-US" sz="2400" dirty="0">
                <a:latin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</a:rPr>
              <a:t>rasă</a:t>
            </a:r>
            <a:r>
              <a:rPr lang="en-US" sz="2400" dirty="0">
                <a:latin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</a:rPr>
              <a:t>religie</a:t>
            </a:r>
            <a:r>
              <a:rPr lang="en-US" sz="2400" dirty="0">
                <a:latin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</a:rPr>
              <a:t>trăsături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fizice</a:t>
            </a:r>
            <a:r>
              <a:rPr lang="en-US" sz="2400" dirty="0">
                <a:latin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</a:rPr>
              <a:t>statut</a:t>
            </a:r>
            <a:r>
              <a:rPr lang="en-US" sz="2400" dirty="0">
                <a:latin typeface="Cambria" panose="02040503050406030204" pitchFamily="18" charset="0"/>
              </a:rPr>
              <a:t> social etc.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085B74-0B6D-4FCF-B2C2-8FCF927687FB}" type="datetime1">
              <a:rPr lang="en-US" smtClean="0"/>
              <a:pPr>
                <a:defRPr/>
              </a:pPr>
              <a:t>5/8/2026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8C4BC-4E7F-4E09-B360-0D302FB4B4B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77812"/>
            <a:ext cx="3581400" cy="112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85009" y="3327871"/>
            <a:ext cx="1950720" cy="1075381"/>
          </a:xfrm>
          <a:prstGeom prst="rect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cs typeface="Aharoni" panose="02010803020104030203" pitchFamily="2" charset="-79"/>
              </a:rPr>
              <a:t>Stereotipuri</a:t>
            </a:r>
            <a:endParaRPr lang="en-US" b="1" dirty="0">
              <a:cs typeface="Aharoni" panose="02010803020104030203" pitchFamily="2" charset="-79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887980" y="3553186"/>
            <a:ext cx="978408" cy="484632"/>
          </a:xfrm>
          <a:prstGeom prst="rightArrow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31702" y="3327871"/>
            <a:ext cx="1672046" cy="1071155"/>
          </a:xfrm>
          <a:prstGeom prst="rect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cs typeface="Aharoni" panose="02010803020104030203" pitchFamily="2" charset="-79"/>
              </a:rPr>
              <a:t>Prejudecăți</a:t>
            </a:r>
            <a:endParaRPr lang="en-US" b="1" dirty="0">
              <a:cs typeface="Aharoni" panose="02010803020104030203" pitchFamily="2" charset="-79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721313" y="3553186"/>
            <a:ext cx="978408" cy="484632"/>
          </a:xfrm>
          <a:prstGeom prst="rightArrow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17286" y="3323645"/>
            <a:ext cx="1854925" cy="1075381"/>
          </a:xfrm>
          <a:prstGeom prst="rect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cs typeface="Aharoni" panose="02010803020104030203" pitchFamily="2" charset="-79"/>
              </a:rPr>
              <a:t>Discriminare</a:t>
            </a:r>
            <a:endParaRPr lang="en-US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52959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400" b="1" dirty="0" err="1">
                <a:latin typeface="Cambria" panose="02040503050406030204" pitchFamily="18" charset="0"/>
              </a:rPr>
              <a:t>Rolurile</a:t>
            </a:r>
            <a:r>
              <a:rPr lang="en-US" sz="2400" b="1" dirty="0">
                <a:latin typeface="Cambria" panose="02040503050406030204" pitchFamily="18" charset="0"/>
              </a:rPr>
              <a:t> de gen </a:t>
            </a:r>
            <a:r>
              <a:rPr lang="en-US" sz="2400" dirty="0">
                <a:latin typeface="Cambria" panose="02040503050406030204" pitchFamily="18" charset="0"/>
              </a:rPr>
              <a:t>se </a:t>
            </a:r>
            <a:r>
              <a:rPr lang="en-US" sz="2400" dirty="0" err="1">
                <a:latin typeface="Cambria" panose="02040503050406030204" pitchFamily="18" charset="0"/>
              </a:rPr>
              <a:t>creează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prin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însumarea</a:t>
            </a:r>
            <a:r>
              <a:rPr lang="en-US" sz="2400" dirty="0">
                <a:latin typeface="Cambria" panose="02040503050406030204" pitchFamily="18" charset="0"/>
              </a:rPr>
              <a:t> de </a:t>
            </a:r>
            <a:r>
              <a:rPr lang="en-US" sz="2400" dirty="0" err="1">
                <a:latin typeface="Cambria" panose="02040503050406030204" pitchFamily="18" charset="0"/>
              </a:rPr>
              <a:t>stereotipuri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despre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femei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şi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bărbaţi</a:t>
            </a:r>
            <a:r>
              <a:rPr lang="ro-RO" sz="2400" dirty="0">
                <a:latin typeface="Cambria" panose="02040503050406030204" pitchFamily="18" charset="0"/>
              </a:rPr>
              <a:t>,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iar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prin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consimţământ</a:t>
            </a:r>
            <a:r>
              <a:rPr lang="en-US" sz="2400" dirty="0">
                <a:latin typeface="Cambria" panose="02040503050406030204" pitchFamily="18" charset="0"/>
              </a:rPr>
              <a:t> social </a:t>
            </a:r>
            <a:r>
              <a:rPr lang="en-US" sz="2400" dirty="0" err="1">
                <a:latin typeface="Cambria" panose="02040503050406030204" pitchFamily="18" charset="0"/>
              </a:rPr>
              <a:t>ajung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să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ni</a:t>
            </a:r>
            <a:r>
              <a:rPr lang="en-US" sz="2400" dirty="0">
                <a:latin typeface="Cambria" panose="02040503050406030204" pitchFamily="18" charset="0"/>
              </a:rPr>
              <a:t> se </a:t>
            </a:r>
            <a:r>
              <a:rPr lang="en-US" sz="2400" dirty="0" err="1">
                <a:latin typeface="Cambria" panose="02040503050406030204" pitchFamily="18" charset="0"/>
              </a:rPr>
              <a:t>pară</a:t>
            </a:r>
            <a:r>
              <a:rPr lang="en-US" sz="2400" dirty="0">
                <a:latin typeface="Cambria" panose="02040503050406030204" pitchFamily="18" charset="0"/>
              </a:rPr>
              <a:t> la </a:t>
            </a:r>
            <a:r>
              <a:rPr lang="en-US" sz="2400" dirty="0" err="1">
                <a:latin typeface="Cambria" panose="02040503050406030204" pitchFamily="18" charset="0"/>
              </a:rPr>
              <a:t>fel</a:t>
            </a:r>
            <a:r>
              <a:rPr lang="en-US" sz="2400" dirty="0">
                <a:latin typeface="Cambria" panose="02040503050406030204" pitchFamily="18" charset="0"/>
              </a:rPr>
              <a:t> de “</a:t>
            </a:r>
            <a:r>
              <a:rPr lang="en-US" sz="2400" dirty="0" err="1">
                <a:latin typeface="Cambria" panose="02040503050406030204" pitchFamily="18" charset="0"/>
              </a:rPr>
              <a:t>ştiinţifice</a:t>
            </a:r>
            <a:r>
              <a:rPr lang="en-US" sz="2400" dirty="0">
                <a:latin typeface="Cambria" panose="02040503050406030204" pitchFamily="18" charset="0"/>
              </a:rPr>
              <a:t>” </a:t>
            </a:r>
            <a:r>
              <a:rPr lang="en-US" sz="2400" dirty="0" err="1">
                <a:latin typeface="Cambria" panose="02040503050406030204" pitchFamily="18" charset="0"/>
              </a:rPr>
              <a:t>şi</a:t>
            </a:r>
            <a:r>
              <a:rPr lang="en-US" sz="2400" dirty="0">
                <a:latin typeface="Cambria" panose="02040503050406030204" pitchFamily="18" charset="0"/>
              </a:rPr>
              <a:t> de </a:t>
            </a:r>
            <a:r>
              <a:rPr lang="en-US" sz="2400" dirty="0" err="1">
                <a:latin typeface="Cambria" panose="02040503050406030204" pitchFamily="18" charset="0"/>
              </a:rPr>
              <a:t>adevărate</a:t>
            </a:r>
            <a:r>
              <a:rPr lang="en-US" sz="2400" dirty="0">
                <a:latin typeface="Cambria" panose="02040503050406030204" pitchFamily="18" charset="0"/>
              </a:rPr>
              <a:t> ca </a:t>
            </a:r>
            <a:r>
              <a:rPr lang="en-US" sz="2400" dirty="0" err="1">
                <a:latin typeface="Cambria" panose="02040503050406030204" pitchFamily="18" charset="0"/>
              </a:rPr>
              <a:t>funcţiile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biologice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şi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legile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fizice</a:t>
            </a:r>
            <a:r>
              <a:rPr lang="en-US" sz="2400" dirty="0">
                <a:latin typeface="Cambria" panose="02040503050406030204" pitchFamily="18" charset="0"/>
              </a:rPr>
              <a:t>.</a:t>
            </a:r>
            <a:endParaRPr lang="ro-RO" sz="24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085B74-0B6D-4FCF-B2C2-8FCF927687FB}" type="datetime1">
              <a:rPr lang="en-US" smtClean="0"/>
              <a:pPr>
                <a:defRPr/>
              </a:pPr>
              <a:t>5/8/2026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8C4BC-4E7F-4E09-B360-0D302FB4B4B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22" y="3439886"/>
            <a:ext cx="3340675" cy="262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306" y="3396350"/>
            <a:ext cx="3333750" cy="2762250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77812"/>
            <a:ext cx="3581400" cy="112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2500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sz="2000" b="1" dirty="0"/>
              <a:t>Prejudecată</a:t>
            </a:r>
            <a:r>
              <a:rPr lang="ro-RO" sz="2000" dirty="0"/>
              <a:t>         </a:t>
            </a:r>
            <a:r>
              <a:rPr lang="ro-RO" sz="2000" b="1" dirty="0"/>
              <a:t>Atitudine</a:t>
            </a:r>
          </a:p>
          <a:p>
            <a:pPr marL="0" indent="0">
              <a:buNone/>
            </a:pPr>
            <a:endParaRPr lang="ro-RO" sz="2000" b="1" dirty="0"/>
          </a:p>
          <a:p>
            <a:pPr marL="0" indent="0">
              <a:buNone/>
            </a:pPr>
            <a:endParaRPr lang="ro-RO" sz="2000" b="1" dirty="0"/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o-RO" altLang="en-US" sz="2000" b="1" dirty="0">
                <a:ea typeface="ＭＳ Ｐゴシック" panose="020B0600070205080204" pitchFamily="34" charset="-128"/>
              </a:rPr>
              <a:t>ostilă sau negativă </a:t>
            </a:r>
            <a:r>
              <a:rPr lang="ro-RO" altLang="en-US" sz="2000" b="1" dirty="0" err="1">
                <a:ea typeface="ＭＳ Ｐゴシック" panose="020B0600070205080204" pitchFamily="34" charset="-128"/>
              </a:rPr>
              <a:t>faţă</a:t>
            </a:r>
            <a:r>
              <a:rPr lang="ro-RO" altLang="en-US" sz="2000" b="1" dirty="0">
                <a:ea typeface="ＭＳ Ｐゴシック" panose="020B0600070205080204" pitchFamily="34" charset="-128"/>
              </a:rPr>
              <a:t> de un grup,</a:t>
            </a:r>
          </a:p>
          <a:p>
            <a:pPr algn="just">
              <a:buFont typeface="Arial" panose="020B0604020202020204" pitchFamily="34" charset="0"/>
              <a:buNone/>
            </a:pPr>
            <a:endParaRPr lang="en-US" altLang="en-US" sz="2000" b="1" dirty="0">
              <a:ea typeface="ＭＳ Ｐゴシック" panose="020B0600070205080204" pitchFamily="34" charset="-128"/>
            </a:endParaRP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o-RO" altLang="en-US" sz="2000" b="1" dirty="0">
                <a:ea typeface="ＭＳ Ｐゴシック" panose="020B0600070205080204" pitchFamily="34" charset="-128"/>
              </a:rPr>
              <a:t>care se fundamentează pe generalizarea unei </a:t>
            </a:r>
            <a:r>
              <a:rPr lang="ro-RO" altLang="en-US" sz="2000" b="1" dirty="0" err="1">
                <a:ea typeface="ＭＳ Ｐゴシック" panose="020B0600070205080204" pitchFamily="34" charset="-128"/>
              </a:rPr>
              <a:t>informaţii</a:t>
            </a:r>
            <a:r>
              <a:rPr lang="ro-RO" altLang="en-US" sz="2000" b="1" dirty="0">
                <a:ea typeface="ＭＳ Ｐゴシック" panose="020B0600070205080204" pitchFamily="34" charset="-128"/>
              </a:rPr>
              <a:t> eronate sau incomplete.</a:t>
            </a:r>
            <a:endParaRPr lang="en-US" altLang="en-US" sz="2000" b="1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GB" sz="20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D91F4-16B1-4F40-A111-B79D3146A14E}" type="datetime1">
              <a:rPr lang="en-US" smtClean="0"/>
              <a:pPr>
                <a:defRPr/>
              </a:pPr>
              <a:t>5/8/2026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19FE5-FF38-4021-864C-D3FF9F88581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77812"/>
            <a:ext cx="3581400" cy="112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1676400"/>
            <a:ext cx="400449" cy="2160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76400"/>
            <a:ext cx="2400000" cy="1800000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809" y="3739650"/>
            <a:ext cx="356478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389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>
    <a:extraClrScheme>
      <a:clrScheme name="Oriel 1">
        <a:dk1>
          <a:srgbClr val="000000"/>
        </a:dk1>
        <a:lt1>
          <a:srgbClr val="FFFFFF"/>
        </a:lt1>
        <a:dk2>
          <a:srgbClr val="676A55"/>
        </a:dk2>
        <a:lt2>
          <a:srgbClr val="EAEBDE"/>
        </a:lt2>
        <a:accent1>
          <a:srgbClr val="72A376"/>
        </a:accent1>
        <a:accent2>
          <a:srgbClr val="B0CCB0"/>
        </a:accent2>
        <a:accent3>
          <a:srgbClr val="FFFFFF"/>
        </a:accent3>
        <a:accent4>
          <a:srgbClr val="000000"/>
        </a:accent4>
        <a:accent5>
          <a:srgbClr val="BCCEBD"/>
        </a:accent5>
        <a:accent6>
          <a:srgbClr val="9FB99F"/>
        </a:accent6>
        <a:hlink>
          <a:srgbClr val="DB5353"/>
        </a:hlink>
        <a:folHlink>
          <a:srgbClr val="9036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iel 2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0000CC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AAAAE2"/>
        </a:accent5>
        <a:accent6>
          <a:srgbClr val="E7E700"/>
        </a:accent6>
        <a:hlink>
          <a:srgbClr val="FF0000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iel 3">
        <a:dk1>
          <a:srgbClr val="000000"/>
        </a:dk1>
        <a:lt1>
          <a:srgbClr val="FFFFFF"/>
        </a:lt1>
        <a:dk2>
          <a:srgbClr val="666699"/>
        </a:dk2>
        <a:lt2>
          <a:srgbClr val="0000FF"/>
        </a:lt2>
        <a:accent1>
          <a:srgbClr val="0000CC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AAAAE2"/>
        </a:accent5>
        <a:accent6>
          <a:srgbClr val="E7E700"/>
        </a:accent6>
        <a:hlink>
          <a:srgbClr val="FF0000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iel 4">
        <a:dk1>
          <a:srgbClr val="000000"/>
        </a:dk1>
        <a:lt1>
          <a:srgbClr val="FFFFFF"/>
        </a:lt1>
        <a:dk2>
          <a:srgbClr val="FF0000"/>
        </a:dk2>
        <a:lt2>
          <a:srgbClr val="0000FF"/>
        </a:lt2>
        <a:accent1>
          <a:srgbClr val="0000CC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AAAAE2"/>
        </a:accent5>
        <a:accent6>
          <a:srgbClr val="E7E700"/>
        </a:accent6>
        <a:hlink>
          <a:srgbClr val="FF0000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evel">
  <a:themeElements>
    <a:clrScheme name="Level 11">
      <a:dk1>
        <a:srgbClr val="000000"/>
      </a:dk1>
      <a:lt1>
        <a:srgbClr val="FFFFFF"/>
      </a:lt1>
      <a:dk2>
        <a:srgbClr val="FF0000"/>
      </a:dk2>
      <a:lt2>
        <a:srgbClr val="0000FF"/>
      </a:lt2>
      <a:accent1>
        <a:srgbClr val="0000CC"/>
      </a:accent1>
      <a:accent2>
        <a:srgbClr val="FFFF00"/>
      </a:accent2>
      <a:accent3>
        <a:srgbClr val="FFFFFF"/>
      </a:accent3>
      <a:accent4>
        <a:srgbClr val="000000"/>
      </a:accent4>
      <a:accent5>
        <a:srgbClr val="AAAAE2"/>
      </a:accent5>
      <a:accent6>
        <a:srgbClr val="E7E700"/>
      </a:accent6>
      <a:hlink>
        <a:srgbClr val="FF0000"/>
      </a:hlink>
      <a:folHlink>
        <a:srgbClr val="999966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0000CC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AAAAE2"/>
        </a:accent5>
        <a:accent6>
          <a:srgbClr val="E7E700"/>
        </a:accent6>
        <a:hlink>
          <a:srgbClr val="FF0000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666699"/>
        </a:dk2>
        <a:lt2>
          <a:srgbClr val="0000FF"/>
        </a:lt2>
        <a:accent1>
          <a:srgbClr val="0000CC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AAAAE2"/>
        </a:accent5>
        <a:accent6>
          <a:srgbClr val="E7E700"/>
        </a:accent6>
        <a:hlink>
          <a:srgbClr val="FF0000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1">
        <a:dk1>
          <a:srgbClr val="000000"/>
        </a:dk1>
        <a:lt1>
          <a:srgbClr val="FFFFFF"/>
        </a:lt1>
        <a:dk2>
          <a:srgbClr val="FF0000"/>
        </a:dk2>
        <a:lt2>
          <a:srgbClr val="0000FF"/>
        </a:lt2>
        <a:accent1>
          <a:srgbClr val="0000CC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AAAAE2"/>
        </a:accent5>
        <a:accent6>
          <a:srgbClr val="E7E700"/>
        </a:accent6>
        <a:hlink>
          <a:srgbClr val="FF0000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FFFFFF"/>
    </a:accent3>
    <a:accent4>
      <a:srgbClr val="000000"/>
    </a:accent4>
    <a:accent5>
      <a:srgbClr val="BCCEBD"/>
    </a:accent5>
    <a:accent6>
      <a:srgbClr val="9FB99F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1456</TotalTime>
  <Words>906</Words>
  <Application>Microsoft Office PowerPoint</Application>
  <PresentationFormat>Expunere pe ecran (4:3)</PresentationFormat>
  <Paragraphs>105</Paragraphs>
  <Slides>15</Slides>
  <Notes>1</Notes>
  <HiddenSlides>0</HiddenSlides>
  <MMClips>0</MMClips>
  <ScaleCrop>false</ScaleCrop>
  <HeadingPairs>
    <vt:vector size="6" baseType="variant">
      <vt:variant>
        <vt:lpstr>Fonturi utilizate</vt:lpstr>
      </vt:variant>
      <vt:variant>
        <vt:i4>13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15</vt:i4>
      </vt:variant>
    </vt:vector>
  </HeadingPairs>
  <TitlesOfParts>
    <vt:vector size="30" baseType="lpstr">
      <vt:lpstr>ＭＳ Ｐゴシック</vt:lpstr>
      <vt:lpstr>Aharoni</vt:lpstr>
      <vt:lpstr>Arial</vt:lpstr>
      <vt:lpstr>Calibri</vt:lpstr>
      <vt:lpstr>Cambria</vt:lpstr>
      <vt:lpstr>Century Schoolbook</vt:lpstr>
      <vt:lpstr>Garamond</vt:lpstr>
      <vt:lpstr>Palatino Linotype</vt:lpstr>
      <vt:lpstr>Times New Roman</vt:lpstr>
      <vt:lpstr>Trebuchet MS</vt:lpstr>
      <vt:lpstr>Verdana</vt:lpstr>
      <vt:lpstr>Wingdings</vt:lpstr>
      <vt:lpstr>Wingdings 2</vt:lpstr>
      <vt:lpstr>Oriel</vt:lpstr>
      <vt:lpstr>Level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Andra Croitoru</dc:creator>
  <cp:lastModifiedBy>Elena Liliana Cucu</cp:lastModifiedBy>
  <cp:revision>476</cp:revision>
  <dcterms:created xsi:type="dcterms:W3CDTF">2006-08-16T00:00:00Z</dcterms:created>
  <dcterms:modified xsi:type="dcterms:W3CDTF">2026-05-08T07:09:13Z</dcterms:modified>
</cp:coreProperties>
</file>