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6"/>
  </p:sldMasterIdLst>
  <p:notesMasterIdLst>
    <p:notesMasterId r:id="rId58"/>
  </p:notesMasterIdLst>
  <p:handoutMasterIdLst>
    <p:handoutMasterId r:id="rId59"/>
  </p:handoutMasterIdLst>
  <p:sldIdLst>
    <p:sldId id="256" r:id="rId7"/>
    <p:sldId id="332" r:id="rId8"/>
    <p:sldId id="257" r:id="rId9"/>
    <p:sldId id="258" r:id="rId10"/>
    <p:sldId id="259" r:id="rId11"/>
    <p:sldId id="260" r:id="rId12"/>
    <p:sldId id="261" r:id="rId13"/>
    <p:sldId id="262" r:id="rId14"/>
    <p:sldId id="263" r:id="rId15"/>
    <p:sldId id="322" r:id="rId16"/>
    <p:sldId id="264" r:id="rId17"/>
    <p:sldId id="265" r:id="rId18"/>
    <p:sldId id="266" r:id="rId19"/>
    <p:sldId id="325" r:id="rId20"/>
    <p:sldId id="267" r:id="rId21"/>
    <p:sldId id="302" r:id="rId22"/>
    <p:sldId id="268" r:id="rId23"/>
    <p:sldId id="269" r:id="rId24"/>
    <p:sldId id="270" r:id="rId25"/>
    <p:sldId id="271" r:id="rId26"/>
    <p:sldId id="272" r:id="rId27"/>
    <p:sldId id="273" r:id="rId28"/>
    <p:sldId id="274" r:id="rId29"/>
    <p:sldId id="275" r:id="rId30"/>
    <p:sldId id="307" r:id="rId31"/>
    <p:sldId id="276" r:id="rId32"/>
    <p:sldId id="326" r:id="rId33"/>
    <p:sldId id="278" r:id="rId34"/>
    <p:sldId id="279" r:id="rId35"/>
    <p:sldId id="330" r:id="rId36"/>
    <p:sldId id="281" r:id="rId37"/>
    <p:sldId id="323" r:id="rId38"/>
    <p:sldId id="283" r:id="rId39"/>
    <p:sldId id="284" r:id="rId40"/>
    <p:sldId id="285" r:id="rId41"/>
    <p:sldId id="312" r:id="rId42"/>
    <p:sldId id="313" r:id="rId43"/>
    <p:sldId id="327" r:id="rId44"/>
    <p:sldId id="328" r:id="rId45"/>
    <p:sldId id="329" r:id="rId46"/>
    <p:sldId id="290" r:id="rId47"/>
    <p:sldId id="291" r:id="rId48"/>
    <p:sldId id="292" r:id="rId49"/>
    <p:sldId id="317" r:id="rId50"/>
    <p:sldId id="293" r:id="rId51"/>
    <p:sldId id="294" r:id="rId52"/>
    <p:sldId id="295" r:id="rId53"/>
    <p:sldId id="296" r:id="rId54"/>
    <p:sldId id="297" r:id="rId55"/>
    <p:sldId id="333" r:id="rId56"/>
    <p:sldId id="300" r:id="rId57"/>
  </p:sldIdLst>
  <p:sldSz cx="9144000" cy="6858000" type="screen4x3"/>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GINNITY Bridget" initials="BG(D3)" lastIdx="3" clrIdx="0"/>
  <p:cmAuthor id="1" name="PILLET Monique" initials="PM" lastIdx="37"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6AD"/>
    <a:srgbClr val="FF9900"/>
    <a:srgbClr val="E45E24"/>
    <a:srgbClr val="008BC8"/>
    <a:srgbClr val="FF6600"/>
    <a:srgbClr val="FFFFFF"/>
    <a:srgbClr val="9933FF"/>
    <a:srgbClr val="585858"/>
    <a:srgbClr val="D7EFFA"/>
    <a:srgbClr val="00865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893" autoAdjust="0"/>
    <p:restoredTop sz="77346" autoAdjust="0"/>
  </p:normalViewPr>
  <p:slideViewPr>
    <p:cSldViewPr>
      <p:cViewPr>
        <p:scale>
          <a:sx n="70" d="100"/>
          <a:sy n="70" d="100"/>
        </p:scale>
        <p:origin x="-2772" y="-438"/>
      </p:cViewPr>
      <p:guideLst>
        <p:guide orient="horz" pos="2160"/>
        <p:guide pos="2880"/>
      </p:guideLst>
    </p:cSldViewPr>
  </p:slideViewPr>
  <p:notesTextViewPr>
    <p:cViewPr>
      <p:scale>
        <a:sx n="75" d="100"/>
        <a:sy n="75" d="100"/>
      </p:scale>
      <p:origin x="0" y="0"/>
    </p:cViewPr>
  </p:notesTextViewPr>
  <p:sorterViewPr>
    <p:cViewPr>
      <p:scale>
        <a:sx n="80" d="100"/>
        <a:sy n="80" d="100"/>
      </p:scale>
      <p:origin x="0" y="127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63" Type="http://schemas.openxmlformats.org/officeDocument/2006/relationships/theme" Target="theme/theme1.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notesMaster" Target="notesMasters/notesMaster1.xml"/><Relationship Id="rId5" Type="http://schemas.openxmlformats.org/officeDocument/2006/relationships/customXml" Target="../customXml/item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61"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commentAuthors" Target="commentAuthors.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tableStyles" Target="tableStyles.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64820"/>
          </a:xfrm>
          <a:prstGeom prst="rect">
            <a:avLst/>
          </a:prstGeom>
        </p:spPr>
        <p:txBody>
          <a:bodyPr vert="horz" lIns="91440" tIns="45720" rIns="91440" bIns="45720" rtlCol="0"/>
          <a:lstStyle>
            <a:lvl1pPr algn="r">
              <a:defRPr sz="1200"/>
            </a:lvl1pPr>
          </a:lstStyle>
          <a:p>
            <a:fld id="{AA8865C8-8ACF-4E41-A630-B3F694D78FE8}" type="datetimeFigureOut">
              <a:rPr lang="en-GB" smtClean="0"/>
              <a:t>10/05/2016</a:t>
            </a:fld>
            <a:endParaRPr lang="en-GB"/>
          </a:p>
        </p:txBody>
      </p:sp>
      <p:sp>
        <p:nvSpPr>
          <p:cNvPr id="4" name="Footer Placeholder 3"/>
          <p:cNvSpPr>
            <a:spLocks noGrp="1"/>
          </p:cNvSpPr>
          <p:nvPr>
            <p:ph type="ftr" sz="quarter" idx="2"/>
          </p:nvPr>
        </p:nvSpPr>
        <p:spPr>
          <a:xfrm>
            <a:off x="0" y="8829966"/>
            <a:ext cx="2971800" cy="46482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829966"/>
            <a:ext cx="2971800" cy="464820"/>
          </a:xfrm>
          <a:prstGeom prst="rect">
            <a:avLst/>
          </a:prstGeom>
        </p:spPr>
        <p:txBody>
          <a:bodyPr vert="horz" lIns="91440" tIns="45720" rIns="91440" bIns="45720" rtlCol="0" anchor="b"/>
          <a:lstStyle>
            <a:lvl1pPr algn="r">
              <a:defRPr sz="1200"/>
            </a:lvl1pPr>
          </a:lstStyle>
          <a:p>
            <a:fld id="{FEB372A4-8F6C-44A4-908D-304D714D83AA}" type="slidenum">
              <a:rPr lang="en-GB" smtClean="0"/>
              <a:t>‹#›</a:t>
            </a:fld>
            <a:endParaRPr lang="en-GB"/>
          </a:p>
        </p:txBody>
      </p:sp>
    </p:spTree>
    <p:extLst>
      <p:ext uri="{BB962C8B-B14F-4D97-AF65-F5344CB8AC3E}">
        <p14:creationId xmlns:p14="http://schemas.microsoft.com/office/powerpoint/2010/main" val="16619912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64820"/>
          </a:xfrm>
          <a:prstGeom prst="rect">
            <a:avLst/>
          </a:prstGeom>
        </p:spPr>
        <p:txBody>
          <a:bodyPr vert="horz" lIns="91440" tIns="45720" rIns="91440" bIns="45720" rtlCol="0"/>
          <a:lstStyle>
            <a:lvl1pPr algn="r">
              <a:defRPr sz="1200"/>
            </a:lvl1pPr>
          </a:lstStyle>
          <a:p>
            <a:fld id="{49FE28A5-931C-4F4C-8DFD-2EE6900D8BC4}" type="datetimeFigureOut">
              <a:rPr lang="en-GB" smtClean="0"/>
              <a:t>10/05/2016</a:t>
            </a:fld>
            <a:endParaRPr lang="en-GB"/>
          </a:p>
        </p:txBody>
      </p:sp>
      <p:sp>
        <p:nvSpPr>
          <p:cNvPr id="4" name="Slide Image Placeholder 3"/>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15791"/>
            <a:ext cx="5486400" cy="418338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829966"/>
            <a:ext cx="2971800" cy="46482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829966"/>
            <a:ext cx="2971800" cy="464820"/>
          </a:xfrm>
          <a:prstGeom prst="rect">
            <a:avLst/>
          </a:prstGeom>
        </p:spPr>
        <p:txBody>
          <a:bodyPr vert="horz" lIns="91440" tIns="45720" rIns="91440" bIns="45720" rtlCol="0" anchor="b"/>
          <a:lstStyle>
            <a:lvl1pPr algn="r">
              <a:defRPr sz="1200"/>
            </a:lvl1pPr>
          </a:lstStyle>
          <a:p>
            <a:fld id="{8A97EF9D-E50F-43FB-AB23-BFBC9BAFDAF0}" type="slidenum">
              <a:rPr lang="en-GB" smtClean="0"/>
              <a:t>‹#›</a:t>
            </a:fld>
            <a:endParaRPr lang="en-GB"/>
          </a:p>
        </p:txBody>
      </p:sp>
    </p:spTree>
    <p:extLst>
      <p:ext uri="{BB962C8B-B14F-4D97-AF65-F5344CB8AC3E}">
        <p14:creationId xmlns:p14="http://schemas.microsoft.com/office/powerpoint/2010/main" val="38234501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A97EF9D-E50F-43FB-AB23-BFBC9BAFDAF0}" type="slidenum">
              <a:rPr lang="en-GB" smtClean="0"/>
              <a:t>1</a:t>
            </a:fld>
            <a:endParaRPr lang="en-GB"/>
          </a:p>
        </p:txBody>
      </p:sp>
    </p:spTree>
    <p:extLst>
      <p:ext uri="{BB962C8B-B14F-4D97-AF65-F5344CB8AC3E}">
        <p14:creationId xmlns:p14="http://schemas.microsoft.com/office/powerpoint/2010/main" val="12923374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kern="1200" dirty="0" smtClean="0">
                <a:solidFill>
                  <a:schemeClr val="tx1"/>
                </a:solidFill>
                <a:effectLst/>
                <a:latin typeface="+mn-lt"/>
                <a:ea typeface="+mn-ea"/>
                <a:cs typeface="+mn-cs"/>
              </a:rPr>
              <a:t>Chiar dacă rezultatul RMOA este că ar fi oportun să se inițieze acțiuni de reglementare pentru gestionarea riscurilor sau </a:t>
            </a:r>
            <a:r>
              <a:rPr lang="en-US" sz="1200" kern="1200" dirty="0" err="1" smtClean="0">
                <a:solidFill>
                  <a:schemeClr val="tx1"/>
                </a:solidFill>
                <a:effectLst/>
                <a:latin typeface="+mn-lt"/>
                <a:ea typeface="+mn-ea"/>
                <a:cs typeface="+mn-cs"/>
              </a:rPr>
              <a:t>sa</a:t>
            </a:r>
            <a:r>
              <a:rPr lang="en-US" sz="1200" kern="1200" dirty="0" smtClean="0">
                <a:solidFill>
                  <a:schemeClr val="tx1"/>
                </a:solidFill>
                <a:effectLst/>
                <a:latin typeface="+mn-lt"/>
                <a:ea typeface="+mn-ea"/>
                <a:cs typeface="+mn-cs"/>
              </a:rPr>
              <a:t> se</a:t>
            </a:r>
            <a:r>
              <a:rPr lang="ro-RO" sz="1200" kern="1200" dirty="0" smtClean="0">
                <a:solidFill>
                  <a:schemeClr val="tx1"/>
                </a:solidFill>
                <a:effectLst/>
                <a:latin typeface="+mn-lt"/>
                <a:ea typeface="+mn-ea"/>
                <a:cs typeface="+mn-cs"/>
              </a:rPr>
              <a:t> </a:t>
            </a:r>
            <a:r>
              <a:rPr lang="ro-RO" sz="1200" kern="1200" dirty="0" err="1" smtClean="0">
                <a:solidFill>
                  <a:schemeClr val="tx1"/>
                </a:solidFill>
                <a:effectLst/>
                <a:latin typeface="+mn-lt"/>
                <a:ea typeface="+mn-ea"/>
                <a:cs typeface="+mn-cs"/>
              </a:rPr>
              <a:t>evalue</a:t>
            </a:r>
            <a:r>
              <a:rPr lang="en-US" sz="1200" kern="1200" dirty="0" err="1" smtClean="0">
                <a:solidFill>
                  <a:schemeClr val="tx1"/>
                </a:solidFill>
                <a:effectLst/>
                <a:latin typeface="+mn-lt"/>
                <a:ea typeface="+mn-ea"/>
                <a:cs typeface="+mn-cs"/>
              </a:rPr>
              <a:t>ze</a:t>
            </a:r>
            <a:r>
              <a:rPr lang="ro-RO" sz="1200" kern="1200" dirty="0" smtClean="0">
                <a:solidFill>
                  <a:schemeClr val="tx1"/>
                </a:solidFill>
                <a:effectLst/>
                <a:latin typeface="+mn-lt"/>
                <a:ea typeface="+mn-ea"/>
                <a:cs typeface="+mn-cs"/>
              </a:rPr>
              <a:t> </a:t>
            </a:r>
            <a:r>
              <a:rPr lang="ro-RO" sz="1200" kern="1200" dirty="0" err="1" smtClean="0">
                <a:solidFill>
                  <a:schemeClr val="tx1"/>
                </a:solidFill>
                <a:effectLst/>
                <a:latin typeface="+mn-lt"/>
                <a:ea typeface="+mn-ea"/>
                <a:cs typeface="+mn-cs"/>
              </a:rPr>
              <a:t>pericolel</a:t>
            </a:r>
            <a:r>
              <a:rPr lang="en-US" sz="1200" kern="1200" dirty="0" smtClean="0">
                <a:solidFill>
                  <a:schemeClr val="tx1"/>
                </a:solidFill>
                <a:effectLst/>
                <a:latin typeface="+mn-lt"/>
                <a:ea typeface="+mn-ea"/>
                <a:cs typeface="+mn-cs"/>
              </a:rPr>
              <a:t>e</a:t>
            </a:r>
            <a:r>
              <a:rPr lang="ro-RO" sz="1200" kern="1200" dirty="0" smtClean="0">
                <a:solidFill>
                  <a:schemeClr val="tx1"/>
                </a:solidFill>
                <a:effectLst/>
                <a:latin typeface="+mn-lt"/>
                <a:ea typeface="+mn-ea"/>
                <a:cs typeface="+mn-cs"/>
              </a:rPr>
              <a:t> ca o substanță </a:t>
            </a:r>
            <a:r>
              <a:rPr lang="ro-RO" sz="1200" kern="1200" dirty="0" smtClean="0">
                <a:solidFill>
                  <a:schemeClr val="tx1"/>
                </a:solidFill>
                <a:effectLst/>
                <a:latin typeface="+mn-lt"/>
                <a:ea typeface="+mn-ea"/>
                <a:cs typeface="+mn-cs"/>
              </a:rPr>
              <a:t>să </a:t>
            </a:r>
            <a:r>
              <a:rPr lang="ro-RO" sz="1200" kern="1200" dirty="0" smtClean="0">
                <a:solidFill>
                  <a:schemeClr val="tx1"/>
                </a:solidFill>
                <a:effectLst/>
                <a:latin typeface="+mn-lt"/>
                <a:ea typeface="+mn-ea"/>
                <a:cs typeface="+mn-cs"/>
              </a:rPr>
              <a:t>aibă proprietăți PBT sau de perturbator al sistemului endocrin, astfel de rezultate nu au relevanță directă de reglementare deoarece rezultatele prezentat</a:t>
            </a:r>
            <a:r>
              <a:rPr lang="en-US" sz="1200" kern="1200" dirty="0" smtClean="0">
                <a:solidFill>
                  <a:schemeClr val="tx1"/>
                </a:solidFill>
                <a:effectLst/>
                <a:latin typeface="+mn-lt"/>
                <a:ea typeface="+mn-ea"/>
                <a:cs typeface="+mn-cs"/>
              </a:rPr>
              <a:t>e</a:t>
            </a:r>
            <a:r>
              <a:rPr lang="ro-RO" sz="1200" kern="1200" dirty="0" smtClean="0">
                <a:solidFill>
                  <a:schemeClr val="tx1"/>
                </a:solidFill>
                <a:effectLst/>
                <a:latin typeface="+mn-lt"/>
                <a:ea typeface="+mn-ea"/>
                <a:cs typeface="+mn-cs"/>
              </a:rPr>
              <a:t> în PACT sunt doar cele ale autorității de evaluare.</a:t>
            </a:r>
            <a:br>
              <a:rPr lang="ro-RO" sz="1200" kern="1200" dirty="0" smtClean="0">
                <a:solidFill>
                  <a:schemeClr val="tx1"/>
                </a:solidFill>
                <a:effectLst/>
                <a:latin typeface="+mn-lt"/>
                <a:ea typeface="+mn-ea"/>
                <a:cs typeface="+mn-cs"/>
              </a:rPr>
            </a:br>
            <a:r>
              <a:rPr lang="ro-RO" sz="1200" kern="1200" dirty="0" smtClean="0">
                <a:solidFill>
                  <a:schemeClr val="tx1"/>
                </a:solidFill>
                <a:effectLst/>
                <a:latin typeface="+mn-lt"/>
                <a:ea typeface="+mn-ea"/>
                <a:cs typeface="+mn-cs"/>
              </a:rPr>
              <a:t>Pentru a obține o relevanță juridică și de reglementare, evaluarea substanței trebuie să treacă cu succes unul sau mai multe dintre procesele formale de gestionare a riscurilor și de luare a deciziilor în cadrul REACH sau CLP, precum clasificarea și etichetare armonizarea (CLH), identificarea ca </a:t>
            </a:r>
            <a:r>
              <a:rPr lang="ro-RO" sz="1200" kern="1200" dirty="0" smtClean="0">
                <a:solidFill>
                  <a:schemeClr val="tx1"/>
                </a:solidFill>
                <a:effectLst/>
                <a:latin typeface="+mn-lt"/>
                <a:ea typeface="+mn-ea"/>
                <a:cs typeface="+mn-cs"/>
              </a:rPr>
              <a:t>SVHC</a:t>
            </a:r>
            <a:r>
              <a:rPr lang="en-US" sz="1200" kern="1200" dirty="0" smtClean="0">
                <a:solidFill>
                  <a:schemeClr val="tx1"/>
                </a:solidFill>
                <a:effectLst/>
                <a:latin typeface="+mn-lt"/>
                <a:ea typeface="+mn-ea"/>
                <a:cs typeface="+mn-cs"/>
              </a:rPr>
              <a:t>, </a:t>
            </a:r>
            <a:r>
              <a:rPr lang="ro-RO" sz="1200" kern="1200" dirty="0" smtClean="0">
                <a:solidFill>
                  <a:schemeClr val="tx1"/>
                </a:solidFill>
                <a:effectLst/>
                <a:latin typeface="+mn-lt"/>
                <a:ea typeface="+mn-ea"/>
                <a:cs typeface="+mn-cs"/>
              </a:rPr>
              <a:t>autorizare </a:t>
            </a:r>
            <a:r>
              <a:rPr lang="ro-RO" sz="1200" kern="1200" dirty="0" smtClean="0">
                <a:solidFill>
                  <a:schemeClr val="tx1"/>
                </a:solidFill>
                <a:effectLst/>
                <a:latin typeface="+mn-lt"/>
                <a:ea typeface="+mn-ea"/>
                <a:cs typeface="+mn-cs"/>
              </a:rPr>
              <a:t>sau restricție. Intențiile de a depune un dosar pentru procesele formale menționate sunt notificate în registrele respective cu privire la intenție.</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8A97EF9D-E50F-43FB-AB23-BFBC9BAFDAF0}" type="slidenum">
              <a:rPr lang="en-GB" smtClean="0">
                <a:solidFill>
                  <a:prstClr val="black"/>
                </a:solidFill>
              </a:rPr>
              <a:pPr/>
              <a:t>10</a:t>
            </a:fld>
            <a:endParaRPr lang="en-GB">
              <a:solidFill>
                <a:prstClr val="black"/>
              </a:solidFill>
            </a:endParaRPr>
          </a:p>
        </p:txBody>
      </p:sp>
    </p:spTree>
    <p:extLst>
      <p:ext uri="{BB962C8B-B14F-4D97-AF65-F5344CB8AC3E}">
        <p14:creationId xmlns:p14="http://schemas.microsoft.com/office/powerpoint/2010/main" val="27249738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1766">
              <a:defRPr/>
            </a:pPr>
            <a:r>
              <a:rPr lang="en-GB" baseline="0" dirty="0" err="1" smtClean="0"/>
              <a:t>RoI</a:t>
            </a:r>
            <a:r>
              <a:rPr lang="en-GB" baseline="0" dirty="0" smtClean="0"/>
              <a:t> = Registry of Intentions</a:t>
            </a:r>
          </a:p>
        </p:txBody>
      </p:sp>
      <p:sp>
        <p:nvSpPr>
          <p:cNvPr id="4" name="Slide Number Placeholder 3"/>
          <p:cNvSpPr>
            <a:spLocks noGrp="1"/>
          </p:cNvSpPr>
          <p:nvPr>
            <p:ph type="sldNum" sz="quarter" idx="10"/>
          </p:nvPr>
        </p:nvSpPr>
        <p:spPr/>
        <p:txBody>
          <a:bodyPr/>
          <a:lstStyle/>
          <a:p>
            <a:fld id="{8A97EF9D-E50F-43FB-AB23-BFBC9BAFDAF0}" type="slidenum">
              <a:rPr lang="en-GB" smtClean="0"/>
              <a:t>11</a:t>
            </a:fld>
            <a:endParaRPr lang="en-GB"/>
          </a:p>
        </p:txBody>
      </p:sp>
    </p:spTree>
    <p:extLst>
      <p:ext uri="{BB962C8B-B14F-4D97-AF65-F5344CB8AC3E}">
        <p14:creationId xmlns:p14="http://schemas.microsoft.com/office/powerpoint/2010/main" val="27249738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A97EF9D-E50F-43FB-AB23-BFBC9BAFDAF0}" type="slidenum">
              <a:rPr lang="en-GB" smtClean="0"/>
              <a:t>12</a:t>
            </a:fld>
            <a:endParaRPr lang="en-GB"/>
          </a:p>
        </p:txBody>
      </p:sp>
    </p:spTree>
    <p:extLst>
      <p:ext uri="{BB962C8B-B14F-4D97-AF65-F5344CB8AC3E}">
        <p14:creationId xmlns:p14="http://schemas.microsoft.com/office/powerpoint/2010/main" val="38209776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A97EF9D-E50F-43FB-AB23-BFBC9BAFDAF0}" type="slidenum">
              <a:rPr lang="en-GB" smtClean="0"/>
              <a:t>13</a:t>
            </a:fld>
            <a:endParaRPr lang="en-GB"/>
          </a:p>
        </p:txBody>
      </p:sp>
    </p:spTree>
    <p:extLst>
      <p:ext uri="{BB962C8B-B14F-4D97-AF65-F5344CB8AC3E}">
        <p14:creationId xmlns:p14="http://schemas.microsoft.com/office/powerpoint/2010/main" val="41906980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A97EF9D-E50F-43FB-AB23-BFBC9BAFDAF0}" type="slidenum">
              <a:rPr lang="en-GB" smtClean="0"/>
              <a:t>14</a:t>
            </a:fld>
            <a:endParaRPr lang="en-GB"/>
          </a:p>
        </p:txBody>
      </p:sp>
    </p:spTree>
    <p:extLst>
      <p:ext uri="{BB962C8B-B14F-4D97-AF65-F5344CB8AC3E}">
        <p14:creationId xmlns:p14="http://schemas.microsoft.com/office/powerpoint/2010/main" val="41906980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o-RO" sz="1200" kern="1200" dirty="0" smtClean="0">
                <a:solidFill>
                  <a:schemeClr val="tx1"/>
                </a:solidFill>
                <a:effectLst/>
                <a:latin typeface="+mn-lt"/>
                <a:ea typeface="+mn-ea"/>
                <a:cs typeface="+mn-cs"/>
              </a:rPr>
              <a:t>CMR: cancerigen, mutagen, toxic pentru reproducere</a:t>
            </a:r>
            <a:endParaRPr lang="en-GB" dirty="0" smtClean="0">
              <a:latin typeface="Verdana" panose="020B0604030504040204" pitchFamily="34" charset="0"/>
              <a:ea typeface="Verdana" panose="020B0604030504040204" pitchFamily="34" charset="0"/>
              <a:cs typeface="Verdana" panose="020B0604030504040204" pitchFamily="34" charset="0"/>
            </a:endParaRPr>
          </a:p>
        </p:txBody>
      </p:sp>
      <p:sp>
        <p:nvSpPr>
          <p:cNvPr id="4" name="Slide Number Placeholder 3"/>
          <p:cNvSpPr>
            <a:spLocks noGrp="1"/>
          </p:cNvSpPr>
          <p:nvPr>
            <p:ph type="sldNum" sz="quarter" idx="10"/>
          </p:nvPr>
        </p:nvSpPr>
        <p:spPr/>
        <p:txBody>
          <a:bodyPr/>
          <a:lstStyle/>
          <a:p>
            <a:fld id="{8A97EF9D-E50F-43FB-AB23-BFBC9BAFDAF0}" type="slidenum">
              <a:rPr lang="en-GB" smtClean="0"/>
              <a:t>15</a:t>
            </a:fld>
            <a:endParaRPr lang="en-GB"/>
          </a:p>
        </p:txBody>
      </p:sp>
    </p:spTree>
    <p:extLst>
      <p:ext uri="{BB962C8B-B14F-4D97-AF65-F5344CB8AC3E}">
        <p14:creationId xmlns:p14="http://schemas.microsoft.com/office/powerpoint/2010/main" val="26275896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A97EF9D-E50F-43FB-AB23-BFBC9BAFDAF0}" type="slidenum">
              <a:rPr lang="en-GB" smtClean="0"/>
              <a:t>16</a:t>
            </a:fld>
            <a:endParaRPr lang="en-GB"/>
          </a:p>
        </p:txBody>
      </p:sp>
    </p:spTree>
    <p:extLst>
      <p:ext uri="{BB962C8B-B14F-4D97-AF65-F5344CB8AC3E}">
        <p14:creationId xmlns:p14="http://schemas.microsoft.com/office/powerpoint/2010/main" val="21058153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dirty="0" smtClean="0"/>
          </a:p>
        </p:txBody>
      </p:sp>
      <p:sp>
        <p:nvSpPr>
          <p:cNvPr id="4" name="Slide Number Placeholder 3"/>
          <p:cNvSpPr>
            <a:spLocks noGrp="1"/>
          </p:cNvSpPr>
          <p:nvPr>
            <p:ph type="sldNum" sz="quarter" idx="10"/>
          </p:nvPr>
        </p:nvSpPr>
        <p:spPr/>
        <p:txBody>
          <a:bodyPr/>
          <a:lstStyle/>
          <a:p>
            <a:fld id="{8A97EF9D-E50F-43FB-AB23-BFBC9BAFDAF0}" type="slidenum">
              <a:rPr lang="en-GB" smtClean="0"/>
              <a:t>17</a:t>
            </a:fld>
            <a:endParaRPr lang="en-GB"/>
          </a:p>
        </p:txBody>
      </p:sp>
    </p:spTree>
    <p:extLst>
      <p:ext uri="{BB962C8B-B14F-4D97-AF65-F5344CB8AC3E}">
        <p14:creationId xmlns:p14="http://schemas.microsoft.com/office/powerpoint/2010/main" val="26275896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ro-RO" sz="1200" kern="1200" dirty="0" smtClean="0">
                <a:solidFill>
                  <a:schemeClr val="tx1"/>
                </a:solidFill>
                <a:effectLst/>
                <a:latin typeface="+mn-lt"/>
                <a:ea typeface="+mn-ea"/>
                <a:cs typeface="+mn-cs"/>
              </a:rPr>
              <a:t>În această etapă dosarul a fost verificat pentru conformitate. Acest lucru înseamnă că </a:t>
            </a:r>
            <a:r>
              <a:rPr lang="ro-RO" sz="1200" kern="1200" dirty="0" smtClean="0">
                <a:solidFill>
                  <a:schemeClr val="tx1"/>
                </a:solidFill>
                <a:effectLst/>
                <a:latin typeface="+mn-lt"/>
                <a:ea typeface="+mn-ea"/>
                <a:cs typeface="+mn-cs"/>
              </a:rPr>
              <a:t>autorități</a:t>
            </a:r>
            <a:r>
              <a:rPr lang="en-US" sz="1200" kern="1200" dirty="0" smtClean="0">
                <a:solidFill>
                  <a:schemeClr val="tx1"/>
                </a:solidFill>
                <a:effectLst/>
                <a:latin typeface="+mn-lt"/>
                <a:ea typeface="+mn-ea"/>
                <a:cs typeface="+mn-cs"/>
              </a:rPr>
              <a:t>le</a:t>
            </a:r>
            <a:r>
              <a:rPr lang="ro-RO" sz="1200" kern="1200" dirty="0" smtClean="0">
                <a:solidFill>
                  <a:schemeClr val="tx1"/>
                </a:solidFill>
                <a:effectLst/>
                <a:latin typeface="+mn-lt"/>
                <a:ea typeface="+mn-ea"/>
                <a:cs typeface="+mn-cs"/>
              </a:rPr>
              <a:t> a</a:t>
            </a:r>
            <a:r>
              <a:rPr lang="en-US" sz="1200" kern="1200" dirty="0" smtClean="0">
                <a:solidFill>
                  <a:schemeClr val="tx1"/>
                </a:solidFill>
                <a:effectLst/>
                <a:latin typeface="+mn-lt"/>
                <a:ea typeface="+mn-ea"/>
                <a:cs typeface="+mn-cs"/>
              </a:rPr>
              <a:t>u</a:t>
            </a:r>
            <a:r>
              <a:rPr lang="ro-RO" sz="1200" kern="1200" dirty="0" smtClean="0">
                <a:solidFill>
                  <a:schemeClr val="tx1"/>
                </a:solidFill>
                <a:effectLst/>
                <a:latin typeface="+mn-lt"/>
                <a:ea typeface="+mn-ea"/>
                <a:cs typeface="+mn-cs"/>
              </a:rPr>
              <a:t> </a:t>
            </a:r>
            <a:r>
              <a:rPr lang="ro-RO" sz="1200" kern="1200" dirty="0" smtClean="0">
                <a:solidFill>
                  <a:schemeClr val="tx1"/>
                </a:solidFill>
                <a:effectLst/>
                <a:latin typeface="+mn-lt"/>
                <a:ea typeface="+mn-ea"/>
                <a:cs typeface="+mn-cs"/>
              </a:rPr>
              <a:t>verificat </a:t>
            </a:r>
            <a:r>
              <a:rPr lang="ro-RO" sz="1200" kern="1200" dirty="0" smtClean="0">
                <a:solidFill>
                  <a:schemeClr val="tx1"/>
                </a:solidFill>
                <a:effectLst/>
                <a:latin typeface="+mn-lt"/>
                <a:ea typeface="+mn-ea"/>
                <a:cs typeface="+mn-cs"/>
              </a:rPr>
              <a:t>că </a:t>
            </a:r>
            <a:r>
              <a:rPr lang="en-US" sz="1200" kern="1200" dirty="0" smtClean="0">
                <a:solidFill>
                  <a:schemeClr val="tx1"/>
                </a:solidFill>
                <a:effectLst/>
                <a:latin typeface="+mn-lt"/>
                <a:ea typeface="+mn-ea"/>
                <a:cs typeface="+mn-cs"/>
              </a:rPr>
              <a:t>include </a:t>
            </a:r>
            <a:r>
              <a:rPr lang="ro-RO" sz="1200" kern="1200" dirty="0" smtClean="0">
                <a:solidFill>
                  <a:schemeClr val="tx1"/>
                </a:solidFill>
                <a:effectLst/>
                <a:latin typeface="+mn-lt"/>
                <a:ea typeface="+mn-ea"/>
                <a:cs typeface="+mn-cs"/>
              </a:rPr>
              <a:t>toate informațiile solicitate. Cu toate acestea, calitatea informațiilor nu este încă verificată.</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8A97EF9D-E50F-43FB-AB23-BFBC9BAFDAF0}" type="slidenum">
              <a:rPr lang="en-GB" smtClean="0"/>
              <a:t>18</a:t>
            </a:fld>
            <a:endParaRPr lang="en-GB"/>
          </a:p>
        </p:txBody>
      </p:sp>
    </p:spTree>
    <p:extLst>
      <p:ext uri="{BB962C8B-B14F-4D97-AF65-F5344CB8AC3E}">
        <p14:creationId xmlns:p14="http://schemas.microsoft.com/office/powerpoint/2010/main" val="26275896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1766">
              <a:defRPr/>
            </a:pPr>
            <a:endParaRPr lang="en-GB" dirty="0" smtClean="0"/>
          </a:p>
        </p:txBody>
      </p:sp>
      <p:sp>
        <p:nvSpPr>
          <p:cNvPr id="4" name="Slide Number Placeholder 3"/>
          <p:cNvSpPr>
            <a:spLocks noGrp="1"/>
          </p:cNvSpPr>
          <p:nvPr>
            <p:ph type="sldNum" sz="quarter" idx="10"/>
          </p:nvPr>
        </p:nvSpPr>
        <p:spPr/>
        <p:txBody>
          <a:bodyPr/>
          <a:lstStyle/>
          <a:p>
            <a:fld id="{8A97EF9D-E50F-43FB-AB23-BFBC9BAFDAF0}" type="slidenum">
              <a:rPr lang="en-GB" smtClean="0"/>
              <a:t>19</a:t>
            </a:fld>
            <a:endParaRPr lang="en-GB"/>
          </a:p>
        </p:txBody>
      </p:sp>
    </p:spTree>
    <p:extLst>
      <p:ext uri="{BB962C8B-B14F-4D97-AF65-F5344CB8AC3E}">
        <p14:creationId xmlns:p14="http://schemas.microsoft.com/office/powerpoint/2010/main" val="26275896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GB" altLang="en-US" smtClean="0"/>
          </a:p>
        </p:txBody>
      </p:sp>
      <p:sp>
        <p:nvSpPr>
          <p:cNvPr id="430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ED2118EB-8281-4CB4-9EA9-2295C8B9984F}" type="slidenum">
              <a:rPr lang="en-GB"/>
              <a:pPr fontAlgn="base">
                <a:spcBef>
                  <a:spcPct val="0"/>
                </a:spcBef>
                <a:spcAft>
                  <a:spcPct val="0"/>
                </a:spcAft>
              </a:pPr>
              <a:t>2</a:t>
            </a:fld>
            <a:endParaRPr lang="en-GB"/>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3631">
              <a:defRPr/>
            </a:pPr>
            <a:endParaRPr lang="en-GB" altLang="en-US" dirty="0">
              <a:solidFill>
                <a:srgbClr val="C00000"/>
              </a:solidFill>
            </a:endParaRPr>
          </a:p>
        </p:txBody>
      </p:sp>
      <p:sp>
        <p:nvSpPr>
          <p:cNvPr id="4" name="Slide Number Placeholder 3"/>
          <p:cNvSpPr>
            <a:spLocks noGrp="1"/>
          </p:cNvSpPr>
          <p:nvPr>
            <p:ph type="sldNum" sz="quarter" idx="10"/>
          </p:nvPr>
        </p:nvSpPr>
        <p:spPr/>
        <p:txBody>
          <a:bodyPr/>
          <a:lstStyle/>
          <a:p>
            <a:fld id="{8A97EF9D-E50F-43FB-AB23-BFBC9BAFDAF0}" type="slidenum">
              <a:rPr lang="en-GB" smtClean="0"/>
              <a:t>20</a:t>
            </a:fld>
            <a:endParaRPr lang="en-GB"/>
          </a:p>
        </p:txBody>
      </p:sp>
    </p:spTree>
    <p:extLst>
      <p:ext uri="{BB962C8B-B14F-4D97-AF65-F5344CB8AC3E}">
        <p14:creationId xmlns:p14="http://schemas.microsoft.com/office/powerpoint/2010/main" val="26275896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ro-RO" sz="1200" kern="1200" dirty="0" smtClean="0">
                <a:solidFill>
                  <a:schemeClr val="tx1"/>
                </a:solidFill>
                <a:effectLst/>
                <a:latin typeface="+mn-lt"/>
                <a:ea typeface="+mn-ea"/>
                <a:cs typeface="+mn-cs"/>
              </a:rPr>
              <a:t>CLH și </a:t>
            </a:r>
            <a:r>
              <a:rPr lang="en-US" sz="1200" kern="1200" dirty="0" smtClean="0">
                <a:solidFill>
                  <a:schemeClr val="tx1"/>
                </a:solidFill>
                <a:effectLst/>
                <a:latin typeface="+mn-lt"/>
                <a:ea typeface="+mn-ea"/>
                <a:cs typeface="+mn-cs"/>
              </a:rPr>
              <a:t>auto-</a:t>
            </a:r>
            <a:r>
              <a:rPr lang="ro-RO" sz="1200" kern="1200" dirty="0" smtClean="0">
                <a:solidFill>
                  <a:schemeClr val="tx1"/>
                </a:solidFill>
                <a:effectLst/>
                <a:latin typeface="+mn-lt"/>
                <a:ea typeface="+mn-ea"/>
                <a:cs typeface="+mn-cs"/>
              </a:rPr>
              <a:t>clasificarea, exemplu</a:t>
            </a:r>
            <a:br>
              <a:rPr lang="ro-RO" sz="1200" kern="1200" dirty="0" smtClean="0">
                <a:solidFill>
                  <a:schemeClr val="tx1"/>
                </a:solidFill>
                <a:effectLst/>
                <a:latin typeface="+mn-lt"/>
                <a:ea typeface="+mn-ea"/>
                <a:cs typeface="+mn-cs"/>
              </a:rPr>
            </a:br>
            <a:r>
              <a:rPr lang="ro-RO" sz="1200" kern="1200" dirty="0" smtClean="0">
                <a:solidFill>
                  <a:schemeClr val="tx1"/>
                </a:solidFill>
                <a:effectLst/>
                <a:latin typeface="+mn-lt"/>
                <a:ea typeface="+mn-ea"/>
                <a:cs typeface="+mn-cs"/>
              </a:rPr>
              <a:t>O substanță poate avea o clasificare armonizată pentru toxicitate orală acută, dar nu și pentru toxicitate cutanată acută. Aceasta înseamnă că un furnizor ar trebui să exploreze, folosind informațiile disponibile, dacă sunt îndeplinite criteriile de clasificare pentru toxicitate cutanată acută și să o clasifice în consecință. Pentru clasificările armonizate referitoare la clasificarea pericolelor acvatice acute sau cronice de categoria 1 în cazul în care nu apare nici un factor M în anexa VI, clasificatorul trebuie să stabilească un factor M.</a:t>
            </a:r>
            <a:endParaRPr lang="en-US" sz="1200" kern="1200" dirty="0" smtClean="0">
              <a:solidFill>
                <a:schemeClr val="tx1"/>
              </a:solidFill>
              <a:effectLst/>
              <a:latin typeface="+mn-lt"/>
              <a:ea typeface="+mn-ea"/>
              <a:cs typeface="+mn-cs"/>
            </a:endParaRPr>
          </a:p>
          <a:p>
            <a:pPr fontAlgn="t"/>
            <a:r>
              <a:rPr lang="ro-RO" sz="1200" kern="1200" dirty="0" smtClean="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8A97EF9D-E50F-43FB-AB23-BFBC9BAFDAF0}" type="slidenum">
              <a:rPr lang="en-GB" smtClean="0"/>
              <a:t>21</a:t>
            </a:fld>
            <a:endParaRPr lang="en-GB"/>
          </a:p>
        </p:txBody>
      </p:sp>
    </p:spTree>
    <p:extLst>
      <p:ext uri="{BB962C8B-B14F-4D97-AF65-F5344CB8AC3E}">
        <p14:creationId xmlns:p14="http://schemas.microsoft.com/office/powerpoint/2010/main" val="26275896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A97EF9D-E50F-43FB-AB23-BFBC9BAFDAF0}" type="slidenum">
              <a:rPr lang="en-GB" smtClean="0"/>
              <a:t>22</a:t>
            </a:fld>
            <a:endParaRPr lang="en-GB"/>
          </a:p>
        </p:txBody>
      </p:sp>
    </p:spTree>
    <p:extLst>
      <p:ext uri="{BB962C8B-B14F-4D97-AF65-F5344CB8AC3E}">
        <p14:creationId xmlns:p14="http://schemas.microsoft.com/office/powerpoint/2010/main" val="26275896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ro-RO" sz="1200" kern="1200" dirty="0" smtClean="0">
                <a:solidFill>
                  <a:schemeClr val="tx1"/>
                </a:solidFill>
                <a:effectLst/>
                <a:latin typeface="+mn-lt"/>
                <a:ea typeface="+mn-ea"/>
                <a:cs typeface="+mn-cs"/>
              </a:rPr>
              <a:t>Înlocuirea </a:t>
            </a:r>
            <a:r>
              <a:rPr lang="en-US" sz="1200" kern="1200" dirty="0" err="1" smtClean="0">
                <a:solidFill>
                  <a:schemeClr val="tx1"/>
                </a:solidFill>
                <a:effectLst/>
                <a:latin typeface="+mn-lt"/>
                <a:ea typeface="+mn-ea"/>
                <a:cs typeface="+mn-cs"/>
              </a:rPr>
              <a:t>consta</a:t>
            </a:r>
            <a:r>
              <a:rPr lang="en-US" sz="1200" kern="1200" dirty="0" smtClean="0">
                <a:solidFill>
                  <a:schemeClr val="tx1"/>
                </a:solidFill>
                <a:effectLst/>
                <a:latin typeface="+mn-lt"/>
                <a:ea typeface="+mn-ea"/>
                <a:cs typeface="+mn-cs"/>
              </a:rPr>
              <a:t> in </a:t>
            </a:r>
            <a:r>
              <a:rPr lang="ro-RO" sz="1200" kern="1200" dirty="0" err="1" smtClean="0">
                <a:solidFill>
                  <a:schemeClr val="tx1"/>
                </a:solidFill>
                <a:effectLst/>
                <a:latin typeface="+mn-lt"/>
                <a:ea typeface="+mn-ea"/>
                <a:cs typeface="+mn-cs"/>
              </a:rPr>
              <a:t>utiliz</a:t>
            </a:r>
            <a:r>
              <a:rPr lang="en-US" sz="1200" kern="1200" dirty="0" smtClean="0">
                <a:solidFill>
                  <a:schemeClr val="tx1"/>
                </a:solidFill>
                <a:effectLst/>
                <a:latin typeface="+mn-lt"/>
                <a:ea typeface="+mn-ea"/>
                <a:cs typeface="+mn-cs"/>
              </a:rPr>
              <a:t>area </a:t>
            </a:r>
            <a:r>
              <a:rPr lang="en-US" sz="1200" kern="1200" dirty="0" err="1" smtClean="0">
                <a:solidFill>
                  <a:schemeClr val="tx1"/>
                </a:solidFill>
                <a:effectLst/>
                <a:latin typeface="+mn-lt"/>
                <a:ea typeface="+mn-ea"/>
                <a:cs typeface="+mn-cs"/>
              </a:rPr>
              <a:t>unei</a:t>
            </a:r>
            <a:r>
              <a:rPr lang="ro-RO" sz="1200" kern="1200" dirty="0" smtClean="0">
                <a:solidFill>
                  <a:schemeClr val="tx1"/>
                </a:solidFill>
                <a:effectLst/>
                <a:latin typeface="+mn-lt"/>
                <a:ea typeface="+mn-ea"/>
                <a:cs typeface="+mn-cs"/>
              </a:rPr>
              <a:t> alt</a:t>
            </a:r>
            <a:r>
              <a:rPr lang="en-US" sz="1200" kern="1200" dirty="0" smtClean="0">
                <a:solidFill>
                  <a:schemeClr val="tx1"/>
                </a:solidFill>
                <a:effectLst/>
                <a:latin typeface="+mn-lt"/>
                <a:ea typeface="+mn-ea"/>
                <a:cs typeface="+mn-cs"/>
              </a:rPr>
              <a:t>e</a:t>
            </a:r>
            <a:r>
              <a:rPr lang="ro-RO" sz="1200" kern="1200" dirty="0" smtClean="0">
                <a:solidFill>
                  <a:schemeClr val="tx1"/>
                </a:solidFill>
                <a:effectLst/>
                <a:latin typeface="+mn-lt"/>
                <a:ea typeface="+mn-ea"/>
                <a:cs typeface="+mn-cs"/>
              </a:rPr>
              <a:t> </a:t>
            </a:r>
            <a:r>
              <a:rPr lang="ro-RO" sz="1200" kern="1200" dirty="0" err="1" smtClean="0">
                <a:solidFill>
                  <a:schemeClr val="tx1"/>
                </a:solidFill>
                <a:effectLst/>
                <a:latin typeface="+mn-lt"/>
                <a:ea typeface="+mn-ea"/>
                <a:cs typeface="+mn-cs"/>
              </a:rPr>
              <a:t>substanţ</a:t>
            </a:r>
            <a:r>
              <a:rPr lang="en-US" sz="1200" kern="1200" dirty="0" smtClean="0">
                <a:solidFill>
                  <a:schemeClr val="tx1"/>
                </a:solidFill>
                <a:effectLst/>
                <a:latin typeface="+mn-lt"/>
                <a:ea typeface="+mn-ea"/>
                <a:cs typeface="+mn-cs"/>
              </a:rPr>
              <a:t>e</a:t>
            </a:r>
            <a:r>
              <a:rPr lang="ro-RO" sz="1200" kern="1200" dirty="0" smtClean="0">
                <a:solidFill>
                  <a:schemeClr val="tx1"/>
                </a:solidFill>
                <a:effectLst/>
                <a:latin typeface="+mn-lt"/>
                <a:ea typeface="+mn-ea"/>
                <a:cs typeface="+mn-cs"/>
              </a:rPr>
              <a:t> mai sigur</a:t>
            </a:r>
            <a:r>
              <a:rPr lang="en-US" sz="1200" kern="1200" dirty="0" smtClean="0">
                <a:solidFill>
                  <a:schemeClr val="tx1"/>
                </a:solidFill>
                <a:effectLst/>
                <a:latin typeface="+mn-lt"/>
                <a:ea typeface="+mn-ea"/>
                <a:cs typeface="+mn-cs"/>
              </a:rPr>
              <a:t>e</a:t>
            </a:r>
            <a:r>
              <a:rPr lang="ro-RO" sz="1200" kern="1200" dirty="0" smtClean="0">
                <a:solidFill>
                  <a:schemeClr val="tx1"/>
                </a:solidFill>
                <a:effectLst/>
                <a:latin typeface="+mn-lt"/>
                <a:ea typeface="+mn-ea"/>
                <a:cs typeface="+mn-cs"/>
              </a:rPr>
              <a:t> sau </a:t>
            </a:r>
            <a:r>
              <a:rPr lang="en-US" sz="1200" kern="1200" dirty="0" smtClean="0">
                <a:solidFill>
                  <a:schemeClr val="tx1"/>
                </a:solidFill>
                <a:effectLst/>
                <a:latin typeface="+mn-lt"/>
                <a:ea typeface="+mn-ea"/>
                <a:cs typeface="+mn-cs"/>
              </a:rPr>
              <a:t>a </a:t>
            </a:r>
            <a:r>
              <a:rPr lang="ro-RO" sz="1200" kern="1200" dirty="0" smtClean="0">
                <a:solidFill>
                  <a:schemeClr val="tx1"/>
                </a:solidFill>
                <a:effectLst/>
                <a:latin typeface="+mn-lt"/>
                <a:ea typeface="+mn-ea"/>
                <a:cs typeface="+mn-cs"/>
              </a:rPr>
              <a:t>un</a:t>
            </a:r>
            <a:r>
              <a:rPr lang="en-US" sz="1200" kern="1200" dirty="0" err="1" smtClean="0">
                <a:solidFill>
                  <a:schemeClr val="tx1"/>
                </a:solidFill>
                <a:effectLst/>
                <a:latin typeface="+mn-lt"/>
                <a:ea typeface="+mn-ea"/>
                <a:cs typeface="+mn-cs"/>
              </a:rPr>
              <a:t>ui</a:t>
            </a:r>
            <a:r>
              <a:rPr lang="ro-RO" sz="1200" kern="1200" dirty="0" smtClean="0">
                <a:solidFill>
                  <a:schemeClr val="tx1"/>
                </a:solidFill>
                <a:effectLst/>
                <a:latin typeface="+mn-lt"/>
                <a:ea typeface="+mn-ea"/>
                <a:cs typeface="+mn-cs"/>
              </a:rPr>
              <a:t> alt proces mai sigur</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8A97EF9D-E50F-43FB-AB23-BFBC9BAFDAF0}" type="slidenum">
              <a:rPr lang="en-GB" smtClean="0"/>
              <a:t>23</a:t>
            </a:fld>
            <a:endParaRPr lang="en-GB"/>
          </a:p>
        </p:txBody>
      </p:sp>
    </p:spTree>
    <p:extLst>
      <p:ext uri="{BB962C8B-B14F-4D97-AF65-F5344CB8AC3E}">
        <p14:creationId xmlns:p14="http://schemas.microsoft.com/office/powerpoint/2010/main" val="26275896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ro-RO" sz="1200" kern="1200" dirty="0" smtClean="0">
                <a:solidFill>
                  <a:schemeClr val="tx1"/>
                </a:solidFill>
                <a:effectLst/>
                <a:latin typeface="+mn-lt"/>
                <a:ea typeface="+mn-ea"/>
                <a:cs typeface="+mn-cs"/>
              </a:rPr>
              <a:t>Substanţele cu nivel de îngrijorare deosebită sunt definite în textul REACH (art. 57(a)-(f)).</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8A97EF9D-E50F-43FB-AB23-BFBC9BAFDAF0}" type="slidenum">
              <a:rPr lang="en-GB" smtClean="0"/>
              <a:t>24</a:t>
            </a:fld>
            <a:endParaRPr lang="en-GB"/>
          </a:p>
        </p:txBody>
      </p:sp>
    </p:spTree>
    <p:extLst>
      <p:ext uri="{BB962C8B-B14F-4D97-AF65-F5344CB8AC3E}">
        <p14:creationId xmlns:p14="http://schemas.microsoft.com/office/powerpoint/2010/main" val="262758961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A97EF9D-E50F-43FB-AB23-BFBC9BAFDAF0}" type="slidenum">
              <a:rPr lang="en-GB" smtClean="0"/>
              <a:t>25</a:t>
            </a:fld>
            <a:endParaRPr lang="en-GB"/>
          </a:p>
        </p:txBody>
      </p:sp>
    </p:spTree>
    <p:extLst>
      <p:ext uri="{BB962C8B-B14F-4D97-AF65-F5344CB8AC3E}">
        <p14:creationId xmlns:p14="http://schemas.microsoft.com/office/powerpoint/2010/main" val="262758961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1766" rtl="0" eaLnBrk="1" fontAlgn="auto" latinLnBrk="0" hangingPunct="1">
              <a:lnSpc>
                <a:spcPct val="100000"/>
              </a:lnSpc>
              <a:spcBef>
                <a:spcPts val="0"/>
              </a:spcBef>
              <a:spcAft>
                <a:spcPts val="0"/>
              </a:spcAft>
              <a:buClrTx/>
              <a:buSzTx/>
              <a:buFontTx/>
              <a:buNone/>
              <a:tabLst/>
              <a:defRPr/>
            </a:pPr>
            <a:endParaRPr lang="en-GB" altLang="en-US" dirty="0" smtClean="0">
              <a:solidFill>
                <a:srgbClr val="C00000"/>
              </a:solidFill>
            </a:endParaRPr>
          </a:p>
        </p:txBody>
      </p:sp>
      <p:sp>
        <p:nvSpPr>
          <p:cNvPr id="4" name="Slide Number Placeholder 3"/>
          <p:cNvSpPr>
            <a:spLocks noGrp="1"/>
          </p:cNvSpPr>
          <p:nvPr>
            <p:ph type="sldNum" sz="quarter" idx="10"/>
          </p:nvPr>
        </p:nvSpPr>
        <p:spPr/>
        <p:txBody>
          <a:bodyPr/>
          <a:lstStyle/>
          <a:p>
            <a:fld id="{8A97EF9D-E50F-43FB-AB23-BFBC9BAFDAF0}" type="slidenum">
              <a:rPr lang="en-GB" smtClean="0"/>
              <a:t>26</a:t>
            </a:fld>
            <a:endParaRPr lang="en-GB"/>
          </a:p>
        </p:txBody>
      </p:sp>
    </p:spTree>
    <p:extLst>
      <p:ext uri="{BB962C8B-B14F-4D97-AF65-F5344CB8AC3E}">
        <p14:creationId xmlns:p14="http://schemas.microsoft.com/office/powerpoint/2010/main" val="262758961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ro-RO" sz="1200" kern="1200" dirty="0" smtClean="0">
                <a:solidFill>
                  <a:schemeClr val="tx1"/>
                </a:solidFill>
                <a:effectLst/>
                <a:latin typeface="+mn-lt"/>
                <a:ea typeface="+mn-ea"/>
                <a:cs typeface="+mn-cs"/>
              </a:rPr>
              <a:t>Factorii avuţi în vedere în timpul acestei etape a procesului: proprietățile intrinseci ale substanței</a:t>
            </a:r>
            <a:br>
              <a:rPr lang="ro-RO" sz="1200" kern="1200" dirty="0" smtClean="0">
                <a:solidFill>
                  <a:schemeClr val="tx1"/>
                </a:solidFill>
                <a:effectLst/>
                <a:latin typeface="+mn-lt"/>
                <a:ea typeface="+mn-ea"/>
                <a:cs typeface="+mn-cs"/>
              </a:rPr>
            </a:br>
            <a:r>
              <a:rPr lang="ro-RO" sz="1200" kern="1200" dirty="0" smtClean="0">
                <a:solidFill>
                  <a:schemeClr val="tx1"/>
                </a:solidFill>
                <a:effectLst/>
                <a:latin typeface="+mn-lt"/>
                <a:ea typeface="+mn-ea"/>
                <a:cs typeface="+mn-cs"/>
              </a:rPr>
              <a:t>Tipul de informații solicitate în timpul consultării publice: identitatea substanței și proprietățile intrinseci relevante pentru identificare (cu excepția cazului în care identificarea se bazează pe clasificarea și etichetarea armonizate și nu poate fi contestată în acest context). În plus, informații privind utilizările, expunerea potențială și alternative.</a:t>
            </a:r>
            <a:br>
              <a:rPr lang="ro-RO" sz="1200" kern="1200" dirty="0" smtClean="0">
                <a:solidFill>
                  <a:schemeClr val="tx1"/>
                </a:solidFill>
                <a:effectLst/>
                <a:latin typeface="+mn-lt"/>
                <a:ea typeface="+mn-ea"/>
                <a:cs typeface="+mn-cs"/>
              </a:rPr>
            </a:br>
            <a:r>
              <a:rPr lang="ro-RO" sz="1200" kern="1200" dirty="0" smtClean="0">
                <a:solidFill>
                  <a:schemeClr val="tx1"/>
                </a:solidFill>
                <a:effectLst/>
                <a:latin typeface="+mn-lt"/>
                <a:ea typeface="+mn-ea"/>
                <a:cs typeface="+mn-cs"/>
              </a:rPr>
              <a:t/>
            </a:r>
            <a:br>
              <a:rPr lang="ro-RO" sz="1200" kern="1200" dirty="0" smtClean="0">
                <a:solidFill>
                  <a:schemeClr val="tx1"/>
                </a:solidFill>
                <a:effectLst/>
                <a:latin typeface="+mn-lt"/>
                <a:ea typeface="+mn-ea"/>
                <a:cs typeface="+mn-cs"/>
              </a:rPr>
            </a:br>
            <a:r>
              <a:rPr lang="ro-RO" sz="1200" kern="1200" dirty="0" smtClean="0">
                <a:solidFill>
                  <a:schemeClr val="tx1"/>
                </a:solidFill>
                <a:effectLst/>
                <a:latin typeface="+mn-lt"/>
                <a:ea typeface="+mn-ea"/>
                <a:cs typeface="+mn-cs"/>
              </a:rPr>
              <a:t>Decizie: În cazul în care Comitetul statelor membre nu ajunge la un acord unanim, chestiunea </a:t>
            </a:r>
            <a:r>
              <a:rPr lang="en-US" sz="1200" kern="1200" dirty="0" err="1" smtClean="0">
                <a:solidFill>
                  <a:schemeClr val="tx1"/>
                </a:solidFill>
                <a:effectLst/>
                <a:latin typeface="+mn-lt"/>
                <a:ea typeface="+mn-ea"/>
                <a:cs typeface="+mn-cs"/>
              </a:rPr>
              <a:t>este</a:t>
            </a:r>
            <a:r>
              <a:rPr lang="ro-RO" sz="1200" kern="1200" dirty="0" smtClean="0">
                <a:solidFill>
                  <a:schemeClr val="tx1"/>
                </a:solidFill>
                <a:effectLst/>
                <a:latin typeface="+mn-lt"/>
                <a:ea typeface="+mn-ea"/>
                <a:cs typeface="+mn-cs"/>
              </a:rPr>
              <a:t> trimisă Comisiei Europene.</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8A97EF9D-E50F-43FB-AB23-BFBC9BAFDAF0}" type="slidenum">
              <a:rPr lang="en-GB" smtClean="0"/>
              <a:t>27</a:t>
            </a:fld>
            <a:endParaRPr lang="en-GB"/>
          </a:p>
        </p:txBody>
      </p:sp>
    </p:spTree>
    <p:extLst>
      <p:ext uri="{BB962C8B-B14F-4D97-AF65-F5344CB8AC3E}">
        <p14:creationId xmlns:p14="http://schemas.microsoft.com/office/powerpoint/2010/main" val="262758961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ro-RO" sz="1200" kern="1200" dirty="0" smtClean="0">
                <a:solidFill>
                  <a:schemeClr val="tx1"/>
                </a:solidFill>
                <a:effectLst/>
                <a:latin typeface="+mn-lt"/>
                <a:ea typeface="+mn-ea"/>
                <a:cs typeface="+mn-cs"/>
              </a:rPr>
              <a:t>Dacă găsiți substanța </a:t>
            </a:r>
            <a:r>
              <a:rPr lang="en-US" sz="1200" kern="1200" dirty="0" smtClean="0">
                <a:solidFill>
                  <a:schemeClr val="tx1"/>
                </a:solidFill>
                <a:effectLst/>
                <a:latin typeface="+mn-lt"/>
                <a:ea typeface="+mn-ea"/>
                <a:cs typeface="+mn-cs"/>
              </a:rPr>
              <a:t>Dvs.in </a:t>
            </a:r>
            <a:r>
              <a:rPr lang="ro-RO" sz="1200" kern="1200" dirty="0" smtClean="0">
                <a:solidFill>
                  <a:schemeClr val="tx1"/>
                </a:solidFill>
                <a:effectLst/>
                <a:latin typeface="+mn-lt"/>
                <a:ea typeface="+mn-ea"/>
                <a:cs typeface="+mn-cs"/>
              </a:rPr>
              <a:t>această listă,</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inseamna</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ca</a:t>
            </a:r>
            <a:r>
              <a:rPr lang="ro-RO" sz="1200" kern="1200" dirty="0" smtClean="0">
                <a:solidFill>
                  <a:schemeClr val="tx1"/>
                </a:solidFill>
                <a:effectLst/>
                <a:latin typeface="+mn-lt"/>
                <a:ea typeface="+mn-ea"/>
                <a:cs typeface="+mn-cs"/>
              </a:rPr>
              <a:t> este candidată pentru o eventuală includere în lista de autorizare (supus</a:t>
            </a:r>
            <a:r>
              <a:rPr lang="en-US" sz="1200" kern="1200" dirty="0" smtClean="0">
                <a:solidFill>
                  <a:schemeClr val="tx1"/>
                </a:solidFill>
                <a:effectLst/>
                <a:latin typeface="+mn-lt"/>
                <a:ea typeface="+mn-ea"/>
                <a:cs typeface="+mn-cs"/>
              </a:rPr>
              <a:t>a</a:t>
            </a:r>
            <a:r>
              <a:rPr lang="ro-RO" sz="1200" kern="1200" dirty="0" smtClean="0">
                <a:solidFill>
                  <a:schemeClr val="tx1"/>
                </a:solidFill>
                <a:effectLst/>
                <a:latin typeface="+mn-lt"/>
                <a:ea typeface="+mn-ea"/>
                <a:cs typeface="+mn-cs"/>
              </a:rPr>
              <a:t> autorizării).</a:t>
            </a:r>
            <a:br>
              <a:rPr lang="ro-RO" sz="1200" kern="1200" dirty="0" smtClean="0">
                <a:solidFill>
                  <a:schemeClr val="tx1"/>
                </a:solidFill>
                <a:effectLst/>
                <a:latin typeface="+mn-lt"/>
                <a:ea typeface="+mn-ea"/>
                <a:cs typeface="+mn-cs"/>
              </a:rPr>
            </a:br>
            <a:r>
              <a:rPr lang="ro-RO" sz="1200" kern="1200" dirty="0" smtClean="0">
                <a:solidFill>
                  <a:schemeClr val="tx1"/>
                </a:solidFill>
                <a:effectLst/>
                <a:latin typeface="+mn-lt"/>
                <a:ea typeface="+mn-ea"/>
                <a:cs typeface="+mn-cs"/>
              </a:rPr>
              <a:t>Furnizorul acestei substanțe trebuie acum să furnizeze o fișă cu date de securitate.</a:t>
            </a:r>
            <a:br>
              <a:rPr lang="ro-RO" sz="1200" kern="1200" dirty="0" smtClean="0">
                <a:solidFill>
                  <a:schemeClr val="tx1"/>
                </a:solidFill>
                <a:effectLst/>
                <a:latin typeface="+mn-lt"/>
                <a:ea typeface="+mn-ea"/>
                <a:cs typeface="+mn-cs"/>
              </a:rPr>
            </a:br>
            <a:r>
              <a:rPr lang="ro-RO" sz="1200" kern="1200" dirty="0" smtClean="0">
                <a:solidFill>
                  <a:schemeClr val="tx1"/>
                </a:solidFill>
                <a:effectLst/>
                <a:latin typeface="+mn-lt"/>
                <a:ea typeface="+mn-ea"/>
                <a:cs typeface="+mn-cs"/>
              </a:rPr>
              <a:t>Dacă sunteți un formulator de amestecuri care conțin o substanță identificată ca SVHC peste o concentrație specifică, trebuie să furnizaţi o </a:t>
            </a:r>
            <a:r>
              <a:rPr lang="en-US" sz="1200" kern="1200" dirty="0" smtClean="0">
                <a:solidFill>
                  <a:schemeClr val="tx1"/>
                </a:solidFill>
                <a:effectLst/>
                <a:latin typeface="+mn-lt"/>
                <a:ea typeface="+mn-ea"/>
                <a:cs typeface="+mn-cs"/>
              </a:rPr>
              <a:t>FDS </a:t>
            </a:r>
            <a:r>
              <a:rPr lang="ro-RO" sz="1200" kern="1200" dirty="0" smtClean="0">
                <a:solidFill>
                  <a:schemeClr val="tx1"/>
                </a:solidFill>
                <a:effectLst/>
                <a:latin typeface="+mn-lt"/>
                <a:ea typeface="+mn-ea"/>
                <a:cs typeface="+mn-cs"/>
              </a:rPr>
              <a:t>în </a:t>
            </a:r>
            <a:r>
              <a:rPr lang="ro-RO" sz="1200" kern="1200" dirty="0" smtClean="0">
                <a:solidFill>
                  <a:schemeClr val="tx1"/>
                </a:solidFill>
                <a:effectLst/>
                <a:latin typeface="+mn-lt"/>
                <a:ea typeface="+mn-ea"/>
                <a:cs typeface="+mn-cs"/>
              </a:rPr>
              <a:t>cazul în care destinatarul amestecului o cere.</a:t>
            </a:r>
            <a:br>
              <a:rPr lang="ro-RO" sz="1200" kern="1200" dirty="0" smtClean="0">
                <a:solidFill>
                  <a:schemeClr val="tx1"/>
                </a:solidFill>
                <a:effectLst/>
                <a:latin typeface="+mn-lt"/>
                <a:ea typeface="+mn-ea"/>
                <a:cs typeface="+mn-cs"/>
              </a:rPr>
            </a:br>
            <a:r>
              <a:rPr lang="ro-RO" sz="1200" kern="1200" dirty="0" smtClean="0">
                <a:solidFill>
                  <a:schemeClr val="tx1"/>
                </a:solidFill>
                <a:effectLst/>
                <a:latin typeface="+mn-lt"/>
                <a:ea typeface="+mn-ea"/>
                <a:cs typeface="+mn-cs"/>
              </a:rPr>
              <a:t>Notă: obligația de a furniza o FDS</a:t>
            </a:r>
            <a:r>
              <a:rPr lang="en-US" sz="1200" kern="1200" dirty="0" smtClean="0">
                <a:solidFill>
                  <a:schemeClr val="tx1"/>
                </a:solidFill>
                <a:effectLst/>
                <a:latin typeface="+mn-lt"/>
                <a:ea typeface="+mn-ea"/>
                <a:cs typeface="+mn-cs"/>
              </a:rPr>
              <a:t> se</a:t>
            </a:r>
            <a:r>
              <a:rPr lang="ro-RO" sz="1200" kern="1200" dirty="0" smtClean="0">
                <a:solidFill>
                  <a:schemeClr val="tx1"/>
                </a:solidFill>
                <a:effectLst/>
                <a:latin typeface="+mn-lt"/>
                <a:ea typeface="+mn-ea"/>
                <a:cs typeface="+mn-cs"/>
              </a:rPr>
              <a:t> aplică, de asemenea, în orice caz, la orice substanță care este clasificată ca fiind periculoasă conform CLP.</a:t>
            </a:r>
            <a:br>
              <a:rPr lang="ro-RO" sz="1200" kern="1200" dirty="0" smtClean="0">
                <a:solidFill>
                  <a:schemeClr val="tx1"/>
                </a:solidFill>
                <a:effectLst/>
                <a:latin typeface="+mn-lt"/>
                <a:ea typeface="+mn-ea"/>
                <a:cs typeface="+mn-cs"/>
              </a:rPr>
            </a:br>
            <a:r>
              <a:rPr lang="ro-RO" sz="1200" kern="1200" dirty="0" smtClean="0">
                <a:solidFill>
                  <a:schemeClr val="tx1"/>
                </a:solidFill>
                <a:effectLst/>
                <a:latin typeface="+mn-lt"/>
                <a:ea typeface="+mn-ea"/>
                <a:cs typeface="+mn-cs"/>
              </a:rPr>
              <a:t>Dacă sunteți un producător de articole care conțin o substanță din lista candidate</a:t>
            </a:r>
            <a:r>
              <a:rPr lang="en-US" sz="1200" kern="1200" dirty="0" err="1" smtClean="0">
                <a:solidFill>
                  <a:schemeClr val="tx1"/>
                </a:solidFill>
                <a:effectLst/>
                <a:latin typeface="+mn-lt"/>
                <a:ea typeface="+mn-ea"/>
                <a:cs typeface="+mn-cs"/>
              </a:rPr>
              <a:t>lor</a:t>
            </a:r>
            <a:r>
              <a:rPr lang="ro-RO" sz="1200" kern="1200" dirty="0" smtClean="0">
                <a:solidFill>
                  <a:schemeClr val="tx1"/>
                </a:solidFill>
                <a:effectLst/>
                <a:latin typeface="+mn-lt"/>
                <a:ea typeface="+mn-ea"/>
                <a:cs typeface="+mn-cs"/>
              </a:rPr>
              <a:t>, există obligații referitoare la informarea clienților și notificarea ECHA.</a:t>
            </a:r>
            <a:br>
              <a:rPr lang="ro-RO" sz="1200" kern="1200" dirty="0" smtClean="0">
                <a:solidFill>
                  <a:schemeClr val="tx1"/>
                </a:solidFill>
                <a:effectLst/>
                <a:latin typeface="+mn-lt"/>
                <a:ea typeface="+mn-ea"/>
                <a:cs typeface="+mn-cs"/>
              </a:rPr>
            </a:br>
            <a:r>
              <a:rPr lang="ro-RO" sz="1200" kern="1200" dirty="0" smtClean="0">
                <a:solidFill>
                  <a:schemeClr val="tx1"/>
                </a:solidFill>
                <a:effectLst/>
                <a:latin typeface="+mn-lt"/>
                <a:ea typeface="+mn-ea"/>
                <a:cs typeface="+mn-cs"/>
              </a:rPr>
              <a:t/>
            </a:r>
            <a:br>
              <a:rPr lang="ro-RO" sz="1200" kern="1200" dirty="0" smtClean="0">
                <a:solidFill>
                  <a:schemeClr val="tx1"/>
                </a:solidFill>
                <a:effectLst/>
                <a:latin typeface="+mn-lt"/>
                <a:ea typeface="+mn-ea"/>
                <a:cs typeface="+mn-cs"/>
              </a:rPr>
            </a:br>
            <a:r>
              <a:rPr lang="ro-RO" sz="1200" kern="1200" dirty="0" smtClean="0">
                <a:solidFill>
                  <a:schemeClr val="tx1"/>
                </a:solidFill>
                <a:effectLst/>
                <a:latin typeface="+mn-lt"/>
                <a:ea typeface="+mn-ea"/>
                <a:cs typeface="+mn-cs"/>
              </a:rPr>
              <a:t>Sfaturi</a:t>
            </a:r>
            <a:br>
              <a:rPr lang="ro-RO" sz="1200" kern="1200" dirty="0" smtClean="0">
                <a:solidFill>
                  <a:schemeClr val="tx1"/>
                </a:solidFill>
                <a:effectLst/>
                <a:latin typeface="+mn-lt"/>
                <a:ea typeface="+mn-ea"/>
                <a:cs typeface="+mn-cs"/>
              </a:rPr>
            </a:br>
            <a:r>
              <a:rPr lang="ro-RO" sz="1200" kern="1200" dirty="0" smtClean="0">
                <a:solidFill>
                  <a:schemeClr val="tx1"/>
                </a:solidFill>
                <a:effectLst/>
                <a:latin typeface="+mn-lt"/>
                <a:ea typeface="+mn-ea"/>
                <a:cs typeface="+mn-cs"/>
              </a:rPr>
              <a:t>În acest moment trebuie să vă asigurați că utilizarea </a:t>
            </a:r>
            <a:r>
              <a:rPr lang="en-US" sz="1200" kern="1200" dirty="0" err="1" smtClean="0">
                <a:solidFill>
                  <a:schemeClr val="tx1"/>
                </a:solidFill>
                <a:effectLst/>
                <a:latin typeface="+mn-lt"/>
                <a:ea typeface="+mn-ea"/>
                <a:cs typeface="+mn-cs"/>
              </a:rPr>
              <a:t>Dvs</a:t>
            </a:r>
            <a:r>
              <a:rPr lang="en-US" sz="1200" kern="1200" dirty="0" smtClean="0">
                <a:solidFill>
                  <a:schemeClr val="tx1"/>
                </a:solidFill>
                <a:effectLst/>
                <a:latin typeface="+mn-lt"/>
                <a:ea typeface="+mn-ea"/>
                <a:cs typeface="+mn-cs"/>
              </a:rPr>
              <a:t>. </a:t>
            </a:r>
            <a:r>
              <a:rPr lang="ro-RO" sz="1200" kern="1200" dirty="0" smtClean="0">
                <a:solidFill>
                  <a:schemeClr val="tx1"/>
                </a:solidFill>
                <a:effectLst/>
                <a:latin typeface="+mn-lt"/>
                <a:ea typeface="+mn-ea"/>
                <a:cs typeface="+mn-cs"/>
              </a:rPr>
              <a:t>este </a:t>
            </a:r>
            <a:r>
              <a:rPr lang="ro-RO" sz="1200" kern="1200" dirty="0" smtClean="0">
                <a:solidFill>
                  <a:schemeClr val="tx1"/>
                </a:solidFill>
                <a:effectLst/>
                <a:latin typeface="+mn-lt"/>
                <a:ea typeface="+mn-ea"/>
                <a:cs typeface="+mn-cs"/>
              </a:rPr>
              <a:t>acoperită. În orice caz, trebuie să vă adresați, de asemenea, furnizorilor si clienţilor </a:t>
            </a:r>
            <a:r>
              <a:rPr lang="en-US" sz="1200" kern="1200" dirty="0" err="1" smtClean="0">
                <a:solidFill>
                  <a:schemeClr val="tx1"/>
                </a:solidFill>
                <a:effectLst/>
                <a:latin typeface="+mn-lt"/>
                <a:ea typeface="+mn-ea"/>
                <a:cs typeface="+mn-cs"/>
              </a:rPr>
              <a:t>Dvs</a:t>
            </a:r>
            <a:r>
              <a:rPr lang="en-US" sz="1200" kern="1200" dirty="0" smtClean="0">
                <a:solidFill>
                  <a:schemeClr val="tx1"/>
                </a:solidFill>
                <a:effectLst/>
                <a:latin typeface="+mn-lt"/>
                <a:ea typeface="+mn-ea"/>
                <a:cs typeface="+mn-cs"/>
              </a:rPr>
              <a:t>.</a:t>
            </a:r>
            <a:r>
              <a:rPr lang="ro-RO" sz="1200" kern="1200" dirty="0" smtClean="0">
                <a:solidFill>
                  <a:schemeClr val="tx1"/>
                </a:solidFill>
                <a:effectLst/>
                <a:latin typeface="+mn-lt"/>
                <a:ea typeface="+mn-ea"/>
                <a:cs typeface="+mn-cs"/>
              </a:rPr>
              <a:t>, </a:t>
            </a:r>
            <a:r>
              <a:rPr lang="ro-RO" sz="1200" kern="1200" dirty="0" smtClean="0">
                <a:solidFill>
                  <a:schemeClr val="tx1"/>
                </a:solidFill>
                <a:effectLst/>
                <a:latin typeface="+mn-lt"/>
                <a:ea typeface="+mn-ea"/>
                <a:cs typeface="+mn-cs"/>
              </a:rPr>
              <a:t>să urma</a:t>
            </a:r>
            <a:r>
              <a:rPr lang="en-US" sz="1200" kern="1200" dirty="0" err="1" smtClean="0">
                <a:solidFill>
                  <a:schemeClr val="tx1"/>
                </a:solidFill>
                <a:effectLst/>
                <a:latin typeface="+mn-lt"/>
                <a:ea typeface="+mn-ea"/>
                <a:cs typeface="+mn-cs"/>
              </a:rPr>
              <a:t>ri</a:t>
            </a:r>
            <a:r>
              <a:rPr lang="ro-RO" sz="1200" kern="1200" dirty="0" smtClean="0">
                <a:solidFill>
                  <a:schemeClr val="tx1"/>
                </a:solidFill>
                <a:effectLst/>
                <a:latin typeface="+mn-lt"/>
                <a:ea typeface="+mn-ea"/>
                <a:cs typeface="+mn-cs"/>
              </a:rPr>
              <a:t>ți procesul de autorizare și să luaţi în considerare substituirea substanței.</a:t>
            </a:r>
            <a:br>
              <a:rPr lang="ro-RO" sz="1200" kern="1200" dirty="0" smtClean="0">
                <a:solidFill>
                  <a:schemeClr val="tx1"/>
                </a:solidFill>
                <a:effectLst/>
                <a:latin typeface="+mn-lt"/>
                <a:ea typeface="+mn-ea"/>
                <a:cs typeface="+mn-cs"/>
              </a:rPr>
            </a:br>
            <a:r>
              <a:rPr lang="ro-RO" sz="1200" kern="1200" dirty="0" smtClean="0">
                <a:solidFill>
                  <a:schemeClr val="tx1"/>
                </a:solidFill>
                <a:effectLst/>
                <a:latin typeface="+mn-lt"/>
                <a:ea typeface="+mn-ea"/>
                <a:cs typeface="+mn-cs"/>
              </a:rPr>
              <a:t>Cu cât mai repede au loc comunicarea și acțiunile posibile de-a lungul lanțului de aprovizionare (de exemplu substituție), cu atât mai bine. </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Daca</a:t>
            </a:r>
            <a:r>
              <a:rPr lang="en-US" sz="1200" kern="1200" dirty="0" smtClean="0">
                <a:solidFill>
                  <a:schemeClr val="tx1"/>
                </a:solidFill>
                <a:effectLst/>
                <a:latin typeface="+mn-lt"/>
                <a:ea typeface="+mn-ea"/>
                <a:cs typeface="+mn-cs"/>
              </a:rPr>
              <a:t> se a</a:t>
            </a:r>
            <a:r>
              <a:rPr lang="ro-RO" sz="1200" kern="1200" dirty="0" err="1" smtClean="0">
                <a:solidFill>
                  <a:schemeClr val="tx1"/>
                </a:solidFill>
                <a:effectLst/>
                <a:latin typeface="+mn-lt"/>
                <a:ea typeface="+mn-ea"/>
                <a:cs typeface="+mn-cs"/>
              </a:rPr>
              <a:t>ștepta</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ca</a:t>
            </a:r>
            <a:r>
              <a:rPr lang="ro-RO" sz="1200" kern="1200" dirty="0" smtClean="0">
                <a:solidFill>
                  <a:schemeClr val="tx1"/>
                </a:solidFill>
                <a:effectLst/>
                <a:latin typeface="+mn-lt"/>
                <a:ea typeface="+mn-ea"/>
                <a:cs typeface="+mn-cs"/>
              </a:rPr>
              <a:t> substanța să </a:t>
            </a:r>
            <a:r>
              <a:rPr lang="en-US" sz="1200" kern="1200" dirty="0" err="1" smtClean="0">
                <a:solidFill>
                  <a:schemeClr val="tx1"/>
                </a:solidFill>
                <a:effectLst/>
                <a:latin typeface="+mn-lt"/>
                <a:ea typeface="+mn-ea"/>
                <a:cs typeface="+mn-cs"/>
              </a:rPr>
              <a:t>treca</a:t>
            </a:r>
            <a:r>
              <a:rPr lang="en-US" sz="1200" kern="1200" dirty="0" smtClean="0">
                <a:solidFill>
                  <a:schemeClr val="tx1"/>
                </a:solidFill>
                <a:effectLst/>
                <a:latin typeface="+mn-lt"/>
                <a:ea typeface="+mn-ea"/>
                <a:cs typeface="+mn-cs"/>
              </a:rPr>
              <a:t> </a:t>
            </a:r>
            <a:r>
              <a:rPr lang="ro-RO" sz="1200" kern="1200" dirty="0" smtClean="0">
                <a:solidFill>
                  <a:schemeClr val="tx1"/>
                </a:solidFill>
                <a:effectLst/>
                <a:latin typeface="+mn-lt"/>
                <a:ea typeface="+mn-ea"/>
                <a:cs typeface="+mn-cs"/>
              </a:rPr>
              <a:t>în etapa următoare a procesului (prioritate și includere în lista de autorizare), </a:t>
            </a:r>
            <a:r>
              <a:rPr lang="en-US" sz="1200" kern="1200" dirty="0" smtClean="0">
                <a:solidFill>
                  <a:schemeClr val="tx1"/>
                </a:solidFill>
                <a:effectLst/>
                <a:latin typeface="+mn-lt"/>
                <a:ea typeface="+mn-ea"/>
                <a:cs typeface="+mn-cs"/>
              </a:rPr>
              <a:t> </a:t>
            </a:r>
            <a:r>
              <a:rPr lang="ro-RO" sz="1200" kern="1200" dirty="0" smtClean="0">
                <a:solidFill>
                  <a:schemeClr val="tx1"/>
                </a:solidFill>
                <a:effectLst/>
                <a:latin typeface="+mn-lt"/>
                <a:ea typeface="+mn-ea"/>
                <a:cs typeface="+mn-cs"/>
              </a:rPr>
              <a:t>termene</a:t>
            </a:r>
            <a:r>
              <a:rPr lang="en-US" sz="1200" kern="1200" dirty="0" smtClean="0">
                <a:solidFill>
                  <a:schemeClr val="tx1"/>
                </a:solidFill>
                <a:effectLst/>
                <a:latin typeface="+mn-lt"/>
                <a:ea typeface="+mn-ea"/>
                <a:cs typeface="+mn-cs"/>
              </a:rPr>
              <a:t>le </a:t>
            </a:r>
            <a:r>
              <a:rPr lang="en-US" sz="1200" kern="1200" dirty="0" err="1" smtClean="0">
                <a:solidFill>
                  <a:schemeClr val="tx1"/>
                </a:solidFill>
                <a:effectLst/>
                <a:latin typeface="+mn-lt"/>
                <a:ea typeface="+mn-ea"/>
                <a:cs typeface="+mn-cs"/>
              </a:rPr>
              <a:t>vor</a:t>
            </a:r>
            <a:r>
              <a:rPr lang="en-US" sz="1200" kern="1200" dirty="0" smtClean="0">
                <a:solidFill>
                  <a:schemeClr val="tx1"/>
                </a:solidFill>
                <a:effectLst/>
                <a:latin typeface="+mn-lt"/>
                <a:ea typeface="+mn-ea"/>
                <a:cs typeface="+mn-cs"/>
              </a:rPr>
              <a:t> fi</a:t>
            </a:r>
            <a:r>
              <a:rPr lang="ro-RO"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stranse</a:t>
            </a:r>
            <a:r>
              <a:rPr lang="en-US" sz="1200" kern="1200" dirty="0" smtClean="0">
                <a:solidFill>
                  <a:schemeClr val="tx1"/>
                </a:solidFill>
                <a:effectLst/>
                <a:latin typeface="+mn-lt"/>
                <a:ea typeface="+mn-ea"/>
                <a:cs typeface="+mn-cs"/>
              </a:rPr>
              <a:t>, </a:t>
            </a:r>
            <a:r>
              <a:rPr lang="ro-RO" sz="1200" kern="1200" dirty="0" smtClean="0">
                <a:solidFill>
                  <a:schemeClr val="tx1"/>
                </a:solidFill>
                <a:effectLst/>
                <a:latin typeface="+mn-lt"/>
                <a:ea typeface="+mn-ea"/>
                <a:cs typeface="+mn-cs"/>
              </a:rPr>
              <a:t>provocatoare.</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8A97EF9D-E50F-43FB-AB23-BFBC9BAFDAF0}" type="slidenum">
              <a:rPr lang="en-GB" smtClean="0"/>
              <a:t>28</a:t>
            </a:fld>
            <a:endParaRPr lang="en-GB"/>
          </a:p>
        </p:txBody>
      </p:sp>
    </p:spTree>
    <p:extLst>
      <p:ext uri="{BB962C8B-B14F-4D97-AF65-F5344CB8AC3E}">
        <p14:creationId xmlns:p14="http://schemas.microsoft.com/office/powerpoint/2010/main" val="262758961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ro-RO" sz="1200" kern="1200" dirty="0" smtClean="0">
                <a:solidFill>
                  <a:schemeClr val="tx1"/>
                </a:solidFill>
                <a:effectLst/>
                <a:latin typeface="+mn-lt"/>
                <a:ea typeface="+mn-ea"/>
                <a:cs typeface="+mn-cs"/>
              </a:rPr>
              <a:t>ECHA evaluează </a:t>
            </a:r>
            <a:r>
              <a:rPr lang="en-US" sz="1200" kern="1200" dirty="0" err="1" smtClean="0">
                <a:solidFill>
                  <a:schemeClr val="tx1"/>
                </a:solidFill>
                <a:effectLst/>
                <a:latin typeface="+mn-lt"/>
                <a:ea typeface="+mn-ea"/>
                <a:cs typeface="+mn-cs"/>
              </a:rPr>
              <a:t>regulat</a:t>
            </a:r>
            <a:r>
              <a:rPr lang="en-US" sz="1200" kern="1200" dirty="0" smtClean="0">
                <a:solidFill>
                  <a:schemeClr val="tx1"/>
                </a:solidFill>
                <a:effectLst/>
                <a:latin typeface="+mn-lt"/>
                <a:ea typeface="+mn-ea"/>
                <a:cs typeface="+mn-cs"/>
              </a:rPr>
              <a:t> </a:t>
            </a:r>
            <a:r>
              <a:rPr lang="ro-RO" sz="1200" kern="1200" dirty="0" smtClean="0">
                <a:solidFill>
                  <a:schemeClr val="tx1"/>
                </a:solidFill>
                <a:effectLst/>
                <a:latin typeface="+mn-lt"/>
                <a:ea typeface="+mn-ea"/>
                <a:cs typeface="+mn-cs"/>
              </a:rPr>
              <a:t>substanţele </a:t>
            </a:r>
            <a:r>
              <a:rPr lang="ro-RO" sz="1200" kern="1200" dirty="0" smtClean="0">
                <a:solidFill>
                  <a:schemeClr val="tx1"/>
                </a:solidFill>
                <a:effectLst/>
                <a:latin typeface="+mn-lt"/>
                <a:ea typeface="+mn-ea"/>
                <a:cs typeface="+mn-cs"/>
              </a:rPr>
              <a:t>din Lista candidatelor pentru a determina care dintre acestea să fie incluse în Lista autorizatelor cu prioritate.</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8A97EF9D-E50F-43FB-AB23-BFBC9BAFDAF0}" type="slidenum">
              <a:rPr lang="en-GB" smtClean="0"/>
              <a:t>29</a:t>
            </a:fld>
            <a:endParaRPr lang="en-GB"/>
          </a:p>
        </p:txBody>
      </p:sp>
    </p:spTree>
    <p:extLst>
      <p:ext uri="{BB962C8B-B14F-4D97-AF65-F5344CB8AC3E}">
        <p14:creationId xmlns:p14="http://schemas.microsoft.com/office/powerpoint/2010/main" val="26275896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noProof="0" dirty="0" smtClean="0"/>
              <a:t>Prezentarea </a:t>
            </a:r>
            <a:r>
              <a:rPr lang="ro-RO" baseline="0" noProof="0" dirty="0" smtClean="0"/>
              <a:t>conține o descriere a diverselor procese si sfaturi pentru utilizatorii din aval in diferitele faze ale procesului de reglementare a managementului riscului.</a:t>
            </a:r>
          </a:p>
          <a:p>
            <a:r>
              <a:rPr lang="ro-RO" baseline="0" noProof="0" dirty="0" smtClean="0"/>
              <a:t>Acronimele urmate de s semnifica pluralul, de ex. Utilizatori din aval </a:t>
            </a:r>
            <a:r>
              <a:rPr lang="ro-RO" baseline="0" noProof="0" dirty="0" err="1" smtClean="0"/>
              <a:t>UAs</a:t>
            </a:r>
            <a:r>
              <a:rPr lang="ro-RO" baseline="0" noProof="0" dirty="0" smtClean="0"/>
              <a:t>.</a:t>
            </a:r>
            <a:endParaRPr lang="ro-RO" noProof="0" dirty="0"/>
          </a:p>
        </p:txBody>
      </p:sp>
      <p:sp>
        <p:nvSpPr>
          <p:cNvPr id="4" name="Slide Number Placeholder 3"/>
          <p:cNvSpPr>
            <a:spLocks noGrp="1"/>
          </p:cNvSpPr>
          <p:nvPr>
            <p:ph type="sldNum" sz="quarter" idx="10"/>
          </p:nvPr>
        </p:nvSpPr>
        <p:spPr/>
        <p:txBody>
          <a:bodyPr/>
          <a:lstStyle/>
          <a:p>
            <a:fld id="{8A97EF9D-E50F-43FB-AB23-BFBC9BAFDAF0}" type="slidenum">
              <a:rPr lang="en-GB" smtClean="0"/>
              <a:t>3</a:t>
            </a:fld>
            <a:endParaRPr lang="en-GB"/>
          </a:p>
        </p:txBody>
      </p:sp>
    </p:spTree>
    <p:extLst>
      <p:ext uri="{BB962C8B-B14F-4D97-AF65-F5344CB8AC3E}">
        <p14:creationId xmlns:p14="http://schemas.microsoft.com/office/powerpoint/2010/main" val="331049291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8A97EF9D-E50F-43FB-AB23-BFBC9BAFDAF0}" type="slidenum">
              <a:rPr lang="en-GB" smtClean="0"/>
              <a:t>30</a:t>
            </a:fld>
            <a:endParaRPr lang="en-GB"/>
          </a:p>
        </p:txBody>
      </p:sp>
    </p:spTree>
    <p:extLst>
      <p:ext uri="{BB962C8B-B14F-4D97-AF65-F5344CB8AC3E}">
        <p14:creationId xmlns:p14="http://schemas.microsoft.com/office/powerpoint/2010/main" val="262758961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GB" dirty="0" smtClean="0"/>
          </a:p>
        </p:txBody>
      </p:sp>
      <p:sp>
        <p:nvSpPr>
          <p:cNvPr id="4" name="Slide Number Placeholder 3"/>
          <p:cNvSpPr>
            <a:spLocks noGrp="1"/>
          </p:cNvSpPr>
          <p:nvPr>
            <p:ph type="sldNum" sz="quarter" idx="10"/>
          </p:nvPr>
        </p:nvSpPr>
        <p:spPr/>
        <p:txBody>
          <a:bodyPr/>
          <a:lstStyle/>
          <a:p>
            <a:fld id="{8A97EF9D-E50F-43FB-AB23-BFBC9BAFDAF0}" type="slidenum">
              <a:rPr lang="en-GB" smtClean="0"/>
              <a:t>31</a:t>
            </a:fld>
            <a:endParaRPr lang="en-GB"/>
          </a:p>
        </p:txBody>
      </p:sp>
    </p:spTree>
    <p:extLst>
      <p:ext uri="{BB962C8B-B14F-4D97-AF65-F5344CB8AC3E}">
        <p14:creationId xmlns:p14="http://schemas.microsoft.com/office/powerpoint/2010/main" val="262758961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ro-RO" sz="1200" kern="1200" dirty="0" smtClean="0">
                <a:solidFill>
                  <a:schemeClr val="tx1"/>
                </a:solidFill>
                <a:effectLst/>
                <a:latin typeface="+mn-lt"/>
                <a:ea typeface="+mn-ea"/>
                <a:cs typeface="+mn-cs"/>
              </a:rPr>
              <a:t>Procesul de autorizare este un sistem în care utilizarea substanțelor </a:t>
            </a:r>
            <a:r>
              <a:rPr lang="en-US" sz="1200" kern="1200" dirty="0" smtClean="0">
                <a:solidFill>
                  <a:schemeClr val="tx1"/>
                </a:solidFill>
                <a:effectLst/>
                <a:latin typeface="+mn-lt"/>
                <a:ea typeface="+mn-ea"/>
                <a:cs typeface="+mn-cs"/>
              </a:rPr>
              <a:t>care </a:t>
            </a:r>
            <a:r>
              <a:rPr lang="en-US" sz="1200" kern="1200" dirty="0" err="1" smtClean="0">
                <a:solidFill>
                  <a:schemeClr val="tx1"/>
                </a:solidFill>
                <a:effectLst/>
                <a:latin typeface="+mn-lt"/>
                <a:ea typeface="+mn-ea"/>
                <a:cs typeface="+mn-cs"/>
              </a:rPr>
              <a:t>prezinta</a:t>
            </a:r>
            <a:r>
              <a:rPr lang="en-US" sz="1200" kern="1200" dirty="0" smtClean="0">
                <a:solidFill>
                  <a:schemeClr val="tx1"/>
                </a:solidFill>
                <a:effectLst/>
                <a:latin typeface="+mn-lt"/>
                <a:ea typeface="+mn-ea"/>
                <a:cs typeface="+mn-cs"/>
              </a:rPr>
              <a:t> un </a:t>
            </a:r>
            <a:r>
              <a:rPr lang="en-US" sz="1200" kern="1200" dirty="0" err="1" smtClean="0">
                <a:solidFill>
                  <a:schemeClr val="tx1"/>
                </a:solidFill>
                <a:effectLst/>
                <a:latin typeface="+mn-lt"/>
                <a:ea typeface="+mn-ea"/>
                <a:cs typeface="+mn-cs"/>
              </a:rPr>
              <a:t>nivel</a:t>
            </a:r>
            <a:r>
              <a:rPr lang="en-US" sz="1200" kern="1200" dirty="0" smtClean="0">
                <a:solidFill>
                  <a:schemeClr val="tx1"/>
                </a:solidFill>
                <a:effectLst/>
                <a:latin typeface="+mn-lt"/>
                <a:ea typeface="+mn-ea"/>
                <a:cs typeface="+mn-cs"/>
              </a:rPr>
              <a:t> </a:t>
            </a:r>
            <a:r>
              <a:rPr lang="ro-RO" sz="1200" kern="1200" dirty="0" smtClean="0">
                <a:solidFill>
                  <a:schemeClr val="tx1"/>
                </a:solidFill>
                <a:effectLst/>
                <a:latin typeface="+mn-lt"/>
                <a:ea typeface="+mn-ea"/>
                <a:cs typeface="+mn-cs"/>
              </a:rPr>
              <a:t>deosebit de </a:t>
            </a:r>
            <a:r>
              <a:rPr lang="ro-RO" sz="1200" kern="1200" dirty="0" smtClean="0">
                <a:solidFill>
                  <a:schemeClr val="tx1"/>
                </a:solidFill>
                <a:effectLst/>
                <a:latin typeface="+mn-lt"/>
                <a:ea typeface="+mn-ea"/>
                <a:cs typeface="+mn-cs"/>
              </a:rPr>
              <a:t>îngrijorare </a:t>
            </a:r>
            <a:r>
              <a:rPr lang="ro-RO" sz="1200" kern="1200" dirty="0" smtClean="0">
                <a:solidFill>
                  <a:schemeClr val="tx1"/>
                </a:solidFill>
                <a:effectLst/>
                <a:latin typeface="+mn-lt"/>
                <a:ea typeface="+mn-ea"/>
                <a:cs typeface="+mn-cs"/>
              </a:rPr>
              <a:t>pot </a:t>
            </a:r>
            <a:r>
              <a:rPr lang="ro-RO" sz="1200" kern="1200" dirty="0" smtClean="0">
                <a:solidFill>
                  <a:schemeClr val="tx1"/>
                </a:solidFill>
                <a:effectLst/>
                <a:latin typeface="+mn-lt"/>
                <a:ea typeface="+mn-ea"/>
                <a:cs typeface="+mn-cs"/>
              </a:rPr>
              <a:t>fi supuse unei cerințe de autorizare.</a:t>
            </a:r>
            <a:br>
              <a:rPr lang="ro-RO" sz="1200" kern="1200" dirty="0" smtClean="0">
                <a:solidFill>
                  <a:schemeClr val="tx1"/>
                </a:solidFill>
                <a:effectLst/>
                <a:latin typeface="+mn-lt"/>
                <a:ea typeface="+mn-ea"/>
                <a:cs typeface="+mn-cs"/>
              </a:rPr>
            </a:br>
            <a:r>
              <a:rPr lang="ro-RO" sz="1200" kern="1200" dirty="0" smtClean="0">
                <a:solidFill>
                  <a:schemeClr val="tx1"/>
                </a:solidFill>
                <a:effectLst/>
                <a:latin typeface="+mn-lt"/>
                <a:ea typeface="+mn-ea"/>
                <a:cs typeface="+mn-cs"/>
              </a:rPr>
              <a:t>Procedura de autorizare are scop</a:t>
            </a:r>
            <a:r>
              <a:rPr lang="en-US" sz="1200" kern="1200" dirty="0" err="1" smtClean="0">
                <a:solidFill>
                  <a:schemeClr val="tx1"/>
                </a:solidFill>
                <a:effectLst/>
                <a:latin typeface="+mn-lt"/>
                <a:ea typeface="+mn-ea"/>
                <a:cs typeface="+mn-cs"/>
              </a:rPr>
              <a:t>ul</a:t>
            </a:r>
            <a:r>
              <a:rPr lang="ro-RO" sz="1200" kern="1200" dirty="0" smtClean="0">
                <a:solidFill>
                  <a:schemeClr val="tx1"/>
                </a:solidFill>
                <a:effectLst/>
                <a:latin typeface="+mn-lt"/>
                <a:ea typeface="+mn-ea"/>
                <a:cs typeface="+mn-cs"/>
              </a:rPr>
              <a:t> să înlocuiască progresiv substanțele care prezintă motive </a:t>
            </a:r>
            <a:r>
              <a:rPr lang="ro-RO" sz="1200" kern="1200" dirty="0" smtClean="0">
                <a:solidFill>
                  <a:schemeClr val="tx1"/>
                </a:solidFill>
                <a:effectLst/>
                <a:latin typeface="+mn-lt"/>
                <a:ea typeface="+mn-ea"/>
                <a:cs typeface="+mn-cs"/>
              </a:rPr>
              <a:t>deosebit</a:t>
            </a:r>
            <a:r>
              <a:rPr lang="en-US" sz="1200" kern="1200" dirty="0" smtClean="0">
                <a:solidFill>
                  <a:schemeClr val="tx1"/>
                </a:solidFill>
                <a:effectLst/>
                <a:latin typeface="+mn-lt"/>
                <a:ea typeface="+mn-ea"/>
                <a:cs typeface="+mn-cs"/>
              </a:rPr>
              <a:t>e</a:t>
            </a:r>
            <a:r>
              <a:rPr lang="ro-RO" sz="1200" kern="1200" dirty="0" smtClean="0">
                <a:solidFill>
                  <a:schemeClr val="tx1"/>
                </a:solidFill>
                <a:effectLst/>
                <a:latin typeface="+mn-lt"/>
                <a:ea typeface="+mn-ea"/>
                <a:cs typeface="+mn-cs"/>
              </a:rPr>
              <a:t> de </a:t>
            </a:r>
            <a:r>
              <a:rPr lang="ro-RO" sz="1200" kern="1200" dirty="0" smtClean="0">
                <a:solidFill>
                  <a:schemeClr val="tx1"/>
                </a:solidFill>
                <a:effectLst/>
                <a:latin typeface="+mn-lt"/>
                <a:ea typeface="+mn-ea"/>
                <a:cs typeface="+mn-cs"/>
              </a:rPr>
              <a:t>îngrijorare </a:t>
            </a:r>
            <a:r>
              <a:rPr lang="ro-RO" sz="1200" kern="1200" dirty="0" smtClean="0">
                <a:solidFill>
                  <a:schemeClr val="tx1"/>
                </a:solidFill>
                <a:effectLst/>
                <a:latin typeface="+mn-lt"/>
                <a:ea typeface="+mn-ea"/>
                <a:cs typeface="+mn-cs"/>
              </a:rPr>
              <a:t>cu </a:t>
            </a:r>
            <a:r>
              <a:rPr lang="ro-RO" sz="1200" kern="1200" dirty="0" smtClean="0">
                <a:solidFill>
                  <a:schemeClr val="tx1"/>
                </a:solidFill>
                <a:effectLst/>
                <a:latin typeface="+mn-lt"/>
                <a:ea typeface="+mn-ea"/>
                <a:cs typeface="+mn-cs"/>
              </a:rPr>
              <a:t>alternative adecvate imediat ce </a:t>
            </a:r>
            <a:r>
              <a:rPr lang="en-US" sz="1200" kern="1200" dirty="0" err="1" smtClean="0">
                <a:solidFill>
                  <a:schemeClr val="tx1"/>
                </a:solidFill>
                <a:effectLst/>
                <a:latin typeface="+mn-lt"/>
                <a:ea typeface="+mn-ea"/>
                <a:cs typeface="+mn-cs"/>
              </a:rPr>
              <a:t>acestea</a:t>
            </a:r>
            <a:r>
              <a:rPr lang="en-US" sz="1200" kern="1200" dirty="0" smtClean="0">
                <a:solidFill>
                  <a:schemeClr val="tx1"/>
                </a:solidFill>
                <a:effectLst/>
                <a:latin typeface="+mn-lt"/>
                <a:ea typeface="+mn-ea"/>
                <a:cs typeface="+mn-cs"/>
              </a:rPr>
              <a:t> </a:t>
            </a:r>
            <a:r>
              <a:rPr lang="ro-RO" sz="1200" kern="1200" dirty="0" smtClean="0">
                <a:solidFill>
                  <a:schemeClr val="tx1"/>
                </a:solidFill>
                <a:effectLst/>
                <a:latin typeface="+mn-lt"/>
                <a:ea typeface="+mn-ea"/>
                <a:cs typeface="+mn-cs"/>
              </a:rPr>
              <a:t>sunt disponibile din punct de vedere tehnic și economic. Până la substituție se realizează autorizarea pentru a se asigura buna funcționare a pieței interne, </a:t>
            </a:r>
            <a:r>
              <a:rPr lang="en-US" sz="1200" kern="1200" dirty="0" err="1" smtClean="0">
                <a:solidFill>
                  <a:schemeClr val="tx1"/>
                </a:solidFill>
                <a:effectLst/>
                <a:latin typeface="+mn-lt"/>
                <a:ea typeface="+mn-ea"/>
                <a:cs typeface="+mn-cs"/>
              </a:rPr>
              <a:t>concomitent</a:t>
            </a:r>
            <a:r>
              <a:rPr lang="en-US" sz="1200" kern="1200" dirty="0" smtClean="0">
                <a:solidFill>
                  <a:schemeClr val="tx1"/>
                </a:solidFill>
                <a:effectLst/>
                <a:latin typeface="+mn-lt"/>
                <a:ea typeface="+mn-ea"/>
                <a:cs typeface="+mn-cs"/>
              </a:rPr>
              <a:t> cu </a:t>
            </a:r>
            <a:r>
              <a:rPr lang="ro-RO" sz="1200" kern="1200" dirty="0" smtClean="0">
                <a:solidFill>
                  <a:schemeClr val="tx1"/>
                </a:solidFill>
                <a:effectLst/>
                <a:latin typeface="+mn-lt"/>
                <a:ea typeface="+mn-ea"/>
                <a:cs typeface="+mn-cs"/>
              </a:rPr>
              <a:t>asigur</a:t>
            </a:r>
            <a:r>
              <a:rPr lang="en-US" sz="1200" kern="1200" dirty="0" smtClean="0">
                <a:solidFill>
                  <a:schemeClr val="tx1"/>
                </a:solidFill>
                <a:effectLst/>
                <a:latin typeface="+mn-lt"/>
                <a:ea typeface="+mn-ea"/>
                <a:cs typeface="+mn-cs"/>
              </a:rPr>
              <a:t>area </a:t>
            </a:r>
            <a:r>
              <a:rPr lang="ro-RO" sz="1200" kern="1200" dirty="0" smtClean="0">
                <a:solidFill>
                  <a:schemeClr val="tx1"/>
                </a:solidFill>
                <a:effectLst/>
                <a:latin typeface="+mn-lt"/>
                <a:ea typeface="+mn-ea"/>
                <a:cs typeface="+mn-cs"/>
              </a:rPr>
              <a:t>că riscurile care decurg din SVHC sunt controlate în mod corespunzător.</a:t>
            </a:r>
            <a:br>
              <a:rPr lang="ro-RO" sz="1200" kern="1200" dirty="0" smtClean="0">
                <a:solidFill>
                  <a:schemeClr val="tx1"/>
                </a:solidFill>
                <a:effectLst/>
                <a:latin typeface="+mn-lt"/>
                <a:ea typeface="+mn-ea"/>
                <a:cs typeface="+mn-cs"/>
              </a:rPr>
            </a:br>
            <a:r>
              <a:rPr lang="ro-RO" sz="1200" kern="1200" dirty="0" smtClean="0">
                <a:solidFill>
                  <a:schemeClr val="tx1"/>
                </a:solidFill>
                <a:effectLst/>
                <a:latin typeface="+mn-lt"/>
                <a:ea typeface="+mn-ea"/>
                <a:cs typeface="+mn-cs"/>
              </a:rPr>
              <a:t>Pentru utilizatorii din aval, este esențial să fi</a:t>
            </a:r>
            <a:r>
              <a:rPr lang="en-US" sz="1200" kern="1200" dirty="0" smtClean="0">
                <a:solidFill>
                  <a:schemeClr val="tx1"/>
                </a:solidFill>
                <a:effectLst/>
                <a:latin typeface="+mn-lt"/>
                <a:ea typeface="+mn-ea"/>
                <a:cs typeface="+mn-cs"/>
              </a:rPr>
              <a:t>e</a:t>
            </a:r>
            <a:r>
              <a:rPr lang="ro-RO"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atenti</a:t>
            </a:r>
            <a:r>
              <a:rPr lang="en-US" sz="1200" kern="1200" dirty="0" smtClean="0">
                <a:solidFill>
                  <a:schemeClr val="tx1"/>
                </a:solidFill>
                <a:effectLst/>
                <a:latin typeface="+mn-lt"/>
                <a:ea typeface="+mn-ea"/>
                <a:cs typeface="+mn-cs"/>
              </a:rPr>
              <a:t> </a:t>
            </a:r>
            <a:r>
              <a:rPr lang="ro-RO" sz="1200" kern="1200" dirty="0" smtClean="0">
                <a:solidFill>
                  <a:schemeClr val="tx1"/>
                </a:solidFill>
                <a:effectLst/>
                <a:latin typeface="+mn-lt"/>
                <a:ea typeface="+mn-ea"/>
                <a:cs typeface="+mn-cs"/>
              </a:rPr>
              <a:t>dacă o substanță pe care o folosesc este fie în cadrul procesului de </a:t>
            </a:r>
            <a:r>
              <a:rPr lang="ro-RO" sz="1200" kern="1200" dirty="0" smtClean="0">
                <a:solidFill>
                  <a:schemeClr val="tx1"/>
                </a:solidFill>
                <a:effectLst/>
                <a:latin typeface="+mn-lt"/>
                <a:ea typeface="+mn-ea"/>
                <a:cs typeface="+mn-cs"/>
              </a:rPr>
              <a:t>autorizare</a:t>
            </a:r>
            <a:r>
              <a:rPr lang="en-US" sz="1200" kern="1200" dirty="0" smtClean="0">
                <a:solidFill>
                  <a:schemeClr val="tx1"/>
                </a:solidFill>
                <a:effectLst/>
                <a:latin typeface="+mn-lt"/>
                <a:ea typeface="+mn-ea"/>
                <a:cs typeface="+mn-cs"/>
              </a:rPr>
              <a:t>,</a:t>
            </a:r>
            <a:r>
              <a:rPr lang="ro-RO" sz="1200"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fie </a:t>
            </a:r>
            <a:r>
              <a:rPr lang="ro-RO" sz="1200" kern="1200" dirty="0" smtClean="0">
                <a:solidFill>
                  <a:schemeClr val="tx1"/>
                </a:solidFill>
                <a:effectLst/>
                <a:latin typeface="+mn-lt"/>
                <a:ea typeface="+mn-ea"/>
                <a:cs typeface="+mn-cs"/>
              </a:rPr>
              <a:t>deja </a:t>
            </a:r>
            <a:r>
              <a:rPr lang="en-US" sz="1200" kern="1200" dirty="0" smtClean="0">
                <a:solidFill>
                  <a:schemeClr val="tx1"/>
                </a:solidFill>
                <a:effectLst/>
                <a:latin typeface="+mn-lt"/>
                <a:ea typeface="+mn-ea"/>
                <a:cs typeface="+mn-cs"/>
              </a:rPr>
              <a:t>in </a:t>
            </a:r>
            <a:r>
              <a:rPr lang="en-US" sz="1200" kern="1200" dirty="0" err="1" smtClean="0">
                <a:solidFill>
                  <a:schemeClr val="tx1"/>
                </a:solidFill>
                <a:effectLst/>
                <a:latin typeface="+mn-lt"/>
                <a:ea typeface="+mn-ea"/>
                <a:cs typeface="+mn-cs"/>
              </a:rPr>
              <a:t>lista</a:t>
            </a:r>
            <a:r>
              <a:rPr lang="en-US" sz="1200" kern="1200" dirty="0" smtClean="0">
                <a:solidFill>
                  <a:schemeClr val="tx1"/>
                </a:solidFill>
                <a:effectLst/>
                <a:latin typeface="+mn-lt"/>
                <a:ea typeface="+mn-ea"/>
                <a:cs typeface="+mn-cs"/>
              </a:rPr>
              <a:t> </a:t>
            </a:r>
            <a:r>
              <a:rPr lang="ro-RO" sz="1200" kern="1200" dirty="0" smtClean="0">
                <a:solidFill>
                  <a:schemeClr val="tx1"/>
                </a:solidFill>
                <a:effectLst/>
                <a:latin typeface="+mn-lt"/>
                <a:ea typeface="+mn-ea"/>
                <a:cs typeface="+mn-cs"/>
              </a:rPr>
              <a:t>autorizat</a:t>
            </a:r>
            <a:r>
              <a:rPr lang="en-US" sz="1200" kern="1200" dirty="0" err="1" smtClean="0">
                <a:solidFill>
                  <a:schemeClr val="tx1"/>
                </a:solidFill>
                <a:effectLst/>
                <a:latin typeface="+mn-lt"/>
                <a:ea typeface="+mn-ea"/>
                <a:cs typeface="+mn-cs"/>
              </a:rPr>
              <a:t>elor</a:t>
            </a:r>
            <a:r>
              <a:rPr lang="ro-RO" sz="1200" kern="1200" dirty="0" smtClean="0">
                <a:solidFill>
                  <a:schemeClr val="tx1"/>
                </a:solidFill>
                <a:effectLst/>
                <a:latin typeface="+mn-lt"/>
                <a:ea typeface="+mn-ea"/>
                <a:cs typeface="+mn-cs"/>
              </a:rPr>
              <a:t>. De asemenea, este important să se verifice că toate informațiile care ar putea afecta Autorizația sunt valabile și actualizate.</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8A97EF9D-E50F-43FB-AB23-BFBC9BAFDAF0}" type="slidenum">
              <a:rPr lang="en-GB" smtClean="0"/>
              <a:t>32</a:t>
            </a:fld>
            <a:endParaRPr lang="en-GB"/>
          </a:p>
        </p:txBody>
      </p:sp>
    </p:spTree>
    <p:extLst>
      <p:ext uri="{BB962C8B-B14F-4D97-AF65-F5344CB8AC3E}">
        <p14:creationId xmlns:p14="http://schemas.microsoft.com/office/powerpoint/2010/main" val="133094870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GB" dirty="0" smtClean="0"/>
          </a:p>
        </p:txBody>
      </p:sp>
      <p:sp>
        <p:nvSpPr>
          <p:cNvPr id="4" name="Slide Number Placeholder 3"/>
          <p:cNvSpPr>
            <a:spLocks noGrp="1"/>
          </p:cNvSpPr>
          <p:nvPr>
            <p:ph type="sldNum" sz="quarter" idx="10"/>
          </p:nvPr>
        </p:nvSpPr>
        <p:spPr/>
        <p:txBody>
          <a:bodyPr/>
          <a:lstStyle/>
          <a:p>
            <a:fld id="{8A97EF9D-E50F-43FB-AB23-BFBC9BAFDAF0}" type="slidenum">
              <a:rPr lang="en-GB" smtClean="0"/>
              <a:t>33</a:t>
            </a:fld>
            <a:endParaRPr lang="en-GB"/>
          </a:p>
        </p:txBody>
      </p:sp>
    </p:spTree>
    <p:extLst>
      <p:ext uri="{BB962C8B-B14F-4D97-AF65-F5344CB8AC3E}">
        <p14:creationId xmlns:p14="http://schemas.microsoft.com/office/powerpoint/2010/main" val="262758961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ro-RO" sz="1200" kern="1200" dirty="0" smtClean="0">
                <a:solidFill>
                  <a:schemeClr val="tx1"/>
                </a:solidFill>
                <a:effectLst/>
                <a:latin typeface="+mn-lt"/>
                <a:ea typeface="+mn-ea"/>
                <a:cs typeface="+mn-cs"/>
              </a:rPr>
              <a:t>De asemenea, există cazuri în care utilizatorii din aval sunt scutiţi, dar furnizorii nu sunt (de exemplu, furnizorul este un formulator şi UA utilizează substanța în amestec ca intermediar) și cazuri în care furnizorii acoperă utilizările lor</a:t>
            </a:r>
            <a:r>
              <a:rPr lang="en-US" sz="1200" kern="1200" baseline="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si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unele</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dintre</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utilizarile</a:t>
            </a:r>
            <a:r>
              <a:rPr lang="en-US" sz="1200" kern="1200" dirty="0" smtClean="0">
                <a:solidFill>
                  <a:schemeClr val="tx1"/>
                </a:solidFill>
                <a:effectLst/>
                <a:latin typeface="+mn-lt"/>
                <a:ea typeface="+mn-ea"/>
                <a:cs typeface="+mn-cs"/>
              </a:rPr>
              <a:t> UAs </a:t>
            </a:r>
            <a:r>
              <a:rPr lang="en-US" sz="1200" kern="1200" dirty="0" err="1" smtClean="0">
                <a:solidFill>
                  <a:schemeClr val="tx1"/>
                </a:solidFill>
                <a:effectLst/>
                <a:latin typeface="+mn-lt"/>
                <a:ea typeface="+mn-ea"/>
                <a:cs typeface="+mn-cs"/>
              </a:rPr>
              <a:t>dar</a:t>
            </a:r>
            <a:r>
              <a:rPr lang="ro-RO" sz="1200" kern="1200" dirty="0" smtClean="0">
                <a:solidFill>
                  <a:schemeClr val="tx1"/>
                </a:solidFill>
                <a:effectLst/>
                <a:latin typeface="+mn-lt"/>
                <a:ea typeface="+mn-ea"/>
                <a:cs typeface="+mn-cs"/>
              </a:rPr>
              <a:t> un utilizator final nu </a:t>
            </a:r>
            <a:r>
              <a:rPr lang="en-US" sz="1200" kern="1200" dirty="0" err="1" smtClean="0">
                <a:solidFill>
                  <a:schemeClr val="tx1"/>
                </a:solidFill>
                <a:effectLst/>
                <a:latin typeface="+mn-lt"/>
                <a:ea typeface="+mn-ea"/>
                <a:cs typeface="+mn-cs"/>
              </a:rPr>
              <a:t>este</a:t>
            </a:r>
            <a:r>
              <a:rPr lang="en-US" sz="1200" kern="1200" dirty="0" smtClean="0">
                <a:solidFill>
                  <a:schemeClr val="tx1"/>
                </a:solidFill>
                <a:effectLst/>
                <a:latin typeface="+mn-lt"/>
                <a:ea typeface="+mn-ea"/>
                <a:cs typeface="+mn-cs"/>
              </a:rPr>
              <a:t> </a:t>
            </a:r>
            <a:r>
              <a:rPr lang="ro-RO" sz="1200" kern="1200" dirty="0" smtClean="0">
                <a:solidFill>
                  <a:schemeClr val="tx1"/>
                </a:solidFill>
                <a:effectLst/>
                <a:latin typeface="+mn-lt"/>
                <a:ea typeface="+mn-ea"/>
                <a:cs typeface="+mn-cs"/>
              </a:rPr>
              <a:t>acoperit </a:t>
            </a:r>
            <a:r>
              <a:rPr lang="ro-RO" sz="1200" kern="1200" dirty="0" smtClean="0">
                <a:solidFill>
                  <a:schemeClr val="tx1"/>
                </a:solidFill>
                <a:effectLst/>
                <a:latin typeface="+mn-lt"/>
                <a:ea typeface="+mn-ea"/>
                <a:cs typeface="+mn-cs"/>
              </a:rPr>
              <a:t>(în acest caz, </a:t>
            </a:r>
            <a:r>
              <a:rPr lang="en-US" sz="1200" kern="1200" dirty="0" err="1" smtClean="0">
                <a:solidFill>
                  <a:schemeClr val="tx1"/>
                </a:solidFill>
                <a:effectLst/>
                <a:latin typeface="+mn-lt"/>
                <a:ea typeface="+mn-ea"/>
                <a:cs typeface="+mn-cs"/>
              </a:rPr>
              <a:t>acesta</a:t>
            </a:r>
            <a:r>
              <a:rPr lang="en-US" sz="1200" kern="1200" dirty="0" smtClean="0">
                <a:solidFill>
                  <a:schemeClr val="tx1"/>
                </a:solidFill>
                <a:effectLst/>
                <a:latin typeface="+mn-lt"/>
                <a:ea typeface="+mn-ea"/>
                <a:cs typeface="+mn-cs"/>
              </a:rPr>
              <a:t> </a:t>
            </a:r>
            <a:r>
              <a:rPr lang="ro-RO" sz="1200" kern="1200" dirty="0" smtClean="0">
                <a:solidFill>
                  <a:schemeClr val="tx1"/>
                </a:solidFill>
                <a:effectLst/>
                <a:latin typeface="+mn-lt"/>
                <a:ea typeface="+mn-ea"/>
                <a:cs typeface="+mn-cs"/>
              </a:rPr>
              <a:t>trebuie să solicite acoperirea sau să aplice el însuşi</a:t>
            </a:r>
            <a:r>
              <a:rPr lang="ro-RO" sz="1200" kern="1200" dirty="0" smtClean="0">
                <a:solidFill>
                  <a:schemeClr val="tx1"/>
                </a:solidFill>
                <a:effectLst/>
                <a:latin typeface="+mn-lt"/>
                <a:ea typeface="+mn-ea"/>
                <a:cs typeface="+mn-cs"/>
              </a:rPr>
              <a:t>)</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8A97EF9D-E50F-43FB-AB23-BFBC9BAFDAF0}" type="slidenum">
              <a:rPr lang="en-GB" smtClean="0"/>
              <a:t>34</a:t>
            </a:fld>
            <a:endParaRPr lang="en-GB"/>
          </a:p>
        </p:txBody>
      </p:sp>
    </p:spTree>
    <p:extLst>
      <p:ext uri="{BB962C8B-B14F-4D97-AF65-F5344CB8AC3E}">
        <p14:creationId xmlns:p14="http://schemas.microsoft.com/office/powerpoint/2010/main" val="262758961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ro-RO" sz="1200" kern="1200" dirty="0" smtClean="0">
                <a:solidFill>
                  <a:schemeClr val="tx1"/>
                </a:solidFill>
                <a:effectLst/>
                <a:latin typeface="+mn-lt"/>
                <a:ea typeface="+mn-ea"/>
                <a:cs typeface="+mn-cs"/>
              </a:rPr>
              <a:t>Un producător, importator, utilizator din aval sau un reprezentant unic al unei substanțe din lista autoriza</a:t>
            </a:r>
            <a:r>
              <a:rPr lang="en-US" sz="1200" kern="1200" dirty="0" smtClean="0">
                <a:solidFill>
                  <a:schemeClr val="tx1"/>
                </a:solidFill>
                <a:effectLst/>
                <a:latin typeface="+mn-lt"/>
                <a:ea typeface="+mn-ea"/>
                <a:cs typeface="+mn-cs"/>
              </a:rPr>
              <a:t>t</a:t>
            </a:r>
            <a:r>
              <a:rPr lang="ro-RO" sz="1200" kern="1200" dirty="0" smtClean="0">
                <a:solidFill>
                  <a:schemeClr val="tx1"/>
                </a:solidFill>
                <a:effectLst/>
                <a:latin typeface="+mn-lt"/>
                <a:ea typeface="+mn-ea"/>
                <a:cs typeface="+mn-cs"/>
              </a:rPr>
              <a:t>e</a:t>
            </a:r>
            <a:r>
              <a:rPr lang="en-US" sz="1200" kern="1200" dirty="0" err="1" smtClean="0">
                <a:solidFill>
                  <a:schemeClr val="tx1"/>
                </a:solidFill>
                <a:effectLst/>
                <a:latin typeface="+mn-lt"/>
                <a:ea typeface="+mn-ea"/>
                <a:cs typeface="+mn-cs"/>
              </a:rPr>
              <a:t>lor</a:t>
            </a:r>
            <a:r>
              <a:rPr lang="ro-RO" sz="1200" kern="1200" dirty="0" smtClean="0">
                <a:solidFill>
                  <a:schemeClr val="tx1"/>
                </a:solidFill>
                <a:effectLst/>
                <a:latin typeface="+mn-lt"/>
                <a:ea typeface="+mn-ea"/>
                <a:cs typeface="+mn-cs"/>
              </a:rPr>
              <a:t> poate pregăti o cerere de autorizare pentru propriile sale utilizări sau pentru utilizările pentru care intenționează să introducă substanța pe piața UE.</a:t>
            </a:r>
            <a:br>
              <a:rPr lang="ro-RO" sz="1200" kern="1200" dirty="0" smtClean="0">
                <a:solidFill>
                  <a:schemeClr val="tx1"/>
                </a:solidFill>
                <a:effectLst/>
                <a:latin typeface="+mn-lt"/>
                <a:ea typeface="+mn-ea"/>
                <a:cs typeface="+mn-cs"/>
              </a:rPr>
            </a:br>
            <a:r>
              <a:rPr lang="ro-RO" sz="1200" kern="1200" dirty="0" smtClean="0">
                <a:solidFill>
                  <a:schemeClr val="tx1"/>
                </a:solidFill>
                <a:effectLst/>
                <a:latin typeface="+mn-lt"/>
                <a:ea typeface="+mn-ea"/>
                <a:cs typeface="+mn-cs"/>
              </a:rPr>
              <a:t/>
            </a:r>
            <a:br>
              <a:rPr lang="ro-RO" sz="1200" kern="1200" dirty="0" smtClean="0">
                <a:solidFill>
                  <a:schemeClr val="tx1"/>
                </a:solidFill>
                <a:effectLst/>
                <a:latin typeface="+mn-lt"/>
                <a:ea typeface="+mn-ea"/>
                <a:cs typeface="+mn-cs"/>
              </a:rPr>
            </a:br>
            <a:r>
              <a:rPr lang="ro-RO" sz="1200" kern="1200" dirty="0" smtClean="0">
                <a:solidFill>
                  <a:schemeClr val="tx1"/>
                </a:solidFill>
                <a:effectLst/>
                <a:latin typeface="+mn-lt"/>
                <a:ea typeface="+mn-ea"/>
                <a:cs typeface="+mn-cs"/>
              </a:rPr>
              <a:t>Situația A, aplică un producător sau un importator: autorizația poate acoperi utilizările clienţilor de bază din aval (acoperire de sus în jos).</a:t>
            </a:r>
            <a:br>
              <a:rPr lang="ro-RO" sz="1200" kern="1200" dirty="0" smtClean="0">
                <a:solidFill>
                  <a:schemeClr val="tx1"/>
                </a:solidFill>
                <a:effectLst/>
                <a:latin typeface="+mn-lt"/>
                <a:ea typeface="+mn-ea"/>
                <a:cs typeface="+mn-cs"/>
              </a:rPr>
            </a:br>
            <a:r>
              <a:rPr lang="ro-RO" sz="1200" kern="1200" dirty="0" smtClean="0">
                <a:solidFill>
                  <a:schemeClr val="tx1"/>
                </a:solidFill>
                <a:effectLst/>
                <a:latin typeface="+mn-lt"/>
                <a:ea typeface="+mn-ea"/>
                <a:cs typeface="+mn-cs"/>
              </a:rPr>
              <a:t/>
            </a:r>
            <a:br>
              <a:rPr lang="ro-RO" sz="1200" kern="1200" dirty="0" smtClean="0">
                <a:solidFill>
                  <a:schemeClr val="tx1"/>
                </a:solidFill>
                <a:effectLst/>
                <a:latin typeface="+mn-lt"/>
                <a:ea typeface="+mn-ea"/>
                <a:cs typeface="+mn-cs"/>
              </a:rPr>
            </a:br>
            <a:r>
              <a:rPr lang="ro-RO" sz="1200" kern="1200" dirty="0" smtClean="0">
                <a:solidFill>
                  <a:schemeClr val="tx1"/>
                </a:solidFill>
                <a:effectLst/>
                <a:latin typeface="+mn-lt"/>
                <a:ea typeface="+mn-ea"/>
                <a:cs typeface="+mn-cs"/>
              </a:rPr>
              <a:t>Situați</a:t>
            </a:r>
            <a:r>
              <a:rPr lang="en-US" sz="1200" kern="1200" dirty="0" smtClean="0">
                <a:solidFill>
                  <a:schemeClr val="tx1"/>
                </a:solidFill>
                <a:effectLst/>
                <a:latin typeface="+mn-lt"/>
                <a:ea typeface="+mn-ea"/>
                <a:cs typeface="+mn-cs"/>
              </a:rPr>
              <a:t>a</a:t>
            </a:r>
            <a:r>
              <a:rPr lang="ro-RO" sz="1200" kern="1200" dirty="0" smtClean="0">
                <a:solidFill>
                  <a:schemeClr val="tx1"/>
                </a:solidFill>
                <a:effectLst/>
                <a:latin typeface="+mn-lt"/>
                <a:ea typeface="+mn-ea"/>
                <a:cs typeface="+mn-cs"/>
              </a:rPr>
              <a:t> B, un utilizator din aval aplică și acel UA este primul destinatar al substanței: autorizația poate acoperi însuşi </a:t>
            </a:r>
            <a:r>
              <a:rPr lang="ro-RO" sz="1200" kern="1200" dirty="0" err="1" smtClean="0">
                <a:solidFill>
                  <a:schemeClr val="tx1"/>
                </a:solidFill>
                <a:effectLst/>
                <a:latin typeface="+mn-lt"/>
                <a:ea typeface="+mn-ea"/>
                <a:cs typeface="+mn-cs"/>
              </a:rPr>
              <a:t>aplicantul</a:t>
            </a:r>
            <a:r>
              <a:rPr lang="ro-RO" sz="1200" kern="1200" dirty="0" smtClean="0">
                <a:solidFill>
                  <a:schemeClr val="tx1"/>
                </a:solidFill>
                <a:effectLst/>
                <a:latin typeface="+mn-lt"/>
                <a:ea typeface="+mn-ea"/>
                <a:cs typeface="+mn-cs"/>
              </a:rPr>
              <a:t>, clienții săi (în jos</a:t>
            </a:r>
            <a:r>
              <a:rPr lang="en-US" sz="1200" kern="1200" dirty="0" err="1" smtClean="0">
                <a:solidFill>
                  <a:schemeClr val="tx1"/>
                </a:solidFill>
                <a:effectLst/>
                <a:latin typeface="+mn-lt"/>
                <a:ea typeface="+mn-ea"/>
                <a:cs typeface="+mn-cs"/>
              </a:rPr>
              <a:t>ul</a:t>
            </a:r>
            <a:r>
              <a:rPr lang="ro-RO" sz="1200" kern="1200" dirty="0" smtClean="0">
                <a:solidFill>
                  <a:schemeClr val="tx1"/>
                </a:solidFill>
                <a:effectLst/>
                <a:latin typeface="+mn-lt"/>
                <a:ea typeface="+mn-ea"/>
                <a:cs typeface="+mn-cs"/>
              </a:rPr>
              <a:t> lanțului de aprovizionare) și furnizorul său imediat (un nivel mai sus în cadrul lanțului de aprovizionare) în cazul în care furnizorul doar introducere substanța pe piață (nu </a:t>
            </a:r>
            <a:r>
              <a:rPr lang="en-US" sz="1200" kern="1200" dirty="0" smtClean="0">
                <a:solidFill>
                  <a:schemeClr val="tx1"/>
                </a:solidFill>
                <a:effectLst/>
                <a:latin typeface="+mn-lt"/>
                <a:ea typeface="+mn-ea"/>
                <a:cs typeface="+mn-cs"/>
              </a:rPr>
              <a:t>o </a:t>
            </a:r>
            <a:r>
              <a:rPr lang="ro-RO" sz="1200" kern="1200" dirty="0" smtClean="0">
                <a:solidFill>
                  <a:schemeClr val="tx1"/>
                </a:solidFill>
                <a:effectLst/>
                <a:latin typeface="+mn-lt"/>
                <a:ea typeface="+mn-ea"/>
                <a:cs typeface="+mn-cs"/>
              </a:rPr>
              <a:t>utilizează </a:t>
            </a:r>
            <a:r>
              <a:rPr lang="en-US" sz="1200" kern="1200" dirty="0" smtClean="0">
                <a:solidFill>
                  <a:schemeClr val="tx1"/>
                </a:solidFill>
                <a:effectLst/>
                <a:latin typeface="+mn-lt"/>
                <a:ea typeface="+mn-ea"/>
                <a:cs typeface="+mn-cs"/>
              </a:rPr>
              <a:t>el </a:t>
            </a:r>
            <a:r>
              <a:rPr lang="en-US" sz="1200" kern="1200" dirty="0" err="1" smtClean="0">
                <a:solidFill>
                  <a:schemeClr val="tx1"/>
                </a:solidFill>
                <a:effectLst/>
                <a:latin typeface="+mn-lt"/>
                <a:ea typeface="+mn-ea"/>
                <a:cs typeface="+mn-cs"/>
              </a:rPr>
              <a:t>insusi</a:t>
            </a:r>
            <a:r>
              <a:rPr lang="ro-RO" sz="1200" kern="1200" dirty="0" smtClean="0">
                <a:solidFill>
                  <a:schemeClr val="tx1"/>
                </a:solidFill>
                <a:effectLst/>
                <a:latin typeface="+mn-lt"/>
                <a:ea typeface="+mn-ea"/>
                <a:cs typeface="+mn-cs"/>
              </a:rPr>
              <a:t>).</a:t>
            </a:r>
            <a:br>
              <a:rPr lang="ro-RO" sz="1200" kern="1200" dirty="0" smtClean="0">
                <a:solidFill>
                  <a:schemeClr val="tx1"/>
                </a:solidFill>
                <a:effectLst/>
                <a:latin typeface="+mn-lt"/>
                <a:ea typeface="+mn-ea"/>
                <a:cs typeface="+mn-cs"/>
              </a:rPr>
            </a:br>
            <a:r>
              <a:rPr lang="ro-RO" sz="1200" kern="1200" dirty="0" smtClean="0">
                <a:solidFill>
                  <a:schemeClr val="tx1"/>
                </a:solidFill>
                <a:effectLst/>
                <a:latin typeface="+mn-lt"/>
                <a:ea typeface="+mn-ea"/>
                <a:cs typeface="+mn-cs"/>
              </a:rPr>
              <a:t/>
            </a:r>
            <a:br>
              <a:rPr lang="ro-RO" sz="1200" kern="1200" dirty="0" smtClean="0">
                <a:solidFill>
                  <a:schemeClr val="tx1"/>
                </a:solidFill>
                <a:effectLst/>
                <a:latin typeface="+mn-lt"/>
                <a:ea typeface="+mn-ea"/>
                <a:cs typeface="+mn-cs"/>
              </a:rPr>
            </a:br>
            <a:r>
              <a:rPr lang="ro-RO" sz="1200" kern="1200" dirty="0" smtClean="0">
                <a:solidFill>
                  <a:schemeClr val="tx1"/>
                </a:solidFill>
                <a:effectLst/>
                <a:latin typeface="+mn-lt"/>
                <a:ea typeface="+mn-ea"/>
                <a:cs typeface="+mn-cs"/>
              </a:rPr>
              <a:t>Situația C este o variantă a situație B cu un lanț de aprovizionare foarte scurt și simplu.</a:t>
            </a:r>
            <a:endParaRPr lang="en-US" sz="1200" kern="1200" dirty="0" smtClean="0">
              <a:solidFill>
                <a:schemeClr val="tx1"/>
              </a:solidFill>
              <a:effectLst/>
              <a:latin typeface="+mn-lt"/>
              <a:ea typeface="+mn-ea"/>
              <a:cs typeface="+mn-cs"/>
            </a:endParaRPr>
          </a:p>
          <a:p>
            <a:pPr defTabSz="923631">
              <a:defRPr/>
            </a:pPr>
            <a:endParaRPr lang="en-GB" i="0" dirty="0" smtClean="0"/>
          </a:p>
        </p:txBody>
      </p:sp>
      <p:sp>
        <p:nvSpPr>
          <p:cNvPr id="4" name="Slide Number Placeholder 3"/>
          <p:cNvSpPr>
            <a:spLocks noGrp="1"/>
          </p:cNvSpPr>
          <p:nvPr>
            <p:ph type="sldNum" sz="quarter" idx="10"/>
          </p:nvPr>
        </p:nvSpPr>
        <p:spPr/>
        <p:txBody>
          <a:bodyPr/>
          <a:lstStyle/>
          <a:p>
            <a:fld id="{8A97EF9D-E50F-43FB-AB23-BFBC9BAFDAF0}" type="slidenum">
              <a:rPr lang="en-GB" smtClean="0"/>
              <a:t>35</a:t>
            </a:fld>
            <a:endParaRPr lang="en-GB"/>
          </a:p>
        </p:txBody>
      </p:sp>
    </p:spTree>
    <p:extLst>
      <p:ext uri="{BB962C8B-B14F-4D97-AF65-F5344CB8AC3E}">
        <p14:creationId xmlns:p14="http://schemas.microsoft.com/office/powerpoint/2010/main" val="262758961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ro-RO" sz="1200" kern="1200" dirty="0" smtClean="0">
                <a:solidFill>
                  <a:schemeClr val="tx1"/>
                </a:solidFill>
                <a:effectLst/>
                <a:latin typeface="+mn-lt"/>
                <a:ea typeface="+mn-ea"/>
                <a:cs typeface="+mn-cs"/>
              </a:rPr>
              <a:t>Un producător, importator, utilizator din aval sau un reprezentant unic al unei substanțe </a:t>
            </a:r>
            <a:r>
              <a:rPr lang="en-US" sz="1200" kern="1200" dirty="0" smtClean="0">
                <a:solidFill>
                  <a:schemeClr val="tx1"/>
                </a:solidFill>
                <a:effectLst/>
                <a:latin typeface="+mn-lt"/>
                <a:ea typeface="+mn-ea"/>
                <a:cs typeface="+mn-cs"/>
              </a:rPr>
              <a:t>din </a:t>
            </a:r>
            <a:r>
              <a:rPr lang="ro-RO" sz="1200" kern="1200" dirty="0" smtClean="0">
                <a:solidFill>
                  <a:schemeClr val="tx1"/>
                </a:solidFill>
                <a:effectLst/>
                <a:latin typeface="+mn-lt"/>
                <a:ea typeface="+mn-ea"/>
                <a:cs typeface="+mn-cs"/>
              </a:rPr>
              <a:t>lista autoriza</a:t>
            </a:r>
            <a:r>
              <a:rPr lang="en-US" sz="1200" kern="1200" dirty="0" smtClean="0">
                <a:solidFill>
                  <a:schemeClr val="tx1"/>
                </a:solidFill>
                <a:effectLst/>
                <a:latin typeface="+mn-lt"/>
                <a:ea typeface="+mn-ea"/>
                <a:cs typeface="+mn-cs"/>
              </a:rPr>
              <a:t>t</a:t>
            </a:r>
            <a:r>
              <a:rPr lang="ro-RO" sz="1200" kern="1200" dirty="0" smtClean="0">
                <a:solidFill>
                  <a:schemeClr val="tx1"/>
                </a:solidFill>
                <a:effectLst/>
                <a:latin typeface="+mn-lt"/>
                <a:ea typeface="+mn-ea"/>
                <a:cs typeface="+mn-cs"/>
              </a:rPr>
              <a:t>e</a:t>
            </a:r>
            <a:r>
              <a:rPr lang="en-US" sz="1200" kern="1200" dirty="0" err="1" smtClean="0">
                <a:solidFill>
                  <a:schemeClr val="tx1"/>
                </a:solidFill>
                <a:effectLst/>
                <a:latin typeface="+mn-lt"/>
                <a:ea typeface="+mn-ea"/>
                <a:cs typeface="+mn-cs"/>
              </a:rPr>
              <a:t>lor</a:t>
            </a:r>
            <a:r>
              <a:rPr lang="ro-RO" sz="1200" kern="1200" dirty="0" smtClean="0">
                <a:solidFill>
                  <a:schemeClr val="tx1"/>
                </a:solidFill>
                <a:effectLst/>
                <a:latin typeface="+mn-lt"/>
                <a:ea typeface="+mn-ea"/>
                <a:cs typeface="+mn-cs"/>
              </a:rPr>
              <a:t> poate pregăti o cerere de autorizare pentru propriile sale scopuri sau pentru utilizările pentru care intenționează să introducă substanța pe piața UE.</a:t>
            </a:r>
            <a:br>
              <a:rPr lang="ro-RO" sz="1200" kern="1200" dirty="0" smtClean="0">
                <a:solidFill>
                  <a:schemeClr val="tx1"/>
                </a:solidFill>
                <a:effectLst/>
                <a:latin typeface="+mn-lt"/>
                <a:ea typeface="+mn-ea"/>
                <a:cs typeface="+mn-cs"/>
              </a:rPr>
            </a:br>
            <a:r>
              <a:rPr lang="ro-RO" sz="1200" kern="1200" dirty="0" smtClean="0">
                <a:solidFill>
                  <a:schemeClr val="tx1"/>
                </a:solidFill>
                <a:effectLst/>
                <a:latin typeface="+mn-lt"/>
                <a:ea typeface="+mn-ea"/>
                <a:cs typeface="+mn-cs"/>
              </a:rPr>
              <a:t/>
            </a:r>
            <a:br>
              <a:rPr lang="ro-RO" sz="1200" kern="1200" dirty="0" smtClean="0">
                <a:solidFill>
                  <a:schemeClr val="tx1"/>
                </a:solidFill>
                <a:effectLst/>
                <a:latin typeface="+mn-lt"/>
                <a:ea typeface="+mn-ea"/>
                <a:cs typeface="+mn-cs"/>
              </a:rPr>
            </a:br>
            <a:r>
              <a:rPr lang="ro-RO" sz="1200" kern="1200" dirty="0" smtClean="0">
                <a:solidFill>
                  <a:schemeClr val="tx1"/>
                </a:solidFill>
                <a:effectLst/>
                <a:latin typeface="+mn-lt"/>
                <a:ea typeface="+mn-ea"/>
                <a:cs typeface="+mn-cs"/>
              </a:rPr>
              <a:t>Situație D, un utilizator din aval (formulator) aplică: autorizația poate acoperi </a:t>
            </a:r>
            <a:r>
              <a:rPr lang="ro-RO" sz="1200" kern="1200" dirty="0" err="1" smtClean="0">
                <a:solidFill>
                  <a:schemeClr val="tx1"/>
                </a:solidFill>
                <a:effectLst/>
                <a:latin typeface="+mn-lt"/>
                <a:ea typeface="+mn-ea"/>
                <a:cs typeface="+mn-cs"/>
              </a:rPr>
              <a:t>îns</a:t>
            </a:r>
            <a:r>
              <a:rPr lang="en-US" sz="1200" kern="1200" dirty="0" smtClean="0">
                <a:solidFill>
                  <a:schemeClr val="tx1"/>
                </a:solidFill>
                <a:effectLst/>
                <a:latin typeface="+mn-lt"/>
                <a:ea typeface="+mn-ea"/>
                <a:cs typeface="+mn-cs"/>
              </a:rPr>
              <a:t>u</a:t>
            </a:r>
            <a:r>
              <a:rPr lang="ro-RO" sz="1200" kern="1200" dirty="0" smtClean="0">
                <a:solidFill>
                  <a:schemeClr val="tx1"/>
                </a:solidFill>
                <a:effectLst/>
                <a:latin typeface="+mn-lt"/>
                <a:ea typeface="+mn-ea"/>
                <a:cs typeface="+mn-cs"/>
              </a:rPr>
              <a:t>și </a:t>
            </a:r>
            <a:r>
              <a:rPr lang="en-US" sz="1200" kern="1200" dirty="0" err="1" smtClean="0">
                <a:solidFill>
                  <a:schemeClr val="tx1"/>
                </a:solidFill>
                <a:effectLst/>
                <a:latin typeface="+mn-lt"/>
                <a:ea typeface="+mn-ea"/>
                <a:cs typeface="+mn-cs"/>
              </a:rPr>
              <a:t>aplicantul</a:t>
            </a:r>
            <a:r>
              <a:rPr lang="en-US" sz="1200" kern="1200" dirty="0" smtClean="0">
                <a:solidFill>
                  <a:schemeClr val="tx1"/>
                </a:solidFill>
                <a:effectLst/>
                <a:latin typeface="+mn-lt"/>
                <a:ea typeface="+mn-ea"/>
                <a:cs typeface="+mn-cs"/>
              </a:rPr>
              <a:t> </a:t>
            </a:r>
            <a:r>
              <a:rPr lang="ro-RO" sz="1200" kern="1200" dirty="0" smtClean="0">
                <a:solidFill>
                  <a:schemeClr val="tx1"/>
                </a:solidFill>
                <a:effectLst/>
                <a:latin typeface="+mn-lt"/>
                <a:ea typeface="+mn-ea"/>
                <a:cs typeface="+mn-cs"/>
              </a:rPr>
              <a:t>și clienții săi (în aval pe lanţul de aprovizionare), dar nu utilizările alto</a:t>
            </a:r>
            <a:r>
              <a:rPr lang="en-US" sz="1200" kern="1200" dirty="0" smtClean="0">
                <a:solidFill>
                  <a:schemeClr val="tx1"/>
                </a:solidFill>
                <a:effectLst/>
                <a:latin typeface="+mn-lt"/>
                <a:ea typeface="+mn-ea"/>
                <a:cs typeface="+mn-cs"/>
              </a:rPr>
              <a:t>r</a:t>
            </a:r>
            <a:r>
              <a:rPr lang="ro-RO" sz="1200" kern="1200" dirty="0" smtClean="0">
                <a:solidFill>
                  <a:schemeClr val="tx1"/>
                </a:solidFill>
                <a:effectLst/>
                <a:latin typeface="+mn-lt"/>
                <a:ea typeface="+mn-ea"/>
                <a:cs typeface="+mn-cs"/>
              </a:rPr>
              <a:t> actori din lanţul de aprovizionare </a:t>
            </a:r>
            <a:endParaRPr lang="en-US" sz="1200" kern="1200" dirty="0" smtClean="0">
              <a:solidFill>
                <a:schemeClr val="tx1"/>
              </a:solidFill>
              <a:effectLst/>
              <a:latin typeface="+mn-lt"/>
              <a:ea typeface="+mn-ea"/>
              <a:cs typeface="+mn-cs"/>
            </a:endParaRPr>
          </a:p>
          <a:p>
            <a:pPr fontAlgn="t"/>
            <a:r>
              <a:rPr lang="ro-RO" sz="1200" kern="1200" dirty="0" smtClean="0">
                <a:solidFill>
                  <a:schemeClr val="tx1"/>
                </a:solidFill>
                <a:effectLst/>
                <a:latin typeface="+mn-lt"/>
                <a:ea typeface="+mn-ea"/>
                <a:cs typeface="+mn-cs"/>
              </a:rPr>
              <a:t>Situație E, un utilizator din aval (utilizator final) aplică: autorizația poate acoperi </a:t>
            </a:r>
            <a:r>
              <a:rPr lang="ro-RO" sz="1200" kern="1200" dirty="0" err="1" smtClean="0">
                <a:solidFill>
                  <a:schemeClr val="tx1"/>
                </a:solidFill>
                <a:effectLst/>
                <a:latin typeface="+mn-lt"/>
                <a:ea typeface="+mn-ea"/>
                <a:cs typeface="+mn-cs"/>
              </a:rPr>
              <a:t>îns</a:t>
            </a:r>
            <a:r>
              <a:rPr lang="en-US" sz="1200" kern="1200" dirty="0" smtClean="0">
                <a:solidFill>
                  <a:schemeClr val="tx1"/>
                </a:solidFill>
                <a:effectLst/>
                <a:latin typeface="+mn-lt"/>
                <a:ea typeface="+mn-ea"/>
                <a:cs typeface="+mn-cs"/>
              </a:rPr>
              <a:t>u</a:t>
            </a:r>
            <a:r>
              <a:rPr lang="ro-RO" sz="1200" kern="1200" dirty="0" smtClean="0">
                <a:solidFill>
                  <a:schemeClr val="tx1"/>
                </a:solidFill>
                <a:effectLst/>
                <a:latin typeface="+mn-lt"/>
                <a:ea typeface="+mn-ea"/>
                <a:cs typeface="+mn-cs"/>
              </a:rPr>
              <a:t>și </a:t>
            </a:r>
            <a:r>
              <a:rPr lang="en-US" sz="1200" kern="1200" dirty="0" err="1" smtClean="0">
                <a:solidFill>
                  <a:schemeClr val="tx1"/>
                </a:solidFill>
                <a:effectLst/>
                <a:latin typeface="+mn-lt"/>
                <a:ea typeface="+mn-ea"/>
                <a:cs typeface="+mn-cs"/>
              </a:rPr>
              <a:t>aplicantul</a:t>
            </a:r>
            <a:r>
              <a:rPr lang="ro-RO" sz="1200" kern="1200" dirty="0" smtClean="0">
                <a:solidFill>
                  <a:schemeClr val="tx1"/>
                </a:solidFill>
                <a:effectLst/>
                <a:latin typeface="+mn-lt"/>
                <a:ea typeface="+mn-ea"/>
                <a:cs typeface="+mn-cs"/>
              </a:rPr>
              <a:t>, dar nu utilizările altor actori </a:t>
            </a:r>
            <a:r>
              <a:rPr lang="en-US" sz="1200" kern="1200" dirty="0" smtClean="0">
                <a:solidFill>
                  <a:schemeClr val="tx1"/>
                </a:solidFill>
                <a:effectLst/>
                <a:latin typeface="+mn-lt"/>
                <a:ea typeface="+mn-ea"/>
                <a:cs typeface="+mn-cs"/>
              </a:rPr>
              <a:t>din </a:t>
            </a:r>
            <a:r>
              <a:rPr lang="ro-RO" sz="1200" kern="1200" dirty="0" smtClean="0">
                <a:solidFill>
                  <a:schemeClr val="tx1"/>
                </a:solidFill>
                <a:effectLst/>
                <a:latin typeface="+mn-lt"/>
                <a:ea typeface="+mn-ea"/>
                <a:cs typeface="+mn-cs"/>
              </a:rPr>
              <a:t>cadrul lanțului de aprovizionare.</a:t>
            </a:r>
            <a:endParaRPr lang="en-US" sz="1200" kern="1200" dirty="0" smtClean="0">
              <a:solidFill>
                <a:schemeClr val="tx1"/>
              </a:solidFill>
              <a:effectLst/>
              <a:latin typeface="+mn-lt"/>
              <a:ea typeface="+mn-ea"/>
              <a:cs typeface="+mn-cs"/>
            </a:endParaRPr>
          </a:p>
          <a:p>
            <a:pPr defTabSz="923631">
              <a:defRPr/>
            </a:pPr>
            <a:endParaRPr lang="en-GB" i="0" strike="noStrike" dirty="0" smtClean="0">
              <a:solidFill>
                <a:srgbClr val="FF0000"/>
              </a:solidFill>
            </a:endParaRPr>
          </a:p>
        </p:txBody>
      </p:sp>
      <p:sp>
        <p:nvSpPr>
          <p:cNvPr id="4" name="Slide Number Placeholder 3"/>
          <p:cNvSpPr>
            <a:spLocks noGrp="1"/>
          </p:cNvSpPr>
          <p:nvPr>
            <p:ph type="sldNum" sz="quarter" idx="10"/>
          </p:nvPr>
        </p:nvSpPr>
        <p:spPr/>
        <p:txBody>
          <a:bodyPr/>
          <a:lstStyle/>
          <a:p>
            <a:fld id="{8A97EF9D-E50F-43FB-AB23-BFBC9BAFDAF0}" type="slidenum">
              <a:rPr lang="en-GB" smtClean="0"/>
              <a:t>36</a:t>
            </a:fld>
            <a:endParaRPr lang="en-GB"/>
          </a:p>
        </p:txBody>
      </p:sp>
    </p:spTree>
    <p:extLst>
      <p:ext uri="{BB962C8B-B14F-4D97-AF65-F5344CB8AC3E}">
        <p14:creationId xmlns:p14="http://schemas.microsoft.com/office/powerpoint/2010/main" val="262758961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1766">
              <a:defRPr/>
            </a:pPr>
            <a:endParaRPr lang="en-GB" altLang="en-US" b="0" dirty="0" smtClean="0">
              <a:solidFill>
                <a:srgbClr val="C00000"/>
              </a:solidFill>
            </a:endParaRPr>
          </a:p>
        </p:txBody>
      </p:sp>
      <p:sp>
        <p:nvSpPr>
          <p:cNvPr id="4" name="Slide Number Placeholder 3"/>
          <p:cNvSpPr>
            <a:spLocks noGrp="1"/>
          </p:cNvSpPr>
          <p:nvPr>
            <p:ph type="sldNum" sz="quarter" idx="10"/>
          </p:nvPr>
        </p:nvSpPr>
        <p:spPr/>
        <p:txBody>
          <a:bodyPr/>
          <a:lstStyle/>
          <a:p>
            <a:fld id="{8A97EF9D-E50F-43FB-AB23-BFBC9BAFDAF0}" type="slidenum">
              <a:rPr lang="en-GB" smtClean="0"/>
              <a:t>37</a:t>
            </a:fld>
            <a:endParaRPr lang="en-GB"/>
          </a:p>
        </p:txBody>
      </p:sp>
    </p:spTree>
    <p:extLst>
      <p:ext uri="{BB962C8B-B14F-4D97-AF65-F5344CB8AC3E}">
        <p14:creationId xmlns:p14="http://schemas.microsoft.com/office/powerpoint/2010/main" val="262758961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ro-RO" sz="1200" kern="1200" dirty="0" smtClean="0">
                <a:solidFill>
                  <a:schemeClr val="tx1"/>
                </a:solidFill>
                <a:effectLst/>
                <a:latin typeface="+mn-lt"/>
                <a:ea typeface="+mn-ea"/>
                <a:cs typeface="+mn-cs"/>
              </a:rPr>
              <a:t>Aplica</a:t>
            </a:r>
            <a:r>
              <a:rPr lang="en-US" sz="1200" kern="1200" dirty="0" err="1" smtClean="0">
                <a:solidFill>
                  <a:schemeClr val="tx1"/>
                </a:solidFill>
                <a:effectLst/>
                <a:latin typeface="+mn-lt"/>
                <a:ea typeface="+mn-ea"/>
                <a:cs typeface="+mn-cs"/>
              </a:rPr>
              <a:t>rea</a:t>
            </a:r>
            <a:r>
              <a:rPr lang="ro-RO" sz="1200" kern="1200" dirty="0" smtClean="0">
                <a:solidFill>
                  <a:schemeClr val="tx1"/>
                </a:solidFill>
                <a:effectLst/>
                <a:latin typeface="+mn-lt"/>
                <a:ea typeface="+mn-ea"/>
                <a:cs typeface="+mn-cs"/>
              </a:rPr>
              <a:t> include un raport de securitate chimică, o analiză a alternativelor și un plan de substituire, dacă există alternative adecvate. Aceasta poate include, de asemenea, o analiză socio-economică. Se estimează că pregătirea unei cereri durează 12-24 luni. </a:t>
            </a:r>
            <a:br>
              <a:rPr lang="ro-RO" sz="1200" kern="1200" dirty="0" smtClean="0">
                <a:solidFill>
                  <a:schemeClr val="tx1"/>
                </a:solidFill>
                <a:effectLst/>
                <a:latin typeface="+mn-lt"/>
                <a:ea typeface="+mn-ea"/>
                <a:cs typeface="+mn-cs"/>
              </a:rPr>
            </a:br>
            <a:r>
              <a:rPr lang="ro-RO" sz="1200" kern="1200" dirty="0" smtClean="0">
                <a:solidFill>
                  <a:schemeClr val="tx1"/>
                </a:solidFill>
                <a:effectLst/>
                <a:latin typeface="+mn-lt"/>
                <a:ea typeface="+mn-ea"/>
                <a:cs typeface="+mn-cs"/>
              </a:rPr>
              <a:t>Notificarea cu privire la intenția de a depune o cerere de autorizare trebuie să se facă cu ceva timp în avans (8 luni).</a:t>
            </a:r>
            <a:br>
              <a:rPr lang="ro-RO" sz="1200" kern="1200" dirty="0" smtClean="0">
                <a:solidFill>
                  <a:schemeClr val="tx1"/>
                </a:solidFill>
                <a:effectLst/>
                <a:latin typeface="+mn-lt"/>
                <a:ea typeface="+mn-ea"/>
                <a:cs typeface="+mn-cs"/>
              </a:rPr>
            </a:br>
            <a:r>
              <a:rPr lang="ro-RO" sz="1200" kern="1200" dirty="0" smtClean="0">
                <a:solidFill>
                  <a:schemeClr val="tx1"/>
                </a:solidFill>
                <a:effectLst/>
                <a:latin typeface="+mn-lt"/>
                <a:ea typeface="+mn-ea"/>
                <a:cs typeface="+mn-cs"/>
              </a:rPr>
              <a:t>Sesiunile de informare pre-depunere trebuie să aibă loc cel mai târziu cu aproximativ </a:t>
            </a:r>
            <a:r>
              <a:rPr lang="en-US" sz="1200" kern="1200" dirty="0" smtClean="0">
                <a:solidFill>
                  <a:schemeClr val="tx1"/>
                </a:solidFill>
                <a:effectLst/>
                <a:latin typeface="+mn-lt"/>
                <a:ea typeface="+mn-ea"/>
                <a:cs typeface="+mn-cs"/>
              </a:rPr>
              <a:t>6 </a:t>
            </a:r>
            <a:r>
              <a:rPr lang="ro-RO" sz="1200" kern="1200" dirty="0" smtClean="0">
                <a:solidFill>
                  <a:schemeClr val="tx1"/>
                </a:solidFill>
                <a:effectLst/>
                <a:latin typeface="+mn-lt"/>
                <a:ea typeface="+mn-ea"/>
                <a:cs typeface="+mn-cs"/>
              </a:rPr>
              <a:t>luni </a:t>
            </a:r>
            <a:r>
              <a:rPr lang="ro-RO" sz="1200" kern="1200" dirty="0" smtClean="0">
                <a:solidFill>
                  <a:schemeClr val="tx1"/>
                </a:solidFill>
                <a:effectLst/>
                <a:latin typeface="+mn-lt"/>
                <a:ea typeface="+mn-ea"/>
                <a:cs typeface="+mn-cs"/>
              </a:rPr>
              <a:t>înainte de depunerea cererii de autorizare.</a:t>
            </a:r>
            <a:br>
              <a:rPr lang="ro-RO" sz="1200" kern="1200" dirty="0" smtClean="0">
                <a:solidFill>
                  <a:schemeClr val="tx1"/>
                </a:solidFill>
                <a:effectLst/>
                <a:latin typeface="+mn-lt"/>
                <a:ea typeface="+mn-ea"/>
                <a:cs typeface="+mn-cs"/>
              </a:rPr>
            </a:br>
            <a:r>
              <a:rPr lang="ro-RO" sz="1200" kern="1200" dirty="0" smtClean="0">
                <a:solidFill>
                  <a:schemeClr val="tx1"/>
                </a:solidFill>
                <a:effectLst/>
                <a:latin typeface="+mn-lt"/>
                <a:ea typeface="+mn-ea"/>
                <a:cs typeface="+mn-cs"/>
              </a:rPr>
              <a:t>ECHA stabilește </a:t>
            </a:r>
            <a:r>
              <a:rPr lang="en-US" sz="1200" kern="1200" dirty="0" err="1" smtClean="0">
                <a:solidFill>
                  <a:schemeClr val="tx1"/>
                </a:solidFill>
                <a:effectLst/>
                <a:latin typeface="+mn-lt"/>
                <a:ea typeface="+mn-ea"/>
                <a:cs typeface="+mn-cs"/>
              </a:rPr>
              <a:t>intervale</a:t>
            </a:r>
            <a:r>
              <a:rPr lang="en-US" sz="1200" kern="1200" dirty="0" smtClean="0">
                <a:solidFill>
                  <a:schemeClr val="tx1"/>
                </a:solidFill>
                <a:effectLst/>
                <a:latin typeface="+mn-lt"/>
                <a:ea typeface="+mn-ea"/>
                <a:cs typeface="+mn-cs"/>
              </a:rPr>
              <a:t> (</a:t>
            </a:r>
            <a:r>
              <a:rPr lang="ro-RO" sz="1200" kern="1200" dirty="0" smtClean="0">
                <a:solidFill>
                  <a:schemeClr val="tx1"/>
                </a:solidFill>
                <a:effectLst/>
                <a:latin typeface="+mn-lt"/>
                <a:ea typeface="+mn-ea"/>
                <a:cs typeface="+mn-cs"/>
              </a:rPr>
              <a:t>ferestre</a:t>
            </a:r>
            <a:r>
              <a:rPr lang="en-US" sz="1200" kern="1200" dirty="0" smtClean="0">
                <a:solidFill>
                  <a:schemeClr val="tx1"/>
                </a:solidFill>
                <a:effectLst/>
                <a:latin typeface="+mn-lt"/>
                <a:ea typeface="+mn-ea"/>
                <a:cs typeface="+mn-cs"/>
              </a:rPr>
              <a:t>)</a:t>
            </a:r>
            <a:r>
              <a:rPr lang="ro-RO" sz="1200" kern="1200" dirty="0" smtClean="0">
                <a:solidFill>
                  <a:schemeClr val="tx1"/>
                </a:solidFill>
                <a:effectLst/>
                <a:latin typeface="+mn-lt"/>
                <a:ea typeface="+mn-ea"/>
                <a:cs typeface="+mn-cs"/>
              </a:rPr>
              <a:t> specifice de depunere a cererilor de autorizare (a se vedea site-ul ECHA). Depunerea cererilor în cadrul acestor ferestre asigură timpul minim de procesare </a:t>
            </a:r>
            <a:r>
              <a:rPr lang="en-US" sz="1200" kern="1200" dirty="0" smtClean="0">
                <a:solidFill>
                  <a:schemeClr val="tx1"/>
                </a:solidFill>
                <a:effectLst/>
                <a:latin typeface="+mn-lt"/>
                <a:ea typeface="+mn-ea"/>
                <a:cs typeface="+mn-cs"/>
              </a:rPr>
              <a:t>a </a:t>
            </a:r>
            <a:r>
              <a:rPr lang="ro-RO" sz="1200" kern="1200" dirty="0" smtClean="0">
                <a:solidFill>
                  <a:schemeClr val="tx1"/>
                </a:solidFill>
                <a:effectLst/>
                <a:latin typeface="+mn-lt"/>
                <a:ea typeface="+mn-ea"/>
                <a:cs typeface="+mn-cs"/>
              </a:rPr>
              <a:t>aplicații</a:t>
            </a:r>
            <a:r>
              <a:rPr lang="en-US" sz="1200" kern="1200" dirty="0" err="1" smtClean="0">
                <a:solidFill>
                  <a:schemeClr val="tx1"/>
                </a:solidFill>
                <a:effectLst/>
                <a:latin typeface="+mn-lt"/>
                <a:ea typeface="+mn-ea"/>
                <a:cs typeface="+mn-cs"/>
              </a:rPr>
              <a:t>lor</a:t>
            </a:r>
            <a:r>
              <a:rPr lang="en-US" sz="1200" kern="1200" dirty="0" smtClean="0">
                <a:solidFill>
                  <a:schemeClr val="tx1"/>
                </a:solidFill>
                <a:effectLst/>
                <a:latin typeface="+mn-lt"/>
                <a:ea typeface="+mn-ea"/>
                <a:cs typeface="+mn-cs"/>
              </a:rPr>
              <a:t> </a:t>
            </a:r>
            <a:r>
              <a:rPr lang="ro-RO" sz="1200" kern="1200" dirty="0" smtClean="0">
                <a:solidFill>
                  <a:schemeClr val="tx1"/>
                </a:solidFill>
                <a:effectLst/>
                <a:latin typeface="+mn-lt"/>
                <a:ea typeface="+mn-ea"/>
                <a:cs typeface="+mn-cs"/>
              </a:rPr>
              <a:t>de către ECHA și comitetele sale.</a:t>
            </a:r>
            <a:br>
              <a:rPr lang="ro-RO" sz="1200" kern="1200" dirty="0" smtClean="0">
                <a:solidFill>
                  <a:schemeClr val="tx1"/>
                </a:solidFill>
                <a:effectLst/>
                <a:latin typeface="+mn-lt"/>
                <a:ea typeface="+mn-ea"/>
                <a:cs typeface="+mn-cs"/>
              </a:rPr>
            </a:br>
            <a:r>
              <a:rPr lang="ro-RO" sz="1200" kern="1200" dirty="0" smtClean="0">
                <a:solidFill>
                  <a:schemeClr val="tx1"/>
                </a:solidFill>
                <a:effectLst/>
                <a:latin typeface="+mn-lt"/>
                <a:ea typeface="+mn-ea"/>
                <a:cs typeface="+mn-cs"/>
              </a:rPr>
              <a:t>Numai odată cu primirea de către ECHA a plăţii taxei în termenul specificat, cererea este considerată primită şi debutează celelalte activităţi.</a:t>
            </a:r>
            <a:endParaRPr lang="en-US" sz="1200" kern="1200" dirty="0" smtClean="0">
              <a:solidFill>
                <a:schemeClr val="tx1"/>
              </a:solidFill>
              <a:effectLst/>
              <a:latin typeface="+mn-lt"/>
              <a:ea typeface="+mn-ea"/>
              <a:cs typeface="+mn-cs"/>
            </a:endParaRPr>
          </a:p>
          <a:p>
            <a:pPr defTabSz="921066">
              <a:defRPr/>
            </a:pPr>
            <a:endParaRPr lang="en-GB" altLang="en-US" b="0" dirty="0">
              <a:solidFill>
                <a:srgbClr val="C00000"/>
              </a:solidFill>
            </a:endParaRPr>
          </a:p>
        </p:txBody>
      </p:sp>
      <p:sp>
        <p:nvSpPr>
          <p:cNvPr id="4" name="Slide Number Placeholder 3"/>
          <p:cNvSpPr>
            <a:spLocks noGrp="1"/>
          </p:cNvSpPr>
          <p:nvPr>
            <p:ph type="sldNum" sz="quarter" idx="10"/>
          </p:nvPr>
        </p:nvSpPr>
        <p:spPr/>
        <p:txBody>
          <a:bodyPr/>
          <a:lstStyle/>
          <a:p>
            <a:fld id="{8A97EF9D-E50F-43FB-AB23-BFBC9BAFDAF0}" type="slidenum">
              <a:rPr lang="en-GB" smtClean="0"/>
              <a:t>38</a:t>
            </a:fld>
            <a:endParaRPr lang="en-GB"/>
          </a:p>
        </p:txBody>
      </p:sp>
    </p:spTree>
    <p:extLst>
      <p:ext uri="{BB962C8B-B14F-4D97-AF65-F5344CB8AC3E}">
        <p14:creationId xmlns:p14="http://schemas.microsoft.com/office/powerpoint/2010/main" val="262758961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1766">
              <a:defRPr/>
            </a:pPr>
            <a:endParaRPr lang="en-GB" altLang="en-US" b="0" dirty="0" smtClean="0">
              <a:solidFill>
                <a:srgbClr val="C00000"/>
              </a:solidFill>
            </a:endParaRPr>
          </a:p>
        </p:txBody>
      </p:sp>
      <p:sp>
        <p:nvSpPr>
          <p:cNvPr id="4" name="Slide Number Placeholder 3"/>
          <p:cNvSpPr>
            <a:spLocks noGrp="1"/>
          </p:cNvSpPr>
          <p:nvPr>
            <p:ph type="sldNum" sz="quarter" idx="10"/>
          </p:nvPr>
        </p:nvSpPr>
        <p:spPr/>
        <p:txBody>
          <a:bodyPr/>
          <a:lstStyle/>
          <a:p>
            <a:fld id="{8A97EF9D-E50F-43FB-AB23-BFBC9BAFDAF0}" type="slidenum">
              <a:rPr lang="en-GB" smtClean="0"/>
              <a:t>39</a:t>
            </a:fld>
            <a:endParaRPr lang="en-GB"/>
          </a:p>
        </p:txBody>
      </p:sp>
    </p:spTree>
    <p:extLst>
      <p:ext uri="{BB962C8B-B14F-4D97-AF65-F5344CB8AC3E}">
        <p14:creationId xmlns:p14="http://schemas.microsoft.com/office/powerpoint/2010/main" val="26275896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A97EF9D-E50F-43FB-AB23-BFBC9BAFDAF0}" type="slidenum">
              <a:rPr lang="en-GB" smtClean="0"/>
              <a:t>4</a:t>
            </a:fld>
            <a:endParaRPr lang="en-GB"/>
          </a:p>
        </p:txBody>
      </p:sp>
    </p:spTree>
    <p:extLst>
      <p:ext uri="{BB962C8B-B14F-4D97-AF65-F5344CB8AC3E}">
        <p14:creationId xmlns:p14="http://schemas.microsoft.com/office/powerpoint/2010/main" val="297766824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8A97EF9D-E50F-43FB-AB23-BFBC9BAFDAF0}" type="slidenum">
              <a:rPr lang="en-GB" smtClean="0"/>
              <a:t>40</a:t>
            </a:fld>
            <a:endParaRPr lang="en-GB"/>
          </a:p>
        </p:txBody>
      </p:sp>
    </p:spTree>
    <p:extLst>
      <p:ext uri="{BB962C8B-B14F-4D97-AF65-F5344CB8AC3E}">
        <p14:creationId xmlns:p14="http://schemas.microsoft.com/office/powerpoint/2010/main" val="262758961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GB" dirty="0" smtClean="0"/>
          </a:p>
        </p:txBody>
      </p:sp>
      <p:sp>
        <p:nvSpPr>
          <p:cNvPr id="4" name="Slide Number Placeholder 3"/>
          <p:cNvSpPr>
            <a:spLocks noGrp="1"/>
          </p:cNvSpPr>
          <p:nvPr>
            <p:ph type="sldNum" sz="quarter" idx="10"/>
          </p:nvPr>
        </p:nvSpPr>
        <p:spPr/>
        <p:txBody>
          <a:bodyPr/>
          <a:lstStyle/>
          <a:p>
            <a:fld id="{8A97EF9D-E50F-43FB-AB23-BFBC9BAFDAF0}" type="slidenum">
              <a:rPr lang="en-GB" smtClean="0"/>
              <a:t>41</a:t>
            </a:fld>
            <a:endParaRPr lang="en-GB"/>
          </a:p>
        </p:txBody>
      </p:sp>
    </p:spTree>
    <p:extLst>
      <p:ext uri="{BB962C8B-B14F-4D97-AF65-F5344CB8AC3E}">
        <p14:creationId xmlns:p14="http://schemas.microsoft.com/office/powerpoint/2010/main" val="262758961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ro-RO" sz="1200" kern="1200" dirty="0" smtClean="0">
                <a:solidFill>
                  <a:schemeClr val="tx1"/>
                </a:solidFill>
                <a:effectLst/>
                <a:latin typeface="+mn-lt"/>
                <a:ea typeface="+mn-ea"/>
                <a:cs typeface="+mn-cs"/>
              </a:rPr>
              <a:t>Utilizările substanțelor din lista autoriza</a:t>
            </a:r>
            <a:r>
              <a:rPr lang="en-US" sz="1200" kern="1200" dirty="0" smtClean="0">
                <a:solidFill>
                  <a:schemeClr val="tx1"/>
                </a:solidFill>
                <a:effectLst/>
                <a:latin typeface="+mn-lt"/>
                <a:ea typeface="+mn-ea"/>
                <a:cs typeface="+mn-cs"/>
              </a:rPr>
              <a:t>t</a:t>
            </a:r>
            <a:r>
              <a:rPr lang="ro-RO" sz="1200" kern="1200" dirty="0" smtClean="0">
                <a:solidFill>
                  <a:schemeClr val="tx1"/>
                </a:solidFill>
                <a:effectLst/>
                <a:latin typeface="+mn-lt"/>
                <a:ea typeface="+mn-ea"/>
                <a:cs typeface="+mn-cs"/>
              </a:rPr>
              <a:t>e</a:t>
            </a:r>
            <a:r>
              <a:rPr lang="en-US" sz="1200" kern="1200" dirty="0" err="1" smtClean="0">
                <a:solidFill>
                  <a:schemeClr val="tx1"/>
                </a:solidFill>
                <a:effectLst/>
                <a:latin typeface="+mn-lt"/>
                <a:ea typeface="+mn-ea"/>
                <a:cs typeface="+mn-cs"/>
              </a:rPr>
              <a:t>lor</a:t>
            </a:r>
            <a:r>
              <a:rPr lang="ro-RO" sz="1200" kern="1200" dirty="0" smtClean="0">
                <a:solidFill>
                  <a:schemeClr val="tx1"/>
                </a:solidFill>
                <a:effectLst/>
                <a:latin typeface="+mn-lt"/>
                <a:ea typeface="+mn-ea"/>
                <a:cs typeface="+mn-cs"/>
              </a:rPr>
              <a:t> pe piața UE sunt suspendate după o dată specificată, numită data expirării, care este stabilită pe o bază „de la caz la caz” pentru fiecare substanță. Cu excepția cazului în care se aplică o scutire (exceptare), aceste substanțe pot fi introduse pe piață după data expirării, </a:t>
            </a:r>
            <a:r>
              <a:rPr lang="en-US" sz="1200" kern="1200" dirty="0" err="1" smtClean="0">
                <a:solidFill>
                  <a:schemeClr val="tx1"/>
                </a:solidFill>
                <a:effectLst/>
                <a:latin typeface="+mn-lt"/>
                <a:ea typeface="+mn-ea"/>
                <a:cs typeface="+mn-cs"/>
              </a:rPr>
              <a:t>numai</a:t>
            </a:r>
            <a:r>
              <a:rPr lang="en-US" sz="1200" kern="1200" dirty="0" smtClean="0">
                <a:solidFill>
                  <a:schemeClr val="tx1"/>
                </a:solidFill>
                <a:effectLst/>
                <a:latin typeface="+mn-lt"/>
                <a:ea typeface="+mn-ea"/>
                <a:cs typeface="+mn-cs"/>
              </a:rPr>
              <a:t> </a:t>
            </a:r>
            <a:r>
              <a:rPr lang="ro-RO" sz="1200" kern="1200" dirty="0" smtClean="0">
                <a:solidFill>
                  <a:schemeClr val="tx1"/>
                </a:solidFill>
                <a:effectLst/>
                <a:latin typeface="+mn-lt"/>
                <a:ea typeface="+mn-ea"/>
                <a:cs typeface="+mn-cs"/>
              </a:rPr>
              <a:t>dacă a fost acordată o autorizație pentru o utilizare specifică.</a:t>
            </a:r>
            <a:br>
              <a:rPr lang="ro-RO" sz="1200" kern="1200" dirty="0" smtClean="0">
                <a:solidFill>
                  <a:schemeClr val="tx1"/>
                </a:solidFill>
                <a:effectLst/>
                <a:latin typeface="+mn-lt"/>
                <a:ea typeface="+mn-ea"/>
                <a:cs typeface="+mn-cs"/>
              </a:rPr>
            </a:br>
            <a:r>
              <a:rPr lang="ro-RO" sz="1200" kern="1200" dirty="0" smtClean="0">
                <a:solidFill>
                  <a:schemeClr val="tx1"/>
                </a:solidFill>
                <a:effectLst/>
                <a:latin typeface="+mn-lt"/>
                <a:ea typeface="+mn-ea"/>
                <a:cs typeface="+mn-cs"/>
              </a:rPr>
              <a:t>Comisia decide cu privire la acordarea sau refuzarea autorizațiilor. Comitetele ECHA pentru evaluarea riscurilor (RAC) și pentru analiză socio-economică </a:t>
            </a:r>
            <a:r>
              <a:rPr lang="ro-RO" sz="1200" kern="1200" dirty="0" smtClean="0">
                <a:solidFill>
                  <a:schemeClr val="tx1"/>
                </a:solidFill>
                <a:effectLst/>
                <a:latin typeface="+mn-lt"/>
                <a:ea typeface="+mn-ea"/>
                <a:cs typeface="+mn-cs"/>
              </a:rPr>
              <a:t>(</a:t>
            </a:r>
            <a:r>
              <a:rPr lang="en-US" sz="1200" kern="1200" smtClean="0">
                <a:solidFill>
                  <a:schemeClr val="tx1"/>
                </a:solidFill>
                <a:effectLst/>
                <a:latin typeface="+mn-lt"/>
                <a:ea typeface="+mn-ea"/>
                <a:cs typeface="+mn-cs"/>
              </a:rPr>
              <a:t>SEAC</a:t>
            </a:r>
            <a:r>
              <a:rPr lang="ro-RO" sz="1200" kern="1200" smtClean="0">
                <a:solidFill>
                  <a:schemeClr val="tx1"/>
                </a:solidFill>
                <a:effectLst/>
                <a:latin typeface="+mn-lt"/>
                <a:ea typeface="+mn-ea"/>
                <a:cs typeface="+mn-cs"/>
              </a:rPr>
              <a:t>) </a:t>
            </a:r>
            <a:r>
              <a:rPr lang="ro-RO" sz="1200" kern="1200" dirty="0" smtClean="0">
                <a:solidFill>
                  <a:schemeClr val="tx1"/>
                </a:solidFill>
                <a:effectLst/>
                <a:latin typeface="+mn-lt"/>
                <a:ea typeface="+mn-ea"/>
                <a:cs typeface="+mn-cs"/>
              </a:rPr>
              <a:t>furnizează Comisiei avize cu privire la cererile de autorizare.</a:t>
            </a:r>
            <a:br>
              <a:rPr lang="ro-RO" sz="1200" kern="1200" dirty="0" smtClean="0">
                <a:solidFill>
                  <a:schemeClr val="tx1"/>
                </a:solidFill>
                <a:effectLst/>
                <a:latin typeface="+mn-lt"/>
                <a:ea typeface="+mn-ea"/>
                <a:cs typeface="+mn-cs"/>
              </a:rPr>
            </a:br>
            <a:r>
              <a:rPr lang="ro-RO" sz="1200" kern="1200" dirty="0" smtClean="0">
                <a:solidFill>
                  <a:schemeClr val="tx1"/>
                </a:solidFill>
                <a:effectLst/>
                <a:latin typeface="+mn-lt"/>
                <a:ea typeface="+mn-ea"/>
                <a:cs typeface="+mn-cs"/>
              </a:rPr>
              <a:t>Un producător, importator sau utilizator din aval al unei substanțe din lista autoriza</a:t>
            </a:r>
            <a:r>
              <a:rPr lang="en-US" sz="1200" kern="1200" dirty="0" smtClean="0">
                <a:solidFill>
                  <a:schemeClr val="tx1"/>
                </a:solidFill>
                <a:effectLst/>
                <a:latin typeface="+mn-lt"/>
                <a:ea typeface="+mn-ea"/>
                <a:cs typeface="+mn-cs"/>
              </a:rPr>
              <a:t>t</a:t>
            </a:r>
            <a:r>
              <a:rPr lang="ro-RO" sz="1200" kern="1200" dirty="0" smtClean="0">
                <a:solidFill>
                  <a:schemeClr val="tx1"/>
                </a:solidFill>
                <a:effectLst/>
                <a:latin typeface="+mn-lt"/>
                <a:ea typeface="+mn-ea"/>
                <a:cs typeface="+mn-cs"/>
              </a:rPr>
              <a:t>e</a:t>
            </a:r>
            <a:r>
              <a:rPr lang="en-US" sz="1200" kern="1200" dirty="0" err="1" smtClean="0">
                <a:solidFill>
                  <a:schemeClr val="tx1"/>
                </a:solidFill>
                <a:effectLst/>
                <a:latin typeface="+mn-lt"/>
                <a:ea typeface="+mn-ea"/>
                <a:cs typeface="+mn-cs"/>
              </a:rPr>
              <a:t>lor</a:t>
            </a:r>
            <a:r>
              <a:rPr lang="ro-RO" sz="1200" kern="1200" dirty="0" smtClean="0">
                <a:solidFill>
                  <a:schemeClr val="tx1"/>
                </a:solidFill>
                <a:effectLst/>
                <a:latin typeface="+mn-lt"/>
                <a:ea typeface="+mn-ea"/>
                <a:cs typeface="+mn-cs"/>
              </a:rPr>
              <a:t> poate pregăti o cerere de autorizare pentru propriile sale scopuri sau pentru utilizările pentru care intenționează să introducă substanța pe piața UE. Un reprezentant unic legal al unui producător din afara UE poate depune, de asemenea, o cerere.</a:t>
            </a:r>
            <a:br>
              <a:rPr lang="ro-RO" sz="1200" kern="1200" dirty="0" smtClean="0">
                <a:solidFill>
                  <a:schemeClr val="tx1"/>
                </a:solidFill>
                <a:effectLst/>
                <a:latin typeface="+mn-lt"/>
                <a:ea typeface="+mn-ea"/>
                <a:cs typeface="+mn-cs"/>
              </a:rPr>
            </a:br>
            <a:r>
              <a:rPr lang="ro-RO" sz="1200" kern="1200" dirty="0" smtClean="0">
                <a:solidFill>
                  <a:schemeClr val="tx1"/>
                </a:solidFill>
                <a:effectLst/>
                <a:latin typeface="+mn-lt"/>
                <a:ea typeface="+mn-ea"/>
                <a:cs typeface="+mn-cs"/>
              </a:rPr>
              <a:t>Pentru utilizatorii din aval, este esențial să fie conștienți dacă o substanță pe care o folosesc este fie în cadrul procesului de autorizare</a:t>
            </a:r>
            <a:r>
              <a:rPr lang="en-US" sz="1200" kern="1200" dirty="0" smtClean="0">
                <a:solidFill>
                  <a:schemeClr val="tx1"/>
                </a:solidFill>
                <a:effectLst/>
                <a:latin typeface="+mn-lt"/>
                <a:ea typeface="+mn-ea"/>
                <a:cs typeface="+mn-cs"/>
              </a:rPr>
              <a:t>, fie</a:t>
            </a:r>
            <a:r>
              <a:rPr lang="ro-RO" sz="1200" kern="1200" dirty="0" smtClean="0">
                <a:solidFill>
                  <a:schemeClr val="tx1"/>
                </a:solidFill>
                <a:effectLst/>
                <a:latin typeface="+mn-lt"/>
                <a:ea typeface="+mn-ea"/>
                <a:cs typeface="+mn-cs"/>
              </a:rPr>
              <a:t> deja autorizată. De asemenea, este important să se verifice că toate informațiile care ar putea afecta Autorizația sunt valabile și actualizate.</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8A97EF9D-E50F-43FB-AB23-BFBC9BAFDAF0}" type="slidenum">
              <a:rPr lang="en-GB" smtClean="0"/>
              <a:t>42</a:t>
            </a:fld>
            <a:endParaRPr lang="en-GB"/>
          </a:p>
        </p:txBody>
      </p:sp>
    </p:spTree>
    <p:extLst>
      <p:ext uri="{BB962C8B-B14F-4D97-AF65-F5344CB8AC3E}">
        <p14:creationId xmlns:p14="http://schemas.microsoft.com/office/powerpoint/2010/main" val="262758961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ro-RO" sz="1200" kern="1200" dirty="0" smtClean="0">
                <a:solidFill>
                  <a:schemeClr val="tx1"/>
                </a:solidFill>
                <a:effectLst/>
                <a:latin typeface="+mn-lt"/>
                <a:ea typeface="+mn-ea"/>
                <a:cs typeface="+mn-cs"/>
              </a:rPr>
              <a:t>Restricțiile oferă o plasă de siguranță în cazul în care alte proceduri REACH nu asigură controlul riscurilor și o autorizație în temeiul REACH sau alt</a:t>
            </a:r>
            <a:r>
              <a:rPr lang="en-US" sz="1200" kern="1200" dirty="0" smtClean="0">
                <a:solidFill>
                  <a:schemeClr val="tx1"/>
                </a:solidFill>
                <a:effectLst/>
                <a:latin typeface="+mn-lt"/>
                <a:ea typeface="+mn-ea"/>
                <a:cs typeface="+mn-cs"/>
              </a:rPr>
              <a:t>e</a:t>
            </a:r>
            <a:r>
              <a:rPr lang="ro-RO" sz="1200" kern="1200" dirty="0" smtClean="0">
                <a:solidFill>
                  <a:schemeClr val="tx1"/>
                </a:solidFill>
                <a:effectLst/>
                <a:latin typeface="+mn-lt"/>
                <a:ea typeface="+mn-ea"/>
                <a:cs typeface="+mn-cs"/>
              </a:rPr>
              <a:t> măsuri comunitare nu mai sunt adecvate.</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8A97EF9D-E50F-43FB-AB23-BFBC9BAFDAF0}" type="slidenum">
              <a:rPr lang="en-GB" smtClean="0"/>
              <a:t>43</a:t>
            </a:fld>
            <a:endParaRPr lang="en-GB"/>
          </a:p>
        </p:txBody>
      </p:sp>
    </p:spTree>
    <p:extLst>
      <p:ext uri="{BB962C8B-B14F-4D97-AF65-F5344CB8AC3E}">
        <p14:creationId xmlns:p14="http://schemas.microsoft.com/office/powerpoint/2010/main" val="262758961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A97EF9D-E50F-43FB-AB23-BFBC9BAFDAF0}" type="slidenum">
              <a:rPr lang="en-GB" smtClean="0"/>
              <a:t>44</a:t>
            </a:fld>
            <a:endParaRPr lang="en-GB"/>
          </a:p>
        </p:txBody>
      </p:sp>
    </p:spTree>
    <p:extLst>
      <p:ext uri="{BB962C8B-B14F-4D97-AF65-F5344CB8AC3E}">
        <p14:creationId xmlns:p14="http://schemas.microsoft.com/office/powerpoint/2010/main" val="321138785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1766">
              <a:defRPr/>
            </a:pPr>
            <a:endParaRPr lang="en-GB" altLang="en-US" b="0" dirty="0" smtClean="0">
              <a:solidFill>
                <a:srgbClr val="C00000"/>
              </a:solidFill>
            </a:endParaRPr>
          </a:p>
        </p:txBody>
      </p:sp>
      <p:sp>
        <p:nvSpPr>
          <p:cNvPr id="4" name="Slide Number Placeholder 3"/>
          <p:cNvSpPr>
            <a:spLocks noGrp="1"/>
          </p:cNvSpPr>
          <p:nvPr>
            <p:ph type="sldNum" sz="quarter" idx="10"/>
          </p:nvPr>
        </p:nvSpPr>
        <p:spPr/>
        <p:txBody>
          <a:bodyPr/>
          <a:lstStyle/>
          <a:p>
            <a:fld id="{8A97EF9D-E50F-43FB-AB23-BFBC9BAFDAF0}" type="slidenum">
              <a:rPr lang="en-GB" smtClean="0"/>
              <a:t>45</a:t>
            </a:fld>
            <a:endParaRPr lang="en-GB"/>
          </a:p>
        </p:txBody>
      </p:sp>
    </p:spTree>
    <p:extLst>
      <p:ext uri="{BB962C8B-B14F-4D97-AF65-F5344CB8AC3E}">
        <p14:creationId xmlns:p14="http://schemas.microsoft.com/office/powerpoint/2010/main" val="262758961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ro-RO" sz="1200" kern="1200" dirty="0" smtClean="0">
                <a:solidFill>
                  <a:schemeClr val="tx1"/>
                </a:solidFill>
                <a:effectLst/>
                <a:latin typeface="+mn-lt"/>
                <a:ea typeface="+mn-ea"/>
                <a:cs typeface="+mn-cs"/>
              </a:rPr>
              <a:t>În timpul verificării conformităţii, autoritățile controlează dacă toate informațiile solicitate sunt incluse în propunere - cu toate acestea, calitatea informațiilor nu este încă luată în considerare.</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8A97EF9D-E50F-43FB-AB23-BFBC9BAFDAF0}" type="slidenum">
              <a:rPr lang="en-GB" smtClean="0"/>
              <a:t>46</a:t>
            </a:fld>
            <a:endParaRPr lang="en-GB"/>
          </a:p>
        </p:txBody>
      </p:sp>
    </p:spTree>
    <p:extLst>
      <p:ext uri="{BB962C8B-B14F-4D97-AF65-F5344CB8AC3E}">
        <p14:creationId xmlns:p14="http://schemas.microsoft.com/office/powerpoint/2010/main" val="262758961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1766" rtl="0" eaLnBrk="1" fontAlgn="auto" latinLnBrk="0" hangingPunct="1">
              <a:lnSpc>
                <a:spcPct val="100000"/>
              </a:lnSpc>
              <a:spcBef>
                <a:spcPts val="0"/>
              </a:spcBef>
              <a:spcAft>
                <a:spcPts val="0"/>
              </a:spcAft>
              <a:buClrTx/>
              <a:buSzTx/>
              <a:buFontTx/>
              <a:buNone/>
              <a:tabLst/>
              <a:defRPr/>
            </a:pPr>
            <a:endParaRPr lang="en-GB" baseline="0" dirty="0" smtClean="0"/>
          </a:p>
        </p:txBody>
      </p:sp>
      <p:sp>
        <p:nvSpPr>
          <p:cNvPr id="4" name="Slide Number Placeholder 3"/>
          <p:cNvSpPr>
            <a:spLocks noGrp="1"/>
          </p:cNvSpPr>
          <p:nvPr>
            <p:ph type="sldNum" sz="quarter" idx="10"/>
          </p:nvPr>
        </p:nvSpPr>
        <p:spPr/>
        <p:txBody>
          <a:bodyPr/>
          <a:lstStyle/>
          <a:p>
            <a:fld id="{8A97EF9D-E50F-43FB-AB23-BFBC9BAFDAF0}" type="slidenum">
              <a:rPr lang="en-GB" smtClean="0"/>
              <a:t>47</a:t>
            </a:fld>
            <a:endParaRPr lang="en-GB"/>
          </a:p>
        </p:txBody>
      </p:sp>
    </p:spTree>
    <p:extLst>
      <p:ext uri="{BB962C8B-B14F-4D97-AF65-F5344CB8AC3E}">
        <p14:creationId xmlns:p14="http://schemas.microsoft.com/office/powerpoint/2010/main" val="262758961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ro-RO" sz="1200" kern="1200" dirty="0" smtClean="0">
                <a:solidFill>
                  <a:schemeClr val="tx1"/>
                </a:solidFill>
                <a:effectLst/>
                <a:latin typeface="+mn-lt"/>
                <a:ea typeface="+mn-ea"/>
                <a:cs typeface="+mn-cs"/>
              </a:rPr>
              <a:t>Consiliul de Miniștri sau Parlamentul European se pot opune restricției numai pe motive procedurale.</a:t>
            </a:r>
            <a:endParaRPr lang="en-US" sz="1200" kern="1200" dirty="0" smtClean="0">
              <a:solidFill>
                <a:schemeClr val="tx1"/>
              </a:solidFill>
              <a:effectLst/>
              <a:latin typeface="+mn-lt"/>
              <a:ea typeface="+mn-ea"/>
              <a:cs typeface="+mn-cs"/>
            </a:endParaRPr>
          </a:p>
          <a:p>
            <a:pPr marL="0" marR="0" indent="0" algn="l" defTabSz="911766" rtl="0" eaLnBrk="1" fontAlgn="auto" latinLnBrk="0" hangingPunct="1">
              <a:lnSpc>
                <a:spcPct val="100000"/>
              </a:lnSpc>
              <a:spcBef>
                <a:spcPts val="0"/>
              </a:spcBef>
              <a:spcAft>
                <a:spcPts val="0"/>
              </a:spcAft>
              <a:buClrTx/>
              <a:buSzTx/>
              <a:buFontTx/>
              <a:buNone/>
              <a:tabLst/>
              <a:defRPr/>
            </a:pPr>
            <a:endParaRPr lang="en-GB" baseline="0" dirty="0" smtClean="0"/>
          </a:p>
        </p:txBody>
      </p:sp>
      <p:sp>
        <p:nvSpPr>
          <p:cNvPr id="4" name="Slide Number Placeholder 3"/>
          <p:cNvSpPr>
            <a:spLocks noGrp="1"/>
          </p:cNvSpPr>
          <p:nvPr>
            <p:ph type="sldNum" sz="quarter" idx="10"/>
          </p:nvPr>
        </p:nvSpPr>
        <p:spPr/>
        <p:txBody>
          <a:bodyPr/>
          <a:lstStyle/>
          <a:p>
            <a:fld id="{8A97EF9D-E50F-43FB-AB23-BFBC9BAFDAF0}" type="slidenum">
              <a:rPr lang="en-GB" smtClean="0"/>
              <a:t>48</a:t>
            </a:fld>
            <a:endParaRPr lang="en-GB"/>
          </a:p>
        </p:txBody>
      </p:sp>
    </p:spTree>
    <p:extLst>
      <p:ext uri="{BB962C8B-B14F-4D97-AF65-F5344CB8AC3E}">
        <p14:creationId xmlns:p14="http://schemas.microsoft.com/office/powerpoint/2010/main" val="262758961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en-GB" sz="1200" kern="1200" dirty="0" smtClean="0">
                <a:solidFill>
                  <a:schemeClr val="tx1"/>
                </a:solidFill>
                <a:effectLst/>
                <a:latin typeface="+mn-lt"/>
                <a:ea typeface="+mn-ea"/>
                <a:cs typeface="+mn-cs"/>
              </a:rPr>
              <a:t>Se </a:t>
            </a:r>
            <a:r>
              <a:rPr lang="en-GB" sz="1200" kern="1200" dirty="0" err="1" smtClean="0">
                <a:solidFill>
                  <a:schemeClr val="tx1"/>
                </a:solidFill>
                <a:effectLst/>
                <a:latin typeface="+mn-lt"/>
                <a:ea typeface="+mn-ea"/>
                <a:cs typeface="+mn-cs"/>
              </a:rPr>
              <a:t>aplică</a:t>
            </a:r>
            <a:r>
              <a:rPr lang="en-GB" sz="1200" kern="1200" dirty="0" smtClean="0">
                <a:solidFill>
                  <a:schemeClr val="tx1"/>
                </a:solidFill>
                <a:effectLst/>
                <a:latin typeface="+mn-lt"/>
                <a:ea typeface="+mn-ea"/>
                <a:cs typeface="+mn-cs"/>
              </a:rPr>
              <a:t> </a:t>
            </a:r>
            <a:r>
              <a:rPr lang="en-GB" sz="1200" kern="1200" dirty="0" err="1" smtClean="0">
                <a:solidFill>
                  <a:schemeClr val="tx1"/>
                </a:solidFill>
                <a:effectLst/>
                <a:latin typeface="+mn-lt"/>
                <a:ea typeface="+mn-ea"/>
                <a:cs typeface="+mn-cs"/>
              </a:rPr>
              <a:t>unele</a:t>
            </a:r>
            <a:r>
              <a:rPr lang="en-GB" sz="1200" kern="1200" dirty="0" smtClean="0">
                <a:solidFill>
                  <a:schemeClr val="tx1"/>
                </a:solidFill>
                <a:effectLst/>
                <a:latin typeface="+mn-lt"/>
                <a:ea typeface="+mn-ea"/>
                <a:cs typeface="+mn-cs"/>
              </a:rPr>
              <a:t> </a:t>
            </a:r>
            <a:r>
              <a:rPr lang="en-GB" sz="1200" kern="1200" dirty="0" err="1" smtClean="0">
                <a:solidFill>
                  <a:schemeClr val="tx1"/>
                </a:solidFill>
                <a:effectLst/>
                <a:latin typeface="+mn-lt"/>
                <a:ea typeface="+mn-ea"/>
                <a:cs typeface="+mn-cs"/>
              </a:rPr>
              <a:t>exceptări</a:t>
            </a:r>
            <a:r>
              <a:rPr lang="en-GB" sz="1200" kern="1200" dirty="0" smtClean="0">
                <a:solidFill>
                  <a:schemeClr val="tx1"/>
                </a:solidFill>
                <a:effectLst/>
                <a:latin typeface="+mn-lt"/>
                <a:ea typeface="+mn-ea"/>
                <a:cs typeface="+mn-cs"/>
              </a:rPr>
              <a:t> (</a:t>
            </a:r>
            <a:r>
              <a:rPr lang="en-GB" sz="1200" kern="1200" dirty="0" err="1" smtClean="0">
                <a:solidFill>
                  <a:schemeClr val="tx1"/>
                </a:solidFill>
                <a:effectLst/>
                <a:latin typeface="+mn-lt"/>
                <a:ea typeface="+mn-ea"/>
                <a:cs typeface="+mn-cs"/>
              </a:rPr>
              <a:t>scutiri</a:t>
            </a:r>
            <a:r>
              <a:rPr lang="en-GB" sz="1200" kern="1200" dirty="0" smtClean="0">
                <a:solidFill>
                  <a:schemeClr val="tx1"/>
                </a:solidFill>
                <a:effectLst/>
                <a:latin typeface="+mn-lt"/>
                <a:ea typeface="+mn-ea"/>
                <a:cs typeface="+mn-cs"/>
              </a:rPr>
              <a:t>). De </a:t>
            </a:r>
            <a:r>
              <a:rPr lang="en-GB" sz="1200" kern="1200" dirty="0" err="1" smtClean="0">
                <a:solidFill>
                  <a:schemeClr val="tx1"/>
                </a:solidFill>
                <a:effectLst/>
                <a:latin typeface="+mn-lt"/>
                <a:ea typeface="+mn-ea"/>
                <a:cs typeface="+mn-cs"/>
              </a:rPr>
              <a:t>exemplu</a:t>
            </a:r>
            <a:r>
              <a:rPr lang="en-GB" sz="1200" kern="1200" dirty="0" smtClean="0">
                <a:solidFill>
                  <a:schemeClr val="tx1"/>
                </a:solidFill>
                <a:effectLst/>
                <a:latin typeface="+mn-lt"/>
                <a:ea typeface="+mn-ea"/>
                <a:cs typeface="+mn-cs"/>
              </a:rPr>
              <a:t>, </a:t>
            </a:r>
            <a:r>
              <a:rPr lang="en-GB" sz="1200" kern="1200" dirty="0" err="1" smtClean="0">
                <a:solidFill>
                  <a:schemeClr val="tx1"/>
                </a:solidFill>
                <a:effectLst/>
                <a:latin typeface="+mn-lt"/>
                <a:ea typeface="+mn-ea"/>
                <a:cs typeface="+mn-cs"/>
              </a:rPr>
              <a:t>restricţiile</a:t>
            </a:r>
            <a:r>
              <a:rPr lang="en-GB" sz="1200" kern="1200" dirty="0" smtClean="0">
                <a:solidFill>
                  <a:schemeClr val="tx1"/>
                </a:solidFill>
                <a:effectLst/>
                <a:latin typeface="+mn-lt"/>
                <a:ea typeface="+mn-ea"/>
                <a:cs typeface="+mn-cs"/>
              </a:rPr>
              <a:t> nu se </a:t>
            </a:r>
            <a:r>
              <a:rPr lang="en-GB" sz="1200" kern="1200" dirty="0" err="1" smtClean="0">
                <a:solidFill>
                  <a:schemeClr val="tx1"/>
                </a:solidFill>
                <a:effectLst/>
                <a:latin typeface="+mn-lt"/>
                <a:ea typeface="+mn-ea"/>
                <a:cs typeface="+mn-cs"/>
              </a:rPr>
              <a:t>aplică</a:t>
            </a:r>
            <a:r>
              <a:rPr lang="en-GB" sz="1200" kern="1200" dirty="0" smtClean="0">
                <a:solidFill>
                  <a:schemeClr val="tx1"/>
                </a:solidFill>
                <a:effectLst/>
                <a:latin typeface="+mn-lt"/>
                <a:ea typeface="+mn-ea"/>
                <a:cs typeface="+mn-cs"/>
              </a:rPr>
              <a:t> </a:t>
            </a:r>
            <a:r>
              <a:rPr lang="en-GB" sz="1200" kern="1200" dirty="0" err="1" smtClean="0">
                <a:solidFill>
                  <a:schemeClr val="tx1"/>
                </a:solidFill>
                <a:effectLst/>
                <a:latin typeface="+mn-lt"/>
                <a:ea typeface="+mn-ea"/>
                <a:cs typeface="+mn-cs"/>
              </a:rPr>
              <a:t>intermediarilor</a:t>
            </a:r>
            <a:r>
              <a:rPr lang="en-GB" sz="1200" kern="1200" dirty="0" smtClean="0">
                <a:solidFill>
                  <a:schemeClr val="tx1"/>
                </a:solidFill>
                <a:effectLst/>
                <a:latin typeface="+mn-lt"/>
                <a:ea typeface="+mn-ea"/>
                <a:cs typeface="+mn-cs"/>
              </a:rPr>
              <a:t> </a:t>
            </a:r>
            <a:r>
              <a:rPr lang="en-GB" sz="1200" kern="1200" dirty="0" err="1" smtClean="0">
                <a:solidFill>
                  <a:schemeClr val="tx1"/>
                </a:solidFill>
                <a:effectLst/>
                <a:latin typeface="+mn-lt"/>
                <a:ea typeface="+mn-ea"/>
                <a:cs typeface="+mn-cs"/>
              </a:rPr>
              <a:t>izolaţi</a:t>
            </a:r>
            <a:r>
              <a:rPr lang="en-GB" sz="1200" kern="1200" dirty="0" smtClean="0">
                <a:solidFill>
                  <a:schemeClr val="tx1"/>
                </a:solidFill>
                <a:effectLst/>
                <a:latin typeface="+mn-lt"/>
                <a:ea typeface="+mn-ea"/>
                <a:cs typeface="+mn-cs"/>
              </a:rPr>
              <a:t> </a:t>
            </a:r>
            <a:r>
              <a:rPr lang="en-GB" sz="1200" kern="1200" dirty="0" err="1" smtClean="0">
                <a:solidFill>
                  <a:schemeClr val="tx1"/>
                </a:solidFill>
                <a:effectLst/>
                <a:latin typeface="+mn-lt"/>
                <a:ea typeface="+mn-ea"/>
                <a:cs typeface="+mn-cs"/>
              </a:rPr>
              <a:t>netransportaţi</a:t>
            </a:r>
            <a:r>
              <a:rPr lang="en-GB"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8A97EF9D-E50F-43FB-AB23-BFBC9BAFDAF0}" type="slidenum">
              <a:rPr lang="en-GB" smtClean="0"/>
              <a:t>49</a:t>
            </a:fld>
            <a:endParaRPr lang="en-GB"/>
          </a:p>
        </p:txBody>
      </p:sp>
    </p:spTree>
    <p:extLst>
      <p:ext uri="{BB962C8B-B14F-4D97-AF65-F5344CB8AC3E}">
        <p14:creationId xmlns:p14="http://schemas.microsoft.com/office/powerpoint/2010/main" val="26275896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noProof="0" dirty="0" smtClean="0"/>
              <a:t>SVHC =</a:t>
            </a:r>
            <a:r>
              <a:rPr lang="ro-RO" baseline="0" noProof="0" dirty="0" smtClean="0"/>
              <a:t> </a:t>
            </a:r>
            <a:r>
              <a:rPr lang="ro-RO" baseline="0" noProof="0" dirty="0" err="1" smtClean="0"/>
              <a:t>substante</a:t>
            </a:r>
            <a:r>
              <a:rPr lang="ro-RO" baseline="0" noProof="0" dirty="0" smtClean="0"/>
              <a:t> care </a:t>
            </a:r>
            <a:r>
              <a:rPr lang="ro-RO" baseline="0" noProof="0" dirty="0" err="1" smtClean="0"/>
              <a:t>prezinta</a:t>
            </a:r>
            <a:r>
              <a:rPr lang="ro-RO" baseline="0" noProof="0" dirty="0" smtClean="0"/>
              <a:t> motive de </a:t>
            </a:r>
            <a:r>
              <a:rPr lang="ro-RO" baseline="0" noProof="0" dirty="0" err="1" smtClean="0"/>
              <a:t>ingrijorare</a:t>
            </a:r>
            <a:r>
              <a:rPr lang="ro-RO" baseline="0" noProof="0" dirty="0" smtClean="0"/>
              <a:t> deosebita (</a:t>
            </a:r>
            <a:r>
              <a:rPr lang="ro-RO" baseline="0" noProof="0" dirty="0" err="1" smtClean="0"/>
              <a:t>substances</a:t>
            </a:r>
            <a:r>
              <a:rPr lang="ro-RO" baseline="0" noProof="0" dirty="0" smtClean="0"/>
              <a:t> of </a:t>
            </a:r>
            <a:r>
              <a:rPr lang="ro-RO" baseline="0" noProof="0" dirty="0" err="1" smtClean="0"/>
              <a:t>very</a:t>
            </a:r>
            <a:r>
              <a:rPr lang="ro-RO" baseline="0" noProof="0" dirty="0" smtClean="0"/>
              <a:t> </a:t>
            </a:r>
            <a:r>
              <a:rPr lang="ro-RO" baseline="0" noProof="0" dirty="0" err="1" smtClean="0"/>
              <a:t>high</a:t>
            </a:r>
            <a:r>
              <a:rPr lang="ro-RO" baseline="0" noProof="0" dirty="0" smtClean="0"/>
              <a:t> concern)</a:t>
            </a:r>
            <a:endParaRPr lang="ro-RO" noProof="0" dirty="0"/>
          </a:p>
        </p:txBody>
      </p:sp>
      <p:sp>
        <p:nvSpPr>
          <p:cNvPr id="4" name="Slide Number Placeholder 3"/>
          <p:cNvSpPr>
            <a:spLocks noGrp="1"/>
          </p:cNvSpPr>
          <p:nvPr>
            <p:ph type="sldNum" sz="quarter" idx="10"/>
          </p:nvPr>
        </p:nvSpPr>
        <p:spPr/>
        <p:txBody>
          <a:bodyPr/>
          <a:lstStyle/>
          <a:p>
            <a:fld id="{8A97EF9D-E50F-43FB-AB23-BFBC9BAFDAF0}" type="slidenum">
              <a:rPr lang="en-GB" smtClean="0"/>
              <a:t>5</a:t>
            </a:fld>
            <a:endParaRPr lang="en-GB"/>
          </a:p>
        </p:txBody>
      </p:sp>
    </p:spTree>
    <p:extLst>
      <p:ext uri="{BB962C8B-B14F-4D97-AF65-F5344CB8AC3E}">
        <p14:creationId xmlns:p14="http://schemas.microsoft.com/office/powerpoint/2010/main" val="376115978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A97EF9D-E50F-43FB-AB23-BFBC9BAFDAF0}" type="slidenum">
              <a:rPr lang="en-GB" smtClean="0"/>
              <a:t>50</a:t>
            </a:fld>
            <a:endParaRPr lang="en-GB"/>
          </a:p>
        </p:txBody>
      </p:sp>
    </p:spTree>
    <p:extLst>
      <p:ext uri="{BB962C8B-B14F-4D97-AF65-F5344CB8AC3E}">
        <p14:creationId xmlns:p14="http://schemas.microsoft.com/office/powerpoint/2010/main" val="321138785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GB" dirty="0" smtClean="0"/>
          </a:p>
        </p:txBody>
      </p:sp>
      <p:sp>
        <p:nvSpPr>
          <p:cNvPr id="4" name="Slide Number Placeholder 3"/>
          <p:cNvSpPr>
            <a:spLocks noGrp="1"/>
          </p:cNvSpPr>
          <p:nvPr>
            <p:ph type="sldNum" sz="quarter" idx="10"/>
          </p:nvPr>
        </p:nvSpPr>
        <p:spPr/>
        <p:txBody>
          <a:bodyPr/>
          <a:lstStyle/>
          <a:p>
            <a:fld id="{8A97EF9D-E50F-43FB-AB23-BFBC9BAFDAF0}" type="slidenum">
              <a:rPr lang="en-GB" smtClean="0"/>
              <a:t>51</a:t>
            </a:fld>
            <a:endParaRPr lang="en-GB"/>
          </a:p>
        </p:txBody>
      </p:sp>
    </p:spTree>
    <p:extLst>
      <p:ext uri="{BB962C8B-B14F-4D97-AF65-F5344CB8AC3E}">
        <p14:creationId xmlns:p14="http://schemas.microsoft.com/office/powerpoint/2010/main" val="26275896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kern="1200" dirty="0" smtClean="0">
                <a:solidFill>
                  <a:schemeClr val="tx1"/>
                </a:solidFill>
                <a:effectLst/>
                <a:latin typeface="+mn-lt"/>
                <a:ea typeface="+mn-ea"/>
                <a:cs typeface="+mn-cs"/>
              </a:rPr>
              <a:t>Companiile sunt responsabile pentru siguranța produselor chimice pe care le introduc pe piață. Companiile trebuie să identifice și să gestioneze riscurile legate de substanțele pe care le produc și le pun pe piața UE. </a:t>
            </a:r>
            <a:r>
              <a:rPr lang="en-US" sz="1200" kern="1200" dirty="0" err="1" smtClean="0">
                <a:solidFill>
                  <a:schemeClr val="tx1"/>
                </a:solidFill>
                <a:effectLst/>
                <a:latin typeface="+mn-lt"/>
                <a:ea typeface="+mn-ea"/>
                <a:cs typeface="+mn-cs"/>
              </a:rPr>
              <a:t>Acestea</a:t>
            </a:r>
            <a:r>
              <a:rPr lang="ro-RO" sz="1200" kern="1200" dirty="0" smtClean="0">
                <a:solidFill>
                  <a:schemeClr val="tx1"/>
                </a:solidFill>
                <a:effectLst/>
                <a:latin typeface="+mn-lt"/>
                <a:ea typeface="+mn-ea"/>
                <a:cs typeface="+mn-cs"/>
              </a:rPr>
              <a:t>, </a:t>
            </a:r>
            <a:r>
              <a:rPr lang="ro-RO" sz="1200" kern="1200" dirty="0" smtClean="0">
                <a:solidFill>
                  <a:schemeClr val="tx1"/>
                </a:solidFill>
                <a:effectLst/>
                <a:latin typeface="+mn-lt"/>
                <a:ea typeface="+mn-ea"/>
                <a:cs typeface="+mn-cs"/>
              </a:rPr>
              <a:t>de asemenea, trebuie să demonstreze modul în care substanța poate fi utilizată în condiții de siguranță și trebuie să comunice utilizatorilor măsurile de administrare a riscurilor.</a:t>
            </a:r>
            <a:br>
              <a:rPr lang="ro-RO" sz="1200" kern="1200" dirty="0" smtClean="0">
                <a:solidFill>
                  <a:schemeClr val="tx1"/>
                </a:solidFill>
                <a:effectLst/>
                <a:latin typeface="+mn-lt"/>
                <a:ea typeface="+mn-ea"/>
                <a:cs typeface="+mn-cs"/>
              </a:rPr>
            </a:br>
            <a:r>
              <a:rPr lang="ro-RO" sz="1200" kern="1200" dirty="0" smtClean="0">
                <a:solidFill>
                  <a:schemeClr val="tx1"/>
                </a:solidFill>
                <a:effectLst/>
                <a:latin typeface="+mn-lt"/>
                <a:ea typeface="+mn-ea"/>
                <a:cs typeface="+mn-cs"/>
              </a:rPr>
              <a:t/>
            </a:r>
            <a:br>
              <a:rPr lang="ro-RO" sz="1200" kern="1200" dirty="0" smtClean="0">
                <a:solidFill>
                  <a:schemeClr val="tx1"/>
                </a:solidFill>
                <a:effectLst/>
                <a:latin typeface="+mn-lt"/>
                <a:ea typeface="+mn-ea"/>
                <a:cs typeface="+mn-cs"/>
              </a:rPr>
            </a:br>
            <a:r>
              <a:rPr lang="ro-RO" sz="1200" kern="1200" dirty="0" smtClean="0">
                <a:solidFill>
                  <a:schemeClr val="tx1"/>
                </a:solidFill>
                <a:effectLst/>
                <a:latin typeface="+mn-lt"/>
                <a:ea typeface="+mn-ea"/>
                <a:cs typeface="+mn-cs"/>
              </a:rPr>
              <a:t>În cazul în care riscurile nu pot fi gestionate în mod corespunzător, </a:t>
            </a:r>
            <a:r>
              <a:rPr lang="ro-RO" sz="1200" kern="1200" dirty="0" smtClean="0">
                <a:solidFill>
                  <a:schemeClr val="tx1"/>
                </a:solidFill>
                <a:effectLst/>
                <a:latin typeface="+mn-lt"/>
                <a:ea typeface="+mn-ea"/>
                <a:cs typeface="+mn-cs"/>
              </a:rPr>
              <a:t>autorități</a:t>
            </a:r>
            <a:r>
              <a:rPr lang="en-US" sz="1200" kern="1200" dirty="0" smtClean="0">
                <a:solidFill>
                  <a:schemeClr val="tx1"/>
                </a:solidFill>
                <a:effectLst/>
                <a:latin typeface="+mn-lt"/>
                <a:ea typeface="+mn-ea"/>
                <a:cs typeface="+mn-cs"/>
              </a:rPr>
              <a:t>le</a:t>
            </a:r>
            <a:r>
              <a:rPr lang="ro-RO" sz="1200" kern="1200" dirty="0" smtClean="0">
                <a:solidFill>
                  <a:schemeClr val="tx1"/>
                </a:solidFill>
                <a:effectLst/>
                <a:latin typeface="+mn-lt"/>
                <a:ea typeface="+mn-ea"/>
                <a:cs typeface="+mn-cs"/>
              </a:rPr>
              <a:t> </a:t>
            </a:r>
            <a:r>
              <a:rPr lang="ro-RO" sz="1200" kern="1200" dirty="0" smtClean="0">
                <a:solidFill>
                  <a:schemeClr val="tx1"/>
                </a:solidFill>
                <a:effectLst/>
                <a:latin typeface="+mn-lt"/>
                <a:ea typeface="+mn-ea"/>
                <a:cs typeface="+mn-cs"/>
              </a:rPr>
              <a:t>au la dispoziţie diferite moduri de a reglementa mai strict utilizarea substanțelor. Pe termen lung, substanțele cele mai periculoase ar trebui să fie înlocuit cu altele mai puțin periculoase.</a:t>
            </a:r>
            <a:br>
              <a:rPr lang="ro-RO" sz="1200" kern="1200" dirty="0" smtClean="0">
                <a:solidFill>
                  <a:schemeClr val="tx1"/>
                </a:solidFill>
                <a:effectLst/>
                <a:latin typeface="+mn-lt"/>
                <a:ea typeface="+mn-ea"/>
                <a:cs typeface="+mn-cs"/>
              </a:rPr>
            </a:br>
            <a:r>
              <a:rPr lang="ro-RO" sz="1200" kern="1200" dirty="0" smtClean="0">
                <a:solidFill>
                  <a:schemeClr val="tx1"/>
                </a:solidFill>
                <a:effectLst/>
                <a:latin typeface="+mn-lt"/>
                <a:ea typeface="+mn-ea"/>
                <a:cs typeface="+mn-cs"/>
              </a:rPr>
              <a:t/>
            </a:r>
            <a:br>
              <a:rPr lang="ro-RO" sz="1200" kern="1200" dirty="0" smtClean="0">
                <a:solidFill>
                  <a:schemeClr val="tx1"/>
                </a:solidFill>
                <a:effectLst/>
                <a:latin typeface="+mn-lt"/>
                <a:ea typeface="+mn-ea"/>
                <a:cs typeface="+mn-cs"/>
              </a:rPr>
            </a:br>
            <a:r>
              <a:rPr lang="ro-RO" sz="1200" kern="1200" dirty="0" smtClean="0">
                <a:solidFill>
                  <a:schemeClr val="tx1"/>
                </a:solidFill>
                <a:effectLst/>
                <a:latin typeface="+mn-lt"/>
                <a:ea typeface="+mn-ea"/>
                <a:cs typeface="+mn-cs"/>
              </a:rPr>
              <a:t>Principala sursă de informare utilizată de </a:t>
            </a:r>
            <a:r>
              <a:rPr lang="ro-RO" sz="1200" kern="1200" dirty="0" smtClean="0">
                <a:solidFill>
                  <a:schemeClr val="tx1"/>
                </a:solidFill>
                <a:effectLst/>
                <a:latin typeface="+mn-lt"/>
                <a:ea typeface="+mn-ea"/>
                <a:cs typeface="+mn-cs"/>
              </a:rPr>
              <a:t>autorități </a:t>
            </a:r>
            <a:r>
              <a:rPr lang="ro-RO" sz="1200" kern="1200" dirty="0" smtClean="0">
                <a:solidFill>
                  <a:schemeClr val="tx1"/>
                </a:solidFill>
                <a:effectLst/>
                <a:latin typeface="+mn-lt"/>
                <a:ea typeface="+mn-ea"/>
                <a:cs typeface="+mn-cs"/>
              </a:rPr>
              <a:t>pentru a evalua acest lucru este dosarul de înregistrare depus de industrie la ECHA</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8A97EF9D-E50F-43FB-AB23-BFBC9BAFDAF0}" type="slidenum">
              <a:rPr lang="en-GB" smtClean="0"/>
              <a:t>6</a:t>
            </a:fld>
            <a:endParaRPr lang="en-GB"/>
          </a:p>
        </p:txBody>
      </p:sp>
    </p:spTree>
    <p:extLst>
      <p:ext uri="{BB962C8B-B14F-4D97-AF65-F5344CB8AC3E}">
        <p14:creationId xmlns:p14="http://schemas.microsoft.com/office/powerpoint/2010/main" val="27249738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1766">
              <a:defRPr/>
            </a:pPr>
            <a:endParaRPr lang="en-GB" baseline="0" dirty="0" smtClean="0"/>
          </a:p>
        </p:txBody>
      </p:sp>
      <p:sp>
        <p:nvSpPr>
          <p:cNvPr id="4" name="Slide Number Placeholder 3"/>
          <p:cNvSpPr>
            <a:spLocks noGrp="1"/>
          </p:cNvSpPr>
          <p:nvPr>
            <p:ph type="sldNum" sz="quarter" idx="10"/>
          </p:nvPr>
        </p:nvSpPr>
        <p:spPr/>
        <p:txBody>
          <a:bodyPr/>
          <a:lstStyle/>
          <a:p>
            <a:fld id="{8A97EF9D-E50F-43FB-AB23-BFBC9BAFDAF0}" type="slidenum">
              <a:rPr lang="en-GB" smtClean="0"/>
              <a:t>7</a:t>
            </a:fld>
            <a:endParaRPr lang="en-GB"/>
          </a:p>
        </p:txBody>
      </p:sp>
    </p:spTree>
    <p:extLst>
      <p:ext uri="{BB962C8B-B14F-4D97-AF65-F5344CB8AC3E}">
        <p14:creationId xmlns:p14="http://schemas.microsoft.com/office/powerpoint/2010/main" val="27249738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err="1" smtClean="0">
                <a:solidFill>
                  <a:schemeClr val="tx1"/>
                </a:solidFill>
                <a:effectLst/>
                <a:latin typeface="+mn-lt"/>
                <a:ea typeface="+mn-ea"/>
                <a:cs typeface="+mn-cs"/>
              </a:rPr>
              <a:t>Identificarea</a:t>
            </a:r>
            <a:endParaRPr lang="en-US" sz="1200" kern="1200" dirty="0" smtClean="0">
              <a:solidFill>
                <a:schemeClr val="tx1"/>
              </a:solidFill>
              <a:effectLst/>
              <a:latin typeface="+mn-lt"/>
              <a:ea typeface="+mn-ea"/>
              <a:cs typeface="+mn-cs"/>
            </a:endParaRPr>
          </a:p>
          <a:p>
            <a:pPr algn="just"/>
            <a:r>
              <a:rPr lang="ro-RO" sz="1200" kern="1200" dirty="0" smtClean="0">
                <a:solidFill>
                  <a:schemeClr val="tx1"/>
                </a:solidFill>
                <a:effectLst/>
                <a:latin typeface="+mn-lt"/>
                <a:ea typeface="+mn-ea"/>
                <a:cs typeface="+mn-cs"/>
              </a:rPr>
              <a:t>În faza de </a:t>
            </a:r>
            <a:r>
              <a:rPr lang="en-US" sz="1200" kern="1200" dirty="0" err="1" smtClean="0">
                <a:solidFill>
                  <a:schemeClr val="tx1"/>
                </a:solidFill>
                <a:effectLst/>
                <a:latin typeface="+mn-lt"/>
                <a:ea typeface="+mn-ea"/>
                <a:cs typeface="+mn-cs"/>
              </a:rPr>
              <a:t>identificare</a:t>
            </a:r>
            <a:r>
              <a:rPr lang="ro-RO" sz="1200" kern="1200" dirty="0" smtClean="0">
                <a:solidFill>
                  <a:schemeClr val="tx1"/>
                </a:solidFill>
                <a:effectLst/>
                <a:latin typeface="+mn-lt"/>
                <a:ea typeface="+mn-ea"/>
                <a:cs typeface="+mn-cs"/>
              </a:rPr>
              <a:t>, </a:t>
            </a:r>
            <a:r>
              <a:rPr lang="ro-RO" sz="1200" kern="1200" dirty="0" smtClean="0">
                <a:solidFill>
                  <a:schemeClr val="tx1"/>
                </a:solidFill>
                <a:effectLst/>
                <a:latin typeface="+mn-lt"/>
                <a:ea typeface="+mn-ea"/>
                <a:cs typeface="+mn-cs"/>
              </a:rPr>
              <a:t>baza de date privind înregistrarea (şi altele REACH/CLP) sunt utilizate pentru identificarea substanţelor care sunt candidate pentru identificarea ca SVHC, evaluarea substanţei şi/sau </a:t>
            </a:r>
            <a:r>
              <a:rPr lang="ro-RO" sz="1200" kern="1200" dirty="0" smtClean="0">
                <a:solidFill>
                  <a:schemeClr val="tx1"/>
                </a:solidFill>
                <a:effectLst/>
                <a:latin typeface="+mn-lt"/>
                <a:ea typeface="+mn-ea"/>
                <a:cs typeface="+mn-cs"/>
              </a:rPr>
              <a:t>clasificare</a:t>
            </a:r>
            <a:r>
              <a:rPr lang="en-US" sz="1200" kern="1200" dirty="0" smtClean="0">
                <a:solidFill>
                  <a:schemeClr val="tx1"/>
                </a:solidFill>
                <a:effectLst/>
                <a:latin typeface="+mn-lt"/>
                <a:ea typeface="+mn-ea"/>
                <a:cs typeface="+mn-cs"/>
              </a:rPr>
              <a:t>a</a:t>
            </a:r>
            <a:r>
              <a:rPr lang="ro-RO" sz="1200" kern="1200" dirty="0" smtClean="0">
                <a:solidFill>
                  <a:schemeClr val="tx1"/>
                </a:solidFill>
                <a:effectLst/>
                <a:latin typeface="+mn-lt"/>
                <a:ea typeface="+mn-ea"/>
                <a:cs typeface="+mn-cs"/>
              </a:rPr>
              <a:t> </a:t>
            </a:r>
            <a:r>
              <a:rPr lang="ro-RO" sz="1200" kern="1200" dirty="0" smtClean="0">
                <a:solidFill>
                  <a:schemeClr val="tx1"/>
                </a:solidFill>
                <a:effectLst/>
                <a:latin typeface="+mn-lt"/>
                <a:ea typeface="+mn-ea"/>
                <a:cs typeface="+mn-cs"/>
              </a:rPr>
              <a:t>armonizată (CLH</a:t>
            </a:r>
            <a:r>
              <a:rPr lang="en-US" sz="1200" kern="1200" dirty="0" smtClean="0">
                <a:solidFill>
                  <a:schemeClr val="tx1"/>
                </a:solidFill>
                <a:effectLst/>
                <a:latin typeface="+mn-lt"/>
                <a:ea typeface="+mn-ea"/>
                <a:cs typeface="+mn-cs"/>
              </a:rPr>
              <a:t> – classification and labeling harmonized</a:t>
            </a:r>
            <a:r>
              <a:rPr lang="ro-RO" sz="1200" kern="1200" dirty="0" smtClean="0">
                <a:solidFill>
                  <a:schemeClr val="tx1"/>
                </a:solidFill>
                <a:effectLst/>
                <a:latin typeface="+mn-lt"/>
                <a:ea typeface="+mn-ea"/>
                <a:cs typeface="+mn-cs"/>
              </a:rPr>
              <a:t>).</a:t>
            </a:r>
            <a:endParaRPr lang="en-US" sz="1200" kern="1200" dirty="0" smtClean="0">
              <a:solidFill>
                <a:schemeClr val="tx1"/>
              </a:solidFill>
              <a:effectLst/>
              <a:latin typeface="+mn-lt"/>
              <a:ea typeface="+mn-ea"/>
              <a:cs typeface="+mn-cs"/>
            </a:endParaRPr>
          </a:p>
          <a:p>
            <a:pPr algn="just"/>
            <a:r>
              <a:rPr lang="ro-RO" sz="1200" kern="1200" dirty="0" smtClean="0">
                <a:solidFill>
                  <a:schemeClr val="tx1"/>
                </a:solidFill>
                <a:effectLst/>
                <a:latin typeface="+mn-lt"/>
                <a:ea typeface="+mn-ea"/>
                <a:cs typeface="+mn-cs"/>
              </a:rPr>
              <a:t>Foaia de parcurs SVHC până în 2020 dă </a:t>
            </a:r>
            <a:r>
              <a:rPr lang="ro-RO" sz="1200" kern="1200" dirty="0" smtClean="0">
                <a:solidFill>
                  <a:schemeClr val="tx1"/>
                </a:solidFill>
                <a:effectLst/>
                <a:latin typeface="+mn-lt"/>
                <a:ea typeface="+mn-ea"/>
                <a:cs typeface="+mn-cs"/>
              </a:rPr>
              <a:t>prioritate</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autorizarii</a:t>
            </a:r>
            <a:r>
              <a:rPr lang="ro-RO" sz="1200" kern="1200" dirty="0" smtClean="0">
                <a:solidFill>
                  <a:schemeClr val="tx1"/>
                </a:solidFill>
                <a:effectLst/>
                <a:latin typeface="+mn-lt"/>
                <a:ea typeface="+mn-ea"/>
                <a:cs typeface="+mn-cs"/>
              </a:rPr>
              <a:t> </a:t>
            </a:r>
            <a:r>
              <a:rPr lang="ro-RO" sz="1200" kern="1200" dirty="0" smtClean="0">
                <a:solidFill>
                  <a:schemeClr val="tx1"/>
                </a:solidFill>
                <a:effectLst/>
                <a:latin typeface="+mn-lt"/>
                <a:ea typeface="+mn-ea"/>
                <a:cs typeface="+mn-cs"/>
              </a:rPr>
              <a:t>substanţelor cu proprietăţi SVHC, care sunt înregistrate pentru utilizări </a:t>
            </a:r>
            <a:r>
              <a:rPr lang="ro-RO" sz="1200" kern="1200" dirty="0" smtClean="0">
                <a:solidFill>
                  <a:schemeClr val="tx1"/>
                </a:solidFill>
                <a:effectLst/>
                <a:latin typeface="+mn-lt"/>
                <a:ea typeface="+mn-ea"/>
                <a:cs typeface="+mn-cs"/>
              </a:rPr>
              <a:t>ne-intermediare.</a:t>
            </a:r>
            <a:endParaRPr lang="en-US" sz="1200" kern="1200" dirty="0" smtClean="0">
              <a:solidFill>
                <a:schemeClr val="tx1"/>
              </a:solidFill>
              <a:effectLst/>
              <a:latin typeface="+mn-lt"/>
              <a:ea typeface="+mn-ea"/>
              <a:cs typeface="+mn-cs"/>
            </a:endParaRPr>
          </a:p>
          <a:p>
            <a:pPr algn="just"/>
            <a:r>
              <a:rPr lang="ro-RO" sz="1200" kern="1200" dirty="0" smtClean="0">
                <a:solidFill>
                  <a:schemeClr val="tx1"/>
                </a:solidFill>
                <a:effectLst/>
                <a:latin typeface="+mn-lt"/>
                <a:ea typeface="+mn-ea"/>
                <a:cs typeface="+mn-cs"/>
              </a:rPr>
              <a:t>Munca de </a:t>
            </a:r>
            <a:r>
              <a:rPr lang="en-US" sz="1200" kern="1200" dirty="0" err="1" smtClean="0">
                <a:solidFill>
                  <a:schemeClr val="tx1"/>
                </a:solidFill>
                <a:effectLst/>
                <a:latin typeface="+mn-lt"/>
                <a:ea typeface="+mn-ea"/>
                <a:cs typeface="+mn-cs"/>
              </a:rPr>
              <a:t>identificare</a:t>
            </a:r>
            <a:r>
              <a:rPr lang="en-US" sz="1200" kern="1200" dirty="0" smtClean="0">
                <a:solidFill>
                  <a:schemeClr val="tx1"/>
                </a:solidFill>
                <a:effectLst/>
                <a:latin typeface="+mn-lt"/>
                <a:ea typeface="+mn-ea"/>
                <a:cs typeface="+mn-cs"/>
              </a:rPr>
              <a:t> (</a:t>
            </a:r>
            <a:r>
              <a:rPr lang="ro-RO" sz="1200" kern="1200" dirty="0" smtClean="0">
                <a:solidFill>
                  <a:schemeClr val="tx1"/>
                </a:solidFill>
                <a:effectLst/>
                <a:latin typeface="+mn-lt"/>
                <a:ea typeface="+mn-ea"/>
                <a:cs typeface="+mn-cs"/>
              </a:rPr>
              <a:t>screening</a:t>
            </a:r>
            <a:r>
              <a:rPr lang="en-US" sz="1200" kern="1200" dirty="0" smtClean="0">
                <a:solidFill>
                  <a:schemeClr val="tx1"/>
                </a:solidFill>
                <a:effectLst/>
                <a:latin typeface="+mn-lt"/>
                <a:ea typeface="+mn-ea"/>
                <a:cs typeface="+mn-cs"/>
              </a:rPr>
              <a:t>)</a:t>
            </a:r>
            <a:r>
              <a:rPr lang="ro-RO"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presupune</a:t>
            </a:r>
            <a:r>
              <a:rPr lang="en-US" sz="1200" kern="1200" dirty="0" smtClean="0">
                <a:solidFill>
                  <a:schemeClr val="tx1"/>
                </a:solidFill>
                <a:effectLst/>
                <a:latin typeface="+mn-lt"/>
                <a:ea typeface="+mn-ea"/>
                <a:cs typeface="+mn-cs"/>
              </a:rPr>
              <a:t> </a:t>
            </a:r>
            <a:r>
              <a:rPr lang="ro-RO" sz="1200" kern="1200" dirty="0" smtClean="0">
                <a:solidFill>
                  <a:schemeClr val="tx1"/>
                </a:solidFill>
                <a:effectLst/>
                <a:latin typeface="+mn-lt"/>
                <a:ea typeface="+mn-ea"/>
                <a:cs typeface="+mn-cs"/>
              </a:rPr>
              <a:t>multe </a:t>
            </a:r>
            <a:r>
              <a:rPr lang="ro-RO" sz="1200" kern="1200" dirty="0" smtClean="0">
                <a:solidFill>
                  <a:schemeClr val="tx1"/>
                </a:solidFill>
                <a:effectLst/>
                <a:latin typeface="+mn-lt"/>
                <a:ea typeface="+mn-ea"/>
                <a:cs typeface="+mn-cs"/>
              </a:rPr>
              <a:t>activităţi care implică autorităţi</a:t>
            </a:r>
            <a:r>
              <a:rPr lang="en-US" sz="1200" kern="1200" dirty="0" smtClean="0">
                <a:solidFill>
                  <a:schemeClr val="tx1"/>
                </a:solidFill>
                <a:effectLst/>
                <a:latin typeface="+mn-lt"/>
                <a:ea typeface="+mn-ea"/>
                <a:cs typeface="+mn-cs"/>
              </a:rPr>
              <a:t>le</a:t>
            </a:r>
            <a:r>
              <a:rPr lang="ro-RO" sz="1200" kern="1200" dirty="0" smtClean="0">
                <a:solidFill>
                  <a:schemeClr val="tx1"/>
                </a:solidFill>
                <a:effectLst/>
                <a:latin typeface="+mn-lt"/>
                <a:ea typeface="+mn-ea"/>
                <a:cs typeface="+mn-cs"/>
              </a:rPr>
              <a:t>. Planificarea şi coordonarea muncii de depistare este susţinută de grupurile </a:t>
            </a:r>
            <a:r>
              <a:rPr lang="ro-RO" sz="1200" kern="1200" dirty="0" smtClean="0">
                <a:solidFill>
                  <a:schemeClr val="tx1"/>
                </a:solidFill>
                <a:effectLst/>
                <a:latin typeface="+mn-lt"/>
                <a:ea typeface="+mn-ea"/>
                <a:cs typeface="+mn-cs"/>
              </a:rPr>
              <a:t>relevante</a:t>
            </a:r>
            <a:r>
              <a:rPr lang="en-US" sz="1200" kern="1200" dirty="0" smtClean="0">
                <a:solidFill>
                  <a:schemeClr val="tx1"/>
                </a:solidFill>
                <a:effectLst/>
                <a:latin typeface="+mn-lt"/>
                <a:ea typeface="+mn-ea"/>
                <a:cs typeface="+mn-cs"/>
              </a:rPr>
              <a:t> </a:t>
            </a:r>
            <a:r>
              <a:rPr lang="ro-RO" sz="1200" kern="1200" dirty="0" smtClean="0">
                <a:solidFill>
                  <a:schemeClr val="tx1"/>
                </a:solidFill>
                <a:effectLst/>
                <a:latin typeface="+mn-lt"/>
                <a:ea typeface="+mn-ea"/>
                <a:cs typeface="+mn-cs"/>
              </a:rPr>
              <a:t>specifice-substanţei</a:t>
            </a:r>
            <a:r>
              <a:rPr lang="ro-RO" sz="1200" kern="1200" dirty="0" smtClean="0">
                <a:solidFill>
                  <a:schemeClr val="tx1"/>
                </a:solidFill>
                <a:effectLst/>
                <a:latin typeface="+mn-lt"/>
                <a:ea typeface="+mn-ea"/>
                <a:cs typeface="+mn-cs"/>
              </a:rPr>
              <a:t>.</a:t>
            </a:r>
            <a:endParaRPr lang="en-US" sz="1200" kern="1200" dirty="0" smtClean="0">
              <a:solidFill>
                <a:schemeClr val="tx1"/>
              </a:solidFill>
              <a:effectLst/>
              <a:latin typeface="+mn-lt"/>
              <a:ea typeface="+mn-ea"/>
              <a:cs typeface="+mn-cs"/>
            </a:endParaRPr>
          </a:p>
          <a:p>
            <a:pPr algn="just"/>
            <a:r>
              <a:rPr lang="ro-RO" sz="1200" kern="1200" dirty="0" smtClean="0">
                <a:solidFill>
                  <a:schemeClr val="tx1"/>
                </a:solidFill>
                <a:effectLst/>
                <a:latin typeface="+mn-lt"/>
                <a:ea typeface="+mn-ea"/>
                <a:cs typeface="+mn-cs"/>
              </a:rPr>
              <a:t>În unele cazuri, este nevoie de evaluare</a:t>
            </a:r>
            <a:r>
              <a:rPr lang="en-US" sz="1200" kern="1200" dirty="0" smtClean="0">
                <a:solidFill>
                  <a:schemeClr val="tx1"/>
                </a:solidFill>
                <a:effectLst/>
                <a:latin typeface="+mn-lt"/>
                <a:ea typeface="+mn-ea"/>
                <a:cs typeface="+mn-cs"/>
              </a:rPr>
              <a:t>a</a:t>
            </a:r>
            <a:r>
              <a:rPr lang="ro-RO" sz="1200" kern="1200" dirty="0" smtClean="0">
                <a:solidFill>
                  <a:schemeClr val="tx1"/>
                </a:solidFill>
                <a:effectLst/>
                <a:latin typeface="+mn-lt"/>
                <a:ea typeface="+mn-ea"/>
                <a:cs typeface="+mn-cs"/>
              </a:rPr>
              <a:t> suplimentară a informaţiilor existente şi/sau </a:t>
            </a:r>
            <a:r>
              <a:rPr lang="en-US" sz="1200" kern="1200" dirty="0" smtClean="0">
                <a:solidFill>
                  <a:schemeClr val="tx1"/>
                </a:solidFill>
                <a:effectLst/>
                <a:latin typeface="+mn-lt"/>
                <a:ea typeface="+mn-ea"/>
                <a:cs typeface="+mn-cs"/>
              </a:rPr>
              <a:t>de</a:t>
            </a:r>
            <a:r>
              <a:rPr lang="ro-RO" sz="1200" kern="1200" dirty="0" smtClean="0">
                <a:solidFill>
                  <a:schemeClr val="tx1"/>
                </a:solidFill>
                <a:effectLst/>
                <a:latin typeface="+mn-lt"/>
                <a:ea typeface="+mn-ea"/>
                <a:cs typeface="+mn-cs"/>
              </a:rPr>
              <a:t> gene</a:t>
            </a:r>
            <a:r>
              <a:rPr lang="en-US" sz="1200" kern="1200" dirty="0" smtClean="0">
                <a:solidFill>
                  <a:schemeClr val="tx1"/>
                </a:solidFill>
                <a:effectLst/>
                <a:latin typeface="+mn-lt"/>
                <a:ea typeface="+mn-ea"/>
                <a:cs typeface="+mn-cs"/>
              </a:rPr>
              <a:t>re</a:t>
            </a:r>
            <a:r>
              <a:rPr lang="ro-RO" sz="1200" kern="1200" dirty="0" smtClean="0">
                <a:solidFill>
                  <a:schemeClr val="tx1"/>
                </a:solidFill>
                <a:effectLst/>
                <a:latin typeface="+mn-lt"/>
                <a:ea typeface="+mn-ea"/>
                <a:cs typeface="+mn-cs"/>
              </a:rPr>
              <a:t>re</a:t>
            </a:r>
            <a:r>
              <a:rPr lang="en-US" sz="1200" kern="1200" dirty="0" smtClean="0">
                <a:solidFill>
                  <a:schemeClr val="tx1"/>
                </a:solidFill>
                <a:effectLst/>
                <a:latin typeface="+mn-lt"/>
                <a:ea typeface="+mn-ea"/>
                <a:cs typeface="+mn-cs"/>
              </a:rPr>
              <a:t> de</a:t>
            </a:r>
            <a:r>
              <a:rPr lang="ro-RO" sz="1200" kern="1200" dirty="0" smtClean="0">
                <a:solidFill>
                  <a:schemeClr val="tx1"/>
                </a:solidFill>
                <a:effectLst/>
                <a:latin typeface="+mn-lt"/>
                <a:ea typeface="+mn-ea"/>
                <a:cs typeface="+mn-cs"/>
              </a:rPr>
              <a:t> </a:t>
            </a:r>
            <a:r>
              <a:rPr lang="ro-RO" sz="1200" kern="1200" dirty="0" smtClean="0">
                <a:solidFill>
                  <a:schemeClr val="tx1"/>
                </a:solidFill>
                <a:effectLst/>
                <a:latin typeface="+mn-lt"/>
                <a:ea typeface="+mn-ea"/>
                <a:cs typeface="+mn-cs"/>
              </a:rPr>
              <a:t>informaţii suplimentare pentru a avea </a:t>
            </a:r>
            <a:r>
              <a:rPr lang="en-US" sz="1200" kern="1200" dirty="0" smtClean="0">
                <a:solidFill>
                  <a:schemeClr val="tx1"/>
                </a:solidFill>
                <a:effectLst/>
                <a:latin typeface="+mn-lt"/>
                <a:ea typeface="+mn-ea"/>
                <a:cs typeface="+mn-cs"/>
              </a:rPr>
              <a:t>o </a:t>
            </a:r>
            <a:r>
              <a:rPr lang="en-US" sz="1200" kern="1200" dirty="0" err="1" smtClean="0">
                <a:solidFill>
                  <a:schemeClr val="tx1"/>
                </a:solidFill>
                <a:effectLst/>
                <a:latin typeface="+mn-lt"/>
                <a:ea typeface="+mn-ea"/>
                <a:cs typeface="+mn-cs"/>
              </a:rPr>
              <a:t>baza</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suficienta</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pentru</a:t>
            </a:r>
            <a:r>
              <a:rPr lang="en-US" sz="1200" kern="1200" dirty="0" smtClean="0">
                <a:solidFill>
                  <a:schemeClr val="tx1"/>
                </a:solidFill>
                <a:effectLst/>
                <a:latin typeface="+mn-lt"/>
                <a:ea typeface="+mn-ea"/>
                <a:cs typeface="+mn-cs"/>
              </a:rPr>
              <a:t> a</a:t>
            </a:r>
            <a:r>
              <a:rPr lang="ro-RO" sz="1200" kern="1200" dirty="0" smtClean="0">
                <a:solidFill>
                  <a:schemeClr val="tx1"/>
                </a:solidFill>
                <a:effectLst/>
                <a:latin typeface="+mn-lt"/>
                <a:ea typeface="+mn-ea"/>
                <a:cs typeface="+mn-cs"/>
              </a:rPr>
              <a:t> trag</a:t>
            </a:r>
            <a:r>
              <a:rPr lang="en-US" sz="1200" kern="1200" dirty="0" smtClean="0">
                <a:solidFill>
                  <a:schemeClr val="tx1"/>
                </a:solidFill>
                <a:effectLst/>
                <a:latin typeface="+mn-lt"/>
                <a:ea typeface="+mn-ea"/>
                <a:cs typeface="+mn-cs"/>
              </a:rPr>
              <a:t>e</a:t>
            </a:r>
            <a:r>
              <a:rPr lang="ro-RO" sz="1200" kern="1200" dirty="0" smtClean="0">
                <a:solidFill>
                  <a:schemeClr val="tx1"/>
                </a:solidFill>
                <a:effectLst/>
                <a:latin typeface="+mn-lt"/>
                <a:ea typeface="+mn-ea"/>
                <a:cs typeface="+mn-cs"/>
              </a:rPr>
              <a:t> concluzia că substanţa probabil întruneşte criteriile SVHC. Această muncă de evaluare poate fi coordonată de grupul relevant de experţi sau să urmeze procedura Comitetului pentru evaluarea riscului (RAC</a:t>
            </a:r>
            <a:r>
              <a:rPr lang="en-US" sz="1200" kern="1200" dirty="0" smtClean="0">
                <a:solidFill>
                  <a:schemeClr val="tx1"/>
                </a:solidFill>
                <a:effectLst/>
                <a:latin typeface="+mn-lt"/>
                <a:ea typeface="+mn-ea"/>
                <a:cs typeface="+mn-cs"/>
              </a:rPr>
              <a:t> Risk Assessment Committee</a:t>
            </a:r>
            <a:r>
              <a:rPr lang="ro-RO" sz="1200" kern="1200" dirty="0" smtClean="0">
                <a:solidFill>
                  <a:schemeClr val="tx1"/>
                </a:solidFill>
                <a:effectLst/>
                <a:latin typeface="+mn-lt"/>
                <a:ea typeface="+mn-ea"/>
                <a:cs typeface="+mn-cs"/>
              </a:rPr>
              <a:t>) pentru CLH, dacă este necesar.</a:t>
            </a:r>
            <a:endParaRPr lang="en-US" sz="1200" kern="1200" dirty="0" smtClean="0">
              <a:solidFill>
                <a:schemeClr val="tx1"/>
              </a:solidFill>
              <a:effectLst/>
              <a:latin typeface="+mn-lt"/>
              <a:ea typeface="+mn-ea"/>
              <a:cs typeface="+mn-cs"/>
            </a:endParaRPr>
          </a:p>
          <a:p>
            <a:pPr algn="just"/>
            <a:r>
              <a:rPr lang="ro-RO" sz="1200" kern="1200" dirty="0" smtClean="0">
                <a:solidFill>
                  <a:schemeClr val="tx1"/>
                </a:solidFill>
                <a:effectLst/>
                <a:latin typeface="+mn-lt"/>
                <a:ea typeface="+mn-ea"/>
                <a:cs typeface="+mn-cs"/>
              </a:rPr>
              <a:t>Analiza opţiunii de gestionare a riscului</a:t>
            </a:r>
            <a:r>
              <a:rPr lang="en-US" sz="1200" kern="1200" dirty="0" smtClean="0">
                <a:solidFill>
                  <a:schemeClr val="tx1"/>
                </a:solidFill>
                <a:effectLst/>
                <a:latin typeface="+mn-lt"/>
                <a:ea typeface="+mn-ea"/>
                <a:cs typeface="+mn-cs"/>
              </a:rPr>
              <a:t> (</a:t>
            </a:r>
            <a:r>
              <a:rPr lang="ro-RO" sz="1200" kern="1200" dirty="0" smtClean="0">
                <a:solidFill>
                  <a:schemeClr val="tx1"/>
                </a:solidFill>
                <a:effectLst/>
                <a:latin typeface="+mn-lt"/>
                <a:ea typeface="+mn-ea"/>
                <a:cs typeface="+mn-cs"/>
              </a:rPr>
              <a:t>RMOA</a:t>
            </a:r>
            <a:r>
              <a:rPr lang="en-US" sz="1200" kern="1200" dirty="0" smtClean="0">
                <a:solidFill>
                  <a:schemeClr val="tx1"/>
                </a:solidFill>
                <a:effectLst/>
                <a:latin typeface="+mn-lt"/>
                <a:ea typeface="+mn-ea"/>
                <a:cs typeface="+mn-cs"/>
              </a:rPr>
              <a:t>, </a:t>
            </a:r>
            <a:r>
              <a:rPr lang="ro-RO" sz="1200" kern="1200" dirty="0" err="1" smtClean="0">
                <a:solidFill>
                  <a:schemeClr val="tx1"/>
                </a:solidFill>
                <a:effectLst/>
                <a:latin typeface="+mn-lt"/>
                <a:ea typeface="+mn-ea"/>
                <a:cs typeface="+mn-cs"/>
              </a:rPr>
              <a:t>Risk</a:t>
            </a:r>
            <a:r>
              <a:rPr lang="ro-RO" sz="1200" kern="1200" dirty="0" smtClean="0">
                <a:solidFill>
                  <a:schemeClr val="tx1"/>
                </a:solidFill>
                <a:effectLst/>
                <a:latin typeface="+mn-lt"/>
                <a:ea typeface="+mn-ea"/>
                <a:cs typeface="+mn-cs"/>
              </a:rPr>
              <a:t> Management </a:t>
            </a:r>
            <a:r>
              <a:rPr lang="ro-RO" sz="1200" kern="1200" dirty="0" err="1" smtClean="0">
                <a:solidFill>
                  <a:schemeClr val="tx1"/>
                </a:solidFill>
                <a:effectLst/>
                <a:latin typeface="+mn-lt"/>
                <a:ea typeface="+mn-ea"/>
                <a:cs typeface="+mn-cs"/>
              </a:rPr>
              <a:t>Option</a:t>
            </a:r>
            <a:r>
              <a:rPr lang="ro-RO" sz="1200" kern="1200" dirty="0" smtClean="0">
                <a:solidFill>
                  <a:schemeClr val="tx1"/>
                </a:solidFill>
                <a:effectLst/>
                <a:latin typeface="+mn-lt"/>
                <a:ea typeface="+mn-ea"/>
                <a:cs typeface="+mn-cs"/>
              </a:rPr>
              <a:t> </a:t>
            </a:r>
            <a:r>
              <a:rPr lang="ro-RO" sz="1200" kern="1200" dirty="0" err="1" smtClean="0">
                <a:solidFill>
                  <a:schemeClr val="tx1"/>
                </a:solidFill>
                <a:effectLst/>
                <a:latin typeface="+mn-lt"/>
                <a:ea typeface="+mn-ea"/>
                <a:cs typeface="+mn-cs"/>
              </a:rPr>
              <a:t>Analysis</a:t>
            </a:r>
            <a:r>
              <a:rPr lang="ro-RO" sz="1200"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are </a:t>
            </a:r>
            <a:r>
              <a:rPr lang="en-US" sz="1200" kern="1200" dirty="0" err="1" smtClean="0">
                <a:solidFill>
                  <a:schemeClr val="tx1"/>
                </a:solidFill>
                <a:effectLst/>
                <a:latin typeface="+mn-lt"/>
                <a:ea typeface="+mn-ea"/>
                <a:cs typeface="+mn-cs"/>
              </a:rPr>
              <a:t>scopul</a:t>
            </a:r>
            <a:r>
              <a:rPr lang="en-US" sz="1200" kern="1200" dirty="0" smtClean="0">
                <a:solidFill>
                  <a:schemeClr val="tx1"/>
                </a:solidFill>
                <a:effectLst/>
                <a:latin typeface="+mn-lt"/>
                <a:ea typeface="+mn-ea"/>
                <a:cs typeface="+mn-cs"/>
              </a:rPr>
              <a:t> </a:t>
            </a:r>
            <a:r>
              <a:rPr lang="ro-RO" sz="1200" kern="1200" dirty="0" smtClean="0">
                <a:solidFill>
                  <a:schemeClr val="tx1"/>
                </a:solidFill>
                <a:effectLst/>
                <a:latin typeface="+mn-lt"/>
                <a:ea typeface="+mn-ea"/>
                <a:cs typeface="+mn-cs"/>
              </a:rPr>
              <a:t>să ajute la luarea deciziei dacă sunt necesare activităţi </a:t>
            </a:r>
            <a:r>
              <a:rPr lang="ro-RO" sz="1200" kern="1200" dirty="0" smtClean="0">
                <a:solidFill>
                  <a:schemeClr val="tx1"/>
                </a:solidFill>
                <a:effectLst/>
                <a:latin typeface="+mn-lt"/>
                <a:ea typeface="+mn-ea"/>
                <a:cs typeface="+mn-cs"/>
              </a:rPr>
              <a:t>suplimentare </a:t>
            </a:r>
            <a:r>
              <a:rPr lang="en-US" sz="1200" kern="1200" dirty="0" smtClean="0">
                <a:solidFill>
                  <a:schemeClr val="tx1"/>
                </a:solidFill>
                <a:effectLst/>
                <a:latin typeface="+mn-lt"/>
                <a:ea typeface="+mn-ea"/>
                <a:cs typeface="+mn-cs"/>
              </a:rPr>
              <a:t>de </a:t>
            </a:r>
            <a:r>
              <a:rPr lang="ro-RO" sz="1200" kern="1200" dirty="0" smtClean="0">
                <a:solidFill>
                  <a:schemeClr val="tx1"/>
                </a:solidFill>
                <a:effectLst/>
                <a:latin typeface="+mn-lt"/>
                <a:ea typeface="+mn-ea"/>
                <a:cs typeface="+mn-cs"/>
              </a:rPr>
              <a:t>reglementare </a:t>
            </a:r>
            <a:r>
              <a:rPr lang="en-US" sz="1200" kern="1200" dirty="0" smtClean="0">
                <a:solidFill>
                  <a:schemeClr val="tx1"/>
                </a:solidFill>
                <a:effectLst/>
                <a:latin typeface="+mn-lt"/>
                <a:ea typeface="+mn-ea"/>
                <a:cs typeface="+mn-cs"/>
              </a:rPr>
              <a:t>a </a:t>
            </a:r>
            <a:r>
              <a:rPr lang="ro-RO" sz="1200" kern="1200" dirty="0" smtClean="0">
                <a:solidFill>
                  <a:schemeClr val="tx1"/>
                </a:solidFill>
                <a:effectLst/>
                <a:latin typeface="+mn-lt"/>
                <a:ea typeface="+mn-ea"/>
                <a:cs typeface="+mn-cs"/>
              </a:rPr>
              <a:t>management</a:t>
            </a:r>
            <a:r>
              <a:rPr lang="en-US" sz="1200" kern="1200" dirty="0" err="1" smtClean="0">
                <a:solidFill>
                  <a:schemeClr val="tx1"/>
                </a:solidFill>
                <a:effectLst/>
                <a:latin typeface="+mn-lt"/>
                <a:ea typeface="+mn-ea"/>
                <a:cs typeface="+mn-cs"/>
              </a:rPr>
              <a:t>ului</a:t>
            </a:r>
            <a:r>
              <a:rPr lang="ro-RO" sz="1200" kern="1200" dirty="0" smtClean="0">
                <a:solidFill>
                  <a:schemeClr val="tx1"/>
                </a:solidFill>
                <a:effectLst/>
                <a:latin typeface="+mn-lt"/>
                <a:ea typeface="+mn-ea"/>
                <a:cs typeface="+mn-cs"/>
              </a:rPr>
              <a:t> riscului </a:t>
            </a:r>
            <a:r>
              <a:rPr lang="ro-RO" sz="1200" kern="1200" dirty="0" smtClean="0">
                <a:solidFill>
                  <a:schemeClr val="tx1"/>
                </a:solidFill>
                <a:effectLst/>
                <a:latin typeface="+mn-lt"/>
                <a:ea typeface="+mn-ea"/>
                <a:cs typeface="+mn-cs"/>
              </a:rPr>
              <a:t>pentru </a:t>
            </a:r>
            <a:r>
              <a:rPr lang="ro-RO" sz="1200" kern="1200" dirty="0" smtClean="0">
                <a:solidFill>
                  <a:schemeClr val="tx1"/>
                </a:solidFill>
                <a:effectLst/>
                <a:latin typeface="+mn-lt"/>
                <a:ea typeface="+mn-ea"/>
                <a:cs typeface="+mn-cs"/>
              </a:rPr>
              <a:t>o substanţă şi să identifice cel mai potrivit instrument de abordare a îngrijorării. Un Stat Membru sau ECHA (la cererea Comisiei) poate realiza aceasta analiză de la caz la caz pentru a trage concluzia dacă o substanţă este un „SVHC relevant” în sensul Foii de parcurs SVHC până în 2020.</a:t>
            </a:r>
            <a:endParaRPr lang="en-US" sz="1200" kern="1200" dirty="0" smtClean="0">
              <a:solidFill>
                <a:schemeClr val="tx1"/>
              </a:solidFill>
              <a:effectLst/>
              <a:latin typeface="+mn-lt"/>
              <a:ea typeface="+mn-ea"/>
              <a:cs typeface="+mn-cs"/>
            </a:endParaRPr>
          </a:p>
          <a:p>
            <a:pPr algn="just"/>
            <a:r>
              <a:rPr lang="ro-RO" sz="1200" kern="1200" dirty="0" smtClean="0">
                <a:solidFill>
                  <a:schemeClr val="tx1"/>
                </a:solidFill>
                <a:effectLst/>
                <a:latin typeface="+mn-lt"/>
                <a:ea typeface="+mn-ea"/>
                <a:cs typeface="+mn-cs"/>
              </a:rPr>
              <a:t>RMOA este un pas important, agreat în Foaia de parcurs SVHC, dar este voluntar (adică </a:t>
            </a:r>
            <a:r>
              <a:rPr lang="en-US" sz="1200" kern="1200" dirty="0" smtClean="0">
                <a:solidFill>
                  <a:schemeClr val="tx1"/>
                </a:solidFill>
                <a:effectLst/>
                <a:latin typeface="+mn-lt"/>
                <a:ea typeface="+mn-ea"/>
                <a:cs typeface="+mn-cs"/>
              </a:rPr>
              <a:t>nu </a:t>
            </a:r>
            <a:r>
              <a:rPr lang="en-US" sz="1200" kern="1200" dirty="0" err="1" smtClean="0">
                <a:solidFill>
                  <a:schemeClr val="tx1"/>
                </a:solidFill>
                <a:effectLst/>
                <a:latin typeface="+mn-lt"/>
                <a:ea typeface="+mn-ea"/>
                <a:cs typeface="+mn-cs"/>
              </a:rPr>
              <a:t>este</a:t>
            </a:r>
            <a:r>
              <a:rPr lang="en-US" sz="1200" kern="1200" dirty="0" smtClean="0">
                <a:solidFill>
                  <a:schemeClr val="tx1"/>
                </a:solidFill>
                <a:effectLst/>
                <a:latin typeface="+mn-lt"/>
                <a:ea typeface="+mn-ea"/>
                <a:cs typeface="+mn-cs"/>
              </a:rPr>
              <a:t> parte a </a:t>
            </a:r>
            <a:r>
              <a:rPr lang="en-US" sz="1200" kern="1200" dirty="0" err="1" smtClean="0">
                <a:solidFill>
                  <a:schemeClr val="tx1"/>
                </a:solidFill>
                <a:effectLst/>
                <a:latin typeface="+mn-lt"/>
                <a:ea typeface="+mn-ea"/>
                <a:cs typeface="+mn-cs"/>
              </a:rPr>
              <a:t>procesului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definit</a:t>
            </a:r>
            <a:r>
              <a:rPr lang="en-US" sz="1200" kern="1200" dirty="0" smtClean="0">
                <a:solidFill>
                  <a:schemeClr val="tx1"/>
                </a:solidFill>
                <a:effectLst/>
                <a:latin typeface="+mn-lt"/>
                <a:ea typeface="+mn-ea"/>
                <a:cs typeface="+mn-cs"/>
              </a:rPr>
              <a:t> de </a:t>
            </a:r>
            <a:r>
              <a:rPr lang="en-US" sz="1200" kern="1200" dirty="0" err="1" smtClean="0">
                <a:solidFill>
                  <a:schemeClr val="tx1"/>
                </a:solidFill>
                <a:effectLst/>
                <a:latin typeface="+mn-lt"/>
                <a:ea typeface="+mn-ea"/>
                <a:cs typeface="+mn-cs"/>
              </a:rPr>
              <a:t>legislatie</a:t>
            </a:r>
            <a:r>
              <a:rPr lang="en-US" sz="1200" kern="1200" dirty="0" smtClean="0">
                <a:solidFill>
                  <a:schemeClr val="tx1"/>
                </a:solidFill>
                <a:effectLst/>
                <a:latin typeface="+mn-lt"/>
                <a:ea typeface="+mn-ea"/>
                <a:cs typeface="+mn-cs"/>
              </a:rPr>
              <a:t>). </a:t>
            </a:r>
            <a:r>
              <a:rPr lang="ro-RO" sz="1200" kern="1200" dirty="0" smtClean="0">
                <a:solidFill>
                  <a:schemeClr val="tx1"/>
                </a:solidFill>
                <a:effectLst/>
                <a:latin typeface="+mn-lt"/>
                <a:ea typeface="+mn-ea"/>
                <a:cs typeface="+mn-cs"/>
              </a:rPr>
              <a:t>Pentru autorități, documentarea RMOA permite schimbul de informații, promovarea discuției </a:t>
            </a:r>
            <a:r>
              <a:rPr lang="en-US" sz="1200" kern="1200" dirty="0" smtClean="0">
                <a:solidFill>
                  <a:schemeClr val="tx1"/>
                </a:solidFill>
                <a:effectLst/>
                <a:latin typeface="+mn-lt"/>
                <a:ea typeface="+mn-ea"/>
                <a:cs typeface="+mn-cs"/>
              </a:rPr>
              <a:t>de </a:t>
            </a:r>
            <a:r>
              <a:rPr lang="ro-RO" sz="1200" kern="1200" dirty="0" smtClean="0">
                <a:solidFill>
                  <a:schemeClr val="tx1"/>
                </a:solidFill>
                <a:effectLst/>
                <a:latin typeface="+mn-lt"/>
                <a:ea typeface="+mn-ea"/>
                <a:cs typeface="+mn-cs"/>
              </a:rPr>
              <a:t>timpuri</a:t>
            </a:r>
            <a:r>
              <a:rPr lang="en-US" sz="1200" kern="1200" dirty="0" smtClean="0">
                <a:solidFill>
                  <a:schemeClr val="tx1"/>
                </a:solidFill>
                <a:effectLst/>
                <a:latin typeface="+mn-lt"/>
                <a:ea typeface="+mn-ea"/>
                <a:cs typeface="+mn-cs"/>
              </a:rPr>
              <a:t>u</a:t>
            </a:r>
            <a:r>
              <a:rPr lang="ro-RO" sz="1200" kern="1200" dirty="0" smtClean="0">
                <a:solidFill>
                  <a:schemeClr val="tx1"/>
                </a:solidFill>
                <a:effectLst/>
                <a:latin typeface="+mn-lt"/>
                <a:ea typeface="+mn-ea"/>
                <a:cs typeface="+mn-cs"/>
              </a:rPr>
              <a:t>, care ajută la înțelegere</a:t>
            </a:r>
            <a:r>
              <a:rPr lang="en-US" sz="1200" kern="1200" dirty="0" smtClean="0">
                <a:solidFill>
                  <a:schemeClr val="tx1"/>
                </a:solidFill>
                <a:effectLst/>
                <a:latin typeface="+mn-lt"/>
                <a:ea typeface="+mn-ea"/>
                <a:cs typeface="+mn-cs"/>
              </a:rPr>
              <a:t>a</a:t>
            </a:r>
            <a:r>
              <a:rPr lang="ro-RO" sz="1200" kern="1200" dirty="0" smtClean="0">
                <a:solidFill>
                  <a:schemeClr val="tx1"/>
                </a:solidFill>
                <a:effectLst/>
                <a:latin typeface="+mn-lt"/>
                <a:ea typeface="+mn-ea"/>
                <a:cs typeface="+mn-cs"/>
              </a:rPr>
              <a:t> comună </a:t>
            </a:r>
            <a:r>
              <a:rPr lang="ro-RO" sz="1200" kern="1200" dirty="0" smtClean="0">
                <a:solidFill>
                  <a:schemeClr val="tx1"/>
                </a:solidFill>
                <a:effectLst/>
                <a:latin typeface="+mn-lt"/>
                <a:ea typeface="+mn-ea"/>
                <a:cs typeface="+mn-cs"/>
              </a:rPr>
              <a:t>a </a:t>
            </a:r>
            <a:r>
              <a:rPr lang="ro-RO" sz="1200" kern="1200" dirty="0" smtClean="0">
                <a:solidFill>
                  <a:schemeClr val="tx1"/>
                </a:solidFill>
                <a:effectLst/>
                <a:latin typeface="+mn-lt"/>
                <a:ea typeface="+mn-ea"/>
                <a:cs typeface="+mn-cs"/>
              </a:rPr>
              <a:t>acțiunii urmărite. </a:t>
            </a:r>
            <a:endParaRPr lang="en-US" sz="1200" kern="1200" dirty="0" smtClean="0">
              <a:solidFill>
                <a:schemeClr val="tx1"/>
              </a:solidFill>
              <a:effectLst/>
              <a:latin typeface="+mn-lt"/>
              <a:ea typeface="+mn-ea"/>
              <a:cs typeface="+mn-cs"/>
            </a:endParaRPr>
          </a:p>
          <a:p>
            <a:pPr algn="just"/>
            <a:r>
              <a:rPr lang="ro-RO" sz="1200" kern="1200" dirty="0" smtClean="0">
                <a:solidFill>
                  <a:schemeClr val="tx1"/>
                </a:solidFill>
                <a:effectLst/>
                <a:latin typeface="+mn-lt"/>
                <a:ea typeface="+mn-ea"/>
                <a:cs typeface="+mn-cs"/>
              </a:rPr>
              <a:t>O RMOA poate concluziona că gestionarea riscurilor </a:t>
            </a:r>
            <a:r>
              <a:rPr lang="en-US" sz="1200" kern="1200" dirty="0" err="1" smtClean="0">
                <a:solidFill>
                  <a:schemeClr val="tx1"/>
                </a:solidFill>
                <a:effectLst/>
                <a:latin typeface="+mn-lt"/>
                <a:ea typeface="+mn-ea"/>
                <a:cs typeface="+mn-cs"/>
              </a:rPr>
              <a:t>prin</a:t>
            </a:r>
            <a:r>
              <a:rPr lang="en-US" sz="1200" kern="1200" dirty="0" smtClean="0">
                <a:solidFill>
                  <a:schemeClr val="tx1"/>
                </a:solidFill>
                <a:effectLst/>
                <a:latin typeface="+mn-lt"/>
                <a:ea typeface="+mn-ea"/>
                <a:cs typeface="+mn-cs"/>
              </a:rPr>
              <a:t> </a:t>
            </a:r>
            <a:r>
              <a:rPr lang="ro-RO" sz="1200" kern="1200" dirty="0" smtClean="0">
                <a:solidFill>
                  <a:schemeClr val="tx1"/>
                </a:solidFill>
                <a:effectLst/>
                <a:latin typeface="+mn-lt"/>
                <a:ea typeface="+mn-ea"/>
                <a:cs typeface="+mn-cs"/>
              </a:rPr>
              <a:t>reglementare este necesară pentru o substanță (de exemplu, clasificarea și etichetarea armonizat</a:t>
            </a:r>
            <a:r>
              <a:rPr lang="en-US" sz="1200" kern="1200" dirty="0" smtClean="0">
                <a:solidFill>
                  <a:schemeClr val="tx1"/>
                </a:solidFill>
                <a:effectLst/>
                <a:latin typeface="+mn-lt"/>
                <a:ea typeface="+mn-ea"/>
                <a:cs typeface="+mn-cs"/>
              </a:rPr>
              <a:t>e</a:t>
            </a:r>
            <a:r>
              <a:rPr lang="ro-RO" sz="1200" kern="1200" dirty="0" smtClean="0">
                <a:solidFill>
                  <a:schemeClr val="tx1"/>
                </a:solidFill>
                <a:effectLst/>
                <a:latin typeface="+mn-lt"/>
                <a:ea typeface="+mn-ea"/>
                <a:cs typeface="+mn-cs"/>
              </a:rPr>
              <a:t>, includere</a:t>
            </a:r>
            <a:r>
              <a:rPr lang="en-US" sz="1200" kern="1200" dirty="0" smtClean="0">
                <a:solidFill>
                  <a:schemeClr val="tx1"/>
                </a:solidFill>
                <a:effectLst/>
                <a:latin typeface="+mn-lt"/>
                <a:ea typeface="+mn-ea"/>
                <a:cs typeface="+mn-cs"/>
              </a:rPr>
              <a:t>a</a:t>
            </a:r>
            <a:r>
              <a:rPr lang="ro-RO" sz="1200" kern="1200" dirty="0" smtClean="0">
                <a:solidFill>
                  <a:schemeClr val="tx1"/>
                </a:solidFill>
                <a:effectLst/>
                <a:latin typeface="+mn-lt"/>
                <a:ea typeface="+mn-ea"/>
                <a:cs typeface="+mn-cs"/>
              </a:rPr>
              <a:t> în lista candidatelor, restricționare</a:t>
            </a:r>
            <a:r>
              <a:rPr lang="en-US" sz="1200" kern="1200" dirty="0" smtClean="0">
                <a:solidFill>
                  <a:schemeClr val="tx1"/>
                </a:solidFill>
                <a:effectLst/>
                <a:latin typeface="+mn-lt"/>
                <a:ea typeface="+mn-ea"/>
                <a:cs typeface="+mn-cs"/>
              </a:rPr>
              <a:t>a</a:t>
            </a:r>
            <a:r>
              <a:rPr lang="ro-RO" sz="1200" kern="1200" dirty="0" smtClean="0">
                <a:solidFill>
                  <a:schemeClr val="tx1"/>
                </a:solidFill>
                <a:effectLst/>
                <a:latin typeface="+mn-lt"/>
                <a:ea typeface="+mn-ea"/>
                <a:cs typeface="+mn-cs"/>
              </a:rPr>
              <a:t>, alte acte legislative ale UE) sau că nu este necesară </a:t>
            </a:r>
            <a:r>
              <a:rPr lang="ro-RO" sz="1200" kern="1200" dirty="0" err="1" smtClean="0">
                <a:solidFill>
                  <a:schemeClr val="tx1"/>
                </a:solidFill>
                <a:effectLst/>
                <a:latin typeface="+mn-lt"/>
                <a:ea typeface="+mn-ea"/>
                <a:cs typeface="+mn-cs"/>
              </a:rPr>
              <a:t>nicio</a:t>
            </a:r>
            <a:r>
              <a:rPr lang="ro-RO" sz="1200" kern="1200" dirty="0" smtClean="0">
                <a:solidFill>
                  <a:schemeClr val="tx1"/>
                </a:solidFill>
                <a:effectLst/>
                <a:latin typeface="+mn-lt"/>
                <a:ea typeface="+mn-ea"/>
                <a:cs typeface="+mn-cs"/>
              </a:rPr>
              <a:t> acțiune de reglementare. Orice proces de reglementare ulterioară include consultarea părților interesate și luare</a:t>
            </a:r>
            <a:r>
              <a:rPr lang="en-US" sz="1200" kern="1200" dirty="0" smtClean="0">
                <a:solidFill>
                  <a:schemeClr val="tx1"/>
                </a:solidFill>
                <a:effectLst/>
                <a:latin typeface="+mn-lt"/>
                <a:ea typeface="+mn-ea"/>
                <a:cs typeface="+mn-cs"/>
              </a:rPr>
              <a:t>a</a:t>
            </a:r>
            <a:r>
              <a:rPr lang="ro-RO" sz="1200" kern="1200" dirty="0" smtClean="0">
                <a:solidFill>
                  <a:schemeClr val="tx1"/>
                </a:solidFill>
                <a:effectLst/>
                <a:latin typeface="+mn-lt"/>
                <a:ea typeface="+mn-ea"/>
                <a:cs typeface="+mn-cs"/>
              </a:rPr>
              <a:t> deciziilor adecvate implică MSCA</a:t>
            </a:r>
            <a:r>
              <a:rPr lang="en-US" sz="1200" kern="1200" dirty="0" smtClean="0">
                <a:solidFill>
                  <a:schemeClr val="tx1"/>
                </a:solidFill>
                <a:effectLst/>
                <a:latin typeface="+mn-lt"/>
                <a:ea typeface="+mn-ea"/>
                <a:cs typeface="+mn-cs"/>
              </a:rPr>
              <a:t>s</a:t>
            </a:r>
            <a:r>
              <a:rPr lang="ro-RO" sz="1200"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a:t>
            </a:r>
            <a:r>
              <a:rPr lang="en-US" sz="1200" kern="1200" dirty="0" err="1" smtClean="0">
                <a:solidFill>
                  <a:schemeClr val="tx1"/>
                </a:solidFill>
                <a:effectLst/>
                <a:latin typeface="+mn-lt"/>
                <a:ea typeface="+mn-ea"/>
                <a:cs typeface="+mn-cs"/>
              </a:rPr>
              <a:t>autoritatile</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competente</a:t>
            </a:r>
            <a:r>
              <a:rPr lang="en-US" sz="1200" kern="1200" dirty="0" smtClean="0">
                <a:solidFill>
                  <a:schemeClr val="tx1"/>
                </a:solidFill>
                <a:effectLst/>
                <a:latin typeface="+mn-lt"/>
                <a:ea typeface="+mn-ea"/>
                <a:cs typeface="+mn-cs"/>
              </a:rPr>
              <a:t> ale </a:t>
            </a:r>
            <a:r>
              <a:rPr lang="en-US" sz="1200" kern="1200" dirty="0" err="1" smtClean="0">
                <a:solidFill>
                  <a:schemeClr val="tx1"/>
                </a:solidFill>
                <a:effectLst/>
                <a:latin typeface="+mn-lt"/>
                <a:ea typeface="+mn-ea"/>
                <a:cs typeface="+mn-cs"/>
              </a:rPr>
              <a:t>statelor</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membre</a:t>
            </a:r>
            <a:r>
              <a:rPr lang="en-US" sz="1200" kern="1200" dirty="0" smtClean="0">
                <a:solidFill>
                  <a:schemeClr val="tx1"/>
                </a:solidFill>
                <a:effectLst/>
                <a:latin typeface="+mn-lt"/>
                <a:ea typeface="+mn-ea"/>
                <a:cs typeface="+mn-cs"/>
              </a:rPr>
              <a:t>) </a:t>
            </a:r>
            <a:r>
              <a:rPr lang="ro-RO" sz="1200" kern="1200" dirty="0" smtClean="0">
                <a:solidFill>
                  <a:schemeClr val="tx1"/>
                </a:solidFill>
                <a:effectLst/>
                <a:latin typeface="+mn-lt"/>
                <a:ea typeface="+mn-ea"/>
                <a:cs typeface="+mn-cs"/>
              </a:rPr>
              <a:t>și COM </a:t>
            </a:r>
            <a:r>
              <a:rPr lang="en-US" sz="1200" kern="1200" dirty="0" smtClean="0">
                <a:solidFill>
                  <a:schemeClr val="tx1"/>
                </a:solidFill>
                <a:effectLst/>
                <a:latin typeface="+mn-lt"/>
                <a:ea typeface="+mn-ea"/>
                <a:cs typeface="+mn-cs"/>
              </a:rPr>
              <a:t>(</a:t>
            </a:r>
            <a:r>
              <a:rPr lang="en-US" sz="1200" kern="1200" dirty="0" err="1" smtClean="0">
                <a:solidFill>
                  <a:schemeClr val="tx1"/>
                </a:solidFill>
                <a:effectLst/>
                <a:latin typeface="+mn-lt"/>
                <a:ea typeface="+mn-ea"/>
                <a:cs typeface="+mn-cs"/>
              </a:rPr>
              <a:t>Comisia</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Europeana</a:t>
            </a:r>
            <a:r>
              <a:rPr lang="en-US" sz="1200" kern="1200" dirty="0" smtClean="0">
                <a:solidFill>
                  <a:schemeClr val="tx1"/>
                </a:solidFill>
                <a:effectLst/>
                <a:latin typeface="+mn-lt"/>
                <a:ea typeface="+mn-ea"/>
                <a:cs typeface="+mn-cs"/>
              </a:rPr>
              <a:t>) </a:t>
            </a:r>
            <a:r>
              <a:rPr lang="ro-RO" sz="1200" kern="1200" dirty="0" smtClean="0">
                <a:solidFill>
                  <a:schemeClr val="tx1"/>
                </a:solidFill>
                <a:effectLst/>
                <a:latin typeface="+mn-lt"/>
                <a:ea typeface="+mn-ea"/>
                <a:cs typeface="+mn-cs"/>
              </a:rPr>
              <a:t>astfel cum sunt definite în Regulamentul REACH.</a:t>
            </a:r>
            <a:endParaRPr lang="en-US" sz="1200" kern="1200" dirty="0" smtClean="0">
              <a:solidFill>
                <a:schemeClr val="tx1"/>
              </a:solidFill>
              <a:effectLst/>
              <a:latin typeface="+mn-lt"/>
              <a:ea typeface="+mn-ea"/>
              <a:cs typeface="+mn-cs"/>
            </a:endParaRPr>
          </a:p>
          <a:p>
            <a:pPr algn="just"/>
            <a:r>
              <a:rPr lang="ro-RO" sz="1200" kern="1200" dirty="0" smtClean="0">
                <a:solidFill>
                  <a:schemeClr val="tx1"/>
                </a:solidFill>
                <a:effectLst/>
                <a:latin typeface="+mn-lt"/>
                <a:ea typeface="+mn-ea"/>
                <a:cs typeface="+mn-cs"/>
              </a:rPr>
              <a:t/>
            </a:r>
            <a:br>
              <a:rPr lang="ro-RO" sz="1200" kern="1200" dirty="0" smtClean="0">
                <a:solidFill>
                  <a:schemeClr val="tx1"/>
                </a:solidFill>
                <a:effectLst/>
                <a:latin typeface="+mn-lt"/>
                <a:ea typeface="+mn-ea"/>
                <a:cs typeface="+mn-cs"/>
              </a:rPr>
            </a:br>
            <a:r>
              <a:rPr lang="ro-RO" sz="1200" kern="1200" dirty="0" smtClean="0">
                <a:solidFill>
                  <a:schemeClr val="tx1"/>
                </a:solidFill>
                <a:effectLst/>
                <a:latin typeface="+mn-lt"/>
                <a:ea typeface="+mn-ea"/>
                <a:cs typeface="+mn-cs"/>
              </a:rPr>
              <a:t>Informațiile privind substanțele în curs de RMOA sunt comunicate prin intermediul Instrumentului Public de Coordonare a Activități (PACT). Acest lucru ajută la informarea părților interesate și a publicului larg cu privire </a:t>
            </a:r>
            <a:r>
              <a:rPr lang="ro-RO" sz="1200" kern="1200" dirty="0" smtClean="0">
                <a:solidFill>
                  <a:schemeClr val="tx1"/>
                </a:solidFill>
                <a:effectLst/>
                <a:latin typeface="+mn-lt"/>
                <a:ea typeface="+mn-ea"/>
                <a:cs typeface="+mn-cs"/>
              </a:rPr>
              <a:t>la substanțe</a:t>
            </a:r>
            <a:r>
              <a:rPr lang="en-US" sz="1200" kern="1200" dirty="0" smtClean="0">
                <a:solidFill>
                  <a:schemeClr val="tx1"/>
                </a:solidFill>
                <a:effectLst/>
                <a:latin typeface="+mn-lt"/>
                <a:ea typeface="+mn-ea"/>
                <a:cs typeface="+mn-cs"/>
              </a:rPr>
              <a:t>le care </a:t>
            </a:r>
            <a:r>
              <a:rPr lang="ro-RO" sz="1200" kern="1200" dirty="0" smtClean="0">
                <a:solidFill>
                  <a:schemeClr val="tx1"/>
                </a:solidFill>
                <a:effectLst/>
                <a:latin typeface="+mn-lt"/>
                <a:ea typeface="+mn-ea"/>
                <a:cs typeface="+mn-cs"/>
              </a:rPr>
              <a:t> </a:t>
            </a:r>
            <a:r>
              <a:rPr lang="ro-RO" sz="1200" kern="1200" dirty="0" smtClean="0">
                <a:solidFill>
                  <a:schemeClr val="tx1"/>
                </a:solidFill>
                <a:effectLst/>
                <a:latin typeface="+mn-lt"/>
                <a:ea typeface="+mn-ea"/>
                <a:cs typeface="+mn-cs"/>
              </a:rPr>
              <a:t>pot fi abordate p</a:t>
            </a:r>
            <a:r>
              <a:rPr lang="en-US" sz="1200" kern="1200" dirty="0" smtClean="0">
                <a:solidFill>
                  <a:schemeClr val="tx1"/>
                </a:solidFill>
                <a:effectLst/>
                <a:latin typeface="+mn-lt"/>
                <a:ea typeface="+mn-ea"/>
                <a:cs typeface="+mn-cs"/>
              </a:rPr>
              <a:t>e </a:t>
            </a:r>
            <a:r>
              <a:rPr lang="en-US" sz="1200" kern="1200" dirty="0" err="1" smtClean="0">
                <a:solidFill>
                  <a:schemeClr val="tx1"/>
                </a:solidFill>
                <a:effectLst/>
                <a:latin typeface="+mn-lt"/>
                <a:ea typeface="+mn-ea"/>
                <a:cs typeface="+mn-cs"/>
              </a:rPr>
              <a:t>cai</a:t>
            </a:r>
            <a:r>
              <a:rPr lang="ro-RO" sz="1200" kern="1200" dirty="0" smtClean="0">
                <a:solidFill>
                  <a:schemeClr val="tx1"/>
                </a:solidFill>
                <a:effectLst/>
                <a:latin typeface="+mn-lt"/>
                <a:ea typeface="+mn-ea"/>
                <a:cs typeface="+mn-cs"/>
              </a:rPr>
              <a:t> formale de gestionare a riscurilor în viitor și să se pregătească pentru </a:t>
            </a:r>
            <a:r>
              <a:rPr lang="ro-RO" sz="1200" kern="1200" dirty="0" smtClean="0">
                <a:solidFill>
                  <a:schemeClr val="tx1"/>
                </a:solidFill>
                <a:effectLst/>
                <a:latin typeface="+mn-lt"/>
                <a:ea typeface="+mn-ea"/>
                <a:cs typeface="+mn-cs"/>
              </a:rPr>
              <a:t>consultare</a:t>
            </a:r>
            <a:r>
              <a:rPr lang="en-US" sz="1200" kern="1200" dirty="0" smtClean="0">
                <a:solidFill>
                  <a:schemeClr val="tx1"/>
                </a:solidFill>
                <a:effectLst/>
                <a:latin typeface="+mn-lt"/>
                <a:ea typeface="+mn-ea"/>
                <a:cs typeface="+mn-cs"/>
              </a:rPr>
              <a:t>a</a:t>
            </a:r>
            <a:r>
              <a:rPr lang="ro-RO" sz="1200" kern="1200" dirty="0" smtClean="0">
                <a:solidFill>
                  <a:schemeClr val="tx1"/>
                </a:solidFill>
                <a:effectLst/>
                <a:latin typeface="+mn-lt"/>
                <a:ea typeface="+mn-ea"/>
                <a:cs typeface="+mn-cs"/>
              </a:rPr>
              <a:t> </a:t>
            </a:r>
            <a:r>
              <a:rPr lang="ro-RO" sz="1200" kern="1200" dirty="0" smtClean="0">
                <a:solidFill>
                  <a:schemeClr val="tx1"/>
                </a:solidFill>
                <a:effectLst/>
                <a:latin typeface="+mn-lt"/>
                <a:ea typeface="+mn-ea"/>
                <a:cs typeface="+mn-cs"/>
              </a:rPr>
              <a:t>publică în cadrul oricăror procese de reglementare ulterioare. Această comunicare oferă titularului înregistrării posibilitatea </a:t>
            </a:r>
            <a:r>
              <a:rPr lang="en-US" sz="1200" kern="1200" dirty="0" err="1" smtClean="0">
                <a:solidFill>
                  <a:schemeClr val="tx1"/>
                </a:solidFill>
                <a:effectLst/>
                <a:latin typeface="+mn-lt"/>
                <a:ea typeface="+mn-ea"/>
                <a:cs typeface="+mn-cs"/>
              </a:rPr>
              <a:t>sa</a:t>
            </a:r>
            <a:r>
              <a:rPr lang="ro-RO" sz="1200" kern="1200" dirty="0" smtClean="0">
                <a:solidFill>
                  <a:schemeClr val="tx1"/>
                </a:solidFill>
                <a:effectLst/>
                <a:latin typeface="+mn-lt"/>
                <a:ea typeface="+mn-ea"/>
                <a:cs typeface="+mn-cs"/>
              </a:rPr>
              <a:t> se asigur</a:t>
            </a:r>
            <a:r>
              <a:rPr lang="en-US" sz="1200" kern="1200" dirty="0" smtClean="0">
                <a:solidFill>
                  <a:schemeClr val="tx1"/>
                </a:solidFill>
                <a:effectLst/>
                <a:latin typeface="+mn-lt"/>
                <a:ea typeface="+mn-ea"/>
                <a:cs typeface="+mn-cs"/>
              </a:rPr>
              <a:t>e</a:t>
            </a:r>
            <a:r>
              <a:rPr lang="ro-RO" sz="1200" kern="1200" dirty="0" smtClean="0">
                <a:solidFill>
                  <a:schemeClr val="tx1"/>
                </a:solidFill>
                <a:effectLst/>
                <a:latin typeface="+mn-lt"/>
                <a:ea typeface="+mn-ea"/>
                <a:cs typeface="+mn-cs"/>
              </a:rPr>
              <a:t> că dosarul l</a:t>
            </a:r>
            <a:r>
              <a:rPr lang="en-US" sz="1200" kern="1200" dirty="0" err="1" smtClean="0">
                <a:solidFill>
                  <a:schemeClr val="tx1"/>
                </a:solidFill>
                <a:effectLst/>
                <a:latin typeface="+mn-lt"/>
                <a:ea typeface="+mn-ea"/>
                <a:cs typeface="+mn-cs"/>
              </a:rPr>
              <a:t>ui</a:t>
            </a:r>
            <a:r>
              <a:rPr lang="ro-RO" sz="1200" kern="1200" dirty="0" smtClean="0">
                <a:solidFill>
                  <a:schemeClr val="tx1"/>
                </a:solidFill>
                <a:effectLst/>
                <a:latin typeface="+mn-lt"/>
                <a:ea typeface="+mn-ea"/>
                <a:cs typeface="+mn-cs"/>
              </a:rPr>
              <a:t> de înregistrare este actualizat, să ia în considerare cea mai bună strategie de afaceri pentru a aborda substanțele cu potențială îngrijorare. Responsabilitate</a:t>
            </a:r>
            <a:r>
              <a:rPr lang="en-US" sz="1200" kern="1200" dirty="0" smtClean="0">
                <a:solidFill>
                  <a:schemeClr val="tx1"/>
                </a:solidFill>
                <a:effectLst/>
                <a:latin typeface="+mn-lt"/>
                <a:ea typeface="+mn-ea"/>
                <a:cs typeface="+mn-cs"/>
              </a:rPr>
              <a:t>a</a:t>
            </a:r>
            <a:r>
              <a:rPr lang="ro-RO" sz="1200" kern="1200" dirty="0" smtClean="0">
                <a:solidFill>
                  <a:schemeClr val="tx1"/>
                </a:solidFill>
                <a:effectLst/>
                <a:latin typeface="+mn-lt"/>
                <a:ea typeface="+mn-ea"/>
                <a:cs typeface="+mn-cs"/>
              </a:rPr>
              <a:t> pentru conținutul unui RMOA revine autorității care l-a dezvoltat. </a:t>
            </a:r>
            <a:r>
              <a:rPr lang="ro-RO" sz="1200" kern="1200" dirty="0" err="1" smtClean="0">
                <a:solidFill>
                  <a:schemeClr val="tx1"/>
                </a:solidFill>
                <a:effectLst/>
                <a:latin typeface="+mn-lt"/>
                <a:ea typeface="+mn-ea"/>
                <a:cs typeface="+mn-cs"/>
              </a:rPr>
              <a:t>RMOAs</a:t>
            </a:r>
            <a:r>
              <a:rPr lang="ro-RO" sz="1200" kern="1200" dirty="0" smtClean="0">
                <a:solidFill>
                  <a:schemeClr val="tx1"/>
                </a:solidFill>
                <a:effectLst/>
                <a:latin typeface="+mn-lt"/>
                <a:ea typeface="+mn-ea"/>
                <a:cs typeface="+mn-cs"/>
              </a:rPr>
              <a:t> și concluziile lor sunt compilate pe baza informațiilor disponibile și se pot schimba în funcție de noi informații sau de evaluarea suplimentară.</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8A97EF9D-E50F-43FB-AB23-BFBC9BAFDAF0}" type="slidenum">
              <a:rPr lang="en-GB" smtClean="0"/>
              <a:t>8</a:t>
            </a:fld>
            <a:endParaRPr lang="en-GB"/>
          </a:p>
        </p:txBody>
      </p:sp>
    </p:spTree>
    <p:extLst>
      <p:ext uri="{BB962C8B-B14F-4D97-AF65-F5344CB8AC3E}">
        <p14:creationId xmlns:p14="http://schemas.microsoft.com/office/powerpoint/2010/main" val="27249738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kern="1200" dirty="0" smtClean="0">
                <a:solidFill>
                  <a:schemeClr val="tx1"/>
                </a:solidFill>
                <a:effectLst/>
                <a:latin typeface="+mn-lt"/>
                <a:ea typeface="+mn-ea"/>
                <a:cs typeface="+mn-cs"/>
              </a:rPr>
              <a:t>PBT: persistent, </a:t>
            </a:r>
            <a:r>
              <a:rPr lang="ro-RO" sz="1200" kern="1200" dirty="0" err="1" smtClean="0">
                <a:solidFill>
                  <a:schemeClr val="tx1"/>
                </a:solidFill>
                <a:effectLst/>
                <a:latin typeface="+mn-lt"/>
                <a:ea typeface="+mn-ea"/>
                <a:cs typeface="+mn-cs"/>
              </a:rPr>
              <a:t>bioacumulativ</a:t>
            </a:r>
            <a:r>
              <a:rPr lang="ro-RO" sz="1200" kern="1200" dirty="0" smtClean="0">
                <a:solidFill>
                  <a:schemeClr val="tx1"/>
                </a:solidFill>
                <a:effectLst/>
                <a:latin typeface="+mn-lt"/>
                <a:ea typeface="+mn-ea"/>
                <a:cs typeface="+mn-cs"/>
              </a:rPr>
              <a:t> şi toxic</a:t>
            </a:r>
            <a:endParaRPr lang="en-US" sz="1200" kern="1200" dirty="0" smtClean="0">
              <a:solidFill>
                <a:schemeClr val="tx1"/>
              </a:solidFill>
              <a:effectLst/>
              <a:latin typeface="+mn-lt"/>
              <a:ea typeface="+mn-ea"/>
              <a:cs typeface="+mn-cs"/>
            </a:endParaRPr>
          </a:p>
          <a:p>
            <a:r>
              <a:rPr lang="ro-RO" sz="1200" kern="1200" dirty="0" err="1" smtClean="0">
                <a:solidFill>
                  <a:schemeClr val="tx1"/>
                </a:solidFill>
                <a:effectLst/>
                <a:latin typeface="+mn-lt"/>
                <a:ea typeface="+mn-ea"/>
                <a:cs typeface="+mn-cs"/>
              </a:rPr>
              <a:t>vPvB</a:t>
            </a:r>
            <a:r>
              <a:rPr lang="ro-RO" sz="1200" kern="1200" dirty="0" smtClean="0">
                <a:solidFill>
                  <a:schemeClr val="tx1"/>
                </a:solidFill>
                <a:effectLst/>
                <a:latin typeface="+mn-lt"/>
                <a:ea typeface="+mn-ea"/>
                <a:cs typeface="+mn-cs"/>
              </a:rPr>
              <a:t>: foarte persistent şi foarte </a:t>
            </a:r>
            <a:r>
              <a:rPr lang="ro-RO" sz="1200" kern="1200" dirty="0" err="1" smtClean="0">
                <a:solidFill>
                  <a:schemeClr val="tx1"/>
                </a:solidFill>
                <a:effectLst/>
                <a:latin typeface="+mn-lt"/>
                <a:ea typeface="+mn-ea"/>
                <a:cs typeface="+mn-cs"/>
              </a:rPr>
              <a:t>bioacumulativ</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ED: perturbator endocrin (endocrine </a:t>
            </a:r>
            <a:r>
              <a:rPr lang="ro-RO" sz="1200" kern="1200" dirty="0" err="1" smtClean="0">
                <a:solidFill>
                  <a:schemeClr val="tx1"/>
                </a:solidFill>
                <a:effectLst/>
                <a:latin typeface="+mn-lt"/>
                <a:ea typeface="+mn-ea"/>
                <a:cs typeface="+mn-cs"/>
              </a:rPr>
              <a:t>disruptor</a:t>
            </a:r>
            <a:r>
              <a:rPr lang="ro-RO" sz="1200" kern="1200" dirty="0" smtClean="0">
                <a:solidFill>
                  <a:schemeClr val="tx1"/>
                </a:solidFill>
                <a:effectLst/>
                <a:latin typeface="+mn-lt"/>
                <a:ea typeface="+mn-ea"/>
                <a:cs typeface="+mn-cs"/>
              </a:rPr>
              <a:t>)</a:t>
            </a:r>
            <a:endParaRPr lang="en-US" sz="1200" kern="1200" dirty="0" smtClean="0">
              <a:solidFill>
                <a:schemeClr val="tx1"/>
              </a:solidFill>
              <a:effectLst/>
              <a:latin typeface="+mn-lt"/>
              <a:ea typeface="+mn-ea"/>
              <a:cs typeface="+mn-cs"/>
            </a:endParaRPr>
          </a:p>
          <a:p>
            <a:pPr defTabSz="911766">
              <a:defRPr/>
            </a:pPr>
            <a:endParaRPr lang="en-GB" baseline="0" dirty="0" smtClean="0"/>
          </a:p>
        </p:txBody>
      </p:sp>
      <p:sp>
        <p:nvSpPr>
          <p:cNvPr id="4" name="Slide Number Placeholder 3"/>
          <p:cNvSpPr>
            <a:spLocks noGrp="1"/>
          </p:cNvSpPr>
          <p:nvPr>
            <p:ph type="sldNum" sz="quarter" idx="10"/>
          </p:nvPr>
        </p:nvSpPr>
        <p:spPr/>
        <p:txBody>
          <a:bodyPr/>
          <a:lstStyle/>
          <a:p>
            <a:fld id="{8A97EF9D-E50F-43FB-AB23-BFBC9BAFDAF0}" type="slidenum">
              <a:rPr lang="en-GB" smtClean="0"/>
              <a:t>9</a:t>
            </a:fld>
            <a:endParaRPr lang="en-GB"/>
          </a:p>
        </p:txBody>
      </p:sp>
    </p:spTree>
    <p:extLst>
      <p:ext uri="{BB962C8B-B14F-4D97-AF65-F5344CB8AC3E}">
        <p14:creationId xmlns:p14="http://schemas.microsoft.com/office/powerpoint/2010/main" val="27249738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F43E53F2-50AE-4508-A193-0A61FC99C2D9}" type="datetimeFigureOut">
              <a:rPr lang="en-GB" smtClean="0"/>
              <a:t>10/05/2016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lvl1pPr>
              <a:defRPr sz="1000">
                <a:latin typeface="Verdana" panose="020B0604030504040204" pitchFamily="34" charset="0"/>
                <a:ea typeface="Verdana" panose="020B0604030504040204" pitchFamily="34" charset="0"/>
                <a:cs typeface="Verdana" panose="020B0604030504040204" pitchFamily="34" charset="0"/>
              </a:defRPr>
            </a:lvl1pPr>
          </a:lstStyle>
          <a:p>
            <a:fld id="{6230B351-A18E-4512-92B8-03A75F39B8B0}" type="slidenum">
              <a:rPr lang="en-GB" smtClean="0"/>
              <a:pPr/>
              <a:t>‹#›</a:t>
            </a:fld>
            <a:endParaRPr lang="en-GB" dirty="0"/>
          </a:p>
        </p:txBody>
      </p:sp>
    </p:spTree>
    <p:extLst>
      <p:ext uri="{BB962C8B-B14F-4D97-AF65-F5344CB8AC3E}">
        <p14:creationId xmlns:p14="http://schemas.microsoft.com/office/powerpoint/2010/main" val="32373688"/>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43E53F2-50AE-4508-A193-0A61FC99C2D9}" type="datetimeFigureOut">
              <a:rPr lang="en-GB" smtClean="0"/>
              <a:t>10/05/2016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230B351-A18E-4512-92B8-03A75F39B8B0}" type="slidenum">
              <a:rPr lang="en-GB" smtClean="0"/>
              <a:t>‹#›</a:t>
            </a:fld>
            <a:endParaRPr lang="en-GB" dirty="0"/>
          </a:p>
        </p:txBody>
      </p:sp>
    </p:spTree>
    <p:extLst>
      <p:ext uri="{BB962C8B-B14F-4D97-AF65-F5344CB8AC3E}">
        <p14:creationId xmlns:p14="http://schemas.microsoft.com/office/powerpoint/2010/main" val="1210476631"/>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43E53F2-50AE-4508-A193-0A61FC99C2D9}" type="datetimeFigureOut">
              <a:rPr lang="en-GB" smtClean="0"/>
              <a:t>10/05/2016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230B351-A18E-4512-92B8-03A75F39B8B0}" type="slidenum">
              <a:rPr lang="en-GB" smtClean="0"/>
              <a:t>‹#›</a:t>
            </a:fld>
            <a:endParaRPr lang="en-GB"/>
          </a:p>
        </p:txBody>
      </p:sp>
    </p:spTree>
    <p:extLst>
      <p:ext uri="{BB962C8B-B14F-4D97-AF65-F5344CB8AC3E}">
        <p14:creationId xmlns:p14="http://schemas.microsoft.com/office/powerpoint/2010/main" val="8454514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Slide Number Placeholder 5"/>
          <p:cNvSpPr>
            <a:spLocks noGrp="1"/>
          </p:cNvSpPr>
          <p:nvPr>
            <p:ph type="sldNum" sz="quarter" idx="12"/>
          </p:nvPr>
        </p:nvSpPr>
        <p:spPr/>
        <p:txBody>
          <a:bodyPr/>
          <a:lstStyle>
            <a:lvl1pPr>
              <a:defRPr sz="1000">
                <a:latin typeface="Verdana" panose="020B0604030504040204" pitchFamily="34" charset="0"/>
                <a:ea typeface="Verdana" panose="020B0604030504040204" pitchFamily="34" charset="0"/>
                <a:cs typeface="Verdana" panose="020B0604030504040204" pitchFamily="34" charset="0"/>
              </a:defRPr>
            </a:lvl1pPr>
          </a:lstStyle>
          <a:p>
            <a:fld id="{6230B351-A18E-4512-92B8-03A75F39B8B0}" type="slidenum">
              <a:rPr lang="en-GB" smtClean="0"/>
              <a:pPr/>
              <a:t>‹#›</a:t>
            </a:fld>
            <a:endParaRPr lang="en-GB" dirty="0"/>
          </a:p>
        </p:txBody>
      </p:sp>
    </p:spTree>
    <p:extLst>
      <p:ext uri="{BB962C8B-B14F-4D97-AF65-F5344CB8AC3E}">
        <p14:creationId xmlns:p14="http://schemas.microsoft.com/office/powerpoint/2010/main" val="1756516804"/>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6" name="Slide Number Placeholder 5"/>
          <p:cNvSpPr>
            <a:spLocks noGrp="1"/>
          </p:cNvSpPr>
          <p:nvPr>
            <p:ph type="sldNum" sz="quarter" idx="12"/>
          </p:nvPr>
        </p:nvSpPr>
        <p:spPr/>
        <p:txBody>
          <a:bodyPr/>
          <a:lstStyle/>
          <a:p>
            <a:fld id="{6230B351-A18E-4512-92B8-03A75F39B8B0}" type="slidenum">
              <a:rPr lang="en-GB" smtClean="0"/>
              <a:t>‹#›</a:t>
            </a:fld>
            <a:endParaRPr lang="en-GB" dirty="0"/>
          </a:p>
        </p:txBody>
      </p:sp>
    </p:spTree>
    <p:extLst>
      <p:ext uri="{BB962C8B-B14F-4D97-AF65-F5344CB8AC3E}">
        <p14:creationId xmlns:p14="http://schemas.microsoft.com/office/powerpoint/2010/main" val="42001268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F43E53F2-50AE-4508-A193-0A61FC99C2D9}" type="datetimeFigureOut">
              <a:rPr lang="en-GB" smtClean="0"/>
              <a:t>10/05/2016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230B351-A18E-4512-92B8-03A75F39B8B0}" type="slidenum">
              <a:rPr lang="en-GB" smtClean="0"/>
              <a:t>‹#›</a:t>
            </a:fld>
            <a:endParaRPr lang="en-GB" dirty="0"/>
          </a:p>
        </p:txBody>
      </p:sp>
    </p:spTree>
    <p:extLst>
      <p:ext uri="{BB962C8B-B14F-4D97-AF65-F5344CB8AC3E}">
        <p14:creationId xmlns:p14="http://schemas.microsoft.com/office/powerpoint/2010/main" val="3439234312"/>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F43E53F2-50AE-4508-A193-0A61FC99C2D9}" type="datetimeFigureOut">
              <a:rPr lang="en-GB" smtClean="0"/>
              <a:t>10/05/2016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230B351-A18E-4512-92B8-03A75F39B8B0}" type="slidenum">
              <a:rPr lang="en-GB" smtClean="0"/>
              <a:t>‹#›</a:t>
            </a:fld>
            <a:endParaRPr lang="en-GB" dirty="0"/>
          </a:p>
        </p:txBody>
      </p:sp>
    </p:spTree>
    <p:extLst>
      <p:ext uri="{BB962C8B-B14F-4D97-AF65-F5344CB8AC3E}">
        <p14:creationId xmlns:p14="http://schemas.microsoft.com/office/powerpoint/2010/main" val="383603079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F43E53F2-50AE-4508-A193-0A61FC99C2D9}" type="datetimeFigureOut">
              <a:rPr lang="en-GB" smtClean="0"/>
              <a:t>10/05/2016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230B351-A18E-4512-92B8-03A75F39B8B0}" type="slidenum">
              <a:rPr lang="en-GB" smtClean="0"/>
              <a:t>‹#›</a:t>
            </a:fld>
            <a:endParaRPr lang="en-GB" dirty="0"/>
          </a:p>
        </p:txBody>
      </p:sp>
    </p:spTree>
    <p:extLst>
      <p:ext uri="{BB962C8B-B14F-4D97-AF65-F5344CB8AC3E}">
        <p14:creationId xmlns:p14="http://schemas.microsoft.com/office/powerpoint/2010/main" val="463111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43E53F2-50AE-4508-A193-0A61FC99C2D9}" type="datetimeFigureOut">
              <a:rPr lang="en-GB" smtClean="0"/>
              <a:t>10/05/2016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230B351-A18E-4512-92B8-03A75F39B8B0}" type="slidenum">
              <a:rPr lang="en-GB" smtClean="0"/>
              <a:t>‹#›</a:t>
            </a:fld>
            <a:endParaRPr lang="en-GB" dirty="0"/>
          </a:p>
        </p:txBody>
      </p:sp>
    </p:spTree>
    <p:extLst>
      <p:ext uri="{BB962C8B-B14F-4D97-AF65-F5344CB8AC3E}">
        <p14:creationId xmlns:p14="http://schemas.microsoft.com/office/powerpoint/2010/main" val="21514891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43E53F2-50AE-4508-A193-0A61FC99C2D9}" type="datetimeFigureOut">
              <a:rPr lang="en-GB" smtClean="0"/>
              <a:t>10/05/2016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230B351-A18E-4512-92B8-03A75F39B8B0}" type="slidenum">
              <a:rPr lang="en-GB" smtClean="0"/>
              <a:t>‹#›</a:t>
            </a:fld>
            <a:endParaRPr lang="en-GB" dirty="0"/>
          </a:p>
        </p:txBody>
      </p:sp>
    </p:spTree>
    <p:extLst>
      <p:ext uri="{BB962C8B-B14F-4D97-AF65-F5344CB8AC3E}">
        <p14:creationId xmlns:p14="http://schemas.microsoft.com/office/powerpoint/2010/main" val="2605993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43E53F2-50AE-4508-A193-0A61FC99C2D9}" type="datetimeFigureOut">
              <a:rPr lang="en-GB" smtClean="0"/>
              <a:t>10/05/2016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230B351-A18E-4512-92B8-03A75F39B8B0}" type="slidenum">
              <a:rPr lang="en-GB" smtClean="0"/>
              <a:t>‹#›</a:t>
            </a:fld>
            <a:endParaRPr lang="en-GB" dirty="0"/>
          </a:p>
        </p:txBody>
      </p:sp>
    </p:spTree>
    <p:extLst>
      <p:ext uri="{BB962C8B-B14F-4D97-AF65-F5344CB8AC3E}">
        <p14:creationId xmlns:p14="http://schemas.microsoft.com/office/powerpoint/2010/main" val="23853763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3E53F2-50AE-4508-A193-0A61FC99C2D9}" type="datetimeFigureOut">
              <a:rPr lang="en-GB" smtClean="0"/>
              <a:t>10/05/2016</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stStyle>
          <a:p>
            <a:r>
              <a:rPr lang="en-GB" dirty="0" smtClean="0"/>
              <a:t>1</a:t>
            </a:r>
          </a:p>
        </p:txBody>
      </p:sp>
    </p:spTree>
    <p:extLst>
      <p:ext uri="{BB962C8B-B14F-4D97-AF65-F5344CB8AC3E}">
        <p14:creationId xmlns:p14="http://schemas.microsoft.com/office/powerpoint/2010/main" val="30472739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hyperlink" Target="http://echa.europa.eu/addressing-chemicals-of-concern/registry-of-intentions" TargetMode="External"/><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hyperlink" Target="http://echa.europa.eu/addressing-chemicals-of-concern/harmonised-classification-and-labelling" TargetMode="External"/><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hyperlink" Target="http://echa.europa.eu/qa-display/-/qadisplay/5s1R/view/clp/annex+vi+to+clp"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11.png"/></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mailto:downstream_users@echa.europa.eu"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2.png"/><Relationship Id="rId4" Type="http://schemas.openxmlformats.org/officeDocument/2006/relationships/image" Target="../media/image12.png"/></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hyperlink" Target="http://echa.europa.eu/addressing-chemicals-of-concern/harmonised-classification-and-labelling" TargetMode="External"/><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hyperlink" Target="http://echa.europa.eu/qa-display/-/qadisplay/5s1R/view/reach/authorisation" TargetMode="External"/><Relationship Id="rId5" Type="http://schemas.openxmlformats.org/officeDocument/2006/relationships/hyperlink" Target="http://echa.europa.eu/addressing-chemicals-of-concern/authorisation/applications-for-authorisation/afa" TargetMode="External"/><Relationship Id="rId4" Type="http://schemas.openxmlformats.org/officeDocument/2006/relationships/hyperlink" Target="http://echa.europa.eu/addressing-chemicals-of-concern/authorisation"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15.pn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8.png"/><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9.png"/><Relationship Id="rId4" Type="http://schemas.openxmlformats.org/officeDocument/2006/relationships/image" Target="../media/image15.png"/></Relationships>
</file>

<file path=ppt/slides/_rels/slide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8.pn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0.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12.png"/></Relationships>
</file>

<file path=ppt/slides/_rels/slide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4.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7.png"/></Relationships>
</file>

<file path=ppt/slides/_rels/slide35.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35.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36.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0.png"/><Relationship Id="rId2" Type="http://schemas.openxmlformats.org/officeDocument/2006/relationships/notesSlide" Target="../notesSlides/notesSlide36.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3.png"/><Relationship Id="rId4" Type="http://schemas.openxmlformats.org/officeDocument/2006/relationships/image" Target="../media/image19.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8.xml"/><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2.png"/><Relationship Id="rId4" Type="http://schemas.openxmlformats.org/officeDocument/2006/relationships/image" Target="../media/image9.png"/></Relationships>
</file>

<file path=ppt/slides/_rels/slide3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9.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0.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4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hyperlink" Target="http://echa.europa.eu/addressing-chemicals-of-concern/harmonised-classification-and-labelling" TargetMode="External"/><Relationship Id="rId2" Type="http://schemas.openxmlformats.org/officeDocument/2006/relationships/notesSlide" Target="../notesSlides/notesSlide43.xml"/><Relationship Id="rId1" Type="http://schemas.openxmlformats.org/officeDocument/2006/relationships/slideLayout" Target="../slideLayouts/slideLayout1.xml"/><Relationship Id="rId5" Type="http://schemas.openxmlformats.org/officeDocument/2006/relationships/hyperlink" Target="http://echa.europa.eu/qa-display/-/qadisplay/5s1R/view/reach/restrictions" TargetMode="External"/><Relationship Id="rId4" Type="http://schemas.openxmlformats.org/officeDocument/2006/relationships/hyperlink" Target="http://echa.europa.eu/addressing-chemicals-of-concern/restriction" TargetMode="Externa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5.xml"/><Relationship Id="rId1" Type="http://schemas.openxmlformats.org/officeDocument/2006/relationships/slideLayout" Target="../slideLayouts/slideLayout1.xml"/><Relationship Id="rId5" Type="http://schemas.openxmlformats.org/officeDocument/2006/relationships/image" Target="../media/image25.png"/><Relationship Id="rId4" Type="http://schemas.openxmlformats.org/officeDocument/2006/relationships/image" Target="../media/image9.png"/></Relationships>
</file>

<file path=ppt/slides/_rels/slide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6.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25.png"/></Relationships>
</file>

<file path=ppt/slides/_rels/slide4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7.xml"/><Relationship Id="rId1" Type="http://schemas.openxmlformats.org/officeDocument/2006/relationships/slideLayout" Target="../slideLayouts/slideLayout1.xml"/><Relationship Id="rId5" Type="http://schemas.openxmlformats.org/officeDocument/2006/relationships/image" Target="../media/image25.png"/><Relationship Id="rId4" Type="http://schemas.openxmlformats.org/officeDocument/2006/relationships/image" Target="../media/image2.png"/></Relationships>
</file>

<file path=ppt/slides/_rels/slide4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8.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9512" y="806847"/>
            <a:ext cx="8568952" cy="1470025"/>
          </a:xfrm>
        </p:spPr>
        <p:txBody>
          <a:bodyPr>
            <a:noAutofit/>
          </a:bodyPr>
          <a:lstStyle/>
          <a:p>
            <a:pPr lvl="0"/>
            <a:r>
              <a:rPr lang="ro-RO" sz="32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Identificarea </a:t>
            </a:r>
            <a:r>
              <a:rPr lang="ro-RO" sz="3200" b="1" dirty="0">
                <a:solidFill>
                  <a:srgbClr val="0046AD"/>
                </a:solidFill>
                <a:latin typeface="Verdana" panose="020B0604030504040204" pitchFamily="34" charset="0"/>
                <a:ea typeface="Verdana" panose="020B0604030504040204" pitchFamily="34" charset="0"/>
                <a:cs typeface="Verdana" panose="020B0604030504040204" pitchFamily="34" charset="0"/>
              </a:rPr>
              <a:t>şi abordarea substanţelor care prezintă motive de îngrijorare conform REACH şi CLP</a:t>
            </a:r>
            <a:endParaRPr lang="en-US" sz="3200" b="1" dirty="0">
              <a:solidFill>
                <a:srgbClr val="0046AD"/>
              </a:solidFill>
              <a:latin typeface="Verdana" panose="020B0604030504040204" pitchFamily="34" charset="0"/>
              <a:ea typeface="Verdana" panose="020B0604030504040204" pitchFamily="34" charset="0"/>
              <a:cs typeface="Verdana" panose="020B0604030504040204" pitchFamily="34" charset="0"/>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64703" y="3573016"/>
            <a:ext cx="1680502" cy="2448272"/>
          </a:xfrm>
          <a:prstGeom prst="rect">
            <a:avLst/>
          </a:prstGeom>
        </p:spPr>
      </p:pic>
    </p:spTree>
    <p:extLst>
      <p:ext uri="{BB962C8B-B14F-4D97-AF65-F5344CB8AC3E}">
        <p14:creationId xmlns:p14="http://schemas.microsoft.com/office/powerpoint/2010/main" val="120068976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68344" y="645984"/>
            <a:ext cx="995975" cy="838800"/>
          </a:xfrm>
          <a:prstGeom prst="rect">
            <a:avLst/>
          </a:prstGeom>
        </p:spPr>
      </p:pic>
      <p:sp>
        <p:nvSpPr>
          <p:cNvPr id="6" name="Slide Number Placeholder 5"/>
          <p:cNvSpPr>
            <a:spLocks noGrp="1"/>
          </p:cNvSpPr>
          <p:nvPr>
            <p:ph type="sldNum" sz="quarter" idx="12"/>
          </p:nvPr>
        </p:nvSpPr>
        <p:spPr>
          <a:xfrm>
            <a:off x="6553200" y="6356350"/>
            <a:ext cx="2133600" cy="365125"/>
          </a:xfrm>
        </p:spPr>
        <p:txBody>
          <a:bodyPr/>
          <a:lstStyle/>
          <a:p>
            <a:fld id="{6230B351-A18E-4512-92B8-03A75F39B8B0}" type="slidenum">
              <a:rPr lang="en-GB" smtClean="0">
                <a:solidFill>
                  <a:prstClr val="black">
                    <a:tint val="75000"/>
                  </a:prstClr>
                </a:solidFill>
              </a:rPr>
              <a:pPr/>
              <a:t>10</a:t>
            </a:fld>
            <a:endParaRPr lang="en-GB" dirty="0">
              <a:solidFill>
                <a:prstClr val="black">
                  <a:tint val="75000"/>
                </a:prstClr>
              </a:solidFill>
            </a:endParaRPr>
          </a:p>
        </p:txBody>
      </p:sp>
      <p:sp>
        <p:nvSpPr>
          <p:cNvPr id="3" name="TextBox 2"/>
          <p:cNvSpPr txBox="1"/>
          <p:nvPr/>
        </p:nvSpPr>
        <p:spPr>
          <a:xfrm>
            <a:off x="611560" y="1896502"/>
            <a:ext cx="7704856" cy="3600986"/>
          </a:xfrm>
          <a:prstGeom prst="rect">
            <a:avLst/>
          </a:prstGeom>
          <a:noFill/>
        </p:spPr>
        <p:txBody>
          <a:bodyPr wrap="square" rtlCol="0">
            <a:spAutoFit/>
          </a:bodyPr>
          <a:lstStyle/>
          <a:p>
            <a:r>
              <a:rPr lang="ro-RO" sz="2000" dirty="0" smtClean="0">
                <a:solidFill>
                  <a:prstClr val="black"/>
                </a:solidFill>
                <a:latin typeface="Verdana" panose="020B0604030504040204" pitchFamily="34" charset="0"/>
                <a:ea typeface="Verdana" panose="020B0604030504040204" pitchFamily="34" charset="0"/>
                <a:cs typeface="Verdana" panose="020B0604030504040204" pitchFamily="34" charset="0"/>
              </a:rPr>
              <a:t>Dacă </a:t>
            </a:r>
            <a:r>
              <a:rPr lang="ro-RO" sz="2000" dirty="0">
                <a:solidFill>
                  <a:prstClr val="black"/>
                </a:solidFill>
                <a:latin typeface="Verdana" panose="020B0604030504040204" pitchFamily="34" charset="0"/>
                <a:ea typeface="Verdana" panose="020B0604030504040204" pitchFamily="34" charset="0"/>
                <a:cs typeface="Verdana" panose="020B0604030504040204" pitchFamily="34" charset="0"/>
              </a:rPr>
              <a:t>măsurile de administrare a riscurilor oficiale sunt sugerate ca urmare a RMOA sau dacă evaluarea pericolelor confirmă proprietăți PBT sau ED, substanța poate face obiectul unor măsuri oficiale de gestionare a riscurilor în </a:t>
            </a:r>
            <a:r>
              <a:rPr lang="ro-RO" sz="2000" dirty="0" smtClean="0">
                <a:solidFill>
                  <a:prstClr val="black"/>
                </a:solidFill>
                <a:latin typeface="Verdana" panose="020B0604030504040204" pitchFamily="34" charset="0"/>
                <a:ea typeface="Verdana" panose="020B0604030504040204" pitchFamily="34" charset="0"/>
                <a:cs typeface="Verdana" panose="020B0604030504040204" pitchFamily="34" charset="0"/>
              </a:rPr>
              <a:t>viitor</a:t>
            </a:r>
            <a:endParaRPr lang="en-US" sz="2000" dirty="0" smtClean="0">
              <a:solidFill>
                <a:prstClr val="black"/>
              </a:solidFill>
              <a:latin typeface="Verdana" panose="020B0604030504040204" pitchFamily="34" charset="0"/>
              <a:ea typeface="Verdana" panose="020B0604030504040204" pitchFamily="34" charset="0"/>
              <a:cs typeface="Verdana" panose="020B0604030504040204" pitchFamily="34" charset="0"/>
            </a:endParaRPr>
          </a:p>
          <a:p>
            <a:endParaRPr lang="en-US" sz="200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marL="285750" lvl="0" indent="-285750">
              <a:buFont typeface="Arial" pitchFamily="34" charset="0"/>
              <a:buChar char="•"/>
            </a:pPr>
            <a:r>
              <a:rPr lang="ro-RO"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Asigurați-vă </a:t>
            </a:r>
            <a:r>
              <a:rPr lang="ro-RO" b="1" dirty="0">
                <a:solidFill>
                  <a:srgbClr val="0046AD"/>
                </a:solidFill>
                <a:latin typeface="Verdana" panose="020B0604030504040204" pitchFamily="34" charset="0"/>
                <a:ea typeface="Verdana" panose="020B0604030504040204" pitchFamily="34" charset="0"/>
                <a:cs typeface="Verdana" panose="020B0604030504040204" pitchFamily="34" charset="0"/>
              </a:rPr>
              <a:t>că utilizarea dumneavoastră este acoperită cu exactitate în dosarul de înregistrare</a:t>
            </a:r>
            <a:endParaRPr lang="en-US" b="1" dirty="0">
              <a:solidFill>
                <a:srgbClr val="0046AD"/>
              </a:solidFill>
              <a:latin typeface="Verdana" panose="020B0604030504040204" pitchFamily="34" charset="0"/>
              <a:ea typeface="Verdana" panose="020B0604030504040204" pitchFamily="34" charset="0"/>
              <a:cs typeface="Verdana" panose="020B0604030504040204" pitchFamily="34" charset="0"/>
            </a:endParaRPr>
          </a:p>
          <a:p>
            <a:pPr marL="285750" lvl="0" indent="-285750">
              <a:buFont typeface="Arial" pitchFamily="34" charset="0"/>
              <a:buChar char="•"/>
            </a:pPr>
            <a:r>
              <a:rPr lang="ro-RO" b="1" dirty="0">
                <a:solidFill>
                  <a:srgbClr val="0046AD"/>
                </a:solidFill>
                <a:latin typeface="Verdana" panose="020B0604030504040204" pitchFamily="34" charset="0"/>
                <a:ea typeface="Verdana" panose="020B0604030504040204" pitchFamily="34" charset="0"/>
                <a:cs typeface="Verdana" panose="020B0604030504040204" pitchFamily="34" charset="0"/>
              </a:rPr>
              <a:t>Luați în considerare cea mai bună strategie de afaceri pentru a aborda substanțele potențial îngrijorătoare</a:t>
            </a:r>
            <a:endParaRPr lang="en-US" b="1" dirty="0">
              <a:solidFill>
                <a:srgbClr val="0046AD"/>
              </a:solidFill>
              <a:latin typeface="Verdana" panose="020B0604030504040204" pitchFamily="34" charset="0"/>
              <a:ea typeface="Verdana" panose="020B0604030504040204" pitchFamily="34" charset="0"/>
              <a:cs typeface="Verdana" panose="020B0604030504040204" pitchFamily="34" charset="0"/>
            </a:endParaRPr>
          </a:p>
          <a:p>
            <a:pPr marL="285750" lvl="0" indent="-285750">
              <a:buFont typeface="Arial" pitchFamily="34" charset="0"/>
              <a:buChar char="•"/>
            </a:pPr>
            <a:r>
              <a:rPr lang="ro-RO" b="1" dirty="0">
                <a:solidFill>
                  <a:srgbClr val="0046AD"/>
                </a:solidFill>
                <a:latin typeface="Verdana" panose="020B0604030504040204" pitchFamily="34" charset="0"/>
                <a:ea typeface="Verdana" panose="020B0604030504040204" pitchFamily="34" charset="0"/>
                <a:cs typeface="Verdana" panose="020B0604030504040204" pitchFamily="34" charset="0"/>
              </a:rPr>
              <a:t>Pregătiți-vă pentru consultarea publică în timpul proceselor de reglementare ulterioare</a:t>
            </a:r>
            <a:endParaRPr lang="en-US" b="1" dirty="0">
              <a:solidFill>
                <a:srgbClr val="0046AD"/>
              </a:solidFill>
              <a:latin typeface="Verdana" panose="020B0604030504040204" pitchFamily="34" charset="0"/>
              <a:ea typeface="Verdana" panose="020B0604030504040204" pitchFamily="34" charset="0"/>
              <a:cs typeface="Verdana" panose="020B0604030504040204" pitchFamily="34" charset="0"/>
            </a:endParaRPr>
          </a:p>
        </p:txBody>
      </p:sp>
      <p:sp>
        <p:nvSpPr>
          <p:cNvPr id="7" name="Title 1"/>
          <p:cNvSpPr>
            <a:spLocks noGrp="1"/>
          </p:cNvSpPr>
          <p:nvPr>
            <p:ph type="ctrTitle"/>
          </p:nvPr>
        </p:nvSpPr>
        <p:spPr>
          <a:xfrm>
            <a:off x="395536" y="404664"/>
            <a:ext cx="8424936" cy="1470025"/>
          </a:xfrm>
        </p:spPr>
        <p:txBody>
          <a:bodyPr>
            <a:noAutofit/>
          </a:bodyPr>
          <a:lstStyle/>
          <a:p>
            <a:pPr lvl="0" algn="l"/>
            <a:r>
              <a:rPr lang="ro-RO" sz="28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RMOA </a:t>
            </a:r>
            <a:r>
              <a:rPr lang="ro-RO" sz="2800" b="1" dirty="0">
                <a:solidFill>
                  <a:srgbClr val="0046AD"/>
                </a:solidFill>
                <a:latin typeface="Verdana" panose="020B0604030504040204" pitchFamily="34" charset="0"/>
                <a:ea typeface="Verdana" panose="020B0604030504040204" pitchFamily="34" charset="0"/>
                <a:cs typeface="Verdana" panose="020B0604030504040204" pitchFamily="34" charset="0"/>
              </a:rPr>
              <a:t>şi PACT, sfaturi pentru </a:t>
            </a:r>
            <a:r>
              <a:rPr lang="ro-RO" sz="2800" b="1" dirty="0" err="1" smtClean="0">
                <a:solidFill>
                  <a:srgbClr val="0046AD"/>
                </a:solidFill>
                <a:latin typeface="Verdana" panose="020B0604030504040204" pitchFamily="34" charset="0"/>
                <a:ea typeface="Verdana" panose="020B0604030504040204" pitchFamily="34" charset="0"/>
                <a:cs typeface="Verdana" panose="020B0604030504040204" pitchFamily="34" charset="0"/>
              </a:rPr>
              <a:t>UAs</a:t>
            </a:r>
            <a:endParaRPr lang="en-GB" sz="2800" b="1" dirty="0">
              <a:solidFill>
                <a:srgbClr val="0046AD"/>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88275483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95536" y="332656"/>
            <a:ext cx="8424936" cy="1152128"/>
          </a:xfrm>
        </p:spPr>
        <p:txBody>
          <a:bodyPr>
            <a:noAutofit/>
          </a:bodyPr>
          <a:lstStyle/>
          <a:p>
            <a:pPr lvl="0"/>
            <a:r>
              <a:rPr lang="ro-RO" sz="28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Registrul </a:t>
            </a:r>
            <a:r>
              <a:rPr lang="ro-RO" sz="2800" b="1" dirty="0">
                <a:solidFill>
                  <a:srgbClr val="0046AD"/>
                </a:solidFill>
                <a:latin typeface="Verdana" panose="020B0604030504040204" pitchFamily="34" charset="0"/>
                <a:ea typeface="Verdana" panose="020B0604030504040204" pitchFamily="34" charset="0"/>
                <a:cs typeface="Verdana" panose="020B0604030504040204" pitchFamily="34" charset="0"/>
              </a:rPr>
              <a:t>intenţiilor (</a:t>
            </a:r>
            <a:r>
              <a:rPr lang="ro-RO" sz="2800" b="1" dirty="0" err="1">
                <a:solidFill>
                  <a:srgbClr val="0046AD"/>
                </a:solidFill>
                <a:latin typeface="Verdana" panose="020B0604030504040204" pitchFamily="34" charset="0"/>
                <a:ea typeface="Verdana" panose="020B0604030504040204" pitchFamily="34" charset="0"/>
                <a:cs typeface="Verdana" panose="020B0604030504040204" pitchFamily="34" charset="0"/>
              </a:rPr>
              <a:t>RoI</a:t>
            </a:r>
            <a:r>
              <a:rPr lang="ro-RO" sz="2800" b="1" dirty="0">
                <a:solidFill>
                  <a:srgbClr val="0046AD"/>
                </a:solidFill>
                <a:latin typeface="Verdana" panose="020B0604030504040204" pitchFamily="34" charset="0"/>
                <a:ea typeface="Verdana" panose="020B0604030504040204" pitchFamily="34" charset="0"/>
                <a:cs typeface="Verdana" panose="020B0604030504040204" pitchFamily="34" charset="0"/>
              </a:rPr>
              <a:t>)</a:t>
            </a:r>
            <a:endParaRPr lang="en-US" sz="2800" b="1" dirty="0">
              <a:solidFill>
                <a:srgbClr val="0046AD"/>
              </a:solidFill>
              <a:latin typeface="Verdana" panose="020B0604030504040204" pitchFamily="34" charset="0"/>
              <a:ea typeface="Verdana" panose="020B0604030504040204" pitchFamily="34" charset="0"/>
              <a:cs typeface="Verdana" panose="020B0604030504040204" pitchFamily="34" charset="0"/>
            </a:endParaRPr>
          </a:p>
        </p:txBody>
      </p:sp>
      <p:sp>
        <p:nvSpPr>
          <p:cNvPr id="6" name="Slide Number Placeholder 5"/>
          <p:cNvSpPr>
            <a:spLocks noGrp="1"/>
          </p:cNvSpPr>
          <p:nvPr>
            <p:ph type="sldNum" sz="quarter" idx="12"/>
          </p:nvPr>
        </p:nvSpPr>
        <p:spPr>
          <a:xfrm>
            <a:off x="6553200" y="6356350"/>
            <a:ext cx="2133600" cy="365125"/>
          </a:xfrm>
        </p:spPr>
        <p:txBody>
          <a:bodyPr/>
          <a:lstStyle/>
          <a:p>
            <a:fld id="{6230B351-A18E-4512-92B8-03A75F39B8B0}" type="slidenum">
              <a:rPr lang="en-GB" sz="1000" smtClean="0">
                <a:latin typeface="Verdana" panose="020B0604030504040204" pitchFamily="34" charset="0"/>
                <a:ea typeface="Verdana" panose="020B0604030504040204" pitchFamily="34" charset="0"/>
                <a:cs typeface="Verdana" panose="020B0604030504040204" pitchFamily="34" charset="0"/>
              </a:rPr>
              <a:t>11</a:t>
            </a:fld>
            <a:endParaRPr lang="en-GB" sz="1000" dirty="0">
              <a:latin typeface="Verdana" panose="020B0604030504040204" pitchFamily="34" charset="0"/>
              <a:ea typeface="Verdana" panose="020B0604030504040204" pitchFamily="34" charset="0"/>
              <a:cs typeface="Verdana" panose="020B0604030504040204" pitchFamily="34" charset="0"/>
            </a:endParaRPr>
          </a:p>
        </p:txBody>
      </p:sp>
      <p:sp>
        <p:nvSpPr>
          <p:cNvPr id="3" name="TextBox 2"/>
          <p:cNvSpPr txBox="1"/>
          <p:nvPr/>
        </p:nvSpPr>
        <p:spPr>
          <a:xfrm>
            <a:off x="467544" y="1412776"/>
            <a:ext cx="8208912" cy="923330"/>
          </a:xfrm>
          <a:prstGeom prst="rect">
            <a:avLst/>
          </a:prstGeom>
          <a:noFill/>
        </p:spPr>
        <p:txBody>
          <a:bodyPr wrap="square" rtlCol="0">
            <a:spAutoFit/>
          </a:bodyPr>
          <a:lstStyle/>
          <a:p>
            <a:r>
              <a:rPr lang="ro-RO" dirty="0" smtClean="0">
                <a:latin typeface="Verdana" panose="020B0604030504040204" pitchFamily="34" charset="0"/>
                <a:ea typeface="Verdana" panose="020B0604030504040204" pitchFamily="34" charset="0"/>
                <a:cs typeface="Verdana" panose="020B0604030504040204" pitchFamily="34" charset="0"/>
              </a:rPr>
              <a:t>Atunci </a:t>
            </a:r>
            <a:r>
              <a:rPr lang="ro-RO" dirty="0">
                <a:latin typeface="Verdana" panose="020B0604030504040204" pitchFamily="34" charset="0"/>
                <a:ea typeface="Verdana" panose="020B0604030504040204" pitchFamily="34" charset="0"/>
                <a:cs typeface="Verdana" panose="020B0604030504040204" pitchFamily="34" charset="0"/>
              </a:rPr>
              <a:t>când autorităţile intenţionează să abordeze îngrijorarea identificată conform </a:t>
            </a:r>
            <a:r>
              <a:rPr lang="ro-RO" dirty="0" smtClean="0">
                <a:latin typeface="Verdana" panose="020B0604030504040204" pitchFamily="34" charset="0"/>
                <a:ea typeface="Verdana" panose="020B0604030504040204" pitchFamily="34" charset="0"/>
                <a:cs typeface="Verdana" panose="020B0604030504040204" pitchFamily="34" charset="0"/>
              </a:rPr>
              <a:t>REACH/CLP</a:t>
            </a:r>
            <a:r>
              <a:rPr lang="ro-RO" dirty="0"/>
              <a:t>,  </a:t>
            </a:r>
            <a:r>
              <a:rPr lang="ro-RO" dirty="0">
                <a:latin typeface="Verdana" panose="020B0604030504040204" pitchFamily="34" charset="0"/>
                <a:ea typeface="Verdana" panose="020B0604030504040204" pitchFamily="34" charset="0"/>
                <a:cs typeface="Verdana" panose="020B0604030504040204" pitchFamily="34" charset="0"/>
              </a:rPr>
              <a:t>acestea notifică Registrul Intenţiilor</a:t>
            </a:r>
            <a:endParaRPr lang="en-US" dirty="0">
              <a:latin typeface="Verdana" panose="020B0604030504040204" pitchFamily="34" charset="0"/>
              <a:ea typeface="Verdana" panose="020B0604030504040204" pitchFamily="34" charset="0"/>
              <a:cs typeface="Verdana" panose="020B0604030504040204" pitchFamily="34" charset="0"/>
            </a:endParaRPr>
          </a:p>
          <a:p>
            <a:endParaRPr lang="en-GB" dirty="0">
              <a:latin typeface="Verdana" panose="020B0604030504040204" pitchFamily="34" charset="0"/>
              <a:ea typeface="Verdana" panose="020B0604030504040204" pitchFamily="34" charset="0"/>
              <a:cs typeface="Verdana" panose="020B0604030504040204" pitchFamily="34" charset="0"/>
            </a:endParaRPr>
          </a:p>
        </p:txBody>
      </p:sp>
      <p:grpSp>
        <p:nvGrpSpPr>
          <p:cNvPr id="21" name="Group 20"/>
          <p:cNvGrpSpPr/>
          <p:nvPr/>
        </p:nvGrpSpPr>
        <p:grpSpPr>
          <a:xfrm>
            <a:off x="1403648" y="2420888"/>
            <a:ext cx="6336704" cy="2078251"/>
            <a:chOff x="1403648" y="2924944"/>
            <a:chExt cx="6336704" cy="2078251"/>
          </a:xfrm>
        </p:grpSpPr>
        <p:cxnSp>
          <p:nvCxnSpPr>
            <p:cNvPr id="8" name="Straight Connector 7"/>
            <p:cNvCxnSpPr/>
            <p:nvPr/>
          </p:nvCxnSpPr>
          <p:spPr>
            <a:xfrm>
              <a:off x="4540926" y="3321854"/>
              <a:ext cx="0" cy="936104"/>
            </a:xfrm>
            <a:prstGeom prst="line">
              <a:avLst/>
            </a:prstGeom>
            <a:ln w="28575">
              <a:solidFill>
                <a:srgbClr val="0046AD"/>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2231740" y="3872760"/>
              <a:ext cx="0" cy="530299"/>
            </a:xfrm>
            <a:prstGeom prst="line">
              <a:avLst/>
            </a:prstGeom>
            <a:ln w="28575">
              <a:solidFill>
                <a:srgbClr val="0046AD"/>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6948264" y="3872761"/>
              <a:ext cx="0" cy="530299"/>
            </a:xfrm>
            <a:prstGeom prst="line">
              <a:avLst/>
            </a:prstGeom>
            <a:ln w="28575">
              <a:solidFill>
                <a:srgbClr val="0046AD"/>
              </a:solidFill>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3334792" y="2924944"/>
              <a:ext cx="2412268" cy="612934"/>
            </a:xfrm>
            <a:prstGeom prst="roundRect">
              <a:avLst/>
            </a:prstGeom>
            <a:solidFill>
              <a:srgbClr val="0046AD"/>
            </a:solidFill>
            <a:ln>
              <a:solidFill>
                <a:srgbClr val="0046AD"/>
              </a:solidFill>
            </a:ln>
          </p:spPr>
          <p:txBody>
            <a:bodyPr wrap="square" rtlCol="0">
              <a:spAutoFit/>
            </a:bodyPr>
            <a:lstStyle/>
            <a:p>
              <a:pPr algn="ctr"/>
              <a:r>
                <a:rPr lang="ro-RO" sz="15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Registrul </a:t>
              </a:r>
              <a:endParaRPr lang="en-US" sz="1500" b="1" dirty="0" smtClean="0">
                <a:solidFill>
                  <a:schemeClr val="bg1"/>
                </a:solidFill>
                <a:latin typeface="Verdana" panose="020B0604030504040204" pitchFamily="34" charset="0"/>
                <a:ea typeface="Verdana" panose="020B0604030504040204" pitchFamily="34" charset="0"/>
                <a:cs typeface="Verdana" panose="020B0604030504040204" pitchFamily="34" charset="0"/>
              </a:endParaRPr>
            </a:p>
            <a:p>
              <a:pPr algn="ctr"/>
              <a:r>
                <a:rPr lang="en-US" sz="1500" b="1" dirty="0" err="1" smtClean="0">
                  <a:solidFill>
                    <a:schemeClr val="bg1"/>
                  </a:solidFill>
                  <a:latin typeface="Verdana" panose="020B0604030504040204" pitchFamily="34" charset="0"/>
                  <a:ea typeface="Verdana" panose="020B0604030504040204" pitchFamily="34" charset="0"/>
                  <a:cs typeface="Verdana" panose="020B0604030504040204" pitchFamily="34" charset="0"/>
                </a:rPr>
                <a:t>i</a:t>
              </a:r>
              <a:r>
                <a:rPr lang="ro-RO" sz="1500" b="1" dirty="0" err="1" smtClean="0">
                  <a:solidFill>
                    <a:schemeClr val="bg1"/>
                  </a:solidFill>
                  <a:latin typeface="Verdana" panose="020B0604030504040204" pitchFamily="34" charset="0"/>
                  <a:ea typeface="Verdana" panose="020B0604030504040204" pitchFamily="34" charset="0"/>
                  <a:cs typeface="Verdana" panose="020B0604030504040204" pitchFamily="34" charset="0"/>
                </a:rPr>
                <a:t>ntenţiilor</a:t>
              </a:r>
              <a:endParaRPr lang="en-US" sz="15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12" name="TextBox 11"/>
            <p:cNvSpPr txBox="1"/>
            <p:nvPr/>
          </p:nvSpPr>
          <p:spPr>
            <a:xfrm>
              <a:off x="1403648" y="4185950"/>
              <a:ext cx="1656184" cy="817245"/>
            </a:xfrm>
            <a:prstGeom prst="roundRect">
              <a:avLst/>
            </a:prstGeom>
            <a:solidFill>
              <a:srgbClr val="008BC8"/>
            </a:solidFill>
          </p:spPr>
          <p:txBody>
            <a:bodyPr wrap="square" rtlCol="0">
              <a:spAutoFit/>
            </a:bodyPr>
            <a:lstStyle/>
            <a:p>
              <a:pPr algn="ctr"/>
              <a:r>
                <a:rPr lang="ro-RO" sz="14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Clasificare </a:t>
              </a:r>
              <a:r>
                <a:rPr lang="ro-RO" sz="1400" b="1" dirty="0">
                  <a:solidFill>
                    <a:schemeClr val="bg1"/>
                  </a:solidFill>
                  <a:latin typeface="Verdana" panose="020B0604030504040204" pitchFamily="34" charset="0"/>
                  <a:ea typeface="Verdana" panose="020B0604030504040204" pitchFamily="34" charset="0"/>
                  <a:cs typeface="Verdana" panose="020B0604030504040204" pitchFamily="34" charset="0"/>
                </a:rPr>
                <a:t>şi etichetare </a:t>
              </a:r>
              <a:r>
                <a:rPr lang="ro-RO" sz="14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armonizate</a:t>
              </a:r>
              <a:endParaRPr lang="en-GB"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13" name="TextBox 12"/>
            <p:cNvSpPr txBox="1"/>
            <p:nvPr/>
          </p:nvSpPr>
          <p:spPr>
            <a:xfrm>
              <a:off x="3707904" y="4185950"/>
              <a:ext cx="1656184" cy="817245"/>
            </a:xfrm>
            <a:prstGeom prst="roundRect">
              <a:avLst/>
            </a:prstGeom>
            <a:solidFill>
              <a:srgbClr val="FF9900"/>
            </a:solidFill>
            <a:ln>
              <a:noFill/>
            </a:ln>
          </p:spPr>
          <p:txBody>
            <a:bodyPr wrap="square" rtlCol="0">
              <a:spAutoFit/>
            </a:bodyPr>
            <a:lstStyle/>
            <a:p>
              <a:pPr algn="ctr"/>
              <a:endParaRPr lang="en-GB" sz="1400" b="1" dirty="0" smtClean="0">
                <a:solidFill>
                  <a:schemeClr val="bg1"/>
                </a:solidFill>
                <a:latin typeface="Verdana" panose="020B0604030504040204" pitchFamily="34" charset="0"/>
                <a:ea typeface="Verdana" panose="020B0604030504040204" pitchFamily="34" charset="0"/>
                <a:cs typeface="Verdana" panose="020B0604030504040204" pitchFamily="34" charset="0"/>
              </a:endParaRPr>
            </a:p>
            <a:p>
              <a:pPr algn="ctr"/>
              <a:r>
                <a:rPr lang="en-GB" sz="1400" b="1" dirty="0" err="1" smtClean="0">
                  <a:solidFill>
                    <a:schemeClr val="bg1"/>
                  </a:solidFill>
                  <a:latin typeface="Verdana" panose="020B0604030504040204" pitchFamily="34" charset="0"/>
                  <a:ea typeface="Verdana" panose="020B0604030504040204" pitchFamily="34" charset="0"/>
                  <a:cs typeface="Verdana" panose="020B0604030504040204" pitchFamily="34" charset="0"/>
                </a:rPr>
                <a:t>Autorizare</a:t>
              </a:r>
              <a:endParaRPr lang="en-GB" sz="1400" b="1" dirty="0" smtClean="0">
                <a:solidFill>
                  <a:schemeClr val="bg1"/>
                </a:solidFill>
                <a:latin typeface="Verdana" panose="020B0604030504040204" pitchFamily="34" charset="0"/>
                <a:ea typeface="Verdana" panose="020B0604030504040204" pitchFamily="34" charset="0"/>
                <a:cs typeface="Verdana" panose="020B0604030504040204" pitchFamily="34" charset="0"/>
              </a:endParaRPr>
            </a:p>
            <a:p>
              <a:pPr algn="ctr"/>
              <a:r>
                <a:rPr lang="en-GB" sz="14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 </a:t>
              </a:r>
            </a:p>
          </p:txBody>
        </p:sp>
        <p:sp>
          <p:nvSpPr>
            <p:cNvPr id="14" name="TextBox 13"/>
            <p:cNvSpPr txBox="1"/>
            <p:nvPr/>
          </p:nvSpPr>
          <p:spPr>
            <a:xfrm>
              <a:off x="5940152" y="4185950"/>
              <a:ext cx="1800200" cy="817245"/>
            </a:xfrm>
            <a:prstGeom prst="roundRect">
              <a:avLst/>
            </a:prstGeom>
            <a:solidFill>
              <a:srgbClr val="E45E24"/>
            </a:solidFill>
            <a:ln>
              <a:noFill/>
            </a:ln>
          </p:spPr>
          <p:txBody>
            <a:bodyPr wrap="square" rtlCol="0">
              <a:spAutoFit/>
            </a:bodyPr>
            <a:lstStyle/>
            <a:p>
              <a:pPr algn="ctr"/>
              <a:endParaRPr lang="en-GB" sz="1400" b="1" dirty="0" smtClean="0">
                <a:solidFill>
                  <a:schemeClr val="bg1"/>
                </a:solidFill>
                <a:latin typeface="Verdana" panose="020B0604030504040204" pitchFamily="34" charset="0"/>
                <a:ea typeface="Verdana" panose="020B0604030504040204" pitchFamily="34" charset="0"/>
                <a:cs typeface="Verdana" panose="020B0604030504040204" pitchFamily="34" charset="0"/>
              </a:endParaRPr>
            </a:p>
            <a:p>
              <a:pPr algn="ctr"/>
              <a:r>
                <a:rPr lang="ro-RO" sz="14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Restricţionare</a:t>
              </a:r>
              <a:endParaRPr lang="en-US" sz="1400" b="1" dirty="0" smtClean="0">
                <a:solidFill>
                  <a:schemeClr val="bg1"/>
                </a:solidFill>
                <a:latin typeface="Verdana" panose="020B0604030504040204" pitchFamily="34" charset="0"/>
                <a:ea typeface="Verdana" panose="020B0604030504040204" pitchFamily="34" charset="0"/>
                <a:cs typeface="Verdana" panose="020B0604030504040204" pitchFamily="34" charset="0"/>
              </a:endParaRPr>
            </a:p>
            <a:p>
              <a:pPr algn="ctr"/>
              <a:endParaRPr lang="en-GB"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15" name="Straight Connector 14"/>
            <p:cNvCxnSpPr/>
            <p:nvPr/>
          </p:nvCxnSpPr>
          <p:spPr>
            <a:xfrm>
              <a:off x="2231740" y="3872761"/>
              <a:ext cx="4716524" cy="0"/>
            </a:xfrm>
            <a:prstGeom prst="line">
              <a:avLst/>
            </a:prstGeom>
            <a:ln w="28575">
              <a:solidFill>
                <a:srgbClr val="0046AD"/>
              </a:solidFill>
            </a:ln>
          </p:spPr>
          <p:style>
            <a:lnRef idx="1">
              <a:schemeClr val="accent1"/>
            </a:lnRef>
            <a:fillRef idx="0">
              <a:schemeClr val="accent1"/>
            </a:fillRef>
            <a:effectRef idx="0">
              <a:schemeClr val="accent1"/>
            </a:effectRef>
            <a:fontRef idx="minor">
              <a:schemeClr val="tx1"/>
            </a:fontRef>
          </p:style>
        </p:cxnSp>
      </p:grpSp>
      <p:sp>
        <p:nvSpPr>
          <p:cNvPr id="19" name="TextBox 18"/>
          <p:cNvSpPr txBox="1"/>
          <p:nvPr/>
        </p:nvSpPr>
        <p:spPr>
          <a:xfrm>
            <a:off x="1835696" y="5148481"/>
            <a:ext cx="6696744" cy="830997"/>
          </a:xfrm>
          <a:prstGeom prst="rect">
            <a:avLst/>
          </a:prstGeom>
          <a:noFill/>
        </p:spPr>
        <p:txBody>
          <a:bodyPr wrap="square" rtlCol="0">
            <a:spAutoFit/>
          </a:bodyPr>
          <a:lstStyle/>
          <a:p>
            <a:r>
              <a:rPr lang="ro-RO" sz="16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Asiguraţi-vă </a:t>
            </a:r>
            <a:r>
              <a:rPr lang="ro-RO" sz="1600" b="1" dirty="0">
                <a:solidFill>
                  <a:srgbClr val="0046AD"/>
                </a:solidFill>
                <a:latin typeface="Verdana" panose="020B0604030504040204" pitchFamily="34" charset="0"/>
                <a:ea typeface="Verdana" panose="020B0604030504040204" pitchFamily="34" charset="0"/>
                <a:cs typeface="Verdana" panose="020B0604030504040204" pitchFamily="34" charset="0"/>
              </a:rPr>
              <a:t>ca Dvs., furnizorul şi clienţii Dvs. sunt conştienţi că substanţa Dvs. este în </a:t>
            </a:r>
            <a:r>
              <a:rPr lang="ro-RO" sz="16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R</a:t>
            </a:r>
            <a:r>
              <a:rPr lang="en-US" sz="1600" b="1" dirty="0" err="1" smtClean="0">
                <a:solidFill>
                  <a:srgbClr val="0046AD"/>
                </a:solidFill>
                <a:latin typeface="Verdana" panose="020B0604030504040204" pitchFamily="34" charset="0"/>
                <a:ea typeface="Verdana" panose="020B0604030504040204" pitchFamily="34" charset="0"/>
                <a:cs typeface="Verdana" panose="020B0604030504040204" pitchFamily="34" charset="0"/>
              </a:rPr>
              <a:t>oI</a:t>
            </a:r>
            <a:r>
              <a:rPr lang="ro-RO" sz="16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 </a:t>
            </a:r>
            <a:r>
              <a:rPr lang="ro-RO" sz="1600" b="1" dirty="0">
                <a:solidFill>
                  <a:srgbClr val="0046AD"/>
                </a:solidFill>
                <a:latin typeface="Verdana" panose="020B0604030504040204" pitchFamily="34" charset="0"/>
                <a:ea typeface="Verdana" panose="020B0604030504040204" pitchFamily="34" charset="0"/>
                <a:cs typeface="Verdana" panose="020B0604030504040204" pitchFamily="34" charset="0"/>
              </a:rPr>
              <a:t>şi urmăriţi evoluţiile</a:t>
            </a:r>
            <a:r>
              <a:rPr lang="ro-RO" sz="16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a:t>
            </a:r>
            <a:endParaRPr lang="en-US" sz="1600" b="1" dirty="0">
              <a:solidFill>
                <a:srgbClr val="0046AD"/>
              </a:solidFill>
              <a:latin typeface="Verdana" panose="020B0604030504040204" pitchFamily="34" charset="0"/>
              <a:ea typeface="Verdana" panose="020B0604030504040204" pitchFamily="34" charset="0"/>
              <a:cs typeface="Verdana" panose="020B0604030504040204" pitchFamily="34" charset="0"/>
            </a:endParaRPr>
          </a:p>
        </p:txBody>
      </p:sp>
      <p:sp>
        <p:nvSpPr>
          <p:cNvPr id="22" name="Rectangle 21"/>
          <p:cNvSpPr/>
          <p:nvPr/>
        </p:nvSpPr>
        <p:spPr>
          <a:xfrm>
            <a:off x="467544" y="6145559"/>
            <a:ext cx="8208912" cy="307777"/>
          </a:xfrm>
          <a:prstGeom prst="rect">
            <a:avLst/>
          </a:prstGeom>
        </p:spPr>
        <p:txBody>
          <a:bodyPr wrap="square">
            <a:spAutoFit/>
          </a:bodyPr>
          <a:lstStyle/>
          <a:p>
            <a:pPr algn="ctr"/>
            <a:r>
              <a:rPr lang="en-GB" sz="1400" dirty="0" smtClean="0">
                <a:latin typeface="Verdana" panose="020B0604030504040204" pitchFamily="34" charset="0"/>
                <a:ea typeface="Verdana" panose="020B0604030504040204" pitchFamily="34" charset="0"/>
                <a:cs typeface="Verdana" panose="020B0604030504040204" pitchFamily="34" charset="0"/>
                <a:hlinkClick r:id="rId3"/>
              </a:rPr>
              <a:t>http</a:t>
            </a:r>
            <a:r>
              <a:rPr lang="en-GB" sz="1400" dirty="0">
                <a:latin typeface="Verdana" panose="020B0604030504040204" pitchFamily="34" charset="0"/>
                <a:ea typeface="Verdana" panose="020B0604030504040204" pitchFamily="34" charset="0"/>
                <a:cs typeface="Verdana" panose="020B0604030504040204" pitchFamily="34" charset="0"/>
                <a:hlinkClick r:id="rId3"/>
              </a:rPr>
              <a:t>://</a:t>
            </a:r>
            <a:r>
              <a:rPr lang="en-GB" sz="1400" dirty="0" smtClean="0">
                <a:latin typeface="Verdana" panose="020B0604030504040204" pitchFamily="34" charset="0"/>
                <a:ea typeface="Verdana" panose="020B0604030504040204" pitchFamily="34" charset="0"/>
                <a:cs typeface="Verdana" panose="020B0604030504040204" pitchFamily="34" charset="0"/>
                <a:hlinkClick r:id="rId3"/>
              </a:rPr>
              <a:t>echa.europa.eu/addressing-chemicals-of-concern/registry-of-intentions</a:t>
            </a:r>
            <a:endParaRPr lang="en-GB" sz="1400" dirty="0" smtClean="0">
              <a:latin typeface="Verdana" panose="020B0604030504040204" pitchFamily="34" charset="0"/>
              <a:ea typeface="Verdana" panose="020B0604030504040204" pitchFamily="34" charset="0"/>
              <a:cs typeface="Verdana" panose="020B0604030504040204" pitchFamily="34" charset="0"/>
            </a:endParaRPr>
          </a:p>
        </p:txBody>
      </p:sp>
      <p:pic>
        <p:nvPicPr>
          <p:cNvPr id="20" name="Picture 1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3568" y="4869160"/>
            <a:ext cx="1149859" cy="968400"/>
          </a:xfrm>
          <a:prstGeom prst="rect">
            <a:avLst/>
          </a:prstGeom>
        </p:spPr>
      </p:pic>
      <p:sp>
        <p:nvSpPr>
          <p:cNvPr id="4" name="Rectangle 3"/>
          <p:cNvSpPr/>
          <p:nvPr/>
        </p:nvSpPr>
        <p:spPr>
          <a:xfrm>
            <a:off x="3581183" y="3244334"/>
            <a:ext cx="184731" cy="369332"/>
          </a:xfrm>
          <a:prstGeom prst="rect">
            <a:avLst/>
          </a:prstGeom>
        </p:spPr>
        <p:txBody>
          <a:bodyPr wrap="none">
            <a:spAutoFit/>
          </a:bodyPr>
          <a:lstStyle/>
          <a:p>
            <a:endParaRPr lang="en-US" dirty="0"/>
          </a:p>
        </p:txBody>
      </p:sp>
      <p:sp>
        <p:nvSpPr>
          <p:cNvPr id="5" name="Rectangle 4"/>
          <p:cNvSpPr/>
          <p:nvPr/>
        </p:nvSpPr>
        <p:spPr>
          <a:xfrm>
            <a:off x="2846623" y="3244334"/>
            <a:ext cx="184731" cy="369332"/>
          </a:xfrm>
          <a:prstGeom prst="rect">
            <a:avLst/>
          </a:prstGeom>
        </p:spPr>
        <p:txBody>
          <a:bodyPr wrap="none">
            <a:spAutoFit/>
          </a:bodyPr>
          <a:lstStyle/>
          <a:p>
            <a:endParaRPr lang="en-US" dirty="0"/>
          </a:p>
        </p:txBody>
      </p:sp>
      <p:sp>
        <p:nvSpPr>
          <p:cNvPr id="7" name="Rectangle 6"/>
          <p:cNvSpPr/>
          <p:nvPr/>
        </p:nvSpPr>
        <p:spPr>
          <a:xfrm>
            <a:off x="3825642" y="3244334"/>
            <a:ext cx="184731" cy="369332"/>
          </a:xfrm>
          <a:prstGeom prst="rect">
            <a:avLst/>
          </a:prstGeom>
        </p:spPr>
        <p:txBody>
          <a:bodyPr wrap="none">
            <a:spAutoFit/>
          </a:bodyPr>
          <a:lstStyle/>
          <a:p>
            <a:endParaRPr lang="en-US" dirty="0"/>
          </a:p>
        </p:txBody>
      </p:sp>
    </p:spTree>
    <p:extLst>
      <p:ext uri="{BB962C8B-B14F-4D97-AF65-F5344CB8AC3E}">
        <p14:creationId xmlns:p14="http://schemas.microsoft.com/office/powerpoint/2010/main" val="296201804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1560" y="374799"/>
            <a:ext cx="7772400" cy="1470025"/>
          </a:xfrm>
        </p:spPr>
        <p:txBody>
          <a:bodyPr>
            <a:noAutofit/>
          </a:bodyPr>
          <a:lstStyle/>
          <a:p>
            <a:pPr lvl="0" algn="l"/>
            <a:r>
              <a:rPr lang="ro-RO" sz="3200" b="1" dirty="0">
                <a:solidFill>
                  <a:srgbClr val="0046AD"/>
                </a:solidFill>
                <a:latin typeface="Verdana" panose="020B0604030504040204" pitchFamily="34" charset="0"/>
                <a:ea typeface="Verdana" panose="020B0604030504040204" pitchFamily="34" charset="0"/>
                <a:cs typeface="Verdana" panose="020B0604030504040204" pitchFamily="34" charset="0"/>
              </a:rPr>
              <a:t>Secţiunea </a:t>
            </a:r>
            <a:r>
              <a:rPr lang="ro-RO" sz="32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2</a:t>
            </a:r>
            <a:endParaRPr lang="en-GB" sz="3200" b="1" dirty="0">
              <a:solidFill>
                <a:srgbClr val="0046AD"/>
              </a:solidFill>
              <a:latin typeface="Verdana" panose="020B0604030504040204" pitchFamily="34" charset="0"/>
              <a:ea typeface="Verdana" panose="020B0604030504040204" pitchFamily="34" charset="0"/>
              <a:cs typeface="Verdana" panose="020B0604030504040204" pitchFamily="34" charset="0"/>
            </a:endParaRPr>
          </a:p>
        </p:txBody>
      </p:sp>
      <p:sp>
        <p:nvSpPr>
          <p:cNvPr id="6" name="Slide Number Placeholder 5"/>
          <p:cNvSpPr>
            <a:spLocks noGrp="1"/>
          </p:cNvSpPr>
          <p:nvPr>
            <p:ph type="sldNum" sz="quarter" idx="12"/>
          </p:nvPr>
        </p:nvSpPr>
        <p:spPr>
          <a:xfrm>
            <a:off x="6553200" y="6356350"/>
            <a:ext cx="2133600" cy="365125"/>
          </a:xfrm>
        </p:spPr>
        <p:txBody>
          <a:bodyPr/>
          <a:lstStyle/>
          <a:p>
            <a:fld id="{6230B351-A18E-4512-92B8-03A75F39B8B0}" type="slidenum">
              <a:rPr lang="en-GB" sz="1000" smtClean="0">
                <a:latin typeface="Verdana" panose="020B0604030504040204" pitchFamily="34" charset="0"/>
                <a:ea typeface="Verdana" panose="020B0604030504040204" pitchFamily="34" charset="0"/>
                <a:cs typeface="Verdana" panose="020B0604030504040204" pitchFamily="34" charset="0"/>
              </a:rPr>
              <a:t>12</a:t>
            </a:fld>
            <a:endParaRPr lang="en-GB" sz="1000" dirty="0">
              <a:latin typeface="Verdana" panose="020B0604030504040204" pitchFamily="34" charset="0"/>
              <a:ea typeface="Verdana" panose="020B0604030504040204" pitchFamily="34" charset="0"/>
              <a:cs typeface="Verdana" panose="020B0604030504040204" pitchFamily="34" charset="0"/>
            </a:endParaRPr>
          </a:p>
        </p:txBody>
      </p:sp>
      <p:sp>
        <p:nvSpPr>
          <p:cNvPr id="3" name="TextBox 2"/>
          <p:cNvSpPr txBox="1"/>
          <p:nvPr/>
        </p:nvSpPr>
        <p:spPr>
          <a:xfrm>
            <a:off x="755576" y="1730673"/>
            <a:ext cx="7776864" cy="3046988"/>
          </a:xfrm>
          <a:prstGeom prst="rect">
            <a:avLst/>
          </a:prstGeom>
          <a:noFill/>
        </p:spPr>
        <p:txBody>
          <a:bodyPr wrap="square" rtlCol="0">
            <a:spAutoFit/>
          </a:bodyPr>
          <a:lstStyle/>
          <a:p>
            <a:r>
              <a:rPr lang="ro-RO" sz="2200" dirty="0" smtClean="0">
                <a:latin typeface="Verdana" panose="020B0604030504040204" pitchFamily="34" charset="0"/>
                <a:ea typeface="Verdana" panose="020B0604030504040204" pitchFamily="34" charset="0"/>
                <a:cs typeface="Verdana" panose="020B0604030504040204" pitchFamily="34" charset="0"/>
              </a:rPr>
              <a:t>Procesele </a:t>
            </a:r>
            <a:r>
              <a:rPr lang="ro-RO" sz="2200" dirty="0">
                <a:latin typeface="Verdana" panose="020B0604030504040204" pitchFamily="34" charset="0"/>
                <a:ea typeface="Verdana" panose="020B0604030504040204" pitchFamily="34" charset="0"/>
                <a:cs typeface="Verdana" panose="020B0604030504040204" pitchFamily="34" charset="0"/>
              </a:rPr>
              <a:t>REACH/CLP</a:t>
            </a:r>
            <a:br>
              <a:rPr lang="ro-RO" sz="2200" dirty="0">
                <a:latin typeface="Verdana" panose="020B0604030504040204" pitchFamily="34" charset="0"/>
                <a:ea typeface="Verdana" panose="020B0604030504040204" pitchFamily="34" charset="0"/>
                <a:cs typeface="Verdana" panose="020B0604030504040204" pitchFamily="34" charset="0"/>
              </a:rPr>
            </a:br>
            <a:endParaRPr lang="en-GB" sz="2200" dirty="0">
              <a:latin typeface="Verdana" panose="020B0604030504040204" pitchFamily="34" charset="0"/>
              <a:ea typeface="Verdana" panose="020B0604030504040204" pitchFamily="34" charset="0"/>
              <a:cs typeface="Verdana" panose="020B0604030504040204" pitchFamily="34" charset="0"/>
            </a:endParaRPr>
          </a:p>
          <a:p>
            <a:endParaRPr lang="en-GB" sz="2200" dirty="0">
              <a:latin typeface="Verdana" panose="020B0604030504040204" pitchFamily="34" charset="0"/>
              <a:ea typeface="Verdana" panose="020B0604030504040204" pitchFamily="34" charset="0"/>
              <a:cs typeface="Verdana" panose="020B0604030504040204" pitchFamily="34" charset="0"/>
            </a:endParaRPr>
          </a:p>
          <a:p>
            <a:pPr marL="341313" lvl="1" indent="-341313">
              <a:lnSpc>
                <a:spcPct val="150000"/>
              </a:lnSpc>
              <a:buFont typeface="Arial" pitchFamily="34" charset="0"/>
              <a:buChar char="•"/>
            </a:pPr>
            <a:r>
              <a:rPr lang="ro-RO" sz="2200" b="1" dirty="0" smtClean="0">
                <a:solidFill>
                  <a:srgbClr val="008BC8"/>
                </a:solidFill>
                <a:latin typeface="Verdana" panose="020B0604030504040204" pitchFamily="34" charset="0"/>
                <a:ea typeface="Verdana" panose="020B0604030504040204" pitchFamily="34" charset="0"/>
                <a:cs typeface="Verdana" panose="020B0604030504040204" pitchFamily="34" charset="0"/>
              </a:rPr>
              <a:t>Clasificarea </a:t>
            </a:r>
            <a:r>
              <a:rPr lang="ro-RO" sz="2200" b="1" dirty="0">
                <a:solidFill>
                  <a:srgbClr val="008BC8"/>
                </a:solidFill>
                <a:latin typeface="Verdana" panose="020B0604030504040204" pitchFamily="34" charset="0"/>
                <a:ea typeface="Verdana" panose="020B0604030504040204" pitchFamily="34" charset="0"/>
                <a:cs typeface="Verdana" panose="020B0604030504040204" pitchFamily="34" charset="0"/>
              </a:rPr>
              <a:t>și etichetarea </a:t>
            </a:r>
            <a:r>
              <a:rPr lang="ro-RO" sz="2200" b="1" dirty="0" smtClean="0">
                <a:solidFill>
                  <a:srgbClr val="008BC8"/>
                </a:solidFill>
                <a:latin typeface="Verdana" panose="020B0604030504040204" pitchFamily="34" charset="0"/>
                <a:ea typeface="Verdana" panose="020B0604030504040204" pitchFamily="34" charset="0"/>
                <a:cs typeface="Verdana" panose="020B0604030504040204" pitchFamily="34" charset="0"/>
              </a:rPr>
              <a:t>armonizat</a:t>
            </a:r>
            <a:r>
              <a:rPr lang="en-US" sz="2200" b="1" dirty="0" smtClean="0">
                <a:solidFill>
                  <a:srgbClr val="008BC8"/>
                </a:solidFill>
                <a:latin typeface="Verdana" panose="020B0604030504040204" pitchFamily="34" charset="0"/>
                <a:ea typeface="Verdana" panose="020B0604030504040204" pitchFamily="34" charset="0"/>
                <a:cs typeface="Verdana" panose="020B0604030504040204" pitchFamily="34" charset="0"/>
              </a:rPr>
              <a:t>e</a:t>
            </a:r>
            <a:endParaRPr lang="en-US" sz="2200" b="1" dirty="0">
              <a:solidFill>
                <a:srgbClr val="008BC8"/>
              </a:solidFill>
              <a:latin typeface="Verdana" panose="020B0604030504040204" pitchFamily="34" charset="0"/>
              <a:ea typeface="Verdana" panose="020B0604030504040204" pitchFamily="34" charset="0"/>
              <a:cs typeface="Verdana" panose="020B0604030504040204" pitchFamily="34" charset="0"/>
            </a:endParaRPr>
          </a:p>
          <a:p>
            <a:pPr marL="341313" lvl="1" indent="-341313">
              <a:lnSpc>
                <a:spcPct val="150000"/>
              </a:lnSpc>
              <a:buFont typeface="Arial" pitchFamily="34" charset="0"/>
              <a:buChar char="•"/>
            </a:pPr>
            <a:r>
              <a:rPr lang="ro-RO" sz="2000" b="1" dirty="0">
                <a:solidFill>
                  <a:srgbClr val="FF9900"/>
                </a:solidFill>
                <a:latin typeface="Verdana" panose="020B0604030504040204" pitchFamily="34" charset="0"/>
                <a:ea typeface="Verdana" panose="020B0604030504040204" pitchFamily="34" charset="0"/>
                <a:cs typeface="Verdana" panose="020B0604030504040204" pitchFamily="34" charset="0"/>
              </a:rPr>
              <a:t>Autorizarea și </a:t>
            </a:r>
            <a:r>
              <a:rPr lang="en-US" sz="2000" b="1" dirty="0" smtClean="0">
                <a:solidFill>
                  <a:srgbClr val="FF9900"/>
                </a:solidFill>
                <a:latin typeface="Verdana" panose="020B0604030504040204" pitchFamily="34" charset="0"/>
                <a:ea typeface="Verdana" panose="020B0604030504040204" pitchFamily="34" charset="0"/>
                <a:cs typeface="Verdana" panose="020B0604030504040204" pitchFamily="34" charset="0"/>
              </a:rPr>
              <a:t>c</a:t>
            </a:r>
            <a:r>
              <a:rPr lang="ro-RO" sz="2000" b="1" dirty="0" err="1" smtClean="0">
                <a:solidFill>
                  <a:srgbClr val="FF9900"/>
                </a:solidFill>
                <a:latin typeface="Verdana" panose="020B0604030504040204" pitchFamily="34" charset="0"/>
                <a:ea typeface="Verdana" panose="020B0604030504040204" pitchFamily="34" charset="0"/>
                <a:cs typeface="Verdana" panose="020B0604030504040204" pitchFamily="34" charset="0"/>
              </a:rPr>
              <a:t>ererea</a:t>
            </a:r>
            <a:r>
              <a:rPr lang="ro-RO" sz="2000" b="1" dirty="0" smtClean="0">
                <a:solidFill>
                  <a:srgbClr val="FF9900"/>
                </a:solidFill>
                <a:latin typeface="Verdana" panose="020B0604030504040204" pitchFamily="34" charset="0"/>
                <a:ea typeface="Verdana" panose="020B0604030504040204" pitchFamily="34" charset="0"/>
                <a:cs typeface="Verdana" panose="020B0604030504040204" pitchFamily="34" charset="0"/>
              </a:rPr>
              <a:t> </a:t>
            </a:r>
            <a:r>
              <a:rPr lang="ro-RO" sz="2000" b="1" dirty="0">
                <a:solidFill>
                  <a:srgbClr val="FF9900"/>
                </a:solidFill>
                <a:latin typeface="Verdana" panose="020B0604030504040204" pitchFamily="34" charset="0"/>
                <a:ea typeface="Verdana" panose="020B0604030504040204" pitchFamily="34" charset="0"/>
                <a:cs typeface="Verdana" panose="020B0604030504040204" pitchFamily="34" charset="0"/>
              </a:rPr>
              <a:t>de autorizare </a:t>
            </a:r>
            <a:endParaRPr lang="en-US" sz="2000" b="1" dirty="0">
              <a:solidFill>
                <a:srgbClr val="FF9900"/>
              </a:solidFill>
              <a:latin typeface="Verdana" panose="020B0604030504040204" pitchFamily="34" charset="0"/>
              <a:ea typeface="Verdana" panose="020B0604030504040204" pitchFamily="34" charset="0"/>
              <a:cs typeface="Verdana" panose="020B0604030504040204" pitchFamily="34" charset="0"/>
            </a:endParaRPr>
          </a:p>
          <a:p>
            <a:pPr marL="341313" lvl="1" indent="-341313">
              <a:lnSpc>
                <a:spcPct val="150000"/>
              </a:lnSpc>
              <a:buFont typeface="Arial" pitchFamily="34" charset="0"/>
              <a:buChar char="•"/>
            </a:pPr>
            <a:r>
              <a:rPr lang="ro-RO" sz="2000" b="1" dirty="0" err="1" smtClean="0">
                <a:solidFill>
                  <a:srgbClr val="E45E24"/>
                </a:solidFill>
                <a:latin typeface="Verdana" panose="020B0604030504040204" pitchFamily="34" charset="0"/>
                <a:ea typeface="Verdana" panose="020B0604030504040204" pitchFamily="34" charset="0"/>
                <a:cs typeface="Verdana" panose="020B0604030504040204" pitchFamily="34" charset="0"/>
              </a:rPr>
              <a:t>Restricți</a:t>
            </a:r>
            <a:r>
              <a:rPr lang="en-US" sz="2000" b="1" dirty="0" err="1" smtClean="0">
                <a:solidFill>
                  <a:srgbClr val="E45E24"/>
                </a:solidFill>
                <a:latin typeface="Verdana" panose="020B0604030504040204" pitchFamily="34" charset="0"/>
                <a:ea typeface="Verdana" panose="020B0604030504040204" pitchFamily="34" charset="0"/>
                <a:cs typeface="Verdana" panose="020B0604030504040204" pitchFamily="34" charset="0"/>
              </a:rPr>
              <a:t>onarea</a:t>
            </a:r>
            <a:endParaRPr lang="en-US" sz="2000" b="1" dirty="0">
              <a:solidFill>
                <a:srgbClr val="E45E24"/>
              </a:solidFill>
              <a:latin typeface="Verdana" panose="020B0604030504040204" pitchFamily="34" charset="0"/>
              <a:ea typeface="Verdana" panose="020B0604030504040204" pitchFamily="34" charset="0"/>
              <a:cs typeface="Verdana" panose="020B0604030504040204" pitchFamily="34" charset="0"/>
            </a:endParaRPr>
          </a:p>
          <a:p>
            <a:pPr marL="342900" indent="-342900">
              <a:lnSpc>
                <a:spcPct val="150000"/>
              </a:lnSpc>
              <a:buClr>
                <a:schemeClr val="tx1"/>
              </a:buClr>
              <a:buFont typeface="Arial" panose="020B0604020202020204" pitchFamily="34" charset="0"/>
              <a:buChar char="•"/>
            </a:pPr>
            <a:endParaRPr lang="en-GB" sz="2200" b="1" dirty="0" smtClean="0">
              <a:solidFill>
                <a:srgbClr val="E45E24"/>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32411741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683568" y="3789040"/>
            <a:ext cx="720080" cy="323493"/>
            <a:chOff x="683568" y="4365104"/>
            <a:chExt cx="720080" cy="323493"/>
          </a:xfrm>
        </p:grpSpPr>
        <p:sp>
          <p:nvSpPr>
            <p:cNvPr id="16" name="TextBox 15"/>
            <p:cNvSpPr txBox="1"/>
            <p:nvPr/>
          </p:nvSpPr>
          <p:spPr>
            <a:xfrm>
              <a:off x="683568" y="4365104"/>
              <a:ext cx="720080" cy="323493"/>
            </a:xfrm>
            <a:prstGeom prst="roundRect">
              <a:avLst/>
            </a:prstGeom>
            <a:noFill/>
            <a:ln>
              <a:solidFill>
                <a:schemeClr val="bg1">
                  <a:lumMod val="50000"/>
                </a:schemeClr>
              </a:solidFill>
            </a:ln>
          </p:spPr>
          <p:txBody>
            <a:bodyPr wrap="square" rtlCol="0">
              <a:spAutoFit/>
            </a:bodyPr>
            <a:lstStyle/>
            <a:p>
              <a:pPr algn="ctr"/>
              <a:endParaRPr lang="en-GB" sz="1300" b="1" dirty="0">
                <a:latin typeface="Verdana" panose="020B0604030504040204" pitchFamily="34" charset="0"/>
                <a:ea typeface="Verdana" panose="020B0604030504040204" pitchFamily="34" charset="0"/>
                <a:cs typeface="Verdana" panose="020B0604030504040204" pitchFamily="34" charset="0"/>
              </a:endParaRPr>
            </a:p>
          </p:txBody>
        </p:sp>
        <p:pic>
          <p:nvPicPr>
            <p:cNvPr id="1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3585" y="4402908"/>
              <a:ext cx="360040" cy="250228"/>
            </a:xfrm>
            <a:prstGeom prst="rect">
              <a:avLst/>
            </a:prstGeom>
            <a:noFill/>
            <a:ln w="9525">
              <a:noFill/>
              <a:miter lim="800000"/>
              <a:headEnd/>
              <a:tailEnd/>
            </a:ln>
            <a:extLst>
              <a:ext uri="{909E8E84-426E-40DD-AFC4-6F175D3DCCD1}">
                <a14:hiddenFill xmlns:a14="http://schemas.microsoft.com/office/drawing/2010/main">
                  <a:solidFill>
                    <a:schemeClr val="accent1"/>
                  </a:solidFill>
                </a14:hiddenFill>
              </a:ext>
            </a:extLst>
          </p:spPr>
        </p:pic>
      </p:grpSp>
      <p:sp>
        <p:nvSpPr>
          <p:cNvPr id="2" name="Title 1"/>
          <p:cNvSpPr>
            <a:spLocks noGrp="1"/>
          </p:cNvSpPr>
          <p:nvPr>
            <p:ph type="ctrTitle"/>
          </p:nvPr>
        </p:nvSpPr>
        <p:spPr>
          <a:xfrm>
            <a:off x="611560" y="188640"/>
            <a:ext cx="7772400" cy="1470025"/>
          </a:xfrm>
        </p:spPr>
        <p:txBody>
          <a:bodyPr>
            <a:noAutofit/>
          </a:bodyPr>
          <a:lstStyle/>
          <a:p>
            <a:pPr lvl="0" algn="l"/>
            <a:r>
              <a:rPr lang="ro-RO" sz="32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Actori</a:t>
            </a:r>
            <a:r>
              <a:rPr lang="en-US" sz="3200" b="1" dirty="0">
                <a:solidFill>
                  <a:srgbClr val="0046AD"/>
                </a:solidFill>
                <a:latin typeface="Verdana" panose="020B0604030504040204" pitchFamily="34" charset="0"/>
                <a:ea typeface="Verdana" panose="020B0604030504040204" pitchFamily="34" charset="0"/>
                <a:cs typeface="Verdana" panose="020B0604030504040204" pitchFamily="34" charset="0"/>
              </a:rPr>
              <a:t/>
            </a:r>
            <a:br>
              <a:rPr lang="en-US" sz="3200" b="1" dirty="0">
                <a:solidFill>
                  <a:srgbClr val="0046AD"/>
                </a:solidFill>
                <a:latin typeface="Verdana" panose="020B0604030504040204" pitchFamily="34" charset="0"/>
                <a:ea typeface="Verdana" panose="020B0604030504040204" pitchFamily="34" charset="0"/>
                <a:cs typeface="Verdana" panose="020B0604030504040204" pitchFamily="34" charset="0"/>
              </a:rPr>
            </a:br>
            <a:endParaRPr lang="en-GB" sz="3200" b="1" dirty="0">
              <a:solidFill>
                <a:srgbClr val="0046AD"/>
              </a:solidFill>
              <a:latin typeface="Verdana" panose="020B0604030504040204" pitchFamily="34" charset="0"/>
              <a:ea typeface="Verdana" panose="020B0604030504040204" pitchFamily="34" charset="0"/>
              <a:cs typeface="Verdana" panose="020B0604030504040204" pitchFamily="34" charset="0"/>
            </a:endParaRPr>
          </a:p>
        </p:txBody>
      </p:sp>
      <p:sp>
        <p:nvSpPr>
          <p:cNvPr id="6" name="Slide Number Placeholder 5"/>
          <p:cNvSpPr>
            <a:spLocks noGrp="1"/>
          </p:cNvSpPr>
          <p:nvPr>
            <p:ph type="sldNum" sz="quarter" idx="12"/>
          </p:nvPr>
        </p:nvSpPr>
        <p:spPr>
          <a:xfrm>
            <a:off x="6553200" y="6356350"/>
            <a:ext cx="2133600" cy="365125"/>
          </a:xfrm>
        </p:spPr>
        <p:txBody>
          <a:bodyPr/>
          <a:lstStyle/>
          <a:p>
            <a:fld id="{6230B351-A18E-4512-92B8-03A75F39B8B0}" type="slidenum">
              <a:rPr lang="en-GB" sz="1000" smtClean="0">
                <a:latin typeface="Verdana" panose="020B0604030504040204" pitchFamily="34" charset="0"/>
                <a:ea typeface="Verdana" panose="020B0604030504040204" pitchFamily="34" charset="0"/>
                <a:cs typeface="Verdana" panose="020B0604030504040204" pitchFamily="34" charset="0"/>
              </a:rPr>
              <a:t>13</a:t>
            </a:fld>
            <a:endParaRPr lang="en-GB" sz="1000" dirty="0">
              <a:latin typeface="Verdana" panose="020B0604030504040204" pitchFamily="34" charset="0"/>
              <a:ea typeface="Verdana" panose="020B0604030504040204" pitchFamily="34" charset="0"/>
              <a:cs typeface="Verdana" panose="020B0604030504040204" pitchFamily="34" charset="0"/>
            </a:endParaRPr>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48264" y="476672"/>
            <a:ext cx="1317716" cy="797920"/>
          </a:xfrm>
          <a:prstGeom prst="rect">
            <a:avLst/>
          </a:prstGeom>
        </p:spPr>
      </p:pic>
      <p:sp>
        <p:nvSpPr>
          <p:cNvPr id="3" name="TextBox 2"/>
          <p:cNvSpPr txBox="1"/>
          <p:nvPr/>
        </p:nvSpPr>
        <p:spPr>
          <a:xfrm>
            <a:off x="1403648" y="1556792"/>
            <a:ext cx="7740352" cy="4196020"/>
          </a:xfrm>
          <a:prstGeom prst="rect">
            <a:avLst/>
          </a:prstGeom>
          <a:noFill/>
        </p:spPr>
        <p:txBody>
          <a:bodyPr wrap="square" rtlCol="0">
            <a:spAutoFit/>
          </a:bodyPr>
          <a:lstStyle/>
          <a:p>
            <a:pPr>
              <a:spcBef>
                <a:spcPts val="800"/>
              </a:spcBef>
            </a:pPr>
            <a:r>
              <a:rPr lang="ro-RO" sz="2200" dirty="0" smtClean="0">
                <a:latin typeface="Verdana" panose="020B0604030504040204" pitchFamily="34" charset="0"/>
                <a:ea typeface="Verdana" panose="020B0604030504040204" pitchFamily="34" charset="0"/>
                <a:cs typeface="Verdana" panose="020B0604030504040204" pitchFamily="34" charset="0"/>
              </a:rPr>
              <a:t>Agenţia </a:t>
            </a:r>
            <a:r>
              <a:rPr lang="ro-RO" sz="2200" dirty="0">
                <a:latin typeface="Verdana" panose="020B0604030504040204" pitchFamily="34" charset="0"/>
                <a:ea typeface="Verdana" panose="020B0604030504040204" pitchFamily="34" charset="0"/>
                <a:cs typeface="Verdana" panose="020B0604030504040204" pitchFamily="34" charset="0"/>
              </a:rPr>
              <a:t>Europeană pentru Substanţe </a:t>
            </a:r>
            <a:r>
              <a:rPr lang="ro-RO" sz="2200" dirty="0" smtClean="0">
                <a:latin typeface="Verdana" panose="020B0604030504040204" pitchFamily="34" charset="0"/>
                <a:ea typeface="Verdana" panose="020B0604030504040204" pitchFamily="34" charset="0"/>
                <a:cs typeface="Verdana" panose="020B0604030504040204" pitchFamily="34" charset="0"/>
              </a:rPr>
              <a:t>Chimice</a:t>
            </a:r>
            <a:r>
              <a:rPr lang="en-US" sz="2200" dirty="0" smtClean="0">
                <a:latin typeface="Verdana" panose="020B0604030504040204" pitchFamily="34" charset="0"/>
                <a:ea typeface="Verdana" panose="020B0604030504040204" pitchFamily="34" charset="0"/>
                <a:cs typeface="Verdana" panose="020B0604030504040204" pitchFamily="34" charset="0"/>
              </a:rPr>
              <a:t> </a:t>
            </a:r>
            <a:r>
              <a:rPr lang="en-GB" sz="2200" dirty="0" smtClean="0">
                <a:latin typeface="Verdana" panose="020B0604030504040204" pitchFamily="34" charset="0"/>
                <a:ea typeface="Verdana" panose="020B0604030504040204" pitchFamily="34" charset="0"/>
                <a:cs typeface="Verdana" panose="020B0604030504040204" pitchFamily="34" charset="0"/>
              </a:rPr>
              <a:t>(ECHA)</a:t>
            </a:r>
          </a:p>
          <a:p>
            <a:pPr>
              <a:spcBef>
                <a:spcPts val="800"/>
              </a:spcBef>
            </a:pPr>
            <a:r>
              <a:rPr lang="ro-RO" sz="2200" dirty="0">
                <a:latin typeface="Verdana" panose="020B0604030504040204" pitchFamily="34" charset="0"/>
                <a:ea typeface="Verdana" panose="020B0604030504040204" pitchFamily="34" charset="0"/>
                <a:cs typeface="Verdana" panose="020B0604030504040204" pitchFamily="34" charset="0"/>
              </a:rPr>
              <a:t>Comitetul pentru Evaluarea Riscului </a:t>
            </a:r>
            <a:r>
              <a:rPr lang="en-GB" sz="2200" dirty="0">
                <a:latin typeface="Verdana" panose="020B0604030504040204" pitchFamily="34" charset="0"/>
                <a:ea typeface="Verdana" panose="020B0604030504040204" pitchFamily="34" charset="0"/>
                <a:cs typeface="Verdana" panose="020B0604030504040204" pitchFamily="34" charset="0"/>
              </a:rPr>
              <a:t>(RAC)</a:t>
            </a:r>
          </a:p>
          <a:p>
            <a:pPr>
              <a:spcBef>
                <a:spcPts val="800"/>
              </a:spcBef>
            </a:pPr>
            <a:r>
              <a:rPr lang="ro-RO" sz="2200" dirty="0">
                <a:latin typeface="Verdana" panose="020B0604030504040204" pitchFamily="34" charset="0"/>
                <a:ea typeface="Verdana" panose="020B0604030504040204" pitchFamily="34" charset="0"/>
                <a:cs typeface="Verdana" panose="020B0604030504040204" pitchFamily="34" charset="0"/>
              </a:rPr>
              <a:t>Comitetul pentru evaluarea socio-economică </a:t>
            </a:r>
            <a:r>
              <a:rPr lang="en-GB" sz="2200" dirty="0">
                <a:latin typeface="Verdana" panose="020B0604030504040204" pitchFamily="34" charset="0"/>
                <a:ea typeface="Verdana" panose="020B0604030504040204" pitchFamily="34" charset="0"/>
                <a:cs typeface="Verdana" panose="020B0604030504040204" pitchFamily="34" charset="0"/>
              </a:rPr>
              <a:t> (SEAC)</a:t>
            </a:r>
          </a:p>
          <a:p>
            <a:pPr>
              <a:spcBef>
                <a:spcPts val="800"/>
              </a:spcBef>
            </a:pPr>
            <a:r>
              <a:rPr lang="ro-RO" sz="2200" dirty="0">
                <a:latin typeface="Verdana" panose="020B0604030504040204" pitchFamily="34" charset="0"/>
                <a:ea typeface="Verdana" panose="020B0604030504040204" pitchFamily="34" charset="0"/>
                <a:cs typeface="Verdana" panose="020B0604030504040204" pitchFamily="34" charset="0"/>
              </a:rPr>
              <a:t>Comitetul </a:t>
            </a:r>
            <a:r>
              <a:rPr lang="ro-RO" sz="2200" dirty="0" err="1">
                <a:latin typeface="Verdana" panose="020B0604030504040204" pitchFamily="34" charset="0"/>
                <a:ea typeface="Verdana" panose="020B0604030504040204" pitchFamily="34" charset="0"/>
                <a:cs typeface="Verdana" panose="020B0604030504040204" pitchFamily="34" charset="0"/>
              </a:rPr>
              <a:t>Statel</a:t>
            </a:r>
            <a:r>
              <a:rPr lang="en-US" sz="2200" dirty="0">
                <a:latin typeface="Verdana" panose="020B0604030504040204" pitchFamily="34" charset="0"/>
                <a:ea typeface="Verdana" panose="020B0604030504040204" pitchFamily="34" charset="0"/>
                <a:cs typeface="Verdana" panose="020B0604030504040204" pitchFamily="34" charset="0"/>
              </a:rPr>
              <a:t>or</a:t>
            </a:r>
            <a:r>
              <a:rPr lang="ro-RO" sz="2200" dirty="0">
                <a:latin typeface="Verdana" panose="020B0604030504040204" pitchFamily="34" charset="0"/>
                <a:ea typeface="Verdana" panose="020B0604030504040204" pitchFamily="34" charset="0"/>
                <a:cs typeface="Verdana" panose="020B0604030504040204" pitchFamily="34" charset="0"/>
              </a:rPr>
              <a:t> Membre</a:t>
            </a:r>
            <a:r>
              <a:rPr lang="en-US" sz="2200" dirty="0">
                <a:latin typeface="Verdana" panose="020B0604030504040204" pitchFamily="34" charset="0"/>
                <a:ea typeface="Verdana" panose="020B0604030504040204" pitchFamily="34" charset="0"/>
                <a:cs typeface="Verdana" panose="020B0604030504040204" pitchFamily="34" charset="0"/>
              </a:rPr>
              <a:t> </a:t>
            </a:r>
            <a:r>
              <a:rPr lang="en-GB" sz="2200" dirty="0">
                <a:latin typeface="Verdana" panose="020B0604030504040204" pitchFamily="34" charset="0"/>
                <a:ea typeface="Verdana" panose="020B0604030504040204" pitchFamily="34" charset="0"/>
                <a:cs typeface="Verdana" panose="020B0604030504040204" pitchFamily="34" charset="0"/>
              </a:rPr>
              <a:t>(MSC)</a:t>
            </a:r>
          </a:p>
          <a:p>
            <a:pPr>
              <a:spcBef>
                <a:spcPts val="800"/>
              </a:spcBef>
            </a:pPr>
            <a:endParaRPr lang="en-GB" sz="2200" dirty="0">
              <a:latin typeface="Verdana" panose="020B0604030504040204" pitchFamily="34" charset="0"/>
              <a:ea typeface="Verdana" panose="020B0604030504040204" pitchFamily="34" charset="0"/>
              <a:cs typeface="Verdana" panose="020B0604030504040204" pitchFamily="34" charset="0"/>
            </a:endParaRPr>
          </a:p>
          <a:p>
            <a:pPr>
              <a:spcBef>
                <a:spcPts val="800"/>
              </a:spcBef>
            </a:pPr>
            <a:r>
              <a:rPr lang="ro-RO" sz="2200" dirty="0">
                <a:latin typeface="Verdana" panose="020B0604030504040204" pitchFamily="34" charset="0"/>
                <a:ea typeface="Verdana" panose="020B0604030504040204" pitchFamily="34" charset="0"/>
                <a:cs typeface="Verdana" panose="020B0604030504040204" pitchFamily="34" charset="0"/>
              </a:rPr>
              <a:t>Comisia Europeană</a:t>
            </a:r>
            <a:r>
              <a:rPr lang="en-GB" sz="2200" dirty="0">
                <a:latin typeface="Verdana" panose="020B0604030504040204" pitchFamily="34" charset="0"/>
                <a:ea typeface="Verdana" panose="020B0604030504040204" pitchFamily="34" charset="0"/>
                <a:cs typeface="Verdana" panose="020B0604030504040204" pitchFamily="34" charset="0"/>
              </a:rPr>
              <a:t>(COM)</a:t>
            </a:r>
          </a:p>
          <a:p>
            <a:pPr>
              <a:spcBef>
                <a:spcPts val="800"/>
              </a:spcBef>
            </a:pPr>
            <a:r>
              <a:rPr lang="ro-RO" sz="2200" dirty="0">
                <a:latin typeface="Verdana" panose="020B0604030504040204" pitchFamily="34" charset="0"/>
                <a:ea typeface="Verdana" panose="020B0604030504040204" pitchFamily="34" charset="0"/>
                <a:cs typeface="Verdana" panose="020B0604030504040204" pitchFamily="34" charset="0"/>
              </a:rPr>
              <a:t>Statele Membre</a:t>
            </a:r>
            <a:r>
              <a:rPr lang="en-US" sz="2200" dirty="0">
                <a:latin typeface="Verdana" panose="020B0604030504040204" pitchFamily="34" charset="0"/>
                <a:ea typeface="Verdana" panose="020B0604030504040204" pitchFamily="34" charset="0"/>
                <a:cs typeface="Verdana" panose="020B0604030504040204" pitchFamily="34" charset="0"/>
              </a:rPr>
              <a:t> </a:t>
            </a:r>
            <a:r>
              <a:rPr lang="en-GB" sz="2200" dirty="0">
                <a:latin typeface="Verdana" panose="020B0604030504040204" pitchFamily="34" charset="0"/>
                <a:ea typeface="Verdana" panose="020B0604030504040204" pitchFamily="34" charset="0"/>
                <a:cs typeface="Verdana" panose="020B0604030504040204" pitchFamily="34" charset="0"/>
              </a:rPr>
              <a:t>(MS)</a:t>
            </a:r>
          </a:p>
          <a:p>
            <a:r>
              <a:rPr lang="ro-RO" sz="2200" dirty="0">
                <a:latin typeface="Verdana" panose="020B0604030504040204" pitchFamily="34" charset="0"/>
                <a:ea typeface="Verdana" panose="020B0604030504040204" pitchFamily="34" charset="0"/>
                <a:cs typeface="Verdana" panose="020B0604030504040204" pitchFamily="34" charset="0"/>
              </a:rPr>
              <a:t>Alţi factori interesaţi (industria, ONG-uri, publicul larg etc.)</a:t>
            </a:r>
            <a:endParaRPr lang="en-US" sz="2200" dirty="0">
              <a:latin typeface="Verdana" panose="020B0604030504040204" pitchFamily="34" charset="0"/>
              <a:ea typeface="Verdana" panose="020B0604030504040204" pitchFamily="34" charset="0"/>
              <a:cs typeface="Verdana" panose="020B0604030504040204" pitchFamily="34" charset="0"/>
            </a:endParaRPr>
          </a:p>
          <a:p>
            <a:pPr>
              <a:spcBef>
                <a:spcPts val="800"/>
              </a:spcBef>
            </a:pPr>
            <a:endParaRPr lang="en-GB" sz="2200" dirty="0">
              <a:latin typeface="Verdana" panose="020B0604030504040204" pitchFamily="34" charset="0"/>
              <a:ea typeface="Verdana" panose="020B0604030504040204" pitchFamily="34" charset="0"/>
              <a:cs typeface="Verdana" panose="020B0604030504040204" pitchFamily="34" charset="0"/>
            </a:endParaRPr>
          </a:p>
        </p:txBody>
      </p:sp>
      <p:sp>
        <p:nvSpPr>
          <p:cNvPr id="7" name="TextBox 6"/>
          <p:cNvSpPr txBox="1"/>
          <p:nvPr/>
        </p:nvSpPr>
        <p:spPr>
          <a:xfrm>
            <a:off x="683568" y="2060848"/>
            <a:ext cx="720080" cy="323493"/>
          </a:xfrm>
          <a:prstGeom prst="roundRect">
            <a:avLst/>
          </a:prstGeom>
          <a:solidFill>
            <a:srgbClr val="D7EFFA"/>
          </a:solidFill>
          <a:ln>
            <a:noFill/>
          </a:ln>
        </p:spPr>
        <p:txBody>
          <a:bodyPr wrap="square" rtlCol="0">
            <a:spAutoFit/>
          </a:bodyPr>
          <a:lstStyle/>
          <a:p>
            <a:pPr algn="ctr"/>
            <a:r>
              <a:rPr lang="en-GB" sz="1300" b="1" dirty="0" smtClean="0">
                <a:latin typeface="Verdana" panose="020B0604030504040204" pitchFamily="34" charset="0"/>
                <a:ea typeface="Verdana" panose="020B0604030504040204" pitchFamily="34" charset="0"/>
                <a:cs typeface="Verdana" panose="020B0604030504040204" pitchFamily="34" charset="0"/>
              </a:rPr>
              <a:t>RAC</a:t>
            </a:r>
            <a:endParaRPr lang="en-GB" sz="1300" b="1" dirty="0">
              <a:latin typeface="Verdana" panose="020B0604030504040204" pitchFamily="34" charset="0"/>
              <a:ea typeface="Verdana" panose="020B0604030504040204" pitchFamily="34" charset="0"/>
              <a:cs typeface="Verdana" panose="020B0604030504040204" pitchFamily="34" charset="0"/>
            </a:endParaRPr>
          </a:p>
        </p:txBody>
      </p:sp>
      <p:sp>
        <p:nvSpPr>
          <p:cNvPr id="8" name="TextBox 7"/>
          <p:cNvSpPr txBox="1"/>
          <p:nvPr/>
        </p:nvSpPr>
        <p:spPr>
          <a:xfrm>
            <a:off x="683568" y="2492896"/>
            <a:ext cx="720080" cy="323493"/>
          </a:xfrm>
          <a:prstGeom prst="roundRect">
            <a:avLst/>
          </a:prstGeom>
          <a:solidFill>
            <a:srgbClr val="FFCC00"/>
          </a:solidFill>
          <a:ln>
            <a:solidFill>
              <a:srgbClr val="FFCC00"/>
            </a:solidFill>
          </a:ln>
        </p:spPr>
        <p:txBody>
          <a:bodyPr wrap="square" rtlCol="0">
            <a:spAutoFit/>
          </a:bodyPr>
          <a:lstStyle/>
          <a:p>
            <a:pPr algn="ctr"/>
            <a:r>
              <a:rPr lang="en-GB" sz="1300" b="1" dirty="0" smtClean="0">
                <a:latin typeface="Verdana" panose="020B0604030504040204" pitchFamily="34" charset="0"/>
                <a:ea typeface="Verdana" panose="020B0604030504040204" pitchFamily="34" charset="0"/>
                <a:cs typeface="Verdana" panose="020B0604030504040204" pitchFamily="34" charset="0"/>
              </a:rPr>
              <a:t>SEAC</a:t>
            </a:r>
            <a:endParaRPr lang="en-GB" sz="1300" b="1" dirty="0">
              <a:latin typeface="Verdana" panose="020B0604030504040204" pitchFamily="34" charset="0"/>
              <a:ea typeface="Verdana" panose="020B0604030504040204" pitchFamily="34" charset="0"/>
              <a:cs typeface="Verdana" panose="020B0604030504040204" pitchFamily="34" charset="0"/>
            </a:endParaRPr>
          </a:p>
        </p:txBody>
      </p:sp>
      <p:sp>
        <p:nvSpPr>
          <p:cNvPr id="9" name="TextBox 8"/>
          <p:cNvSpPr txBox="1"/>
          <p:nvPr/>
        </p:nvSpPr>
        <p:spPr>
          <a:xfrm>
            <a:off x="683568" y="2924944"/>
            <a:ext cx="720080" cy="323493"/>
          </a:xfrm>
          <a:prstGeom prst="roundRect">
            <a:avLst/>
          </a:prstGeom>
          <a:solidFill>
            <a:srgbClr val="008BC8"/>
          </a:solidFill>
          <a:ln>
            <a:noFill/>
          </a:ln>
        </p:spPr>
        <p:txBody>
          <a:bodyPr wrap="square" rtlCol="0">
            <a:spAutoFit/>
          </a:bodyPr>
          <a:lstStyle/>
          <a:p>
            <a:pPr algn="ctr"/>
            <a:r>
              <a:rPr lang="en-GB" sz="13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MSC</a:t>
            </a:r>
            <a:endParaRPr lang="en-GB" sz="13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10" name="TextBox 9"/>
          <p:cNvSpPr txBox="1"/>
          <p:nvPr/>
        </p:nvSpPr>
        <p:spPr>
          <a:xfrm>
            <a:off x="683568" y="4257635"/>
            <a:ext cx="720080" cy="323493"/>
          </a:xfrm>
          <a:prstGeom prst="roundRect">
            <a:avLst/>
          </a:prstGeom>
          <a:solidFill>
            <a:srgbClr val="008654"/>
          </a:solidFill>
          <a:ln>
            <a:noFill/>
          </a:ln>
        </p:spPr>
        <p:txBody>
          <a:bodyPr wrap="square" rtlCol="0">
            <a:spAutoFit/>
          </a:bodyPr>
          <a:lstStyle/>
          <a:p>
            <a:pPr algn="ctr"/>
            <a:r>
              <a:rPr lang="en-GB" sz="13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MS</a:t>
            </a:r>
            <a:endParaRPr lang="en-GB" sz="13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7958" y="4725144"/>
            <a:ext cx="504123" cy="448792"/>
          </a:xfrm>
          <a:prstGeom prst="rect">
            <a:avLst/>
          </a:prstGeom>
        </p:spPr>
      </p:pic>
      <p:grpSp>
        <p:nvGrpSpPr>
          <p:cNvPr id="17" name="Group 16"/>
          <p:cNvGrpSpPr/>
          <p:nvPr/>
        </p:nvGrpSpPr>
        <p:grpSpPr>
          <a:xfrm>
            <a:off x="683568" y="1623204"/>
            <a:ext cx="720080" cy="323493"/>
            <a:chOff x="683568" y="1623204"/>
            <a:chExt cx="720080" cy="323493"/>
          </a:xfrm>
        </p:grpSpPr>
        <p:sp>
          <p:nvSpPr>
            <p:cNvPr id="15" name="TextBox 14"/>
            <p:cNvSpPr txBox="1"/>
            <p:nvPr/>
          </p:nvSpPr>
          <p:spPr>
            <a:xfrm>
              <a:off x="683568" y="1623204"/>
              <a:ext cx="720080" cy="323493"/>
            </a:xfrm>
            <a:prstGeom prst="roundRect">
              <a:avLst/>
            </a:prstGeom>
            <a:noFill/>
            <a:ln>
              <a:solidFill>
                <a:schemeClr val="bg1">
                  <a:lumMod val="50000"/>
                </a:schemeClr>
              </a:solidFill>
            </a:ln>
          </p:spPr>
          <p:txBody>
            <a:bodyPr wrap="square" rtlCol="0">
              <a:spAutoFit/>
            </a:bodyPr>
            <a:lstStyle/>
            <a:p>
              <a:pPr algn="ctr"/>
              <a:endParaRPr lang="en-GB" sz="1300" b="1" dirty="0">
                <a:latin typeface="Verdana" panose="020B0604030504040204" pitchFamily="34" charset="0"/>
                <a:ea typeface="Verdana" panose="020B0604030504040204" pitchFamily="34" charset="0"/>
                <a:cs typeface="Verdana" panose="020B0604030504040204" pitchFamily="34" charset="0"/>
              </a:endParaRPr>
            </a:p>
          </p:txBody>
        </p:sp>
        <p:pic>
          <p:nvPicPr>
            <p:cNvPr id="13" name="Picture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33650" y="1703588"/>
              <a:ext cx="619911" cy="162727"/>
            </a:xfrm>
            <a:prstGeom prst="rect">
              <a:avLst/>
            </a:prstGeom>
          </p:spPr>
        </p:pic>
      </p:grpSp>
    </p:spTree>
    <p:extLst>
      <p:ext uri="{BB962C8B-B14F-4D97-AF65-F5344CB8AC3E}">
        <p14:creationId xmlns:p14="http://schemas.microsoft.com/office/powerpoint/2010/main" val="132411741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95536" y="260648"/>
            <a:ext cx="7772400" cy="1080120"/>
          </a:xfrm>
        </p:spPr>
        <p:txBody>
          <a:bodyPr>
            <a:noAutofit/>
          </a:bodyPr>
          <a:lstStyle/>
          <a:p>
            <a:pPr lvl="0" algn="l"/>
            <a:r>
              <a:rPr lang="ro-RO" sz="30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Liste </a:t>
            </a:r>
            <a:r>
              <a:rPr lang="ro-RO" sz="3000" b="1" dirty="0">
                <a:solidFill>
                  <a:srgbClr val="0046AD"/>
                </a:solidFill>
                <a:latin typeface="Verdana" panose="020B0604030504040204" pitchFamily="34" charset="0"/>
                <a:ea typeface="Verdana" panose="020B0604030504040204" pitchFamily="34" charset="0"/>
                <a:cs typeface="Verdana" panose="020B0604030504040204" pitchFamily="34" charset="0"/>
              </a:rPr>
              <a:t>publicate pe site-ul </a:t>
            </a:r>
            <a:r>
              <a:rPr lang="ro-RO" sz="30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ECHA</a:t>
            </a:r>
            <a:endParaRPr lang="en-GB" sz="3000" b="1" dirty="0">
              <a:solidFill>
                <a:srgbClr val="0046AD"/>
              </a:solidFill>
              <a:latin typeface="Verdana" panose="020B0604030504040204" pitchFamily="34" charset="0"/>
              <a:ea typeface="Verdana" panose="020B0604030504040204" pitchFamily="34" charset="0"/>
              <a:cs typeface="Verdana" panose="020B0604030504040204" pitchFamily="34" charset="0"/>
            </a:endParaRPr>
          </a:p>
        </p:txBody>
      </p:sp>
      <p:sp>
        <p:nvSpPr>
          <p:cNvPr id="6" name="Slide Number Placeholder 5"/>
          <p:cNvSpPr>
            <a:spLocks noGrp="1"/>
          </p:cNvSpPr>
          <p:nvPr>
            <p:ph type="sldNum" sz="quarter" idx="12"/>
          </p:nvPr>
        </p:nvSpPr>
        <p:spPr>
          <a:xfrm>
            <a:off x="6553200" y="6356350"/>
            <a:ext cx="2133600" cy="365125"/>
          </a:xfrm>
        </p:spPr>
        <p:txBody>
          <a:bodyPr/>
          <a:lstStyle/>
          <a:p>
            <a:fld id="{6230B351-A18E-4512-92B8-03A75F39B8B0}" type="slidenum">
              <a:rPr lang="en-GB" sz="1000" smtClean="0">
                <a:latin typeface="Verdana" panose="020B0604030504040204" pitchFamily="34" charset="0"/>
                <a:ea typeface="Verdana" panose="020B0604030504040204" pitchFamily="34" charset="0"/>
                <a:cs typeface="Verdana" panose="020B0604030504040204" pitchFamily="34" charset="0"/>
              </a:rPr>
              <a:t>14</a:t>
            </a:fld>
            <a:endParaRPr lang="en-GB" sz="1000" dirty="0">
              <a:latin typeface="Verdana" panose="020B0604030504040204" pitchFamily="34" charset="0"/>
              <a:ea typeface="Verdana" panose="020B0604030504040204" pitchFamily="34" charset="0"/>
              <a:cs typeface="Verdana" panose="020B0604030504040204" pitchFamily="34" charset="0"/>
            </a:endParaRPr>
          </a:p>
        </p:txBody>
      </p:sp>
      <p:sp>
        <p:nvSpPr>
          <p:cNvPr id="3" name="TextBox 2"/>
          <p:cNvSpPr txBox="1"/>
          <p:nvPr/>
        </p:nvSpPr>
        <p:spPr>
          <a:xfrm>
            <a:off x="389178" y="1343778"/>
            <a:ext cx="8064896" cy="5411738"/>
          </a:xfrm>
          <a:prstGeom prst="rect">
            <a:avLst/>
          </a:prstGeom>
          <a:noFill/>
        </p:spPr>
        <p:txBody>
          <a:bodyPr wrap="square" rtlCol="0">
            <a:spAutoFit/>
          </a:bodyPr>
          <a:lstStyle/>
          <a:p>
            <a:pPr marL="0" lvl="1">
              <a:lnSpc>
                <a:spcPct val="150000"/>
              </a:lnSpc>
            </a:pPr>
            <a:r>
              <a:rPr lang="ro-RO" b="1" dirty="0" smtClean="0">
                <a:solidFill>
                  <a:srgbClr val="008BC8"/>
                </a:solidFill>
                <a:latin typeface="Verdana" panose="020B0604030504040204" pitchFamily="34" charset="0"/>
                <a:ea typeface="Verdana" panose="020B0604030504040204" pitchFamily="34" charset="0"/>
                <a:cs typeface="Verdana" panose="020B0604030504040204" pitchFamily="34" charset="0"/>
              </a:rPr>
              <a:t>Clasificarea </a:t>
            </a:r>
            <a:r>
              <a:rPr lang="ro-RO" b="1" dirty="0">
                <a:solidFill>
                  <a:srgbClr val="008BC8"/>
                </a:solidFill>
                <a:latin typeface="Verdana" panose="020B0604030504040204" pitchFamily="34" charset="0"/>
                <a:ea typeface="Verdana" panose="020B0604030504040204" pitchFamily="34" charset="0"/>
                <a:cs typeface="Verdana" panose="020B0604030504040204" pitchFamily="34" charset="0"/>
              </a:rPr>
              <a:t>și etichetarea armonizat</a:t>
            </a:r>
            <a:r>
              <a:rPr lang="en-US" b="1" dirty="0">
                <a:solidFill>
                  <a:srgbClr val="008BC8"/>
                </a:solidFill>
                <a:latin typeface="Verdana" panose="020B0604030504040204" pitchFamily="34" charset="0"/>
                <a:ea typeface="Verdana" panose="020B0604030504040204" pitchFamily="34" charset="0"/>
                <a:cs typeface="Verdana" panose="020B0604030504040204" pitchFamily="34" charset="0"/>
              </a:rPr>
              <a:t>e</a:t>
            </a:r>
          </a:p>
          <a:p>
            <a:pPr marL="287338" lvl="0" indent="-287338">
              <a:spcBef>
                <a:spcPts val="800"/>
              </a:spcBef>
              <a:buFont typeface="Arial" pitchFamily="34" charset="0"/>
              <a:buChar char="•"/>
            </a:pPr>
            <a:r>
              <a:rPr lang="ro-RO" sz="1500" dirty="0">
                <a:latin typeface="Verdana" panose="020B0604030504040204" pitchFamily="34" charset="0"/>
                <a:ea typeface="Verdana" panose="020B0604030504040204" pitchFamily="34" charset="0"/>
                <a:cs typeface="Verdana" panose="020B0604030504040204" pitchFamily="34" charset="0"/>
              </a:rPr>
              <a:t>Registrul intenţiilor: substanţe pentru care autorităţile intenţionează să propună clasificare şi etichetare armonizate</a:t>
            </a:r>
            <a:endParaRPr lang="en-US" sz="1500" dirty="0">
              <a:latin typeface="Verdana" panose="020B0604030504040204" pitchFamily="34" charset="0"/>
              <a:ea typeface="Verdana" panose="020B0604030504040204" pitchFamily="34" charset="0"/>
              <a:cs typeface="Verdana" panose="020B0604030504040204" pitchFamily="34" charset="0"/>
            </a:endParaRPr>
          </a:p>
          <a:p>
            <a:pPr marL="287338" lvl="0" indent="-287338">
              <a:spcBef>
                <a:spcPts val="800"/>
              </a:spcBef>
              <a:buFont typeface="Arial" pitchFamily="34" charset="0"/>
              <a:buChar char="•"/>
            </a:pPr>
            <a:r>
              <a:rPr lang="ro-RO" sz="1500" dirty="0">
                <a:latin typeface="Verdana" panose="020B0604030504040204" pitchFamily="34" charset="0"/>
                <a:ea typeface="Verdana" panose="020B0604030504040204" pitchFamily="34" charset="0"/>
                <a:cs typeface="Verdana" panose="020B0604030504040204" pitchFamily="34" charset="0"/>
              </a:rPr>
              <a:t>Lista propunerilor supuse consultării publice</a:t>
            </a:r>
            <a:endParaRPr lang="en-US" sz="1500" dirty="0">
              <a:latin typeface="Verdana" panose="020B0604030504040204" pitchFamily="34" charset="0"/>
              <a:ea typeface="Verdana" panose="020B0604030504040204" pitchFamily="34" charset="0"/>
              <a:cs typeface="Verdana" panose="020B0604030504040204" pitchFamily="34" charset="0"/>
            </a:endParaRPr>
          </a:p>
          <a:p>
            <a:pPr marL="287338" lvl="0" indent="-287338">
              <a:spcBef>
                <a:spcPts val="800"/>
              </a:spcBef>
              <a:buFont typeface="Arial" pitchFamily="34" charset="0"/>
              <a:buChar char="•"/>
            </a:pPr>
            <a:r>
              <a:rPr lang="ro-RO" sz="1500" dirty="0">
                <a:latin typeface="Verdana" panose="020B0604030504040204" pitchFamily="34" charset="0"/>
                <a:ea typeface="Verdana" panose="020B0604030504040204" pitchFamily="34" charset="0"/>
                <a:cs typeface="Verdana" panose="020B0604030504040204" pitchFamily="34" charset="0"/>
              </a:rPr>
              <a:t>Lista substanţelor cu </a:t>
            </a:r>
            <a:r>
              <a:rPr lang="ro-RO" sz="1500" dirty="0" smtClean="0">
                <a:latin typeface="Verdana" panose="020B0604030504040204" pitchFamily="34" charset="0"/>
                <a:ea typeface="Verdana" panose="020B0604030504040204" pitchFamily="34" charset="0"/>
                <a:cs typeface="Verdana" panose="020B0604030504040204" pitchFamily="34" charset="0"/>
              </a:rPr>
              <a:t>CLH </a:t>
            </a:r>
            <a:r>
              <a:rPr lang="ro-RO" sz="1500" dirty="0">
                <a:latin typeface="Verdana" panose="020B0604030504040204" pitchFamily="34" charset="0"/>
                <a:ea typeface="Verdana" panose="020B0604030504040204" pitchFamily="34" charset="0"/>
                <a:cs typeface="Verdana" panose="020B0604030504040204" pitchFamily="34" charset="0"/>
              </a:rPr>
              <a:t>(Anexa VI la CLP)</a:t>
            </a:r>
            <a:endParaRPr lang="en-US" sz="1500" dirty="0">
              <a:latin typeface="Verdana" panose="020B0604030504040204" pitchFamily="34" charset="0"/>
              <a:ea typeface="Verdana" panose="020B0604030504040204" pitchFamily="34" charset="0"/>
              <a:cs typeface="Verdana" panose="020B0604030504040204" pitchFamily="34" charset="0"/>
            </a:endParaRPr>
          </a:p>
          <a:p>
            <a:pPr>
              <a:spcBef>
                <a:spcPts val="1200"/>
              </a:spcBef>
            </a:pPr>
            <a:r>
              <a:rPr lang="ro-RO" b="1" dirty="0" smtClean="0">
                <a:solidFill>
                  <a:srgbClr val="FF9900"/>
                </a:solidFill>
                <a:latin typeface="Verdana" panose="020B0604030504040204" pitchFamily="34" charset="0"/>
                <a:ea typeface="Verdana" panose="020B0604030504040204" pitchFamily="34" charset="0"/>
                <a:cs typeface="Verdana" panose="020B0604030504040204" pitchFamily="34" charset="0"/>
              </a:rPr>
              <a:t>Autorizarea </a:t>
            </a:r>
            <a:endParaRPr lang="en-GB" b="1" dirty="0" smtClean="0">
              <a:solidFill>
                <a:srgbClr val="FF9900"/>
              </a:solidFill>
              <a:latin typeface="Verdana" panose="020B0604030504040204" pitchFamily="34" charset="0"/>
              <a:ea typeface="Verdana" panose="020B0604030504040204" pitchFamily="34" charset="0"/>
              <a:cs typeface="Verdana" panose="020B0604030504040204" pitchFamily="34" charset="0"/>
            </a:endParaRPr>
          </a:p>
          <a:p>
            <a:pPr marL="285750" lvl="0" indent="-285750">
              <a:spcBef>
                <a:spcPts val="800"/>
              </a:spcBef>
              <a:buFont typeface="Arial" pitchFamily="34" charset="0"/>
              <a:buChar char="•"/>
            </a:pPr>
            <a:r>
              <a:rPr lang="ro-RO" sz="1500" dirty="0">
                <a:latin typeface="Verdana" panose="020B0604030504040204" pitchFamily="34" charset="0"/>
                <a:ea typeface="Verdana" panose="020B0604030504040204" pitchFamily="34" charset="0"/>
                <a:cs typeface="Verdana" panose="020B0604030504040204" pitchFamily="34" charset="0"/>
              </a:rPr>
              <a:t>Registrul intenţiilor: substanţele pe care autorităţile intenţionează să le identifice </a:t>
            </a:r>
            <a:r>
              <a:rPr lang="en-US" sz="1500" dirty="0" smtClean="0">
                <a:latin typeface="Verdana" panose="020B0604030504040204" pitchFamily="34" charset="0"/>
                <a:ea typeface="Verdana" panose="020B0604030504040204" pitchFamily="34" charset="0"/>
                <a:cs typeface="Verdana" panose="020B0604030504040204" pitchFamily="34" charset="0"/>
              </a:rPr>
              <a:t>c</a:t>
            </a:r>
            <a:r>
              <a:rPr lang="ro-RO" sz="1500" dirty="0" smtClean="0">
                <a:latin typeface="Verdana" panose="020B0604030504040204" pitchFamily="34" charset="0"/>
                <a:ea typeface="Verdana" panose="020B0604030504040204" pitchFamily="34" charset="0"/>
                <a:cs typeface="Verdana" panose="020B0604030504040204" pitchFamily="34" charset="0"/>
              </a:rPr>
              <a:t>a </a:t>
            </a:r>
            <a:r>
              <a:rPr lang="ro-RO" sz="1500" dirty="0">
                <a:latin typeface="Verdana" panose="020B0604030504040204" pitchFamily="34" charset="0"/>
                <a:ea typeface="Verdana" panose="020B0604030504040204" pitchFamily="34" charset="0"/>
                <a:cs typeface="Verdana" panose="020B0604030504040204" pitchFamily="34" charset="0"/>
              </a:rPr>
              <a:t>SVHC</a:t>
            </a:r>
            <a:endParaRPr lang="en-US" sz="1500" dirty="0">
              <a:latin typeface="Verdana" panose="020B0604030504040204" pitchFamily="34" charset="0"/>
              <a:ea typeface="Verdana" panose="020B0604030504040204" pitchFamily="34" charset="0"/>
              <a:cs typeface="Verdana" panose="020B0604030504040204" pitchFamily="34" charset="0"/>
            </a:endParaRPr>
          </a:p>
          <a:p>
            <a:pPr marL="285750" lvl="0" indent="-285750">
              <a:spcBef>
                <a:spcPts val="800"/>
              </a:spcBef>
              <a:buFont typeface="Arial" pitchFamily="34" charset="0"/>
              <a:buChar char="•"/>
            </a:pPr>
            <a:r>
              <a:rPr lang="ro-RO" sz="1500" dirty="0">
                <a:latin typeface="Verdana" panose="020B0604030504040204" pitchFamily="34" charset="0"/>
                <a:ea typeface="Verdana" panose="020B0604030504040204" pitchFamily="34" charset="0"/>
                <a:cs typeface="Verdana" panose="020B0604030504040204" pitchFamily="34" charset="0"/>
              </a:rPr>
              <a:t>Lista candidatelor: substanţe identificate ca SVHC</a:t>
            </a:r>
            <a:endParaRPr lang="en-US" sz="1500" dirty="0">
              <a:latin typeface="Verdana" panose="020B0604030504040204" pitchFamily="34" charset="0"/>
              <a:ea typeface="Verdana" panose="020B0604030504040204" pitchFamily="34" charset="0"/>
              <a:cs typeface="Verdana" panose="020B0604030504040204" pitchFamily="34" charset="0"/>
            </a:endParaRPr>
          </a:p>
          <a:p>
            <a:pPr marL="285750" lvl="0" indent="-285750">
              <a:spcBef>
                <a:spcPts val="800"/>
              </a:spcBef>
              <a:buFont typeface="Arial" pitchFamily="34" charset="0"/>
              <a:buChar char="•"/>
            </a:pPr>
            <a:r>
              <a:rPr lang="ro-RO" sz="1500" dirty="0">
                <a:latin typeface="Verdana" panose="020B0604030504040204" pitchFamily="34" charset="0"/>
                <a:ea typeface="Verdana" panose="020B0604030504040204" pitchFamily="34" charset="0"/>
                <a:cs typeface="Verdana" panose="020B0604030504040204" pitchFamily="34" charset="0"/>
              </a:rPr>
              <a:t>Lista SVHC care au fost </a:t>
            </a:r>
            <a:r>
              <a:rPr lang="ro-RO" sz="1500" dirty="0" err="1">
                <a:latin typeface="Verdana" panose="020B0604030504040204" pitchFamily="34" charset="0"/>
                <a:ea typeface="Verdana" panose="020B0604030504040204" pitchFamily="34" charset="0"/>
                <a:cs typeface="Verdana" panose="020B0604030504040204" pitchFamily="34" charset="0"/>
              </a:rPr>
              <a:t>prioritizate</a:t>
            </a:r>
            <a:r>
              <a:rPr lang="ro-RO" sz="1500" dirty="0">
                <a:latin typeface="Verdana" panose="020B0604030504040204" pitchFamily="34" charset="0"/>
                <a:ea typeface="Verdana" panose="020B0604030504040204" pitchFamily="34" charset="0"/>
                <a:cs typeface="Verdana" panose="020B0604030504040204" pitchFamily="34" charset="0"/>
              </a:rPr>
              <a:t> să fie incluse în Lista autorizatelor</a:t>
            </a:r>
            <a:endParaRPr lang="en-US" sz="1500" dirty="0">
              <a:latin typeface="Verdana" panose="020B0604030504040204" pitchFamily="34" charset="0"/>
              <a:ea typeface="Verdana" panose="020B0604030504040204" pitchFamily="34" charset="0"/>
              <a:cs typeface="Verdana" panose="020B0604030504040204" pitchFamily="34" charset="0"/>
            </a:endParaRPr>
          </a:p>
          <a:p>
            <a:pPr marL="285750" lvl="0" indent="-285750">
              <a:spcBef>
                <a:spcPts val="800"/>
              </a:spcBef>
              <a:buFont typeface="Arial" pitchFamily="34" charset="0"/>
              <a:buChar char="•"/>
            </a:pPr>
            <a:r>
              <a:rPr lang="ro-RO" sz="1500" dirty="0">
                <a:latin typeface="Verdana" panose="020B0604030504040204" pitchFamily="34" charset="0"/>
                <a:ea typeface="Verdana" panose="020B0604030504040204" pitchFamily="34" charset="0"/>
                <a:cs typeface="Verdana" panose="020B0604030504040204" pitchFamily="34" charset="0"/>
              </a:rPr>
              <a:t>Lista autorizatelor: substanţele supuse autorizării (Anexa XIV la REACH</a:t>
            </a:r>
            <a:r>
              <a:rPr lang="ro-RO" sz="1600" dirty="0"/>
              <a:t>)</a:t>
            </a:r>
            <a:endParaRPr lang="en-US" sz="1600" dirty="0"/>
          </a:p>
          <a:p>
            <a:pPr marL="0" lvl="1">
              <a:spcBef>
                <a:spcPts val="1200"/>
              </a:spcBef>
            </a:pPr>
            <a:r>
              <a:rPr lang="ro-RO" b="1" dirty="0" err="1" smtClean="0">
                <a:solidFill>
                  <a:srgbClr val="E45E24"/>
                </a:solidFill>
                <a:latin typeface="Verdana" panose="020B0604030504040204" pitchFamily="34" charset="0"/>
                <a:ea typeface="Verdana" panose="020B0604030504040204" pitchFamily="34" charset="0"/>
                <a:cs typeface="Verdana" panose="020B0604030504040204" pitchFamily="34" charset="0"/>
              </a:rPr>
              <a:t>Restricți</a:t>
            </a:r>
            <a:r>
              <a:rPr lang="en-US" b="1" dirty="0" err="1" smtClean="0">
                <a:solidFill>
                  <a:srgbClr val="E45E24"/>
                </a:solidFill>
                <a:latin typeface="Verdana" panose="020B0604030504040204" pitchFamily="34" charset="0"/>
                <a:ea typeface="Verdana" panose="020B0604030504040204" pitchFamily="34" charset="0"/>
                <a:cs typeface="Verdana" panose="020B0604030504040204" pitchFamily="34" charset="0"/>
              </a:rPr>
              <a:t>onarea</a:t>
            </a:r>
            <a:endParaRPr lang="en-GB" b="1" dirty="0" smtClean="0">
              <a:solidFill>
                <a:srgbClr val="E45E24"/>
              </a:solidFill>
              <a:latin typeface="Verdana" panose="020B0604030504040204" pitchFamily="34" charset="0"/>
              <a:ea typeface="Verdana" panose="020B0604030504040204" pitchFamily="34" charset="0"/>
              <a:cs typeface="Verdana" panose="020B0604030504040204" pitchFamily="34" charset="0"/>
            </a:endParaRPr>
          </a:p>
          <a:p>
            <a:pPr marL="285750" lvl="0" indent="-285750">
              <a:spcBef>
                <a:spcPts val="800"/>
              </a:spcBef>
              <a:buFont typeface="Arial" pitchFamily="34" charset="0"/>
              <a:buChar char="•"/>
            </a:pPr>
            <a:r>
              <a:rPr lang="ro-RO" sz="1500" dirty="0">
                <a:latin typeface="Verdana" panose="020B0604030504040204" pitchFamily="34" charset="0"/>
                <a:ea typeface="Verdana" panose="020B0604030504040204" pitchFamily="34" charset="0"/>
                <a:cs typeface="Verdana" panose="020B0604030504040204" pitchFamily="34" charset="0"/>
              </a:rPr>
              <a:t>Registrul intenţiilor: substanţe pentru care autorităţile intenţionează să propună o restricţie</a:t>
            </a:r>
            <a:endParaRPr lang="en-US" sz="1500" dirty="0">
              <a:latin typeface="Verdana" panose="020B0604030504040204" pitchFamily="34" charset="0"/>
              <a:ea typeface="Verdana" panose="020B0604030504040204" pitchFamily="34" charset="0"/>
              <a:cs typeface="Verdana" panose="020B0604030504040204" pitchFamily="34" charset="0"/>
            </a:endParaRPr>
          </a:p>
          <a:p>
            <a:pPr marL="285750" lvl="0" indent="-285750">
              <a:spcBef>
                <a:spcPts val="800"/>
              </a:spcBef>
              <a:buFont typeface="Arial" pitchFamily="34" charset="0"/>
              <a:buChar char="•"/>
            </a:pPr>
            <a:r>
              <a:rPr lang="ro-RO" sz="1500" dirty="0">
                <a:latin typeface="Verdana" panose="020B0604030504040204" pitchFamily="34" charset="0"/>
                <a:ea typeface="Verdana" panose="020B0604030504040204" pitchFamily="34" charset="0"/>
                <a:cs typeface="Verdana" panose="020B0604030504040204" pitchFamily="34" charset="0"/>
              </a:rPr>
              <a:t>Lista propunerilor aflate în consultare publică</a:t>
            </a:r>
            <a:endParaRPr lang="en-US" sz="1500" dirty="0">
              <a:latin typeface="Verdana" panose="020B0604030504040204" pitchFamily="34" charset="0"/>
              <a:ea typeface="Verdana" panose="020B0604030504040204" pitchFamily="34" charset="0"/>
              <a:cs typeface="Verdana" panose="020B0604030504040204" pitchFamily="34" charset="0"/>
            </a:endParaRPr>
          </a:p>
          <a:p>
            <a:pPr marL="285750" lvl="0" indent="-285750">
              <a:spcBef>
                <a:spcPts val="800"/>
              </a:spcBef>
              <a:buFont typeface="Arial" pitchFamily="34" charset="0"/>
              <a:buChar char="•"/>
            </a:pPr>
            <a:r>
              <a:rPr lang="ro-RO" sz="1500" dirty="0">
                <a:latin typeface="Verdana" panose="020B0604030504040204" pitchFamily="34" charset="0"/>
                <a:ea typeface="Verdana" panose="020B0604030504040204" pitchFamily="34" charset="0"/>
                <a:cs typeface="Verdana" panose="020B0604030504040204" pitchFamily="34" charset="0"/>
              </a:rPr>
              <a:t>Lista restricţiilor: substanţele restricţionate (Anexa XVII la REACH)</a:t>
            </a:r>
            <a:endParaRPr lang="en-US" sz="1500" dirty="0">
              <a:latin typeface="Verdana" panose="020B0604030504040204" pitchFamily="34" charset="0"/>
              <a:ea typeface="Verdana" panose="020B0604030504040204" pitchFamily="34" charset="0"/>
              <a:cs typeface="Verdana" panose="020B0604030504040204" pitchFamily="34" charset="0"/>
            </a:endParaRPr>
          </a:p>
        </p:txBody>
      </p:sp>
      <p:pic>
        <p:nvPicPr>
          <p:cNvPr id="18" name="Picture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68344" y="332656"/>
            <a:ext cx="864096" cy="1011122"/>
          </a:xfrm>
          <a:prstGeom prst="rect">
            <a:avLst/>
          </a:prstGeom>
        </p:spPr>
      </p:pic>
    </p:spTree>
    <p:extLst>
      <p:ext uri="{BB962C8B-B14F-4D97-AF65-F5344CB8AC3E}">
        <p14:creationId xmlns:p14="http://schemas.microsoft.com/office/powerpoint/2010/main" val="107876704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Alternate Process 3"/>
          <p:cNvSpPr/>
          <p:nvPr/>
        </p:nvSpPr>
        <p:spPr>
          <a:xfrm>
            <a:off x="467544" y="548680"/>
            <a:ext cx="8064896" cy="936104"/>
          </a:xfrm>
          <a:prstGeom prst="flowChartAlternateProcess">
            <a:avLst/>
          </a:prstGeom>
          <a:solidFill>
            <a:srgbClr val="008BC8"/>
          </a:solidFill>
          <a:ln>
            <a:solidFill>
              <a:srgbClr val="008B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ctrTitle"/>
          </p:nvPr>
        </p:nvSpPr>
        <p:spPr>
          <a:xfrm>
            <a:off x="611560" y="260648"/>
            <a:ext cx="7772400" cy="1470025"/>
          </a:xfrm>
        </p:spPr>
        <p:txBody>
          <a:bodyPr>
            <a:noAutofit/>
          </a:bodyPr>
          <a:lstStyle/>
          <a:p>
            <a:pPr lvl="0"/>
            <a:r>
              <a:rPr lang="ro-RO" sz="28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Clasificarea </a:t>
            </a:r>
            <a:r>
              <a:rPr lang="ro-RO" sz="2800" b="1" dirty="0">
                <a:solidFill>
                  <a:schemeClr val="bg1"/>
                </a:solidFill>
                <a:latin typeface="Verdana" panose="020B0604030504040204" pitchFamily="34" charset="0"/>
                <a:ea typeface="Verdana" panose="020B0604030504040204" pitchFamily="34" charset="0"/>
                <a:cs typeface="Verdana" panose="020B0604030504040204" pitchFamily="34" charset="0"/>
              </a:rPr>
              <a:t>şi etichetarea armonizate</a:t>
            </a:r>
            <a:endParaRPr lang="en-US" sz="28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6" name="Slide Number Placeholder 5"/>
          <p:cNvSpPr>
            <a:spLocks noGrp="1"/>
          </p:cNvSpPr>
          <p:nvPr>
            <p:ph type="sldNum" sz="quarter" idx="12"/>
          </p:nvPr>
        </p:nvSpPr>
        <p:spPr>
          <a:xfrm>
            <a:off x="6553200" y="6356350"/>
            <a:ext cx="2133600" cy="365125"/>
          </a:xfrm>
        </p:spPr>
        <p:txBody>
          <a:bodyPr/>
          <a:lstStyle/>
          <a:p>
            <a:fld id="{6230B351-A18E-4512-92B8-03A75F39B8B0}" type="slidenum">
              <a:rPr lang="en-GB" sz="1000" smtClean="0">
                <a:latin typeface="Verdana" panose="020B0604030504040204" pitchFamily="34" charset="0"/>
                <a:ea typeface="Verdana" panose="020B0604030504040204" pitchFamily="34" charset="0"/>
                <a:cs typeface="Verdana" panose="020B0604030504040204" pitchFamily="34" charset="0"/>
              </a:rPr>
              <a:t>15</a:t>
            </a:fld>
            <a:endParaRPr lang="en-GB" sz="1000" dirty="0">
              <a:latin typeface="Verdana" panose="020B0604030504040204" pitchFamily="34" charset="0"/>
              <a:ea typeface="Verdana" panose="020B0604030504040204" pitchFamily="34" charset="0"/>
              <a:cs typeface="Verdana" panose="020B0604030504040204" pitchFamily="34" charset="0"/>
            </a:endParaRPr>
          </a:p>
        </p:txBody>
      </p:sp>
      <p:sp>
        <p:nvSpPr>
          <p:cNvPr id="3" name="TextBox 2"/>
          <p:cNvSpPr txBox="1"/>
          <p:nvPr/>
        </p:nvSpPr>
        <p:spPr>
          <a:xfrm>
            <a:off x="755576" y="1844824"/>
            <a:ext cx="7776864" cy="4324261"/>
          </a:xfrm>
          <a:prstGeom prst="rect">
            <a:avLst/>
          </a:prstGeom>
          <a:noFill/>
        </p:spPr>
        <p:txBody>
          <a:bodyPr wrap="square" rtlCol="0">
            <a:spAutoFit/>
          </a:bodyPr>
          <a:lstStyle/>
          <a:p>
            <a:r>
              <a:rPr lang="ro-RO" sz="2000" b="1" dirty="0" smtClean="0">
                <a:latin typeface="Verdana" panose="020B0604030504040204" pitchFamily="34" charset="0"/>
                <a:ea typeface="Verdana" panose="020B0604030504040204" pitchFamily="34" charset="0"/>
                <a:cs typeface="Verdana" panose="020B0604030504040204" pitchFamily="34" charset="0"/>
              </a:rPr>
              <a:t>Scop</a:t>
            </a:r>
            <a:r>
              <a:rPr lang="ro-RO" sz="2000" b="1" dirty="0">
                <a:latin typeface="Verdana" panose="020B0604030504040204" pitchFamily="34" charset="0"/>
                <a:ea typeface="Verdana" panose="020B0604030504040204" pitchFamily="34" charset="0"/>
                <a:cs typeface="Verdana" panose="020B0604030504040204" pitchFamily="34" charset="0"/>
              </a:rPr>
              <a:t>: </a:t>
            </a:r>
            <a:r>
              <a:rPr lang="ro-RO" sz="2000" dirty="0">
                <a:latin typeface="Verdana" panose="020B0604030504040204" pitchFamily="34" charset="0"/>
                <a:ea typeface="Verdana" panose="020B0604030504040204" pitchFamily="34" charset="0"/>
                <a:cs typeface="Verdana" panose="020B0604030504040204" pitchFamily="34" charset="0"/>
              </a:rPr>
              <a:t>să armonizeze clasificarea anumitor substanţe chimice pentru a se asigura gestionarea adecvată a riscului. Se aplică în special:</a:t>
            </a:r>
            <a:endParaRPr lang="en-US" sz="2000" dirty="0">
              <a:latin typeface="Verdana" panose="020B0604030504040204" pitchFamily="34" charset="0"/>
              <a:ea typeface="Verdana" panose="020B0604030504040204" pitchFamily="34" charset="0"/>
              <a:cs typeface="Verdana" panose="020B0604030504040204" pitchFamily="34" charset="0"/>
            </a:endParaRPr>
          </a:p>
          <a:p>
            <a:pPr marL="342900" lvl="0" indent="-342900">
              <a:buFont typeface="Arial" pitchFamily="34" charset="0"/>
              <a:buChar char="•"/>
            </a:pPr>
            <a:r>
              <a:rPr lang="ro-RO" sz="2000" dirty="0" smtClean="0">
                <a:latin typeface="Verdana" panose="020B0604030504040204" pitchFamily="34" charset="0"/>
                <a:ea typeface="Verdana" panose="020B0604030504040204" pitchFamily="34" charset="0"/>
                <a:cs typeface="Verdana" panose="020B0604030504040204" pitchFamily="34" charset="0"/>
              </a:rPr>
              <a:t>Pentru </a:t>
            </a:r>
            <a:r>
              <a:rPr lang="ro-RO" sz="2000" dirty="0">
                <a:latin typeface="Verdana" panose="020B0604030504040204" pitchFamily="34" charset="0"/>
                <a:ea typeface="Verdana" panose="020B0604030504040204" pitchFamily="34" charset="0"/>
                <a:cs typeface="Verdana" panose="020B0604030504040204" pitchFamily="34" charset="0"/>
              </a:rPr>
              <a:t>substanţele CMR sau sensibilizante pentru căile respiratorii</a:t>
            </a:r>
            <a:endParaRPr lang="en-US" sz="2000" dirty="0">
              <a:latin typeface="Verdana" panose="020B0604030504040204" pitchFamily="34" charset="0"/>
              <a:ea typeface="Verdana" panose="020B0604030504040204" pitchFamily="34" charset="0"/>
              <a:cs typeface="Verdana" panose="020B0604030504040204" pitchFamily="34" charset="0"/>
            </a:endParaRPr>
          </a:p>
          <a:p>
            <a:pPr marL="342900" lvl="0" indent="-342900">
              <a:buFont typeface="Arial" pitchFamily="34" charset="0"/>
              <a:buChar char="•"/>
            </a:pPr>
            <a:r>
              <a:rPr lang="ro-RO" sz="2000" dirty="0">
                <a:latin typeface="Verdana" panose="020B0604030504040204" pitchFamily="34" charset="0"/>
                <a:ea typeface="Verdana" panose="020B0604030504040204" pitchFamily="34" charset="0"/>
                <a:cs typeface="Verdana" panose="020B0604030504040204" pitchFamily="34" charset="0"/>
              </a:rPr>
              <a:t>Pentru substanţele active din produsele </a:t>
            </a:r>
            <a:r>
              <a:rPr lang="ro-RO" sz="2000" dirty="0" err="1">
                <a:latin typeface="Verdana" panose="020B0604030504040204" pitchFamily="34" charset="0"/>
                <a:ea typeface="Verdana" panose="020B0604030504040204" pitchFamily="34" charset="0"/>
                <a:cs typeface="Verdana" panose="020B0604030504040204" pitchFamily="34" charset="0"/>
              </a:rPr>
              <a:t>biocide</a:t>
            </a:r>
            <a:r>
              <a:rPr lang="ro-RO" sz="2000" dirty="0">
                <a:latin typeface="Verdana" panose="020B0604030504040204" pitchFamily="34" charset="0"/>
                <a:ea typeface="Verdana" panose="020B0604030504040204" pitchFamily="34" charset="0"/>
                <a:cs typeface="Verdana" panose="020B0604030504040204" pitchFamily="34" charset="0"/>
              </a:rPr>
              <a:t> sau </a:t>
            </a:r>
            <a:r>
              <a:rPr lang="en-US" sz="2000" dirty="0" smtClean="0">
                <a:latin typeface="Verdana" panose="020B0604030504040204" pitchFamily="34" charset="0"/>
                <a:ea typeface="Verdana" panose="020B0604030504040204" pitchFamily="34" charset="0"/>
                <a:cs typeface="Verdana" panose="020B0604030504040204" pitchFamily="34" charset="0"/>
              </a:rPr>
              <a:t>din </a:t>
            </a:r>
            <a:r>
              <a:rPr lang="ro-RO" sz="2000" dirty="0" smtClean="0">
                <a:latin typeface="Verdana" panose="020B0604030504040204" pitchFamily="34" charset="0"/>
                <a:ea typeface="Verdana" panose="020B0604030504040204" pitchFamily="34" charset="0"/>
                <a:cs typeface="Verdana" panose="020B0604030504040204" pitchFamily="34" charset="0"/>
              </a:rPr>
              <a:t>produsele </a:t>
            </a:r>
            <a:r>
              <a:rPr lang="ro-RO" sz="2000" dirty="0">
                <a:latin typeface="Verdana" panose="020B0604030504040204" pitchFamily="34" charset="0"/>
                <a:ea typeface="Verdana" panose="020B0604030504040204" pitchFamily="34" charset="0"/>
                <a:cs typeface="Verdana" panose="020B0604030504040204" pitchFamily="34" charset="0"/>
              </a:rPr>
              <a:t>de protecţie a plantelor</a:t>
            </a:r>
            <a:endParaRPr lang="en-US" sz="2000" dirty="0">
              <a:latin typeface="Verdana" panose="020B0604030504040204" pitchFamily="34" charset="0"/>
              <a:ea typeface="Verdana" panose="020B0604030504040204" pitchFamily="34" charset="0"/>
              <a:cs typeface="Verdana" panose="020B0604030504040204" pitchFamily="34" charset="0"/>
            </a:endParaRPr>
          </a:p>
          <a:p>
            <a:pPr marL="342900" lvl="0" indent="-342900">
              <a:buFont typeface="Arial" pitchFamily="34" charset="0"/>
              <a:buChar char="•"/>
            </a:pPr>
            <a:r>
              <a:rPr lang="ro-RO" sz="2000" dirty="0">
                <a:latin typeface="Verdana" panose="020B0604030504040204" pitchFamily="34" charset="0"/>
                <a:ea typeface="Verdana" panose="020B0604030504040204" pitchFamily="34" charset="0"/>
                <a:cs typeface="Verdana" panose="020B0604030504040204" pitchFamily="34" charset="0"/>
              </a:rPr>
              <a:t>Atunci când </a:t>
            </a:r>
            <a:r>
              <a:rPr lang="ro-RO" sz="2000" dirty="0">
                <a:latin typeface="Verdana" panose="020B0604030504040204" pitchFamily="34" charset="0"/>
                <a:ea typeface="Verdana" panose="020B0604030504040204" pitchFamily="34" charset="0"/>
                <a:cs typeface="Verdana" panose="020B0604030504040204" pitchFamily="34" charset="0"/>
              </a:rPr>
              <a:t>este </a:t>
            </a:r>
            <a:r>
              <a:rPr lang="ro-RO" sz="2000" dirty="0" smtClean="0">
                <a:latin typeface="Verdana" panose="020B0604030504040204" pitchFamily="34" charset="0"/>
                <a:ea typeface="Verdana" panose="020B0604030504040204" pitchFamily="34" charset="0"/>
                <a:cs typeface="Verdana" panose="020B0604030504040204" pitchFamily="34" charset="0"/>
              </a:rPr>
              <a:t>justificată</a:t>
            </a:r>
            <a:r>
              <a:rPr lang="en-US" sz="2000" dirty="0" smtClean="0">
                <a:latin typeface="Verdana" panose="020B0604030504040204" pitchFamily="34" charset="0"/>
                <a:ea typeface="Verdana" panose="020B0604030504040204" pitchFamily="34" charset="0"/>
                <a:cs typeface="Verdana" panose="020B0604030504040204" pitchFamily="34" charset="0"/>
              </a:rPr>
              <a:t> </a:t>
            </a:r>
            <a:r>
              <a:rPr lang="ro-RO" sz="2000" dirty="0" smtClean="0">
                <a:latin typeface="Verdana" panose="020B0604030504040204" pitchFamily="34" charset="0"/>
                <a:ea typeface="Verdana" panose="020B0604030504040204" pitchFamily="34" charset="0"/>
                <a:cs typeface="Verdana" panose="020B0604030504040204" pitchFamily="34" charset="0"/>
              </a:rPr>
              <a:t>clasificarea </a:t>
            </a:r>
            <a:r>
              <a:rPr lang="ro-RO" sz="2000" dirty="0">
                <a:latin typeface="Verdana" panose="020B0604030504040204" pitchFamily="34" charset="0"/>
                <a:ea typeface="Verdana" panose="020B0604030504040204" pitchFamily="34" charset="0"/>
                <a:cs typeface="Verdana" panose="020B0604030504040204" pitchFamily="34" charset="0"/>
              </a:rPr>
              <a:t>la nivelul </a:t>
            </a:r>
            <a:r>
              <a:rPr lang="ro-RO" sz="2000" dirty="0" smtClean="0">
                <a:latin typeface="Verdana" panose="020B0604030504040204" pitchFamily="34" charset="0"/>
                <a:ea typeface="Verdana" panose="020B0604030504040204" pitchFamily="34" charset="0"/>
                <a:cs typeface="Verdana" panose="020B0604030504040204" pitchFamily="34" charset="0"/>
              </a:rPr>
              <a:t>UE</a:t>
            </a:r>
            <a:endParaRPr lang="en-US" sz="2000" dirty="0">
              <a:latin typeface="Verdana" panose="020B0604030504040204" pitchFamily="34" charset="0"/>
              <a:ea typeface="Verdana" panose="020B0604030504040204" pitchFamily="34" charset="0"/>
              <a:cs typeface="Verdana" panose="020B0604030504040204" pitchFamily="34" charset="0"/>
            </a:endParaRPr>
          </a:p>
          <a:p>
            <a:pPr>
              <a:spcBef>
                <a:spcPts val="600"/>
              </a:spcBef>
            </a:pPr>
            <a:endParaRPr lang="en-GB" sz="2000" dirty="0" smtClean="0">
              <a:latin typeface="Verdana" panose="020B0604030504040204" pitchFamily="34" charset="0"/>
              <a:ea typeface="Verdana" panose="020B0604030504040204" pitchFamily="34" charset="0"/>
              <a:cs typeface="Verdana" panose="020B0604030504040204" pitchFamily="34" charset="0"/>
            </a:endParaRPr>
          </a:p>
          <a:p>
            <a:pPr>
              <a:spcBef>
                <a:spcPts val="600"/>
              </a:spcBef>
            </a:pPr>
            <a:r>
              <a:rPr lang="en-GB" sz="1500" dirty="0" smtClean="0">
                <a:latin typeface="Verdana" panose="020B0604030504040204" pitchFamily="34" charset="0"/>
                <a:ea typeface="Verdana" panose="020B0604030504040204" pitchFamily="34" charset="0"/>
                <a:cs typeface="Verdana" panose="020B0604030504040204" pitchFamily="34" charset="0"/>
                <a:hlinkClick r:id="rId3"/>
              </a:rPr>
              <a:t>http://echa.europa.eu/addressing-chemicals-of-concern/harmonised-classification-and-labelling</a:t>
            </a:r>
            <a:endParaRPr lang="en-GB" sz="1500" dirty="0" smtClean="0">
              <a:latin typeface="Verdana" panose="020B0604030504040204" pitchFamily="34" charset="0"/>
              <a:ea typeface="Verdana" panose="020B0604030504040204" pitchFamily="34" charset="0"/>
              <a:cs typeface="Verdana" panose="020B0604030504040204" pitchFamily="34" charset="0"/>
            </a:endParaRPr>
          </a:p>
          <a:p>
            <a:pPr>
              <a:spcBef>
                <a:spcPts val="600"/>
              </a:spcBef>
            </a:pPr>
            <a:endParaRPr lang="en-GB" sz="1500" dirty="0" smtClean="0">
              <a:latin typeface="Verdana" panose="020B0604030504040204" pitchFamily="34" charset="0"/>
              <a:ea typeface="Verdana" panose="020B0604030504040204" pitchFamily="34" charset="0"/>
              <a:cs typeface="Verdana" panose="020B0604030504040204" pitchFamily="34" charset="0"/>
            </a:endParaRPr>
          </a:p>
          <a:p>
            <a:pPr>
              <a:spcBef>
                <a:spcPts val="600"/>
              </a:spcBef>
            </a:pPr>
            <a:r>
              <a:rPr lang="ro-RO" sz="1500" dirty="0" smtClean="0">
                <a:latin typeface="Verdana" panose="020B0604030504040204" pitchFamily="34" charset="0"/>
                <a:ea typeface="Verdana" panose="020B0604030504040204" pitchFamily="34" charset="0"/>
                <a:cs typeface="Verdana" panose="020B0604030504040204" pitchFamily="34" charset="0"/>
              </a:rPr>
              <a:t>Întrebări </a:t>
            </a:r>
            <a:r>
              <a:rPr lang="en-GB" sz="1500" dirty="0" smtClean="0">
                <a:latin typeface="Verdana" panose="020B0604030504040204" pitchFamily="34" charset="0"/>
                <a:ea typeface="Verdana" panose="020B0604030504040204" pitchFamily="34" charset="0"/>
                <a:cs typeface="Verdana" panose="020B0604030504040204" pitchFamily="34" charset="0"/>
              </a:rPr>
              <a:t>&amp;</a:t>
            </a:r>
            <a:r>
              <a:rPr lang="ro-RO" sz="1500" dirty="0" smtClean="0">
                <a:latin typeface="Verdana" panose="020B0604030504040204" pitchFamily="34" charset="0"/>
                <a:ea typeface="Verdana" panose="020B0604030504040204" pitchFamily="34" charset="0"/>
                <a:cs typeface="Verdana" panose="020B0604030504040204" pitchFamily="34" charset="0"/>
              </a:rPr>
              <a:t> răspunsuri</a:t>
            </a:r>
            <a:r>
              <a:rPr lang="en-GB" sz="1500" dirty="0" smtClean="0">
                <a:latin typeface="Verdana" panose="020B0604030504040204" pitchFamily="34" charset="0"/>
                <a:ea typeface="Verdana" panose="020B0604030504040204" pitchFamily="34" charset="0"/>
                <a:cs typeface="Verdana" panose="020B0604030504040204" pitchFamily="34" charset="0"/>
              </a:rPr>
              <a:t>: </a:t>
            </a:r>
            <a:r>
              <a:rPr lang="en-GB" sz="1500" dirty="0" smtClean="0">
                <a:latin typeface="Verdana" panose="020B0604030504040204" pitchFamily="34" charset="0"/>
                <a:ea typeface="Verdana" panose="020B0604030504040204" pitchFamily="34" charset="0"/>
                <a:cs typeface="Verdana" panose="020B0604030504040204" pitchFamily="34" charset="0"/>
                <a:hlinkClick r:id="rId4"/>
              </a:rPr>
              <a:t>http://echa.europa.eu/qa-display/-/qadisplay/5s1R/view/clp/annex+vi+to+clp</a:t>
            </a:r>
            <a:endParaRPr lang="en-GB" sz="1500" dirty="0" smtClean="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27630260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395536" y="404664"/>
            <a:ext cx="8278071" cy="151216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lvl="0"/>
            <a:r>
              <a:rPr lang="ro-RO" sz="26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Clasificarea </a:t>
            </a:r>
            <a:r>
              <a:rPr lang="ro-RO" sz="2600" b="1" dirty="0">
                <a:solidFill>
                  <a:srgbClr val="0046AD"/>
                </a:solidFill>
                <a:latin typeface="Verdana" panose="020B0604030504040204" pitchFamily="34" charset="0"/>
                <a:ea typeface="Verdana" panose="020B0604030504040204" pitchFamily="34" charset="0"/>
                <a:cs typeface="Verdana" panose="020B0604030504040204" pitchFamily="34" charset="0"/>
              </a:rPr>
              <a:t>şi etichetarea armonizate</a:t>
            </a:r>
            <a:endParaRPr lang="en-US" sz="2600" b="1" dirty="0">
              <a:solidFill>
                <a:srgbClr val="0046AD"/>
              </a:solidFill>
              <a:latin typeface="Verdana" panose="020B0604030504040204" pitchFamily="34" charset="0"/>
              <a:ea typeface="Verdana" panose="020B0604030504040204" pitchFamily="34" charset="0"/>
              <a:cs typeface="Verdana" panose="020B0604030504040204" pitchFamily="34" charset="0"/>
            </a:endParaRPr>
          </a:p>
          <a:p>
            <a:r>
              <a:rPr lang="ro-RO" sz="2600" b="1" dirty="0">
                <a:solidFill>
                  <a:srgbClr val="0046AD"/>
                </a:solidFill>
                <a:latin typeface="Verdana" panose="020B0604030504040204" pitchFamily="34" charset="0"/>
                <a:ea typeface="Verdana" panose="020B0604030504040204" pitchFamily="34" charset="0"/>
                <a:cs typeface="Verdana" panose="020B0604030504040204" pitchFamily="34" charset="0"/>
              </a:rPr>
              <a:t>(CLH) privire de ansamblu a procesului</a:t>
            </a:r>
            <a:endParaRPr lang="en-US" sz="2600" b="1" dirty="0">
              <a:solidFill>
                <a:srgbClr val="0046AD"/>
              </a:solidFill>
              <a:latin typeface="Verdana" panose="020B0604030504040204" pitchFamily="34" charset="0"/>
              <a:ea typeface="Verdana" panose="020B0604030504040204" pitchFamily="34" charset="0"/>
              <a:cs typeface="Verdana" panose="020B0604030504040204" pitchFamily="34" charset="0"/>
            </a:endParaRPr>
          </a:p>
        </p:txBody>
      </p:sp>
      <p:sp>
        <p:nvSpPr>
          <p:cNvPr id="48" name="Slide Number Placeholder 5"/>
          <p:cNvSpPr>
            <a:spLocks noGrp="1"/>
          </p:cNvSpPr>
          <p:nvPr>
            <p:ph type="sldNum" sz="quarter" idx="12"/>
          </p:nvPr>
        </p:nvSpPr>
        <p:spPr>
          <a:xfrm>
            <a:off x="6553200" y="6356350"/>
            <a:ext cx="2133600" cy="365125"/>
          </a:xfrm>
        </p:spPr>
        <p:txBody>
          <a:bodyPr/>
          <a:lstStyle/>
          <a:p>
            <a:fld id="{6230B351-A18E-4512-92B8-03A75F39B8B0}" type="slidenum">
              <a:rPr lang="en-GB" sz="1000" smtClean="0">
                <a:latin typeface="Verdana" panose="020B0604030504040204" pitchFamily="34" charset="0"/>
                <a:ea typeface="Verdana" panose="020B0604030504040204" pitchFamily="34" charset="0"/>
                <a:cs typeface="Verdana" panose="020B0604030504040204" pitchFamily="34" charset="0"/>
              </a:rPr>
              <a:t>16</a:t>
            </a:fld>
            <a:endParaRPr lang="en-GB" sz="1000" dirty="0">
              <a:latin typeface="Verdana" panose="020B0604030504040204" pitchFamily="34" charset="0"/>
              <a:ea typeface="Verdana" panose="020B0604030504040204" pitchFamily="34" charset="0"/>
              <a:cs typeface="Verdana" panose="020B0604030504040204" pitchFamily="34" charset="0"/>
            </a:endParaRPr>
          </a:p>
        </p:txBody>
      </p:sp>
      <p:grpSp>
        <p:nvGrpSpPr>
          <p:cNvPr id="7" name="Group 6"/>
          <p:cNvGrpSpPr/>
          <p:nvPr/>
        </p:nvGrpSpPr>
        <p:grpSpPr>
          <a:xfrm>
            <a:off x="467544" y="3017258"/>
            <a:ext cx="8246634" cy="1032410"/>
            <a:chOff x="573838" y="3017258"/>
            <a:chExt cx="8246634" cy="1032410"/>
          </a:xfrm>
          <a:effectLst/>
        </p:grpSpPr>
        <p:sp>
          <p:nvSpPr>
            <p:cNvPr id="45" name="Flowchart: Alternate Process 44"/>
            <p:cNvSpPr/>
            <p:nvPr/>
          </p:nvSpPr>
          <p:spPr>
            <a:xfrm>
              <a:off x="2051720" y="3017258"/>
              <a:ext cx="6768752" cy="987806"/>
            </a:xfrm>
            <a:prstGeom prst="flowChartAlternateProcess">
              <a:avLst/>
            </a:prstGeom>
            <a:solidFill>
              <a:srgbClr val="008BC8"/>
            </a:solidFill>
            <a:ln>
              <a:solidFill>
                <a:srgbClr val="008BC8"/>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Rounded Rectangle 39"/>
            <p:cNvSpPr/>
            <p:nvPr/>
          </p:nvSpPr>
          <p:spPr>
            <a:xfrm>
              <a:off x="7342590" y="3097443"/>
              <a:ext cx="1368152" cy="796453"/>
            </a:xfrm>
            <a:prstGeom prst="roundRect">
              <a:avLst/>
            </a:prstGeom>
            <a:solidFill>
              <a:schemeClr val="bg1"/>
            </a:solidFill>
            <a:ln w="38100">
              <a:solidFill>
                <a:srgbClr val="008B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TextBox 40"/>
            <p:cNvSpPr txBox="1"/>
            <p:nvPr/>
          </p:nvSpPr>
          <p:spPr>
            <a:xfrm>
              <a:off x="7266506" y="3110949"/>
              <a:ext cx="1516244" cy="938719"/>
            </a:xfrm>
            <a:prstGeom prst="rect">
              <a:avLst/>
            </a:prstGeom>
            <a:noFill/>
            <a:ln>
              <a:noFill/>
            </a:ln>
          </p:spPr>
          <p:txBody>
            <a:bodyPr wrap="square" rtlCol="0">
              <a:spAutoFit/>
            </a:bodyPr>
            <a:lstStyle/>
            <a:p>
              <a:pPr algn="ctr"/>
              <a:r>
                <a:rPr lang="vi-VN" sz="1100" b="1" dirty="0" smtClean="0">
                  <a:solidFill>
                    <a:srgbClr val="008BC8"/>
                  </a:solidFill>
                  <a:latin typeface="Verdana" panose="020B0604030504040204" pitchFamily="34" charset="0"/>
                  <a:ea typeface="Verdana" panose="020B0604030504040204" pitchFamily="34" charset="0"/>
                  <a:cs typeface="Verdana" panose="020B0604030504040204" pitchFamily="34" charset="0"/>
                </a:rPr>
                <a:t>Lista </a:t>
              </a:r>
              <a:r>
                <a:rPr lang="vi-VN" sz="1100" b="1" dirty="0">
                  <a:solidFill>
                    <a:srgbClr val="008BC8"/>
                  </a:solidFill>
                  <a:latin typeface="Verdana" panose="020B0604030504040204" pitchFamily="34" charset="0"/>
                  <a:ea typeface="Verdana" panose="020B0604030504040204" pitchFamily="34" charset="0"/>
                  <a:cs typeface="Verdana" panose="020B0604030504040204" pitchFamily="34" charset="0"/>
                </a:rPr>
                <a:t>clasificărilor şi etichetărilor armonizate</a:t>
              </a:r>
            </a:p>
            <a:p>
              <a:pPr algn="ctr"/>
              <a:r>
                <a:rPr lang="en-GB" sz="1100" b="1" dirty="0">
                  <a:solidFill>
                    <a:srgbClr val="008BC8"/>
                  </a:solidFill>
                  <a:latin typeface="Verdana" panose="020B0604030504040204" pitchFamily="34" charset="0"/>
                  <a:ea typeface="Verdana" panose="020B0604030504040204" pitchFamily="34" charset="0"/>
                  <a:cs typeface="Verdana" panose="020B0604030504040204" pitchFamily="34" charset="0"/>
                </a:rPr>
                <a:t> </a:t>
              </a:r>
            </a:p>
          </p:txBody>
        </p:sp>
        <p:sp>
          <p:nvSpPr>
            <p:cNvPr id="10" name="Rounded Rectangle 9"/>
            <p:cNvSpPr/>
            <p:nvPr/>
          </p:nvSpPr>
          <p:spPr>
            <a:xfrm>
              <a:off x="2158015" y="3111547"/>
              <a:ext cx="936104" cy="768244"/>
            </a:xfrm>
            <a:prstGeom prst="roundRect">
              <a:avLst/>
            </a:prstGeom>
            <a:solidFill>
              <a:schemeClr val="bg1"/>
            </a:solidFill>
            <a:ln w="38100">
              <a:solidFill>
                <a:srgbClr val="008B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Diamond 10"/>
            <p:cNvSpPr/>
            <p:nvPr/>
          </p:nvSpPr>
          <p:spPr>
            <a:xfrm>
              <a:off x="6152100" y="3133214"/>
              <a:ext cx="932028" cy="724911"/>
            </a:xfrm>
            <a:prstGeom prst="diamond">
              <a:avLst/>
            </a:prstGeom>
            <a:solidFill>
              <a:schemeClr val="bg1"/>
            </a:solidFill>
            <a:ln w="38100">
              <a:solidFill>
                <a:srgbClr val="008B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Flowchart: Alternate Process 16"/>
            <p:cNvSpPr/>
            <p:nvPr/>
          </p:nvSpPr>
          <p:spPr>
            <a:xfrm>
              <a:off x="3454157" y="3099625"/>
              <a:ext cx="1296144" cy="792088"/>
            </a:xfrm>
            <a:prstGeom prst="flowChartAlternateProcess">
              <a:avLst/>
            </a:prstGeom>
            <a:solidFill>
              <a:schemeClr val="bg1"/>
            </a:solidFill>
            <a:ln w="38100">
              <a:solidFill>
                <a:srgbClr val="008B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p:cNvSpPr txBox="1"/>
            <p:nvPr/>
          </p:nvSpPr>
          <p:spPr>
            <a:xfrm>
              <a:off x="2158014" y="3280226"/>
              <a:ext cx="1008112" cy="430887"/>
            </a:xfrm>
            <a:prstGeom prst="rect">
              <a:avLst/>
            </a:prstGeom>
            <a:noFill/>
          </p:spPr>
          <p:txBody>
            <a:bodyPr wrap="square" rtlCol="0">
              <a:spAutoFit/>
            </a:bodyPr>
            <a:lstStyle/>
            <a:p>
              <a:pPr algn="ctr"/>
              <a:r>
                <a:rPr lang="ro-RO" sz="1100" b="1" dirty="0">
                  <a:solidFill>
                    <a:srgbClr val="008BC8"/>
                  </a:solidFill>
                  <a:latin typeface="Verdana" panose="020B0604030504040204" pitchFamily="34" charset="0"/>
                  <a:ea typeface="Verdana" panose="020B0604030504040204" pitchFamily="34" charset="0"/>
                  <a:cs typeface="Verdana" panose="020B0604030504040204" pitchFamily="34" charset="0"/>
                </a:rPr>
                <a:t>Propunere </a:t>
              </a:r>
              <a:r>
                <a:rPr lang="ro-RO" sz="1100" b="1" dirty="0" smtClean="0">
                  <a:solidFill>
                    <a:srgbClr val="008BC8"/>
                  </a:solidFill>
                  <a:latin typeface="Verdana" panose="020B0604030504040204" pitchFamily="34" charset="0"/>
                  <a:ea typeface="Verdana" panose="020B0604030504040204" pitchFamily="34" charset="0"/>
                  <a:cs typeface="Verdana" panose="020B0604030504040204" pitchFamily="34" charset="0"/>
                </a:rPr>
                <a:t>CLH</a:t>
              </a:r>
              <a:endParaRPr lang="en-US" sz="1100" b="1" dirty="0">
                <a:solidFill>
                  <a:srgbClr val="008BC8"/>
                </a:solidFill>
                <a:latin typeface="Verdana" panose="020B0604030504040204" pitchFamily="34" charset="0"/>
                <a:ea typeface="Verdana" panose="020B0604030504040204" pitchFamily="34" charset="0"/>
                <a:cs typeface="Verdana" panose="020B0604030504040204" pitchFamily="34" charset="0"/>
              </a:endParaRPr>
            </a:p>
          </p:txBody>
        </p:sp>
        <p:sp>
          <p:nvSpPr>
            <p:cNvPr id="25" name="TextBox 24"/>
            <p:cNvSpPr txBox="1"/>
            <p:nvPr/>
          </p:nvSpPr>
          <p:spPr>
            <a:xfrm>
              <a:off x="3450081" y="3280226"/>
              <a:ext cx="1300220" cy="430887"/>
            </a:xfrm>
            <a:prstGeom prst="rect">
              <a:avLst/>
            </a:prstGeom>
            <a:noFill/>
          </p:spPr>
          <p:txBody>
            <a:bodyPr wrap="square" rtlCol="0">
              <a:spAutoFit/>
            </a:bodyPr>
            <a:lstStyle/>
            <a:p>
              <a:pPr algn="ctr"/>
              <a:r>
                <a:rPr lang="vi-VN" sz="1100" b="1" dirty="0" smtClean="0">
                  <a:solidFill>
                    <a:srgbClr val="008BC8"/>
                  </a:solidFill>
                  <a:latin typeface="Verdana" panose="020B0604030504040204" pitchFamily="34" charset="0"/>
                  <a:ea typeface="Verdana" panose="020B0604030504040204" pitchFamily="34" charset="0"/>
                  <a:cs typeface="Verdana" panose="020B0604030504040204" pitchFamily="34" charset="0"/>
                </a:rPr>
                <a:t>Consultare publică</a:t>
              </a:r>
              <a:endParaRPr lang="vi-VN" sz="1100" b="1" dirty="0">
                <a:solidFill>
                  <a:srgbClr val="008BC8"/>
                </a:solidFill>
                <a:latin typeface="Verdana" panose="020B0604030504040204" pitchFamily="34" charset="0"/>
                <a:ea typeface="Verdana" panose="020B0604030504040204" pitchFamily="34" charset="0"/>
                <a:cs typeface="Verdana" panose="020B0604030504040204" pitchFamily="34" charset="0"/>
              </a:endParaRPr>
            </a:p>
          </p:txBody>
        </p:sp>
        <p:sp>
          <p:nvSpPr>
            <p:cNvPr id="31" name="TextBox 30"/>
            <p:cNvSpPr txBox="1"/>
            <p:nvPr/>
          </p:nvSpPr>
          <p:spPr>
            <a:xfrm>
              <a:off x="3166126" y="3387669"/>
              <a:ext cx="253746" cy="216000"/>
            </a:xfrm>
            <a:prstGeom prst="rightArrow">
              <a:avLst/>
            </a:prstGeom>
            <a:solidFill>
              <a:srgbClr val="FF9900"/>
            </a:solidFill>
            <a:ln>
              <a:solidFill>
                <a:srgbClr val="FF9900"/>
              </a:solidFill>
            </a:ln>
          </p:spPr>
          <p:txBody>
            <a:bodyPr wrap="square" rtlCol="0">
              <a:spAutoFit/>
            </a:bodyPr>
            <a:lstStyle/>
            <a:p>
              <a:pPr algn="ctr"/>
              <a:endParaRPr lang="en-GB" sz="1000" b="1" dirty="0">
                <a:solidFill>
                  <a:schemeClr val="bg1"/>
                </a:solidFill>
              </a:endParaRPr>
            </a:p>
          </p:txBody>
        </p:sp>
        <p:sp>
          <p:nvSpPr>
            <p:cNvPr id="38" name="Flowchart: Alternate Process 37"/>
            <p:cNvSpPr/>
            <p:nvPr/>
          </p:nvSpPr>
          <p:spPr>
            <a:xfrm>
              <a:off x="5038335" y="3085621"/>
              <a:ext cx="830876" cy="820096"/>
            </a:xfrm>
            <a:prstGeom prst="flowChartAlternateProcess">
              <a:avLst/>
            </a:prstGeom>
            <a:solidFill>
              <a:schemeClr val="bg1"/>
            </a:solidFill>
            <a:ln w="38100">
              <a:solidFill>
                <a:srgbClr val="008B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TextBox 38"/>
            <p:cNvSpPr txBox="1"/>
            <p:nvPr/>
          </p:nvSpPr>
          <p:spPr>
            <a:xfrm>
              <a:off x="5038334" y="3280226"/>
              <a:ext cx="830876" cy="430887"/>
            </a:xfrm>
            <a:prstGeom prst="rect">
              <a:avLst/>
            </a:prstGeom>
            <a:noFill/>
          </p:spPr>
          <p:txBody>
            <a:bodyPr wrap="square" rtlCol="0">
              <a:spAutoFit/>
            </a:bodyPr>
            <a:lstStyle/>
            <a:p>
              <a:pPr algn="ctr"/>
              <a:r>
                <a:rPr lang="vi-VN" sz="1100" b="1" dirty="0" smtClean="0">
                  <a:solidFill>
                    <a:srgbClr val="008BC8"/>
                  </a:solidFill>
                  <a:latin typeface="Verdana" panose="020B0604030504040204" pitchFamily="34" charset="0"/>
                  <a:ea typeface="Verdana" panose="020B0604030504040204" pitchFamily="34" charset="0"/>
                  <a:cs typeface="Verdana" panose="020B0604030504040204" pitchFamily="34" charset="0"/>
                </a:rPr>
                <a:t>Opinia RAC</a:t>
              </a:r>
              <a:endParaRPr lang="vi-VN" sz="1100" b="1" dirty="0">
                <a:solidFill>
                  <a:srgbClr val="008BC8"/>
                </a:solidFill>
                <a:latin typeface="Verdana" panose="020B0604030504040204" pitchFamily="34" charset="0"/>
                <a:ea typeface="Verdana" panose="020B0604030504040204" pitchFamily="34" charset="0"/>
                <a:cs typeface="Verdana" panose="020B0604030504040204" pitchFamily="34" charset="0"/>
              </a:endParaRPr>
            </a:p>
          </p:txBody>
        </p:sp>
        <p:sp>
          <p:nvSpPr>
            <p:cNvPr id="42" name="TextBox 41"/>
            <p:cNvSpPr txBox="1"/>
            <p:nvPr/>
          </p:nvSpPr>
          <p:spPr>
            <a:xfrm>
              <a:off x="4784588" y="3387669"/>
              <a:ext cx="253746" cy="216000"/>
            </a:xfrm>
            <a:prstGeom prst="rightArrow">
              <a:avLst/>
            </a:prstGeom>
            <a:solidFill>
              <a:srgbClr val="FF9900"/>
            </a:solidFill>
            <a:ln>
              <a:solidFill>
                <a:srgbClr val="FF9900"/>
              </a:solidFill>
            </a:ln>
          </p:spPr>
          <p:txBody>
            <a:bodyPr wrap="square" rtlCol="0">
              <a:spAutoFit/>
            </a:bodyPr>
            <a:lstStyle/>
            <a:p>
              <a:pPr algn="ctr"/>
              <a:endParaRPr lang="en-GB" sz="1000" b="1" dirty="0">
                <a:solidFill>
                  <a:schemeClr val="bg1"/>
                </a:solidFill>
              </a:endParaRPr>
            </a:p>
          </p:txBody>
        </p:sp>
        <p:sp>
          <p:nvSpPr>
            <p:cNvPr id="43" name="TextBox 42"/>
            <p:cNvSpPr txBox="1"/>
            <p:nvPr/>
          </p:nvSpPr>
          <p:spPr>
            <a:xfrm>
              <a:off x="5902430" y="3387669"/>
              <a:ext cx="253746" cy="216000"/>
            </a:xfrm>
            <a:prstGeom prst="rightArrow">
              <a:avLst/>
            </a:prstGeom>
            <a:solidFill>
              <a:srgbClr val="FF9900"/>
            </a:solidFill>
            <a:ln>
              <a:solidFill>
                <a:srgbClr val="FF9900"/>
              </a:solidFill>
            </a:ln>
          </p:spPr>
          <p:txBody>
            <a:bodyPr wrap="square" rtlCol="0">
              <a:spAutoFit/>
            </a:bodyPr>
            <a:lstStyle/>
            <a:p>
              <a:pPr algn="ctr"/>
              <a:endParaRPr lang="en-GB" sz="1000" b="1" dirty="0">
                <a:solidFill>
                  <a:schemeClr val="bg1"/>
                </a:solidFill>
              </a:endParaRPr>
            </a:p>
          </p:txBody>
        </p:sp>
        <p:sp>
          <p:nvSpPr>
            <p:cNvPr id="44" name="TextBox 43"/>
            <p:cNvSpPr txBox="1"/>
            <p:nvPr/>
          </p:nvSpPr>
          <p:spPr>
            <a:xfrm>
              <a:off x="7088844" y="3387669"/>
              <a:ext cx="253746" cy="216000"/>
            </a:xfrm>
            <a:prstGeom prst="rightArrow">
              <a:avLst/>
            </a:prstGeom>
            <a:solidFill>
              <a:srgbClr val="FF9900"/>
            </a:solidFill>
            <a:ln>
              <a:solidFill>
                <a:srgbClr val="FF9900"/>
              </a:solidFill>
            </a:ln>
          </p:spPr>
          <p:txBody>
            <a:bodyPr wrap="square" rtlCol="0">
              <a:spAutoFit/>
            </a:bodyPr>
            <a:lstStyle/>
            <a:p>
              <a:pPr algn="ctr"/>
              <a:endParaRPr lang="en-GB" sz="1000" b="1" dirty="0">
                <a:solidFill>
                  <a:schemeClr val="bg1"/>
                </a:solidFill>
              </a:endParaRPr>
            </a:p>
          </p:txBody>
        </p:sp>
        <p:sp>
          <p:nvSpPr>
            <p:cNvPr id="27" name="TextBox 26"/>
            <p:cNvSpPr txBox="1"/>
            <p:nvPr/>
          </p:nvSpPr>
          <p:spPr>
            <a:xfrm>
              <a:off x="6152099" y="3364864"/>
              <a:ext cx="898384" cy="261610"/>
            </a:xfrm>
            <a:prstGeom prst="rect">
              <a:avLst/>
            </a:prstGeom>
            <a:noFill/>
          </p:spPr>
          <p:txBody>
            <a:bodyPr wrap="square" rtlCol="0">
              <a:spAutoFit/>
            </a:bodyPr>
            <a:lstStyle/>
            <a:p>
              <a:pPr algn="ctr"/>
              <a:r>
                <a:rPr lang="en-GB" sz="1100" b="1" dirty="0" err="1" smtClean="0">
                  <a:solidFill>
                    <a:srgbClr val="008BC8"/>
                  </a:solidFill>
                  <a:latin typeface="Verdana" panose="020B0604030504040204" pitchFamily="34" charset="0"/>
                  <a:ea typeface="Verdana" panose="020B0604030504040204" pitchFamily="34" charset="0"/>
                  <a:cs typeface="Verdana" panose="020B0604030504040204" pitchFamily="34" charset="0"/>
                </a:rPr>
                <a:t>Decizia</a:t>
              </a:r>
              <a:endParaRPr lang="en-GB" sz="1100" b="1" dirty="0">
                <a:solidFill>
                  <a:srgbClr val="008BC8"/>
                </a:solidFill>
                <a:latin typeface="Verdana" panose="020B0604030504040204" pitchFamily="34" charset="0"/>
                <a:ea typeface="Verdana" panose="020B0604030504040204" pitchFamily="34" charset="0"/>
                <a:cs typeface="Verdana" panose="020B0604030504040204" pitchFamily="34" charset="0"/>
              </a:endParaRPr>
            </a:p>
          </p:txBody>
        </p:sp>
        <p:sp>
          <p:nvSpPr>
            <p:cNvPr id="9" name="Rounded Rectangle 8"/>
            <p:cNvSpPr/>
            <p:nvPr/>
          </p:nvSpPr>
          <p:spPr>
            <a:xfrm>
              <a:off x="573839" y="3097443"/>
              <a:ext cx="1080120" cy="796453"/>
            </a:xfrm>
            <a:prstGeom prst="roundRect">
              <a:avLst/>
            </a:prstGeom>
            <a:solidFill>
              <a:schemeClr val="bg1"/>
            </a:solidFill>
            <a:ln w="38100">
              <a:solidFill>
                <a:srgbClr val="008BC8"/>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p:cNvSpPr txBox="1"/>
            <p:nvPr/>
          </p:nvSpPr>
          <p:spPr>
            <a:xfrm>
              <a:off x="573838" y="3280226"/>
              <a:ext cx="1080120" cy="430887"/>
            </a:xfrm>
            <a:prstGeom prst="rect">
              <a:avLst/>
            </a:prstGeom>
            <a:noFill/>
          </p:spPr>
          <p:txBody>
            <a:bodyPr wrap="square" rtlCol="0">
              <a:spAutoFit/>
            </a:bodyPr>
            <a:lstStyle/>
            <a:p>
              <a:pPr algn="ctr"/>
              <a:r>
                <a:rPr lang="ro-RO" sz="1100" b="1" dirty="0" smtClean="0">
                  <a:solidFill>
                    <a:srgbClr val="008BC8"/>
                  </a:solidFill>
                  <a:latin typeface="Verdana" panose="020B0604030504040204" pitchFamily="34" charset="0"/>
                  <a:ea typeface="Verdana" panose="020B0604030504040204" pitchFamily="34" charset="0"/>
                  <a:cs typeface="Verdana" panose="020B0604030504040204" pitchFamily="34" charset="0"/>
                </a:rPr>
                <a:t>Registrul intenţiilor</a:t>
              </a:r>
              <a:endParaRPr lang="en-US" sz="1100" b="1" dirty="0">
                <a:solidFill>
                  <a:srgbClr val="008BC8"/>
                </a:solidFill>
                <a:latin typeface="Verdana" panose="020B0604030504040204" pitchFamily="34" charset="0"/>
                <a:ea typeface="Verdana" panose="020B0604030504040204" pitchFamily="34" charset="0"/>
                <a:cs typeface="Verdana" panose="020B0604030504040204" pitchFamily="34" charset="0"/>
              </a:endParaRPr>
            </a:p>
          </p:txBody>
        </p:sp>
        <p:sp>
          <p:nvSpPr>
            <p:cNvPr id="28" name="TextBox 27"/>
            <p:cNvSpPr txBox="1"/>
            <p:nvPr/>
          </p:nvSpPr>
          <p:spPr>
            <a:xfrm>
              <a:off x="1725966" y="3387669"/>
              <a:ext cx="253746" cy="216000"/>
            </a:xfrm>
            <a:prstGeom prst="rightArrow">
              <a:avLst/>
            </a:prstGeom>
            <a:solidFill>
              <a:srgbClr val="FF9900"/>
            </a:solidFill>
            <a:ln>
              <a:solidFill>
                <a:srgbClr val="FF9900"/>
              </a:solidFill>
            </a:ln>
          </p:spPr>
          <p:txBody>
            <a:bodyPr wrap="square" rtlCol="0">
              <a:spAutoFit/>
            </a:bodyPr>
            <a:lstStyle/>
            <a:p>
              <a:pPr algn="ctr"/>
              <a:endParaRPr lang="en-GB" sz="1000" b="1" dirty="0">
                <a:solidFill>
                  <a:schemeClr val="bg1"/>
                </a:solidFill>
              </a:endParaRPr>
            </a:p>
          </p:txBody>
        </p:sp>
      </p:grpSp>
    </p:spTree>
    <p:extLst>
      <p:ext uri="{BB962C8B-B14F-4D97-AF65-F5344CB8AC3E}">
        <p14:creationId xmlns:p14="http://schemas.microsoft.com/office/powerpoint/2010/main" val="324018729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1560" y="404664"/>
            <a:ext cx="7772400" cy="1080120"/>
          </a:xfrm>
        </p:spPr>
        <p:txBody>
          <a:bodyPr>
            <a:noAutofit/>
          </a:bodyPr>
          <a:lstStyle/>
          <a:p>
            <a:pPr lvl="0" algn="l"/>
            <a:r>
              <a:rPr lang="ro-RO" sz="28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Registrul </a:t>
            </a:r>
            <a:r>
              <a:rPr lang="ro-RO" sz="2800" b="1" dirty="0">
                <a:solidFill>
                  <a:srgbClr val="0046AD"/>
                </a:solidFill>
                <a:latin typeface="Verdana" panose="020B0604030504040204" pitchFamily="34" charset="0"/>
                <a:ea typeface="Verdana" panose="020B0604030504040204" pitchFamily="34" charset="0"/>
                <a:cs typeface="Verdana" panose="020B0604030504040204" pitchFamily="34" charset="0"/>
              </a:rPr>
              <a:t>intenţiilor CLH </a:t>
            </a:r>
            <a:r>
              <a:rPr lang="ro-RO" sz="28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curente</a:t>
            </a:r>
            <a:endParaRPr lang="en-GB" sz="2800" b="1" dirty="0">
              <a:solidFill>
                <a:srgbClr val="0046AD"/>
              </a:solidFill>
              <a:latin typeface="Verdana" panose="020B0604030504040204" pitchFamily="34" charset="0"/>
              <a:ea typeface="Verdana" panose="020B0604030504040204" pitchFamily="34" charset="0"/>
              <a:cs typeface="Verdana" panose="020B0604030504040204" pitchFamily="34" charset="0"/>
            </a:endParaRPr>
          </a:p>
        </p:txBody>
      </p:sp>
      <p:sp>
        <p:nvSpPr>
          <p:cNvPr id="6" name="Slide Number Placeholder 5"/>
          <p:cNvSpPr>
            <a:spLocks noGrp="1"/>
          </p:cNvSpPr>
          <p:nvPr>
            <p:ph type="sldNum" sz="quarter" idx="12"/>
          </p:nvPr>
        </p:nvSpPr>
        <p:spPr>
          <a:xfrm>
            <a:off x="6553200" y="6356350"/>
            <a:ext cx="2133600" cy="365125"/>
          </a:xfrm>
        </p:spPr>
        <p:txBody>
          <a:bodyPr/>
          <a:lstStyle/>
          <a:p>
            <a:fld id="{6230B351-A18E-4512-92B8-03A75F39B8B0}" type="slidenum">
              <a:rPr lang="en-GB" sz="1000" smtClean="0">
                <a:latin typeface="Verdana" panose="020B0604030504040204" pitchFamily="34" charset="0"/>
                <a:ea typeface="Verdana" panose="020B0604030504040204" pitchFamily="34" charset="0"/>
                <a:cs typeface="Verdana" panose="020B0604030504040204" pitchFamily="34" charset="0"/>
              </a:rPr>
              <a:t>17</a:t>
            </a:fld>
            <a:endParaRPr lang="en-GB" sz="1000" dirty="0">
              <a:latin typeface="Verdana" panose="020B0604030504040204" pitchFamily="34" charset="0"/>
              <a:ea typeface="Verdana" panose="020B0604030504040204" pitchFamily="34" charset="0"/>
              <a:cs typeface="Verdana" panose="020B0604030504040204" pitchFamily="34" charset="0"/>
            </a:endParaRPr>
          </a:p>
        </p:txBody>
      </p:sp>
      <p:sp>
        <p:nvSpPr>
          <p:cNvPr id="3" name="TextBox 2"/>
          <p:cNvSpPr txBox="1"/>
          <p:nvPr/>
        </p:nvSpPr>
        <p:spPr>
          <a:xfrm>
            <a:off x="755576" y="1616522"/>
            <a:ext cx="6120680" cy="2708434"/>
          </a:xfrm>
          <a:prstGeom prst="rect">
            <a:avLst/>
          </a:prstGeom>
          <a:noFill/>
        </p:spPr>
        <p:txBody>
          <a:bodyPr wrap="square" rtlCol="0">
            <a:spAutoFit/>
          </a:bodyPr>
          <a:lstStyle/>
          <a:p>
            <a:pPr marL="342900" lvl="0" indent="-342900">
              <a:spcAft>
                <a:spcPts val="1200"/>
              </a:spcAft>
              <a:buFont typeface="Arial" pitchFamily="34" charset="0"/>
              <a:buChar char="•"/>
            </a:pPr>
            <a:r>
              <a:rPr lang="ro-RO" sz="2000" dirty="0">
                <a:latin typeface="Verdana" panose="020B0604030504040204" pitchFamily="34" charset="0"/>
                <a:ea typeface="Verdana" panose="020B0604030504040204" pitchFamily="34" charset="0"/>
                <a:cs typeface="Verdana" panose="020B0604030504040204" pitchFamily="34" charset="0"/>
              </a:rPr>
              <a:t>Ca prin pas, statele membre sau industria (utilizatori din aval, producători, importatori</a:t>
            </a:r>
            <a:r>
              <a:rPr lang="ro-RO" sz="2000" dirty="0" smtClean="0">
                <a:latin typeface="Verdana" panose="020B0604030504040204" pitchFamily="34" charset="0"/>
                <a:ea typeface="Verdana" panose="020B0604030504040204" pitchFamily="34" charset="0"/>
                <a:cs typeface="Verdana" panose="020B0604030504040204" pitchFamily="34" charset="0"/>
              </a:rPr>
              <a:t>)</a:t>
            </a:r>
            <a:r>
              <a:rPr lang="en-US" sz="2000" dirty="0" smtClean="0">
                <a:latin typeface="Verdana" panose="020B0604030504040204" pitchFamily="34" charset="0"/>
                <a:ea typeface="Verdana" panose="020B0604030504040204" pitchFamily="34" charset="0"/>
                <a:cs typeface="Verdana" panose="020B0604030504040204" pitchFamily="34" charset="0"/>
              </a:rPr>
              <a:t>,</a:t>
            </a:r>
            <a:r>
              <a:rPr lang="ro-RO" sz="2000" dirty="0" smtClean="0">
                <a:latin typeface="Verdana" panose="020B0604030504040204" pitchFamily="34" charset="0"/>
                <a:ea typeface="Verdana" panose="020B0604030504040204" pitchFamily="34" charset="0"/>
                <a:cs typeface="Verdana" panose="020B0604030504040204" pitchFamily="34" charset="0"/>
              </a:rPr>
              <a:t> </a:t>
            </a:r>
            <a:r>
              <a:rPr lang="ro-RO" sz="2000" dirty="0">
                <a:latin typeface="Verdana" panose="020B0604030504040204" pitchFamily="34" charset="0"/>
                <a:ea typeface="Verdana" panose="020B0604030504040204" pitchFamily="34" charset="0"/>
                <a:cs typeface="Verdana" panose="020B0604030504040204" pitchFamily="34" charset="0"/>
              </a:rPr>
              <a:t>de </a:t>
            </a:r>
            <a:r>
              <a:rPr lang="ro-RO" sz="2000" dirty="0" smtClean="0">
                <a:latin typeface="Verdana" panose="020B0604030504040204" pitchFamily="34" charset="0"/>
                <a:ea typeface="Verdana" panose="020B0604030504040204" pitchFamily="34" charset="0"/>
                <a:cs typeface="Verdana" panose="020B0604030504040204" pitchFamily="34" charset="0"/>
              </a:rPr>
              <a:t>obicei</a:t>
            </a:r>
            <a:r>
              <a:rPr lang="en-US" sz="2000" dirty="0" smtClean="0">
                <a:latin typeface="Verdana" panose="020B0604030504040204" pitchFamily="34" charset="0"/>
                <a:ea typeface="Verdana" panose="020B0604030504040204" pitchFamily="34" charset="0"/>
                <a:cs typeface="Verdana" panose="020B0604030504040204" pitchFamily="34" charset="0"/>
              </a:rPr>
              <a:t>,</a:t>
            </a:r>
            <a:r>
              <a:rPr lang="ro-RO" sz="2000" dirty="0" smtClean="0">
                <a:latin typeface="Verdana" panose="020B0604030504040204" pitchFamily="34" charset="0"/>
                <a:ea typeface="Verdana" panose="020B0604030504040204" pitchFamily="34" charset="0"/>
                <a:cs typeface="Verdana" panose="020B0604030504040204" pitchFamily="34" charset="0"/>
              </a:rPr>
              <a:t> </a:t>
            </a:r>
            <a:r>
              <a:rPr lang="ro-RO" sz="2000" dirty="0">
                <a:latin typeface="Verdana" panose="020B0604030504040204" pitchFamily="34" charset="0"/>
                <a:ea typeface="Verdana" panose="020B0604030504040204" pitchFamily="34" charset="0"/>
                <a:cs typeface="Verdana" panose="020B0604030504040204" pitchFamily="34" charset="0"/>
              </a:rPr>
              <a:t>informează toate părţile interesate de intenţia lor de a depune o propunere de armonizare a clasificării şi etichetării substanţei</a:t>
            </a:r>
            <a:endParaRPr lang="en-US" sz="2000" dirty="0">
              <a:latin typeface="Verdana" panose="020B0604030504040204" pitchFamily="34" charset="0"/>
              <a:ea typeface="Verdana" panose="020B0604030504040204" pitchFamily="34" charset="0"/>
              <a:cs typeface="Verdana" panose="020B0604030504040204" pitchFamily="34" charset="0"/>
            </a:endParaRPr>
          </a:p>
          <a:p>
            <a:pPr marL="342900" lvl="0" indent="-342900">
              <a:spcAft>
                <a:spcPts val="1200"/>
              </a:spcAft>
              <a:buFont typeface="Arial" pitchFamily="34" charset="0"/>
              <a:buChar char="•"/>
            </a:pPr>
            <a:r>
              <a:rPr lang="ro-RO" sz="2000" dirty="0">
                <a:latin typeface="Verdana" panose="020B0604030504040204" pitchFamily="34" charset="0"/>
                <a:ea typeface="Verdana" panose="020B0604030504040204" pitchFamily="34" charset="0"/>
                <a:cs typeface="Verdana" panose="020B0604030504040204" pitchFamily="34" charset="0"/>
              </a:rPr>
              <a:t>Intenţia este publicată în registrul intenţiilor, pe site-ul </a:t>
            </a:r>
            <a:r>
              <a:rPr lang="ro-RO" sz="2000" dirty="0" smtClean="0">
                <a:latin typeface="Verdana" panose="020B0604030504040204" pitchFamily="34" charset="0"/>
                <a:ea typeface="Verdana" panose="020B0604030504040204" pitchFamily="34" charset="0"/>
                <a:cs typeface="Verdana" panose="020B0604030504040204" pitchFamily="34" charset="0"/>
              </a:rPr>
              <a:t>ECHA</a:t>
            </a:r>
            <a:endParaRPr lang="en-US" sz="2000" dirty="0">
              <a:latin typeface="Verdana" panose="020B0604030504040204" pitchFamily="34" charset="0"/>
              <a:ea typeface="Verdana" panose="020B0604030504040204" pitchFamily="34" charset="0"/>
              <a:cs typeface="Verdana" panose="020B0604030504040204" pitchFamily="34" charset="0"/>
            </a:endParaRPr>
          </a:p>
        </p:txBody>
      </p:sp>
      <p:sp>
        <p:nvSpPr>
          <p:cNvPr id="7" name="TextBox 6"/>
          <p:cNvSpPr txBox="1"/>
          <p:nvPr/>
        </p:nvSpPr>
        <p:spPr>
          <a:xfrm>
            <a:off x="1907704" y="4985881"/>
            <a:ext cx="6552728" cy="1400383"/>
          </a:xfrm>
          <a:prstGeom prst="rect">
            <a:avLst/>
          </a:prstGeom>
          <a:noFill/>
        </p:spPr>
        <p:txBody>
          <a:bodyPr wrap="square" rtlCol="0">
            <a:spAutoFit/>
          </a:bodyPr>
          <a:lstStyle/>
          <a:p>
            <a:pPr marL="285750" indent="-285750">
              <a:spcAft>
                <a:spcPts val="600"/>
              </a:spcAft>
              <a:buFont typeface="Arial" pitchFamily="34" charset="0"/>
              <a:buChar char="•"/>
            </a:pPr>
            <a:r>
              <a:rPr lang="ro-RO" sz="16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Dacă </a:t>
            </a:r>
            <a:r>
              <a:rPr lang="ro-RO" sz="1600" b="1" dirty="0">
                <a:solidFill>
                  <a:srgbClr val="0046AD"/>
                </a:solidFill>
                <a:latin typeface="Verdana" panose="020B0604030504040204" pitchFamily="34" charset="0"/>
                <a:ea typeface="Verdana" panose="020B0604030504040204" pitchFamily="34" charset="0"/>
                <a:cs typeface="Verdana" panose="020B0604030504040204" pitchFamily="34" charset="0"/>
              </a:rPr>
              <a:t>utilizaţi o substanţă prezentă în lista intenţiilor curente CLH, aveţi în vedere să urmăriţi evoluţia.</a:t>
            </a:r>
            <a:endParaRPr lang="en-US" sz="1600" b="1" dirty="0">
              <a:solidFill>
                <a:srgbClr val="0046AD"/>
              </a:solidFill>
              <a:latin typeface="Verdana" panose="020B0604030504040204" pitchFamily="34" charset="0"/>
              <a:ea typeface="Verdana" panose="020B0604030504040204" pitchFamily="34" charset="0"/>
              <a:cs typeface="Verdana" panose="020B0604030504040204" pitchFamily="34" charset="0"/>
            </a:endParaRPr>
          </a:p>
          <a:p>
            <a:pPr marL="285750" indent="-285750" fontAlgn="t">
              <a:spcAft>
                <a:spcPts val="600"/>
              </a:spcAft>
              <a:buFont typeface="Arial" pitchFamily="34" charset="0"/>
              <a:buChar char="•"/>
            </a:pPr>
            <a:r>
              <a:rPr lang="ro-RO" sz="1600" b="1" dirty="0">
                <a:solidFill>
                  <a:srgbClr val="0046AD"/>
                </a:solidFill>
                <a:latin typeface="Verdana" panose="020B0604030504040204" pitchFamily="34" charset="0"/>
                <a:ea typeface="Verdana" panose="020B0604030504040204" pitchFamily="34" charset="0"/>
                <a:cs typeface="Verdana" panose="020B0604030504040204" pitchFamily="34" charset="0"/>
              </a:rPr>
              <a:t>Notă: </a:t>
            </a:r>
            <a:r>
              <a:rPr lang="ro-RO" sz="16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notificare</a:t>
            </a:r>
            <a:r>
              <a:rPr lang="en-US" sz="16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a in</a:t>
            </a:r>
            <a:r>
              <a:rPr lang="ro-RO" sz="16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 </a:t>
            </a:r>
            <a:r>
              <a:rPr lang="ro-RO" sz="1600" b="1" dirty="0">
                <a:solidFill>
                  <a:srgbClr val="0046AD"/>
                </a:solidFill>
                <a:latin typeface="Verdana" panose="020B0604030504040204" pitchFamily="34" charset="0"/>
                <a:ea typeface="Verdana" panose="020B0604030504040204" pitchFamily="34" charset="0"/>
                <a:cs typeface="Verdana" panose="020B0604030504040204" pitchFamily="34" charset="0"/>
              </a:rPr>
              <a:t>registrul </a:t>
            </a:r>
            <a:r>
              <a:rPr lang="ro-RO" sz="16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intenții</a:t>
            </a:r>
            <a:r>
              <a:rPr lang="en-US" sz="1600" b="1" dirty="0" err="1" smtClean="0">
                <a:solidFill>
                  <a:srgbClr val="0046AD"/>
                </a:solidFill>
                <a:latin typeface="Verdana" panose="020B0604030504040204" pitchFamily="34" charset="0"/>
                <a:ea typeface="Verdana" panose="020B0604030504040204" pitchFamily="34" charset="0"/>
                <a:cs typeface="Verdana" panose="020B0604030504040204" pitchFamily="34" charset="0"/>
              </a:rPr>
              <a:t>lor</a:t>
            </a:r>
            <a:r>
              <a:rPr lang="ro-RO" sz="16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 </a:t>
            </a:r>
            <a:r>
              <a:rPr lang="ro-RO" sz="1600" b="1" dirty="0">
                <a:solidFill>
                  <a:srgbClr val="0046AD"/>
                </a:solidFill>
                <a:latin typeface="Verdana" panose="020B0604030504040204" pitchFamily="34" charset="0"/>
                <a:ea typeface="Verdana" panose="020B0604030504040204" pitchFamily="34" charset="0"/>
                <a:cs typeface="Verdana" panose="020B0604030504040204" pitchFamily="34" charset="0"/>
              </a:rPr>
              <a:t>nu este obligatorie, deci verificați şi "propunerile CLH trimise"</a:t>
            </a:r>
            <a:endParaRPr lang="en-US" sz="1600" b="1" dirty="0">
              <a:solidFill>
                <a:srgbClr val="0046AD"/>
              </a:solidFill>
              <a:latin typeface="Verdana" panose="020B0604030504040204" pitchFamily="34" charset="0"/>
              <a:ea typeface="Verdana" panose="020B0604030504040204" pitchFamily="34" charset="0"/>
              <a:cs typeface="Verdana" panose="020B0604030504040204" pitchFamily="34" charset="0"/>
            </a:endParaRPr>
          </a:p>
        </p:txBody>
      </p:sp>
      <p:pic>
        <p:nvPicPr>
          <p:cNvPr id="21" name="Picture 2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7845" y="4980880"/>
            <a:ext cx="1149859" cy="968400"/>
          </a:xfrm>
          <a:prstGeom prst="rect">
            <a:avLst/>
          </a:prstGeom>
        </p:spPr>
      </p:pic>
      <p:grpSp>
        <p:nvGrpSpPr>
          <p:cNvPr id="4" name="Group 3"/>
          <p:cNvGrpSpPr/>
          <p:nvPr/>
        </p:nvGrpSpPr>
        <p:grpSpPr>
          <a:xfrm>
            <a:off x="7020272" y="2564904"/>
            <a:ext cx="1765914" cy="1296144"/>
            <a:chOff x="7020272" y="2564904"/>
            <a:chExt cx="1765914" cy="1296144"/>
          </a:xfrm>
        </p:grpSpPr>
        <p:grpSp>
          <p:nvGrpSpPr>
            <p:cNvPr id="13" name="Group 12"/>
            <p:cNvGrpSpPr/>
            <p:nvPr/>
          </p:nvGrpSpPr>
          <p:grpSpPr>
            <a:xfrm>
              <a:off x="7020272" y="2564904"/>
              <a:ext cx="1516244" cy="1296144"/>
              <a:chOff x="179512" y="2996952"/>
              <a:chExt cx="1516244" cy="1296144"/>
            </a:xfrm>
          </p:grpSpPr>
          <p:sp>
            <p:nvSpPr>
              <p:cNvPr id="9" name="Rounded Rectangle 8"/>
              <p:cNvSpPr/>
              <p:nvPr/>
            </p:nvSpPr>
            <p:spPr>
              <a:xfrm>
                <a:off x="255596" y="2996952"/>
                <a:ext cx="1368152" cy="796453"/>
              </a:xfrm>
              <a:prstGeom prst="roundRect">
                <a:avLst/>
              </a:prstGeom>
              <a:solidFill>
                <a:schemeClr val="bg1"/>
              </a:solidFill>
              <a:ln w="38100">
                <a:solidFill>
                  <a:srgbClr val="008B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p:cNvSpPr txBox="1"/>
              <p:nvPr/>
            </p:nvSpPr>
            <p:spPr>
              <a:xfrm>
                <a:off x="179512" y="3179735"/>
                <a:ext cx="1516244" cy="430887"/>
              </a:xfrm>
              <a:prstGeom prst="rect">
                <a:avLst/>
              </a:prstGeom>
              <a:noFill/>
            </p:spPr>
            <p:txBody>
              <a:bodyPr wrap="square" rtlCol="0">
                <a:spAutoFit/>
              </a:bodyPr>
              <a:lstStyle/>
              <a:p>
                <a:pPr algn="ctr"/>
                <a:r>
                  <a:rPr lang="ro-RO" sz="1100" b="1" dirty="0" smtClean="0">
                    <a:solidFill>
                      <a:srgbClr val="008BC8"/>
                    </a:solidFill>
                    <a:latin typeface="Verdana" panose="020B0604030504040204" pitchFamily="34" charset="0"/>
                    <a:ea typeface="Verdana" panose="020B0604030504040204" pitchFamily="34" charset="0"/>
                    <a:cs typeface="Verdana" panose="020B0604030504040204" pitchFamily="34" charset="0"/>
                  </a:rPr>
                  <a:t>Registrul intenţiilor</a:t>
                </a:r>
                <a:endParaRPr lang="en-US" sz="1100" b="1" dirty="0">
                  <a:solidFill>
                    <a:srgbClr val="008BC8"/>
                  </a:solidFill>
                  <a:latin typeface="Verdana" panose="020B0604030504040204" pitchFamily="34" charset="0"/>
                  <a:ea typeface="Verdana" panose="020B0604030504040204" pitchFamily="34" charset="0"/>
                  <a:cs typeface="Verdana" panose="020B0604030504040204" pitchFamily="34" charset="0"/>
                </a:endParaRPr>
              </a:p>
            </p:txBody>
          </p:sp>
          <p:sp>
            <p:nvSpPr>
              <p:cNvPr id="11" name="TextBox 10"/>
              <p:cNvSpPr txBox="1"/>
              <p:nvPr/>
            </p:nvSpPr>
            <p:spPr>
              <a:xfrm>
                <a:off x="323528" y="3906954"/>
                <a:ext cx="720080" cy="323493"/>
              </a:xfrm>
              <a:prstGeom prst="roundRect">
                <a:avLst/>
              </a:prstGeom>
              <a:solidFill>
                <a:srgbClr val="008654"/>
              </a:solidFill>
              <a:ln>
                <a:noFill/>
              </a:ln>
            </p:spPr>
            <p:txBody>
              <a:bodyPr wrap="square" rtlCol="0">
                <a:spAutoFit/>
              </a:bodyPr>
              <a:lstStyle/>
              <a:p>
                <a:pPr algn="ctr"/>
                <a:r>
                  <a:rPr lang="en-GB" sz="13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SM</a:t>
                </a:r>
                <a:endParaRPr lang="en-GB" sz="13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19625" y="3844304"/>
                <a:ext cx="504123" cy="448792"/>
              </a:xfrm>
              <a:prstGeom prst="rect">
                <a:avLst/>
              </a:prstGeom>
            </p:spPr>
          </p:pic>
        </p:grpSp>
        <p:sp>
          <p:nvSpPr>
            <p:cNvPr id="22" name="TextBox 21"/>
            <p:cNvSpPr txBox="1"/>
            <p:nvPr/>
          </p:nvSpPr>
          <p:spPr>
            <a:xfrm>
              <a:off x="8532440" y="2855130"/>
              <a:ext cx="253746" cy="216000"/>
            </a:xfrm>
            <a:prstGeom prst="rightArrow">
              <a:avLst/>
            </a:prstGeom>
            <a:solidFill>
              <a:srgbClr val="FF9900"/>
            </a:solidFill>
            <a:ln>
              <a:solidFill>
                <a:srgbClr val="FF9900"/>
              </a:solidFill>
            </a:ln>
          </p:spPr>
          <p:txBody>
            <a:bodyPr wrap="square" rtlCol="0">
              <a:spAutoFit/>
            </a:bodyPr>
            <a:lstStyle/>
            <a:p>
              <a:pPr algn="ctr"/>
              <a:endParaRPr lang="en-GB" sz="1000" b="1" dirty="0">
                <a:solidFill>
                  <a:schemeClr val="bg1"/>
                </a:solidFill>
              </a:endParaRPr>
            </a:p>
          </p:txBody>
        </p:sp>
      </p:grpSp>
      <p:grpSp>
        <p:nvGrpSpPr>
          <p:cNvPr id="8" name="Group 7"/>
          <p:cNvGrpSpPr/>
          <p:nvPr/>
        </p:nvGrpSpPr>
        <p:grpSpPr>
          <a:xfrm>
            <a:off x="6372200" y="180000"/>
            <a:ext cx="2622871" cy="380186"/>
            <a:chOff x="6520707" y="1675729"/>
            <a:chExt cx="2622871" cy="380186"/>
          </a:xfrm>
        </p:grpSpPr>
        <p:sp>
          <p:nvSpPr>
            <p:cNvPr id="17" name="Rounded Rectangle 16"/>
            <p:cNvSpPr/>
            <p:nvPr/>
          </p:nvSpPr>
          <p:spPr>
            <a:xfrm>
              <a:off x="6520707" y="1675729"/>
              <a:ext cx="432000" cy="380186"/>
            </a:xfrm>
            <a:prstGeom prst="roundRect">
              <a:avLst/>
            </a:prstGeom>
            <a:noFill/>
            <a:ln w="19050">
              <a:solidFill>
                <a:srgbClr val="E45E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0</a:t>
              </a:r>
              <a:endParaRPr lang="en-GB" dirty="0"/>
            </a:p>
          </p:txBody>
        </p:sp>
        <p:pic>
          <p:nvPicPr>
            <p:cNvPr id="1027"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549815" y="1700808"/>
              <a:ext cx="2593763" cy="347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244066740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67544" y="260648"/>
            <a:ext cx="7772400" cy="1470025"/>
          </a:xfrm>
        </p:spPr>
        <p:txBody>
          <a:bodyPr>
            <a:noAutofit/>
          </a:bodyPr>
          <a:lstStyle/>
          <a:p>
            <a:pPr lvl="0" fontAlgn="t"/>
            <a:r>
              <a:rPr lang="ro-RO" sz="28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Consultări </a:t>
            </a:r>
            <a:r>
              <a:rPr lang="ro-RO" sz="2800" b="1" dirty="0">
                <a:solidFill>
                  <a:srgbClr val="0046AD"/>
                </a:solidFill>
                <a:latin typeface="Verdana" panose="020B0604030504040204" pitchFamily="34" charset="0"/>
                <a:ea typeface="Verdana" panose="020B0604030504040204" pitchFamily="34" charset="0"/>
                <a:cs typeface="Verdana" panose="020B0604030504040204" pitchFamily="34" charset="0"/>
              </a:rPr>
              <a:t>asupra dosarului propunerii</a:t>
            </a:r>
            <a:endParaRPr lang="en-US" sz="2800" b="1" dirty="0">
              <a:solidFill>
                <a:srgbClr val="0046AD"/>
              </a:solidFill>
              <a:latin typeface="Verdana" panose="020B0604030504040204" pitchFamily="34" charset="0"/>
              <a:ea typeface="Verdana" panose="020B0604030504040204" pitchFamily="34" charset="0"/>
              <a:cs typeface="Verdana" panose="020B0604030504040204" pitchFamily="34" charset="0"/>
            </a:endParaRPr>
          </a:p>
        </p:txBody>
      </p:sp>
      <p:sp>
        <p:nvSpPr>
          <p:cNvPr id="6" name="Slide Number Placeholder 5"/>
          <p:cNvSpPr>
            <a:spLocks noGrp="1"/>
          </p:cNvSpPr>
          <p:nvPr>
            <p:ph type="sldNum" sz="quarter" idx="12"/>
          </p:nvPr>
        </p:nvSpPr>
        <p:spPr>
          <a:xfrm>
            <a:off x="6553200" y="6356350"/>
            <a:ext cx="2133600" cy="365125"/>
          </a:xfrm>
        </p:spPr>
        <p:txBody>
          <a:bodyPr/>
          <a:lstStyle/>
          <a:p>
            <a:fld id="{6230B351-A18E-4512-92B8-03A75F39B8B0}" type="slidenum">
              <a:rPr lang="en-GB" sz="1000" smtClean="0">
                <a:latin typeface="Verdana" panose="020B0604030504040204" pitchFamily="34" charset="0"/>
                <a:ea typeface="Verdana" panose="020B0604030504040204" pitchFamily="34" charset="0"/>
                <a:cs typeface="Verdana" panose="020B0604030504040204" pitchFamily="34" charset="0"/>
              </a:rPr>
              <a:t>18</a:t>
            </a:fld>
            <a:endParaRPr lang="en-GB" sz="1000" dirty="0">
              <a:latin typeface="Verdana" panose="020B0604030504040204" pitchFamily="34" charset="0"/>
              <a:ea typeface="Verdana" panose="020B0604030504040204" pitchFamily="34" charset="0"/>
              <a:cs typeface="Verdana" panose="020B0604030504040204" pitchFamily="34" charset="0"/>
            </a:endParaRPr>
          </a:p>
        </p:txBody>
      </p:sp>
      <p:sp>
        <p:nvSpPr>
          <p:cNvPr id="3" name="TextBox 2"/>
          <p:cNvSpPr txBox="1"/>
          <p:nvPr/>
        </p:nvSpPr>
        <p:spPr>
          <a:xfrm>
            <a:off x="539552" y="1820431"/>
            <a:ext cx="4824536" cy="2092881"/>
          </a:xfrm>
          <a:prstGeom prst="rect">
            <a:avLst/>
          </a:prstGeom>
          <a:noFill/>
        </p:spPr>
        <p:txBody>
          <a:bodyPr wrap="square" rtlCol="0">
            <a:spAutoFit/>
          </a:bodyPr>
          <a:lstStyle/>
          <a:p>
            <a:pPr marL="342900" lvl="0" indent="-342900" fontAlgn="t">
              <a:spcBef>
                <a:spcPts val="1200"/>
              </a:spcBef>
              <a:buFont typeface="Arial" pitchFamily="34" charset="0"/>
              <a:buChar char="•"/>
            </a:pPr>
            <a:r>
              <a:rPr lang="ro-RO" sz="2000" dirty="0" smtClean="0">
                <a:latin typeface="Verdana" panose="020B0604030504040204" pitchFamily="34" charset="0"/>
                <a:ea typeface="Verdana" panose="020B0604030504040204" pitchFamily="34" charset="0"/>
                <a:cs typeface="Verdana" panose="020B0604030504040204" pitchFamily="34" charset="0"/>
              </a:rPr>
              <a:t>Statele </a:t>
            </a:r>
            <a:r>
              <a:rPr lang="ro-RO" sz="2000" dirty="0">
                <a:latin typeface="Verdana" panose="020B0604030504040204" pitchFamily="34" charset="0"/>
                <a:ea typeface="Verdana" panose="020B0604030504040204" pitchFamily="34" charset="0"/>
                <a:cs typeface="Verdana" panose="020B0604030504040204" pitchFamily="34" charset="0"/>
              </a:rPr>
              <a:t>membre, producătorii, importatorii sau utilizatorii din aval înaintează o propunere</a:t>
            </a:r>
            <a:endParaRPr lang="en-US" sz="2000" dirty="0">
              <a:latin typeface="Verdana" panose="020B0604030504040204" pitchFamily="34" charset="0"/>
              <a:ea typeface="Verdana" panose="020B0604030504040204" pitchFamily="34" charset="0"/>
              <a:cs typeface="Verdana" panose="020B0604030504040204" pitchFamily="34" charset="0"/>
            </a:endParaRPr>
          </a:p>
          <a:p>
            <a:pPr marL="342900" lvl="0" indent="-342900" fontAlgn="t">
              <a:spcBef>
                <a:spcPts val="1200"/>
              </a:spcBef>
              <a:buFont typeface="Arial" pitchFamily="34" charset="0"/>
              <a:buChar char="•"/>
            </a:pPr>
            <a:r>
              <a:rPr lang="ro-RO" sz="2000" dirty="0">
                <a:latin typeface="Verdana" panose="020B0604030504040204" pitchFamily="34" charset="0"/>
                <a:ea typeface="Verdana" panose="020B0604030504040204" pitchFamily="34" charset="0"/>
                <a:cs typeface="Verdana" panose="020B0604030504040204" pitchFamily="34" charset="0"/>
              </a:rPr>
              <a:t>Dosarul este verificat pentru conformitate şi publicat pe site-ul ECHA pentru consultarea publică</a:t>
            </a:r>
            <a:endParaRPr lang="en-US" sz="2000" dirty="0">
              <a:latin typeface="Verdana" panose="020B0604030504040204" pitchFamily="34" charset="0"/>
              <a:ea typeface="Verdana" panose="020B0604030504040204" pitchFamily="34" charset="0"/>
              <a:cs typeface="Verdana" panose="020B0604030504040204" pitchFamily="34" charset="0"/>
            </a:endParaRPr>
          </a:p>
        </p:txBody>
      </p:sp>
      <p:sp>
        <p:nvSpPr>
          <p:cNvPr id="7" name="TextBox 6"/>
          <p:cNvSpPr txBox="1"/>
          <p:nvPr/>
        </p:nvSpPr>
        <p:spPr>
          <a:xfrm>
            <a:off x="2051720" y="4941168"/>
            <a:ext cx="6552728" cy="1323439"/>
          </a:xfrm>
          <a:prstGeom prst="rect">
            <a:avLst/>
          </a:prstGeom>
          <a:noFill/>
        </p:spPr>
        <p:txBody>
          <a:bodyPr wrap="square" rtlCol="0">
            <a:spAutoFit/>
          </a:bodyPr>
          <a:lstStyle/>
          <a:p>
            <a:pPr fontAlgn="t"/>
            <a:r>
              <a:rPr lang="ro-RO" sz="16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Consultarea </a:t>
            </a:r>
            <a:r>
              <a:rPr lang="ro-RO" sz="1600" b="1" dirty="0">
                <a:solidFill>
                  <a:srgbClr val="0046AD"/>
                </a:solidFill>
                <a:latin typeface="Verdana" panose="020B0604030504040204" pitchFamily="34" charset="0"/>
                <a:ea typeface="Verdana" panose="020B0604030504040204" pitchFamily="34" charset="0"/>
                <a:cs typeface="Verdana" panose="020B0604030504040204" pitchFamily="34" charset="0"/>
              </a:rPr>
              <a:t>publică, care durează 45 zile, este o oportunitate de a contribui la acest proces. Această etapă </a:t>
            </a:r>
            <a:r>
              <a:rPr lang="en-US" sz="16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se refer</a:t>
            </a:r>
            <a:r>
              <a:rPr lang="ro-RO" sz="1600" b="1" dirty="0">
                <a:solidFill>
                  <a:srgbClr val="0046AD"/>
                </a:solidFill>
                <a:latin typeface="Verdana" panose="020B0604030504040204" pitchFamily="34" charset="0"/>
                <a:ea typeface="Verdana" panose="020B0604030504040204" pitchFamily="34" charset="0"/>
                <a:cs typeface="Verdana" panose="020B0604030504040204" pitchFamily="34" charset="0"/>
              </a:rPr>
              <a:t>ă</a:t>
            </a:r>
            <a:r>
              <a:rPr lang="en-US" sz="16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 la </a:t>
            </a:r>
            <a:r>
              <a:rPr lang="ro-RO" sz="16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clasele </a:t>
            </a:r>
            <a:r>
              <a:rPr lang="ro-RO" sz="1600" b="1" dirty="0">
                <a:solidFill>
                  <a:srgbClr val="0046AD"/>
                </a:solidFill>
                <a:latin typeface="Verdana" panose="020B0604030504040204" pitchFamily="34" charset="0"/>
                <a:ea typeface="Verdana" panose="020B0604030504040204" pitchFamily="34" charset="0"/>
                <a:cs typeface="Verdana" panose="020B0604030504040204" pitchFamily="34" charset="0"/>
              </a:rPr>
              <a:t>de pericol </a:t>
            </a:r>
            <a:r>
              <a:rPr lang="ro-RO" sz="16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și</a:t>
            </a:r>
            <a:r>
              <a:rPr lang="en-US" sz="16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 la</a:t>
            </a:r>
            <a:r>
              <a:rPr lang="ro-RO" sz="16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 </a:t>
            </a:r>
            <a:r>
              <a:rPr lang="ro-RO" sz="1600" b="1" dirty="0">
                <a:solidFill>
                  <a:srgbClr val="0046AD"/>
                </a:solidFill>
                <a:latin typeface="Verdana" panose="020B0604030504040204" pitchFamily="34" charset="0"/>
                <a:ea typeface="Verdana" panose="020B0604030504040204" pitchFamily="34" charset="0"/>
                <a:cs typeface="Verdana" panose="020B0604030504040204" pitchFamily="34" charset="0"/>
              </a:rPr>
              <a:t>aspectele generale, cum ar fi identificarea substanței, </a:t>
            </a:r>
            <a:r>
              <a:rPr lang="ro-RO" sz="16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proprietăți</a:t>
            </a:r>
            <a:r>
              <a:rPr lang="en-US" sz="16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le</a:t>
            </a:r>
            <a:r>
              <a:rPr lang="ro-RO" sz="16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 </a:t>
            </a:r>
            <a:r>
              <a:rPr lang="ro-RO" sz="1600" b="1" dirty="0">
                <a:solidFill>
                  <a:srgbClr val="0046AD"/>
                </a:solidFill>
                <a:latin typeface="Verdana" panose="020B0604030504040204" pitchFamily="34" charset="0"/>
                <a:ea typeface="Verdana" panose="020B0604030504040204" pitchFamily="34" charset="0"/>
                <a:cs typeface="Verdana" panose="020B0604030504040204" pitchFamily="34" charset="0"/>
              </a:rPr>
              <a:t>fizico-chimice sau sursele datelor.</a:t>
            </a:r>
            <a:endParaRPr lang="en-US" sz="1600" b="1" dirty="0">
              <a:solidFill>
                <a:srgbClr val="0046AD"/>
              </a:solidFill>
              <a:latin typeface="Verdana" panose="020B0604030504040204" pitchFamily="34" charset="0"/>
              <a:ea typeface="Verdana" panose="020B0604030504040204" pitchFamily="34" charset="0"/>
              <a:cs typeface="Verdana" panose="020B0604030504040204" pitchFamily="34" charset="0"/>
            </a:endParaRPr>
          </a:p>
        </p:txBody>
      </p:sp>
      <p:pic>
        <p:nvPicPr>
          <p:cNvPr id="24" name="Picture 2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7845" y="4980880"/>
            <a:ext cx="1149859" cy="968400"/>
          </a:xfrm>
          <a:prstGeom prst="rect">
            <a:avLst/>
          </a:prstGeom>
        </p:spPr>
      </p:pic>
      <p:grpSp>
        <p:nvGrpSpPr>
          <p:cNvPr id="4" name="Group 3"/>
          <p:cNvGrpSpPr/>
          <p:nvPr/>
        </p:nvGrpSpPr>
        <p:grpSpPr>
          <a:xfrm>
            <a:off x="6401308" y="179053"/>
            <a:ext cx="2593763" cy="380186"/>
            <a:chOff x="6401308" y="179053"/>
            <a:chExt cx="2593763" cy="380186"/>
          </a:xfrm>
        </p:grpSpPr>
        <p:pic>
          <p:nvPicPr>
            <p:cNvPr id="25"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01308" y="205079"/>
              <a:ext cx="2593763" cy="347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 name="Rounded Rectangle 25"/>
            <p:cNvSpPr/>
            <p:nvPr/>
          </p:nvSpPr>
          <p:spPr>
            <a:xfrm>
              <a:off x="6838846" y="179053"/>
              <a:ext cx="936037" cy="380186"/>
            </a:xfrm>
            <a:prstGeom prst="roundRect">
              <a:avLst/>
            </a:prstGeom>
            <a:noFill/>
            <a:ln w="19050">
              <a:solidFill>
                <a:srgbClr val="E45E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18" name="Group 17"/>
          <p:cNvGrpSpPr/>
          <p:nvPr/>
        </p:nvGrpSpPr>
        <p:grpSpPr>
          <a:xfrm>
            <a:off x="5542390" y="2477198"/>
            <a:ext cx="3171788" cy="1490331"/>
            <a:chOff x="5542390" y="2477198"/>
            <a:chExt cx="3171788" cy="1490331"/>
          </a:xfrm>
        </p:grpSpPr>
        <p:grpSp>
          <p:nvGrpSpPr>
            <p:cNvPr id="5" name="Group 4"/>
            <p:cNvGrpSpPr/>
            <p:nvPr/>
          </p:nvGrpSpPr>
          <p:grpSpPr>
            <a:xfrm>
              <a:off x="5542390" y="2477198"/>
              <a:ext cx="3047455" cy="1490331"/>
              <a:chOff x="5542390" y="2477198"/>
              <a:chExt cx="3047455" cy="1490331"/>
            </a:xfrm>
          </p:grpSpPr>
          <p:grpSp>
            <p:nvGrpSpPr>
              <p:cNvPr id="8" name="Group 7"/>
              <p:cNvGrpSpPr/>
              <p:nvPr/>
            </p:nvGrpSpPr>
            <p:grpSpPr>
              <a:xfrm>
                <a:off x="5641593" y="2477198"/>
                <a:ext cx="2948252" cy="1490331"/>
                <a:chOff x="2017433" y="2873242"/>
                <a:chExt cx="2948252" cy="1490331"/>
              </a:xfrm>
            </p:grpSpPr>
            <p:sp>
              <p:nvSpPr>
                <p:cNvPr id="9" name="Flowchart: Alternate Process 8"/>
                <p:cNvSpPr/>
                <p:nvPr/>
              </p:nvSpPr>
              <p:spPr>
                <a:xfrm>
                  <a:off x="2017433" y="2873242"/>
                  <a:ext cx="2948252" cy="987806"/>
                </a:xfrm>
                <a:prstGeom prst="flowChartAlternateProcess">
                  <a:avLst/>
                </a:prstGeom>
                <a:solidFill>
                  <a:srgbClr val="008BC8"/>
                </a:solidFill>
                <a:ln>
                  <a:solidFill>
                    <a:srgbClr val="008B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ounded Rectangle 9"/>
                <p:cNvSpPr/>
                <p:nvPr/>
              </p:nvSpPr>
              <p:spPr>
                <a:xfrm>
                  <a:off x="2161449" y="2945325"/>
                  <a:ext cx="1296144" cy="819946"/>
                </a:xfrm>
                <a:prstGeom prst="roundRect">
                  <a:avLst/>
                </a:prstGeom>
                <a:solidFill>
                  <a:schemeClr val="bg1"/>
                </a:solidFill>
                <a:ln w="38100">
                  <a:solidFill>
                    <a:srgbClr val="008B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Flowchart: Alternate Process 10"/>
                <p:cNvSpPr/>
                <p:nvPr/>
              </p:nvSpPr>
              <p:spPr>
                <a:xfrm>
                  <a:off x="3601609" y="2959254"/>
                  <a:ext cx="1296144" cy="792088"/>
                </a:xfrm>
                <a:prstGeom prst="flowChartAlternateProcess">
                  <a:avLst/>
                </a:prstGeom>
                <a:solidFill>
                  <a:schemeClr val="bg1"/>
                </a:solidFill>
                <a:ln w="38100">
                  <a:solidFill>
                    <a:srgbClr val="008B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p:cNvSpPr txBox="1"/>
                <p:nvPr/>
              </p:nvSpPr>
              <p:spPr>
                <a:xfrm>
                  <a:off x="2161449" y="3224493"/>
                  <a:ext cx="1300220" cy="430887"/>
                </a:xfrm>
                <a:prstGeom prst="rect">
                  <a:avLst/>
                </a:prstGeom>
                <a:noFill/>
              </p:spPr>
              <p:txBody>
                <a:bodyPr wrap="square" rtlCol="0">
                  <a:spAutoFit/>
                </a:bodyPr>
                <a:lstStyle/>
                <a:p>
                  <a:pPr algn="ctr"/>
                  <a:r>
                    <a:rPr lang="ro-RO" sz="1100" b="1" dirty="0" smtClean="0">
                      <a:solidFill>
                        <a:srgbClr val="008BC8"/>
                      </a:solidFill>
                      <a:latin typeface="Verdana" panose="020B0604030504040204" pitchFamily="34" charset="0"/>
                      <a:ea typeface="Verdana" panose="020B0604030504040204" pitchFamily="34" charset="0"/>
                      <a:cs typeface="Verdana" panose="020B0604030504040204" pitchFamily="34" charset="0"/>
                    </a:rPr>
                    <a:t>Propunere CLH</a:t>
                  </a:r>
                  <a:endParaRPr lang="en-GB" sz="1100" b="1" dirty="0">
                    <a:solidFill>
                      <a:srgbClr val="008BC8"/>
                    </a:solidFill>
                    <a:latin typeface="Verdana" panose="020B0604030504040204" pitchFamily="34" charset="0"/>
                    <a:ea typeface="Verdana" panose="020B0604030504040204" pitchFamily="34" charset="0"/>
                    <a:cs typeface="Verdana" panose="020B0604030504040204" pitchFamily="34" charset="0"/>
                  </a:endParaRPr>
                </a:p>
              </p:txBody>
            </p:sp>
            <p:sp>
              <p:nvSpPr>
                <p:cNvPr id="13" name="TextBox 12"/>
                <p:cNvSpPr txBox="1"/>
                <p:nvPr/>
              </p:nvSpPr>
              <p:spPr>
                <a:xfrm>
                  <a:off x="3597533" y="3139855"/>
                  <a:ext cx="1300220" cy="600164"/>
                </a:xfrm>
                <a:prstGeom prst="rect">
                  <a:avLst/>
                </a:prstGeom>
                <a:noFill/>
              </p:spPr>
              <p:txBody>
                <a:bodyPr wrap="square" rtlCol="0">
                  <a:spAutoFit/>
                </a:bodyPr>
                <a:lstStyle/>
                <a:p>
                  <a:pPr algn="ctr"/>
                  <a:r>
                    <a:rPr lang="ro-RO" sz="1100" b="1" dirty="0" smtClean="0">
                      <a:solidFill>
                        <a:srgbClr val="008BC8"/>
                      </a:solidFill>
                      <a:latin typeface="Verdana" panose="020B0604030504040204" pitchFamily="34" charset="0"/>
                      <a:ea typeface="Verdana" panose="020B0604030504040204" pitchFamily="34" charset="0"/>
                      <a:cs typeface="Verdana" panose="020B0604030504040204" pitchFamily="34" charset="0"/>
                    </a:rPr>
                    <a:t>Consultare </a:t>
                  </a:r>
                  <a:r>
                    <a:rPr lang="ro-RO" sz="1100" b="1" dirty="0">
                      <a:solidFill>
                        <a:srgbClr val="008BC8"/>
                      </a:solidFill>
                      <a:latin typeface="Verdana" panose="020B0604030504040204" pitchFamily="34" charset="0"/>
                      <a:ea typeface="Verdana" panose="020B0604030504040204" pitchFamily="34" charset="0"/>
                      <a:cs typeface="Verdana" panose="020B0604030504040204" pitchFamily="34" charset="0"/>
                    </a:rPr>
                    <a:t>publică</a:t>
                  </a:r>
                  <a:endParaRPr lang="en-US" sz="1100" b="1" dirty="0">
                    <a:solidFill>
                      <a:srgbClr val="008BC8"/>
                    </a:solidFill>
                    <a:latin typeface="Verdana" panose="020B0604030504040204" pitchFamily="34" charset="0"/>
                    <a:ea typeface="Verdana" panose="020B0604030504040204" pitchFamily="34" charset="0"/>
                    <a:cs typeface="Verdana" panose="020B0604030504040204" pitchFamily="34" charset="0"/>
                  </a:endParaRPr>
                </a:p>
                <a:p>
                  <a:pPr algn="ctr"/>
                  <a:endParaRPr lang="en-GB" sz="1100" b="1" dirty="0">
                    <a:solidFill>
                      <a:srgbClr val="008BC8"/>
                    </a:solidFill>
                    <a:latin typeface="Verdana" panose="020B0604030504040204" pitchFamily="34" charset="0"/>
                    <a:ea typeface="Verdana" panose="020B0604030504040204" pitchFamily="34" charset="0"/>
                    <a:cs typeface="Verdana" panose="020B0604030504040204" pitchFamily="34" charset="0"/>
                  </a:endParaRPr>
                </a:p>
              </p:txBody>
            </p:sp>
            <p:sp>
              <p:nvSpPr>
                <p:cNvPr id="14" name="TextBox 13"/>
                <p:cNvSpPr txBox="1"/>
                <p:nvPr/>
              </p:nvSpPr>
              <p:spPr>
                <a:xfrm>
                  <a:off x="3428959" y="3247298"/>
                  <a:ext cx="253746" cy="216000"/>
                </a:xfrm>
                <a:prstGeom prst="rightArrow">
                  <a:avLst/>
                </a:prstGeom>
                <a:solidFill>
                  <a:srgbClr val="FF9900"/>
                </a:solidFill>
                <a:ln>
                  <a:solidFill>
                    <a:srgbClr val="FF9900"/>
                  </a:solidFill>
                </a:ln>
              </p:spPr>
              <p:txBody>
                <a:bodyPr wrap="square" rtlCol="0">
                  <a:spAutoFit/>
                </a:bodyPr>
                <a:lstStyle/>
                <a:p>
                  <a:pPr algn="ctr"/>
                  <a:endParaRPr lang="en-GB" sz="1000" b="1" dirty="0">
                    <a:solidFill>
                      <a:schemeClr val="bg1"/>
                    </a:solidFill>
                  </a:endParaRPr>
                </a:p>
              </p:txBody>
            </p:sp>
            <p:sp>
              <p:nvSpPr>
                <p:cNvPr id="15" name="TextBox 14"/>
                <p:cNvSpPr txBox="1"/>
                <p:nvPr/>
              </p:nvSpPr>
              <p:spPr>
                <a:xfrm>
                  <a:off x="2183244" y="3977431"/>
                  <a:ext cx="720080" cy="323493"/>
                </a:xfrm>
                <a:prstGeom prst="roundRect">
                  <a:avLst/>
                </a:prstGeom>
                <a:solidFill>
                  <a:srgbClr val="008654"/>
                </a:solidFill>
                <a:ln>
                  <a:noFill/>
                </a:ln>
              </p:spPr>
              <p:txBody>
                <a:bodyPr wrap="square" rtlCol="0">
                  <a:spAutoFit/>
                </a:bodyPr>
                <a:lstStyle/>
                <a:p>
                  <a:pPr algn="ctr"/>
                  <a:r>
                    <a:rPr lang="en-GB" sz="13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MS</a:t>
                  </a:r>
                  <a:endParaRPr lang="en-GB" sz="13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6" name="Picture 1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979341" y="3914781"/>
                  <a:ext cx="504123" cy="448792"/>
                </a:xfrm>
                <a:prstGeom prst="rect">
                  <a:avLst/>
                </a:prstGeom>
              </p:spPr>
            </p:pic>
            <p:pic>
              <p:nvPicPr>
                <p:cNvPr id="17" name="Picture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16125" y="3897052"/>
                  <a:ext cx="504123" cy="448792"/>
                </a:xfrm>
                <a:prstGeom prst="rect">
                  <a:avLst/>
                </a:prstGeom>
              </p:spPr>
            </p:pic>
          </p:grpSp>
          <p:sp>
            <p:nvSpPr>
              <p:cNvPr id="22" name="TextBox 21"/>
              <p:cNvSpPr txBox="1"/>
              <p:nvPr/>
            </p:nvSpPr>
            <p:spPr>
              <a:xfrm>
                <a:off x="5542390" y="2851254"/>
                <a:ext cx="253746" cy="216000"/>
              </a:xfrm>
              <a:prstGeom prst="rightArrow">
                <a:avLst/>
              </a:prstGeom>
              <a:solidFill>
                <a:srgbClr val="FF9900"/>
              </a:solidFill>
              <a:ln>
                <a:solidFill>
                  <a:srgbClr val="FF9900"/>
                </a:solidFill>
              </a:ln>
            </p:spPr>
            <p:txBody>
              <a:bodyPr wrap="square" rtlCol="0">
                <a:spAutoFit/>
              </a:bodyPr>
              <a:lstStyle/>
              <a:p>
                <a:pPr algn="ctr"/>
                <a:endParaRPr lang="en-GB" sz="1000" b="1" dirty="0">
                  <a:solidFill>
                    <a:schemeClr val="bg1"/>
                  </a:solidFill>
                </a:endParaRPr>
              </a:p>
            </p:txBody>
          </p:sp>
        </p:grpSp>
        <p:sp>
          <p:nvSpPr>
            <p:cNvPr id="23" name="TextBox 22"/>
            <p:cNvSpPr txBox="1"/>
            <p:nvPr/>
          </p:nvSpPr>
          <p:spPr>
            <a:xfrm>
              <a:off x="8460432" y="2851254"/>
              <a:ext cx="253746" cy="216000"/>
            </a:xfrm>
            <a:prstGeom prst="rightArrow">
              <a:avLst/>
            </a:prstGeom>
            <a:solidFill>
              <a:srgbClr val="FF9900"/>
            </a:solidFill>
            <a:ln>
              <a:solidFill>
                <a:srgbClr val="FF9900"/>
              </a:solidFill>
            </a:ln>
          </p:spPr>
          <p:txBody>
            <a:bodyPr wrap="square" rtlCol="0">
              <a:spAutoFit/>
            </a:bodyPr>
            <a:lstStyle/>
            <a:p>
              <a:pPr algn="ctr"/>
              <a:endParaRPr lang="en-GB" sz="1000" b="1" dirty="0">
                <a:solidFill>
                  <a:schemeClr val="bg1"/>
                </a:solidFill>
              </a:endParaRPr>
            </a:p>
          </p:txBody>
        </p:sp>
      </p:grpSp>
    </p:spTree>
    <p:extLst>
      <p:ext uri="{BB962C8B-B14F-4D97-AF65-F5344CB8AC3E}">
        <p14:creationId xmlns:p14="http://schemas.microsoft.com/office/powerpoint/2010/main" val="90064766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1560" y="374799"/>
            <a:ext cx="7772400" cy="1470025"/>
          </a:xfrm>
        </p:spPr>
        <p:txBody>
          <a:bodyPr>
            <a:noAutofit/>
          </a:bodyPr>
          <a:lstStyle/>
          <a:p>
            <a:pPr lvl="0" fontAlgn="t"/>
            <a:r>
              <a:rPr lang="ro-RO" sz="28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Opinia </a:t>
            </a:r>
            <a:r>
              <a:rPr lang="ro-RO" sz="2800" b="1" dirty="0">
                <a:solidFill>
                  <a:srgbClr val="0046AD"/>
                </a:solidFill>
                <a:latin typeface="Verdana" panose="020B0604030504040204" pitchFamily="34" charset="0"/>
                <a:ea typeface="Verdana" panose="020B0604030504040204" pitchFamily="34" charset="0"/>
                <a:cs typeface="Verdana" panose="020B0604030504040204" pitchFamily="34" charset="0"/>
              </a:rPr>
              <a:t>Comitetului pentru evaluarea riscului</a:t>
            </a:r>
            <a:endParaRPr lang="en-US" sz="2800" b="1" dirty="0">
              <a:solidFill>
                <a:srgbClr val="0046AD"/>
              </a:solidFill>
              <a:latin typeface="Verdana" panose="020B0604030504040204" pitchFamily="34" charset="0"/>
              <a:ea typeface="Verdana" panose="020B0604030504040204" pitchFamily="34" charset="0"/>
              <a:cs typeface="Verdana" panose="020B0604030504040204" pitchFamily="34" charset="0"/>
            </a:endParaRPr>
          </a:p>
        </p:txBody>
      </p:sp>
      <p:sp>
        <p:nvSpPr>
          <p:cNvPr id="6" name="Slide Number Placeholder 5"/>
          <p:cNvSpPr>
            <a:spLocks noGrp="1"/>
          </p:cNvSpPr>
          <p:nvPr>
            <p:ph type="sldNum" sz="quarter" idx="12"/>
          </p:nvPr>
        </p:nvSpPr>
        <p:spPr>
          <a:xfrm>
            <a:off x="6553200" y="6356350"/>
            <a:ext cx="2133600" cy="365125"/>
          </a:xfrm>
        </p:spPr>
        <p:txBody>
          <a:bodyPr/>
          <a:lstStyle/>
          <a:p>
            <a:fld id="{6230B351-A18E-4512-92B8-03A75F39B8B0}" type="slidenum">
              <a:rPr lang="en-GB" sz="1000" smtClean="0">
                <a:latin typeface="Verdana" panose="020B0604030504040204" pitchFamily="34" charset="0"/>
                <a:ea typeface="Verdana" panose="020B0604030504040204" pitchFamily="34" charset="0"/>
                <a:cs typeface="Verdana" panose="020B0604030504040204" pitchFamily="34" charset="0"/>
              </a:rPr>
              <a:t>19</a:t>
            </a:fld>
            <a:endParaRPr lang="en-GB" sz="1000" dirty="0">
              <a:latin typeface="Verdana" panose="020B0604030504040204" pitchFamily="34" charset="0"/>
              <a:ea typeface="Verdana" panose="020B0604030504040204" pitchFamily="34" charset="0"/>
              <a:cs typeface="Verdana" panose="020B0604030504040204" pitchFamily="34" charset="0"/>
            </a:endParaRPr>
          </a:p>
        </p:txBody>
      </p:sp>
      <p:sp>
        <p:nvSpPr>
          <p:cNvPr id="3" name="TextBox 2"/>
          <p:cNvSpPr txBox="1"/>
          <p:nvPr/>
        </p:nvSpPr>
        <p:spPr>
          <a:xfrm>
            <a:off x="755576" y="1836107"/>
            <a:ext cx="5688632" cy="4016484"/>
          </a:xfrm>
          <a:prstGeom prst="rect">
            <a:avLst/>
          </a:prstGeom>
          <a:noFill/>
        </p:spPr>
        <p:txBody>
          <a:bodyPr wrap="square" rtlCol="0">
            <a:spAutoFit/>
          </a:bodyPr>
          <a:lstStyle/>
          <a:p>
            <a:pPr marL="342900" lvl="0" indent="-342900" fontAlgn="t">
              <a:spcAft>
                <a:spcPts val="600"/>
              </a:spcAft>
              <a:buFont typeface="Arial" pitchFamily="34" charset="0"/>
              <a:buChar char="•"/>
            </a:pPr>
            <a:r>
              <a:rPr lang="ro-RO" sz="2000" dirty="0" smtClean="0">
                <a:latin typeface="Verdana" panose="020B0604030504040204" pitchFamily="34" charset="0"/>
                <a:ea typeface="Verdana" panose="020B0604030504040204" pitchFamily="34" charset="0"/>
                <a:cs typeface="Verdana" panose="020B0604030504040204" pitchFamily="34" charset="0"/>
              </a:rPr>
              <a:t>Comitetul </a:t>
            </a:r>
            <a:r>
              <a:rPr lang="ro-RO" sz="2000" dirty="0">
                <a:latin typeface="Verdana" panose="020B0604030504040204" pitchFamily="34" charset="0"/>
                <a:ea typeface="Verdana" panose="020B0604030504040204" pitchFamily="34" charset="0"/>
                <a:cs typeface="Verdana" panose="020B0604030504040204" pitchFamily="34" charset="0"/>
              </a:rPr>
              <a:t>pentru evaluarea riscului (RAC) examinează propunerea şi pregăteşte o opinie ştiinţifică pe baza comentariilor primite</a:t>
            </a:r>
            <a:endParaRPr lang="en-US" sz="2000" dirty="0">
              <a:latin typeface="Verdana" panose="020B0604030504040204" pitchFamily="34" charset="0"/>
              <a:ea typeface="Verdana" panose="020B0604030504040204" pitchFamily="34" charset="0"/>
              <a:cs typeface="Verdana" panose="020B0604030504040204" pitchFamily="34" charset="0"/>
            </a:endParaRPr>
          </a:p>
          <a:p>
            <a:pPr marL="342900" lvl="0" indent="-342900" fontAlgn="t">
              <a:spcAft>
                <a:spcPts val="600"/>
              </a:spcAft>
              <a:buFont typeface="Arial" pitchFamily="34" charset="0"/>
              <a:buChar char="•"/>
            </a:pPr>
            <a:r>
              <a:rPr lang="ro-RO" sz="2000" dirty="0">
                <a:latin typeface="Verdana" panose="020B0604030504040204" pitchFamily="34" charset="0"/>
                <a:ea typeface="Verdana" panose="020B0604030504040204" pitchFamily="34" charset="0"/>
                <a:cs typeface="Verdana" panose="020B0604030504040204" pitchFamily="34" charset="0"/>
              </a:rPr>
              <a:t>RAC poate să considere mai adecvată pentru clasificarea substanţei altă categorie decât cea propusă </a:t>
            </a:r>
            <a:endParaRPr lang="en-US" sz="2000" dirty="0">
              <a:latin typeface="Verdana" panose="020B0604030504040204" pitchFamily="34" charset="0"/>
              <a:ea typeface="Verdana" panose="020B0604030504040204" pitchFamily="34" charset="0"/>
              <a:cs typeface="Verdana" panose="020B0604030504040204" pitchFamily="34" charset="0"/>
            </a:endParaRPr>
          </a:p>
          <a:p>
            <a:pPr marL="342900" lvl="0" indent="-342900" fontAlgn="t">
              <a:spcAft>
                <a:spcPts val="600"/>
              </a:spcAft>
              <a:buFont typeface="Arial" pitchFamily="34" charset="0"/>
              <a:buChar char="•"/>
            </a:pPr>
            <a:r>
              <a:rPr lang="ro-RO" sz="2000" dirty="0">
                <a:latin typeface="Verdana" panose="020B0604030504040204" pitchFamily="34" charset="0"/>
                <a:ea typeface="Verdana" panose="020B0604030504040204" pitchFamily="34" charset="0"/>
                <a:cs typeface="Verdana" panose="020B0604030504040204" pitchFamily="34" charset="0"/>
              </a:rPr>
              <a:t>Odată adoptată, opinia este publicată pe site-ul ECHA</a:t>
            </a:r>
            <a:endParaRPr lang="en-US" sz="2000" dirty="0">
              <a:latin typeface="Verdana" panose="020B0604030504040204" pitchFamily="34" charset="0"/>
              <a:ea typeface="Verdana" panose="020B0604030504040204" pitchFamily="34" charset="0"/>
              <a:cs typeface="Verdana" panose="020B0604030504040204" pitchFamily="34" charset="0"/>
            </a:endParaRPr>
          </a:p>
          <a:p>
            <a:pPr marL="342900" lvl="0" indent="-342900" fontAlgn="t">
              <a:spcAft>
                <a:spcPts val="600"/>
              </a:spcAft>
              <a:buFont typeface="Arial" pitchFamily="34" charset="0"/>
              <a:buChar char="•"/>
            </a:pPr>
            <a:r>
              <a:rPr lang="ro-RO" sz="2000" dirty="0">
                <a:latin typeface="Verdana" panose="020B0604030504040204" pitchFamily="34" charset="0"/>
                <a:ea typeface="Verdana" panose="020B0604030504040204" pitchFamily="34" charset="0"/>
                <a:cs typeface="Verdana" panose="020B0604030504040204" pitchFamily="34" charset="0"/>
              </a:rPr>
              <a:t>Calendar: RAC adoptă opinia sa într-un interval de 18 luni după ce propunerea a fost depusă cu succes.</a:t>
            </a:r>
            <a:endParaRPr lang="en-US" sz="2000" dirty="0">
              <a:latin typeface="Verdana" panose="020B0604030504040204" pitchFamily="34" charset="0"/>
              <a:ea typeface="Verdana" panose="020B0604030504040204" pitchFamily="34" charset="0"/>
              <a:cs typeface="Verdana" panose="020B0604030504040204" pitchFamily="34" charset="0"/>
            </a:endParaRPr>
          </a:p>
        </p:txBody>
      </p:sp>
      <p:grpSp>
        <p:nvGrpSpPr>
          <p:cNvPr id="4" name="Group 3"/>
          <p:cNvGrpSpPr/>
          <p:nvPr/>
        </p:nvGrpSpPr>
        <p:grpSpPr>
          <a:xfrm>
            <a:off x="6804248" y="3197874"/>
            <a:ext cx="1656184" cy="1346707"/>
            <a:chOff x="6804248" y="3197874"/>
            <a:chExt cx="1656184" cy="1346707"/>
          </a:xfrm>
        </p:grpSpPr>
        <p:grpSp>
          <p:nvGrpSpPr>
            <p:cNvPr id="12" name="Group 11"/>
            <p:cNvGrpSpPr/>
            <p:nvPr/>
          </p:nvGrpSpPr>
          <p:grpSpPr>
            <a:xfrm>
              <a:off x="6838534" y="3197874"/>
              <a:ext cx="1510650" cy="1346707"/>
              <a:chOff x="6838534" y="2261770"/>
              <a:chExt cx="1510650" cy="1346707"/>
            </a:xfrm>
          </p:grpSpPr>
          <p:sp>
            <p:nvSpPr>
              <p:cNvPr id="5" name="Flowchart: Alternate Process 4"/>
              <p:cNvSpPr/>
              <p:nvPr/>
            </p:nvSpPr>
            <p:spPr>
              <a:xfrm>
                <a:off x="6838534" y="2261770"/>
                <a:ext cx="1510650" cy="987806"/>
              </a:xfrm>
              <a:prstGeom prst="flowChartAlternateProcess">
                <a:avLst/>
              </a:prstGeom>
              <a:solidFill>
                <a:srgbClr val="008BC8"/>
              </a:solidFill>
              <a:ln>
                <a:solidFill>
                  <a:srgbClr val="008B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Flowchart: Alternate Process 6"/>
              <p:cNvSpPr/>
              <p:nvPr/>
            </p:nvSpPr>
            <p:spPr>
              <a:xfrm>
                <a:off x="7015771" y="2340080"/>
                <a:ext cx="1156629" cy="820096"/>
              </a:xfrm>
              <a:prstGeom prst="flowChartAlternateProcess">
                <a:avLst/>
              </a:prstGeom>
              <a:solidFill>
                <a:schemeClr val="bg1"/>
              </a:solidFill>
              <a:ln w="38100">
                <a:solidFill>
                  <a:srgbClr val="008B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p:cNvSpPr txBox="1"/>
              <p:nvPr/>
            </p:nvSpPr>
            <p:spPr>
              <a:xfrm>
                <a:off x="6944188" y="2534685"/>
                <a:ext cx="1300220" cy="430887"/>
              </a:xfrm>
              <a:prstGeom prst="rect">
                <a:avLst/>
              </a:prstGeom>
              <a:noFill/>
            </p:spPr>
            <p:txBody>
              <a:bodyPr wrap="square" rtlCol="0">
                <a:spAutoFit/>
              </a:bodyPr>
              <a:lstStyle/>
              <a:p>
                <a:pPr algn="ctr"/>
                <a:r>
                  <a:rPr lang="en-GB" sz="1100" b="1" dirty="0" err="1" smtClean="0">
                    <a:solidFill>
                      <a:srgbClr val="008BC8"/>
                    </a:solidFill>
                    <a:latin typeface="Verdana" panose="020B0604030504040204" pitchFamily="34" charset="0"/>
                    <a:ea typeface="Verdana" panose="020B0604030504040204" pitchFamily="34" charset="0"/>
                    <a:cs typeface="Verdana" panose="020B0604030504040204" pitchFamily="34" charset="0"/>
                  </a:rPr>
                  <a:t>Opinia</a:t>
                </a:r>
                <a:r>
                  <a:rPr lang="en-GB" sz="1100" b="1" dirty="0" smtClean="0">
                    <a:solidFill>
                      <a:srgbClr val="008BC8"/>
                    </a:solidFill>
                    <a:latin typeface="Verdana" panose="020B0604030504040204" pitchFamily="34" charset="0"/>
                    <a:ea typeface="Verdana" panose="020B0604030504040204" pitchFamily="34" charset="0"/>
                    <a:cs typeface="Verdana" panose="020B0604030504040204" pitchFamily="34" charset="0"/>
                  </a:rPr>
                  <a:t> RAC</a:t>
                </a:r>
              </a:p>
              <a:p>
                <a:pPr algn="ctr"/>
                <a:endParaRPr lang="en-GB" sz="1100" b="1" dirty="0">
                  <a:solidFill>
                    <a:srgbClr val="008BC8"/>
                  </a:solidFill>
                  <a:latin typeface="Verdana" panose="020B0604030504040204" pitchFamily="34" charset="0"/>
                  <a:ea typeface="Verdana" panose="020B0604030504040204" pitchFamily="34" charset="0"/>
                  <a:cs typeface="Verdana" panose="020B0604030504040204" pitchFamily="34" charset="0"/>
                </a:endParaRPr>
              </a:p>
            </p:txBody>
          </p:sp>
          <p:sp>
            <p:nvSpPr>
              <p:cNvPr id="10" name="TextBox 9"/>
              <p:cNvSpPr txBox="1"/>
              <p:nvPr/>
            </p:nvSpPr>
            <p:spPr>
              <a:xfrm>
                <a:off x="7270583" y="3284984"/>
                <a:ext cx="720080" cy="323493"/>
              </a:xfrm>
              <a:prstGeom prst="roundRect">
                <a:avLst/>
              </a:prstGeom>
              <a:solidFill>
                <a:srgbClr val="D7EFFA"/>
              </a:solidFill>
              <a:ln>
                <a:noFill/>
              </a:ln>
            </p:spPr>
            <p:txBody>
              <a:bodyPr wrap="square" rtlCol="0">
                <a:spAutoFit/>
              </a:bodyPr>
              <a:lstStyle/>
              <a:p>
                <a:pPr algn="ctr"/>
                <a:r>
                  <a:rPr lang="en-GB" sz="1300" b="1" dirty="0" smtClean="0">
                    <a:latin typeface="Verdana" panose="020B0604030504040204" pitchFamily="34" charset="0"/>
                    <a:ea typeface="Verdana" panose="020B0604030504040204" pitchFamily="34" charset="0"/>
                    <a:cs typeface="Verdana" panose="020B0604030504040204" pitchFamily="34" charset="0"/>
                  </a:rPr>
                  <a:t>RAC</a:t>
                </a:r>
                <a:endParaRPr lang="en-GB" sz="1300" b="1" dirty="0">
                  <a:latin typeface="Verdana" panose="020B0604030504040204" pitchFamily="34" charset="0"/>
                  <a:ea typeface="Verdana" panose="020B0604030504040204" pitchFamily="34" charset="0"/>
                  <a:cs typeface="Verdana" panose="020B0604030504040204" pitchFamily="34" charset="0"/>
                </a:endParaRPr>
              </a:p>
            </p:txBody>
          </p:sp>
        </p:grpSp>
        <p:sp>
          <p:nvSpPr>
            <p:cNvPr id="13" name="TextBox 12"/>
            <p:cNvSpPr txBox="1"/>
            <p:nvPr/>
          </p:nvSpPr>
          <p:spPr>
            <a:xfrm>
              <a:off x="6804248" y="3578232"/>
              <a:ext cx="253746" cy="216000"/>
            </a:xfrm>
            <a:prstGeom prst="rightArrow">
              <a:avLst/>
            </a:prstGeom>
            <a:solidFill>
              <a:srgbClr val="FF9900"/>
            </a:solidFill>
            <a:ln>
              <a:solidFill>
                <a:srgbClr val="FF9900"/>
              </a:solidFill>
            </a:ln>
          </p:spPr>
          <p:txBody>
            <a:bodyPr wrap="square" rtlCol="0">
              <a:spAutoFit/>
            </a:bodyPr>
            <a:lstStyle/>
            <a:p>
              <a:pPr algn="ctr"/>
              <a:endParaRPr lang="en-GB" sz="1000" b="1" dirty="0">
                <a:solidFill>
                  <a:schemeClr val="bg1"/>
                </a:solidFill>
              </a:endParaRPr>
            </a:p>
          </p:txBody>
        </p:sp>
        <p:sp>
          <p:nvSpPr>
            <p:cNvPr id="14" name="TextBox 13"/>
            <p:cNvSpPr txBox="1"/>
            <p:nvPr/>
          </p:nvSpPr>
          <p:spPr>
            <a:xfrm>
              <a:off x="8206686" y="3578232"/>
              <a:ext cx="253746" cy="216000"/>
            </a:xfrm>
            <a:prstGeom prst="rightArrow">
              <a:avLst/>
            </a:prstGeom>
            <a:solidFill>
              <a:srgbClr val="FF9900"/>
            </a:solidFill>
            <a:ln>
              <a:solidFill>
                <a:srgbClr val="FF9900"/>
              </a:solidFill>
            </a:ln>
          </p:spPr>
          <p:txBody>
            <a:bodyPr wrap="square" rtlCol="0">
              <a:spAutoFit/>
            </a:bodyPr>
            <a:lstStyle/>
            <a:p>
              <a:pPr algn="ctr"/>
              <a:endParaRPr lang="en-GB" sz="1000" b="1" dirty="0">
                <a:solidFill>
                  <a:schemeClr val="bg1"/>
                </a:solidFill>
              </a:endParaRPr>
            </a:p>
          </p:txBody>
        </p:sp>
      </p:grpSp>
      <p:grpSp>
        <p:nvGrpSpPr>
          <p:cNvPr id="15" name="Group 14"/>
          <p:cNvGrpSpPr/>
          <p:nvPr/>
        </p:nvGrpSpPr>
        <p:grpSpPr>
          <a:xfrm>
            <a:off x="6401308" y="180000"/>
            <a:ext cx="2593763" cy="380186"/>
            <a:chOff x="6549815" y="1675729"/>
            <a:chExt cx="2593763" cy="380186"/>
          </a:xfrm>
        </p:grpSpPr>
        <p:pic>
          <p:nvPicPr>
            <p:cNvPr id="1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49815" y="1700808"/>
              <a:ext cx="2593763" cy="347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Rounded Rectangle 15"/>
            <p:cNvSpPr/>
            <p:nvPr/>
          </p:nvSpPr>
          <p:spPr>
            <a:xfrm>
              <a:off x="7862943" y="1675729"/>
              <a:ext cx="432000" cy="380186"/>
            </a:xfrm>
            <a:prstGeom prst="roundRect">
              <a:avLst/>
            </a:prstGeom>
            <a:noFill/>
            <a:ln w="19050">
              <a:solidFill>
                <a:srgbClr val="E45E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Tree>
    <p:extLst>
      <p:ext uri="{BB962C8B-B14F-4D97-AF65-F5344CB8AC3E}">
        <p14:creationId xmlns:p14="http://schemas.microsoft.com/office/powerpoint/2010/main" val="423274731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539750" y="333375"/>
            <a:ext cx="8362950" cy="1143000"/>
          </a:xfrm>
        </p:spPr>
        <p:txBody>
          <a:bodyPr/>
          <a:lstStyle/>
          <a:p>
            <a:pPr algn="l"/>
            <a:r>
              <a:rPr lang="pt-BR" sz="3000" b="1" smtClean="0">
                <a:solidFill>
                  <a:srgbClr val="0046AD"/>
                </a:solidFill>
                <a:latin typeface="Verdana" pitchFamily="34" charset="0"/>
              </a:rPr>
              <a:t>Scopul prezentării</a:t>
            </a:r>
            <a:r>
              <a:rPr lang="en-US" smtClean="0"/>
              <a:t> </a:t>
            </a:r>
            <a:endParaRPr lang="en-GB" smtClean="0"/>
          </a:p>
        </p:txBody>
      </p:sp>
      <p:sp>
        <p:nvSpPr>
          <p:cNvPr id="8195" name="Title 1"/>
          <p:cNvSpPr txBox="1">
            <a:spLocks/>
          </p:cNvSpPr>
          <p:nvPr/>
        </p:nvSpPr>
        <p:spPr bwMode="auto">
          <a:xfrm>
            <a:off x="528638" y="5526088"/>
            <a:ext cx="8364537"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n-GB" sz="2400" b="1">
                <a:solidFill>
                  <a:srgbClr val="0046AD"/>
                </a:solidFill>
                <a:latin typeface="Verdana" pitchFamily="34" charset="0"/>
              </a:rPr>
              <a:t>http://echa.europa.eu/downstream</a:t>
            </a:r>
          </a:p>
        </p:txBody>
      </p:sp>
      <p:sp>
        <p:nvSpPr>
          <p:cNvPr id="2" name="Slide Number Placeholder 1"/>
          <p:cNvSpPr>
            <a:spLocks noGrp="1"/>
          </p:cNvSpPr>
          <p:nvPr>
            <p:ph type="sldNum" sz="quarter" idx="12"/>
          </p:nvPr>
        </p:nvSpPr>
        <p:spPr/>
        <p:txBody>
          <a:bodyPr/>
          <a:lstStyle/>
          <a:p>
            <a:pPr>
              <a:defRPr/>
            </a:pPr>
            <a:fld id="{9865D9B7-E46D-4073-B664-61A21ADCBE12}" type="slidenum">
              <a:rPr lang="en-GB"/>
              <a:pPr>
                <a:defRPr/>
              </a:pPr>
              <a:t>2</a:t>
            </a:fld>
            <a:endParaRPr lang="en-GB"/>
          </a:p>
        </p:txBody>
      </p:sp>
      <p:sp>
        <p:nvSpPr>
          <p:cNvPr id="8197" name="Rectangle 2"/>
          <p:cNvSpPr>
            <a:spLocks noChangeArrowheads="1"/>
          </p:cNvSpPr>
          <p:nvPr/>
        </p:nvSpPr>
        <p:spPr bwMode="auto">
          <a:xfrm>
            <a:off x="539750" y="1331913"/>
            <a:ext cx="7848600" cy="4247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ro-RO" altLang="en-US" sz="1500" dirty="0">
                <a:latin typeface="Verdana" pitchFamily="34" charset="0"/>
              </a:rPr>
              <a:t>Această prezentare, cu note, a fost pregătită de ECHA, Agenţia Europeană pentru Substanţe Chimice, pentru a vă ajuta </a:t>
            </a:r>
            <a:r>
              <a:rPr lang="en-US" altLang="en-US" sz="1500" dirty="0">
                <a:latin typeface="Verdana" pitchFamily="34" charset="0"/>
              </a:rPr>
              <a:t>s</a:t>
            </a:r>
            <a:r>
              <a:rPr lang="ro-RO" altLang="en-US" sz="1500" dirty="0">
                <a:latin typeface="Verdana" pitchFamily="34" charset="0"/>
              </a:rPr>
              <a:t>ă </a:t>
            </a:r>
            <a:r>
              <a:rPr lang="ro-RO" altLang="en-US" sz="1500" dirty="0" smtClean="0">
                <a:latin typeface="Verdana" pitchFamily="34" charset="0"/>
              </a:rPr>
              <a:t>pregătiți </a:t>
            </a:r>
            <a:r>
              <a:rPr lang="en-US" altLang="en-US" sz="1500" dirty="0">
                <a:latin typeface="Verdana" pitchFamily="34" charset="0"/>
              </a:rPr>
              <a:t>o</a:t>
            </a:r>
            <a:r>
              <a:rPr lang="ro-RO" altLang="en-US" sz="1500" dirty="0">
                <a:latin typeface="Verdana" pitchFamily="34" charset="0"/>
              </a:rPr>
              <a:t> prezent</a:t>
            </a:r>
            <a:r>
              <a:rPr lang="en-US" altLang="en-US" sz="1500" dirty="0">
                <a:latin typeface="Verdana" pitchFamily="34" charset="0"/>
              </a:rPr>
              <a:t>are</a:t>
            </a:r>
            <a:r>
              <a:rPr lang="ro-RO" altLang="en-US" sz="1500" dirty="0">
                <a:latin typeface="Verdana" pitchFamily="34" charset="0"/>
              </a:rPr>
              <a:t> despre REACH şi CLP referitoare la utilizatorii din aval. Intenţia este să puteţi alege diapozitivele relevante şi să le puteţi modifica după cum este necesar pentru a se potrivi publicului Dvs.</a:t>
            </a:r>
            <a:r>
              <a:rPr lang="en-US" altLang="en-US" sz="1500" dirty="0">
                <a:latin typeface="Verdana" pitchFamily="34" charset="0"/>
              </a:rPr>
              <a:t>: </a:t>
            </a:r>
            <a:r>
              <a:rPr lang="ro-RO" altLang="en-US" sz="1500" dirty="0">
                <a:latin typeface="Verdana" pitchFamily="34" charset="0"/>
              </a:rPr>
              <a:t>reprezentanţi ai managementului, lucrători, profesionişti în SSM sau mediu, autorităţi etc.</a:t>
            </a:r>
            <a:br>
              <a:rPr lang="ro-RO" altLang="en-US" sz="1500" dirty="0">
                <a:latin typeface="Verdana" pitchFamily="34" charset="0"/>
              </a:rPr>
            </a:br>
            <a:r>
              <a:rPr lang="ro-RO" altLang="en-US" sz="1500" dirty="0">
                <a:latin typeface="Verdana" pitchFamily="34" charset="0"/>
              </a:rPr>
              <a:t/>
            </a:r>
            <a:br>
              <a:rPr lang="ro-RO" altLang="en-US" sz="1500" dirty="0">
                <a:latin typeface="Verdana" pitchFamily="34" charset="0"/>
              </a:rPr>
            </a:br>
            <a:r>
              <a:rPr lang="ro-RO" sz="1500" dirty="0">
                <a:latin typeface="Verdana" pitchFamily="34" charset="0"/>
              </a:rPr>
              <a:t>Această prezentare este o privire de ansamblu a proceselor legale REACH şi CLP privind substanţele care prezintă motive de îngrijorare şi a impactului lor asupra utilizatorilor din aval. Sunt descrise în oarecare detaliu dar </a:t>
            </a:r>
            <a:r>
              <a:rPr lang="en-US" sz="1500" dirty="0" err="1" smtClean="0">
                <a:latin typeface="Verdana" pitchFamily="34" charset="0"/>
              </a:rPr>
              <a:t>prezentarea</a:t>
            </a:r>
            <a:r>
              <a:rPr lang="en-US" sz="1500" dirty="0" smtClean="0">
                <a:latin typeface="Verdana" pitchFamily="34" charset="0"/>
              </a:rPr>
              <a:t> </a:t>
            </a:r>
            <a:r>
              <a:rPr lang="ro-RO" sz="1500" dirty="0" smtClean="0">
                <a:latin typeface="Verdana" pitchFamily="34" charset="0"/>
              </a:rPr>
              <a:t>poate </a:t>
            </a:r>
            <a:r>
              <a:rPr lang="ro-RO" sz="1500" dirty="0">
                <a:latin typeface="Verdana" pitchFamily="34" charset="0"/>
              </a:rPr>
              <a:t>fi micşorată pentru a realiza o scurtă privire de ansamblu</a:t>
            </a:r>
            <a:r>
              <a:rPr lang="en-US" sz="1500">
                <a:latin typeface="Verdana" pitchFamily="34" charset="0"/>
              </a:rPr>
              <a:t>. </a:t>
            </a:r>
            <a:r>
              <a:rPr lang="ro-RO" altLang="en-US" sz="1500" smtClean="0">
                <a:latin typeface="Verdana" pitchFamily="34" charset="0"/>
              </a:rPr>
              <a:t>Aşteptăm </a:t>
            </a:r>
            <a:r>
              <a:rPr lang="ro-RO" altLang="en-US" sz="1500" dirty="0">
                <a:latin typeface="Verdana" pitchFamily="34" charset="0"/>
              </a:rPr>
              <a:t>comentariile şi sugestiile Dvs. la </a:t>
            </a:r>
            <a:r>
              <a:rPr lang="ro-RO" altLang="en-US" sz="1500" b="1" dirty="0" err="1">
                <a:latin typeface="Verdana" pitchFamily="34" charset="0"/>
                <a:hlinkClick r:id="rId3"/>
              </a:rPr>
              <a:t>downstream</a:t>
            </a:r>
            <a:r>
              <a:rPr lang="ro-RO" altLang="en-US" sz="1500" b="1" dirty="0">
                <a:latin typeface="Verdana" pitchFamily="34" charset="0"/>
                <a:hlinkClick r:id="rId3"/>
              </a:rPr>
              <a:t>_</a:t>
            </a:r>
            <a:r>
              <a:rPr lang="ro-RO" altLang="en-US" sz="1500" b="1" dirty="0" err="1">
                <a:latin typeface="Verdana" pitchFamily="34" charset="0"/>
                <a:hlinkClick r:id="rId3"/>
              </a:rPr>
              <a:t>users</a:t>
            </a:r>
            <a:r>
              <a:rPr lang="ro-RO" altLang="en-US" sz="1500" b="1" dirty="0">
                <a:latin typeface="Verdana" pitchFamily="34" charset="0"/>
                <a:hlinkClick r:id="rId3"/>
              </a:rPr>
              <a:t>@</a:t>
            </a:r>
            <a:r>
              <a:rPr lang="ro-RO" altLang="en-US" sz="1500" b="1" dirty="0" err="1">
                <a:latin typeface="Verdana" pitchFamily="34" charset="0"/>
                <a:hlinkClick r:id="rId3"/>
              </a:rPr>
              <a:t>echa.europa.eu</a:t>
            </a:r>
            <a:r>
              <a:rPr lang="ro-RO" altLang="en-US" sz="1500" b="1" dirty="0">
                <a:latin typeface="Verdana" pitchFamily="34" charset="0"/>
              </a:rPr>
              <a:t>.</a:t>
            </a:r>
            <a:r>
              <a:rPr lang="ro-RO" altLang="en-US" sz="1500" dirty="0">
                <a:latin typeface="Verdana" pitchFamily="34" charset="0"/>
              </a:rPr>
              <a:t/>
            </a:r>
            <a:br>
              <a:rPr lang="ro-RO" altLang="en-US" sz="1500" dirty="0">
                <a:latin typeface="Verdana" pitchFamily="34" charset="0"/>
              </a:rPr>
            </a:br>
            <a:r>
              <a:rPr lang="ro-RO" altLang="en-US" sz="1500" dirty="0">
                <a:latin typeface="Verdana" pitchFamily="34" charset="0"/>
              </a:rPr>
              <a:t/>
            </a:r>
            <a:br>
              <a:rPr lang="ro-RO" altLang="en-US" sz="1500" dirty="0">
                <a:latin typeface="Verdana" pitchFamily="34" charset="0"/>
              </a:rPr>
            </a:br>
            <a:r>
              <a:rPr lang="ro-RO" altLang="en-US" sz="1500" b="1" dirty="0">
                <a:latin typeface="Verdana" pitchFamily="34" charset="0"/>
              </a:rPr>
              <a:t>Aviz juridic</a:t>
            </a:r>
            <a:r>
              <a:rPr lang="ro-RO" altLang="en-US" sz="1500" dirty="0">
                <a:latin typeface="Verdana" pitchFamily="34" charset="0"/>
              </a:rPr>
              <a:t>: Informaţiile cuprinse în această prezentare nu constituie consultanţă juridică şi nu reprezintă în mod necesar în termeni juridici poziţia oficială a Agenţiei Europene pentru Produse Chimice. Agenţia Europeană pentru Produse Chimice nu îşi asumă responsabilitatea în ceea ce priveşte conţinutul acestui document.</a:t>
            </a:r>
            <a:endParaRPr lang="en-GB" altLang="en-US" sz="1500" dirty="0">
              <a:latin typeface="Verdana" pitchFamily="34" charset="0"/>
            </a:endParaRPr>
          </a:p>
        </p:txBody>
      </p:sp>
    </p:spTree>
    <p:extLst>
      <p:ext uri="{BB962C8B-B14F-4D97-AF65-F5344CB8AC3E}">
        <p14:creationId xmlns:p14="http://schemas.microsoft.com/office/powerpoint/2010/main" val="383756926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1560" y="116632"/>
            <a:ext cx="7772400" cy="1470025"/>
          </a:xfrm>
        </p:spPr>
        <p:txBody>
          <a:bodyPr>
            <a:noAutofit/>
          </a:bodyPr>
          <a:lstStyle/>
          <a:p>
            <a:pPr algn="l"/>
            <a:r>
              <a:rPr lang="en-GB" altLang="en-US" sz="2800" b="1" dirty="0" err="1" smtClean="0">
                <a:solidFill>
                  <a:srgbClr val="0046AD"/>
                </a:solidFill>
                <a:latin typeface="Verdana" panose="020B0604030504040204" pitchFamily="34" charset="0"/>
                <a:ea typeface="Verdana" panose="020B0604030504040204" pitchFamily="34" charset="0"/>
                <a:cs typeface="Verdana" panose="020B0604030504040204" pitchFamily="34" charset="0"/>
              </a:rPr>
              <a:t>Decizia</a:t>
            </a:r>
            <a:endParaRPr lang="en-GB" sz="2800" b="1" dirty="0">
              <a:solidFill>
                <a:srgbClr val="0046AD"/>
              </a:solidFill>
              <a:latin typeface="Verdana" panose="020B0604030504040204" pitchFamily="34" charset="0"/>
              <a:ea typeface="Verdana" panose="020B0604030504040204" pitchFamily="34" charset="0"/>
              <a:cs typeface="Verdana" panose="020B0604030504040204" pitchFamily="34" charset="0"/>
            </a:endParaRPr>
          </a:p>
        </p:txBody>
      </p:sp>
      <p:sp>
        <p:nvSpPr>
          <p:cNvPr id="6" name="Slide Number Placeholder 5"/>
          <p:cNvSpPr>
            <a:spLocks noGrp="1"/>
          </p:cNvSpPr>
          <p:nvPr>
            <p:ph type="sldNum" sz="quarter" idx="12"/>
          </p:nvPr>
        </p:nvSpPr>
        <p:spPr>
          <a:xfrm>
            <a:off x="6553200" y="6356350"/>
            <a:ext cx="2133600" cy="365125"/>
          </a:xfrm>
        </p:spPr>
        <p:txBody>
          <a:bodyPr/>
          <a:lstStyle/>
          <a:p>
            <a:fld id="{6230B351-A18E-4512-92B8-03A75F39B8B0}" type="slidenum">
              <a:rPr lang="en-GB" sz="1000" smtClean="0">
                <a:latin typeface="Verdana" panose="020B0604030504040204" pitchFamily="34" charset="0"/>
                <a:ea typeface="Verdana" panose="020B0604030504040204" pitchFamily="34" charset="0"/>
                <a:cs typeface="Verdana" panose="020B0604030504040204" pitchFamily="34" charset="0"/>
              </a:rPr>
              <a:t>20</a:t>
            </a:fld>
            <a:endParaRPr lang="en-GB" sz="1000" dirty="0">
              <a:latin typeface="Verdana" panose="020B0604030504040204" pitchFamily="34" charset="0"/>
              <a:ea typeface="Verdana" panose="020B0604030504040204" pitchFamily="34" charset="0"/>
              <a:cs typeface="Verdana" panose="020B0604030504040204" pitchFamily="34" charset="0"/>
            </a:endParaRPr>
          </a:p>
        </p:txBody>
      </p:sp>
      <p:sp>
        <p:nvSpPr>
          <p:cNvPr id="3" name="TextBox 2"/>
          <p:cNvSpPr txBox="1"/>
          <p:nvPr/>
        </p:nvSpPr>
        <p:spPr>
          <a:xfrm>
            <a:off x="755576" y="1800606"/>
            <a:ext cx="5256584" cy="2400657"/>
          </a:xfrm>
          <a:prstGeom prst="rect">
            <a:avLst/>
          </a:prstGeom>
          <a:noFill/>
        </p:spPr>
        <p:txBody>
          <a:bodyPr wrap="square" rtlCol="0">
            <a:spAutoFit/>
          </a:bodyPr>
          <a:lstStyle/>
          <a:p>
            <a:pPr marL="342900" lvl="0" indent="-342900" fontAlgn="t">
              <a:spcBef>
                <a:spcPts val="1200"/>
              </a:spcBef>
              <a:buFont typeface="Arial" pitchFamily="34" charset="0"/>
              <a:buChar char="•"/>
            </a:pPr>
            <a:r>
              <a:rPr lang="ro-RO" sz="2000" dirty="0" smtClean="0">
                <a:latin typeface="Verdana" panose="020B0604030504040204" pitchFamily="34" charset="0"/>
                <a:ea typeface="Verdana" panose="020B0604030504040204" pitchFamily="34" charset="0"/>
                <a:cs typeface="Verdana" panose="020B0604030504040204" pitchFamily="34" charset="0"/>
              </a:rPr>
              <a:t>Toată </a:t>
            </a:r>
            <a:r>
              <a:rPr lang="ro-RO" sz="2000" dirty="0">
                <a:latin typeface="Verdana" panose="020B0604030504040204" pitchFamily="34" charset="0"/>
                <a:ea typeface="Verdana" panose="020B0604030504040204" pitchFamily="34" charset="0"/>
                <a:cs typeface="Verdana" panose="020B0604030504040204" pitchFamily="34" charset="0"/>
              </a:rPr>
              <a:t>documentaţia este depusă la Comisia Europeană pentru decizie</a:t>
            </a:r>
            <a:endParaRPr lang="en-US" sz="2000" dirty="0">
              <a:latin typeface="Verdana" panose="020B0604030504040204" pitchFamily="34" charset="0"/>
              <a:ea typeface="Verdana" panose="020B0604030504040204" pitchFamily="34" charset="0"/>
              <a:cs typeface="Verdana" panose="020B0604030504040204" pitchFamily="34" charset="0"/>
            </a:endParaRPr>
          </a:p>
          <a:p>
            <a:pPr marL="342900" lvl="0" indent="-342900" fontAlgn="t">
              <a:spcBef>
                <a:spcPts val="1200"/>
              </a:spcBef>
              <a:buFont typeface="Arial" pitchFamily="34" charset="0"/>
              <a:buChar char="•"/>
            </a:pPr>
            <a:r>
              <a:rPr lang="ro-RO" sz="2000" dirty="0">
                <a:latin typeface="Verdana" panose="020B0604030504040204" pitchFamily="34" charset="0"/>
                <a:ea typeface="Verdana" panose="020B0604030504040204" pitchFamily="34" charset="0"/>
                <a:cs typeface="Verdana" panose="020B0604030504040204" pitchFamily="34" charset="0"/>
              </a:rPr>
              <a:t>Dacă da, noua clasificare este inclusă în lista clasificărilor armonizate (anexa VI la Regulamentul CLP) şi publicată pe site-ul ECHA</a:t>
            </a:r>
            <a:endParaRPr lang="en-US" sz="2000" dirty="0">
              <a:latin typeface="Verdana" panose="020B0604030504040204" pitchFamily="34" charset="0"/>
              <a:ea typeface="Verdana" panose="020B0604030504040204" pitchFamily="34" charset="0"/>
              <a:cs typeface="Verdana" panose="020B0604030504040204" pitchFamily="34" charset="0"/>
            </a:endParaRPr>
          </a:p>
        </p:txBody>
      </p:sp>
      <p:sp>
        <p:nvSpPr>
          <p:cNvPr id="7" name="TextBox 6"/>
          <p:cNvSpPr txBox="1"/>
          <p:nvPr/>
        </p:nvSpPr>
        <p:spPr>
          <a:xfrm>
            <a:off x="2051720" y="5406315"/>
            <a:ext cx="6696744" cy="830997"/>
          </a:xfrm>
          <a:prstGeom prst="rect">
            <a:avLst/>
          </a:prstGeom>
          <a:noFill/>
        </p:spPr>
        <p:txBody>
          <a:bodyPr wrap="square" rtlCol="0">
            <a:spAutoFit/>
          </a:bodyPr>
          <a:lstStyle/>
          <a:p>
            <a:pPr fontAlgn="t"/>
            <a:r>
              <a:rPr lang="ro-RO" sz="16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După </a:t>
            </a:r>
            <a:r>
              <a:rPr lang="ro-RO" sz="1600" b="1" dirty="0">
                <a:solidFill>
                  <a:srgbClr val="0046AD"/>
                </a:solidFill>
                <a:latin typeface="Verdana" panose="020B0604030504040204" pitchFamily="34" charset="0"/>
                <a:ea typeface="Verdana" panose="020B0604030504040204" pitchFamily="34" charset="0"/>
                <a:cs typeface="Verdana" panose="020B0604030504040204" pitchFamily="34" charset="0"/>
              </a:rPr>
              <a:t>includerea în Lista CLH, toţi producătorii, importatorii şi utilizatorii substanţei din UE trebuie să utilizeze </a:t>
            </a:r>
            <a:r>
              <a:rPr lang="ro-RO" sz="16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clasificare</a:t>
            </a:r>
            <a:r>
              <a:rPr lang="en-US" sz="16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a</a:t>
            </a:r>
            <a:r>
              <a:rPr lang="ro-RO" sz="16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 </a:t>
            </a:r>
            <a:r>
              <a:rPr lang="ro-RO" sz="1600" b="1" dirty="0">
                <a:solidFill>
                  <a:srgbClr val="0046AD"/>
                </a:solidFill>
                <a:latin typeface="Verdana" panose="020B0604030504040204" pitchFamily="34" charset="0"/>
                <a:ea typeface="Verdana" panose="020B0604030504040204" pitchFamily="34" charset="0"/>
                <a:cs typeface="Verdana" panose="020B0604030504040204" pitchFamily="34" charset="0"/>
              </a:rPr>
              <a:t>şi etichetarea armonizate.</a:t>
            </a:r>
            <a:endParaRPr lang="en-US" sz="1600" b="1" dirty="0">
              <a:solidFill>
                <a:srgbClr val="0046AD"/>
              </a:solidFill>
              <a:latin typeface="Verdana" panose="020B0604030504040204" pitchFamily="34" charset="0"/>
              <a:ea typeface="Verdana" panose="020B0604030504040204" pitchFamily="34" charset="0"/>
              <a:cs typeface="Verdana" panose="020B0604030504040204" pitchFamily="34" charset="0"/>
            </a:endParaRPr>
          </a:p>
        </p:txBody>
      </p:sp>
      <p:grpSp>
        <p:nvGrpSpPr>
          <p:cNvPr id="4" name="Group 3"/>
          <p:cNvGrpSpPr/>
          <p:nvPr/>
        </p:nvGrpSpPr>
        <p:grpSpPr>
          <a:xfrm>
            <a:off x="6026414" y="2420888"/>
            <a:ext cx="2794058" cy="1347846"/>
            <a:chOff x="5944223" y="2585210"/>
            <a:chExt cx="2794058" cy="1347846"/>
          </a:xfrm>
        </p:grpSpPr>
        <p:sp>
          <p:nvSpPr>
            <p:cNvPr id="22" name="Flowchart: Alternate Process 21"/>
            <p:cNvSpPr/>
            <p:nvPr/>
          </p:nvSpPr>
          <p:spPr>
            <a:xfrm>
              <a:off x="6146281" y="2585210"/>
              <a:ext cx="2592000" cy="1080000"/>
            </a:xfrm>
            <a:prstGeom prst="flowChartAlternateProcess">
              <a:avLst/>
            </a:prstGeom>
            <a:solidFill>
              <a:srgbClr val="008BC8"/>
            </a:solidFill>
            <a:ln>
              <a:solidFill>
                <a:srgbClr val="008B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Diamond 24"/>
            <p:cNvSpPr/>
            <p:nvPr/>
          </p:nvSpPr>
          <p:spPr>
            <a:xfrm>
              <a:off x="6165991" y="2786483"/>
              <a:ext cx="972000" cy="724911"/>
            </a:xfrm>
            <a:prstGeom prst="diamond">
              <a:avLst/>
            </a:prstGeom>
            <a:solidFill>
              <a:schemeClr val="bg1"/>
            </a:solidFill>
            <a:ln w="38100">
              <a:solidFill>
                <a:srgbClr val="008B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ounded Rectangle 33"/>
            <p:cNvSpPr/>
            <p:nvPr/>
          </p:nvSpPr>
          <p:spPr>
            <a:xfrm>
              <a:off x="7296083" y="2750712"/>
              <a:ext cx="1368152" cy="796453"/>
            </a:xfrm>
            <a:prstGeom prst="roundRect">
              <a:avLst/>
            </a:prstGeom>
            <a:solidFill>
              <a:schemeClr val="bg1"/>
            </a:solidFill>
            <a:ln w="38100">
              <a:solidFill>
                <a:srgbClr val="008B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TextBox 34"/>
            <p:cNvSpPr txBox="1"/>
            <p:nvPr/>
          </p:nvSpPr>
          <p:spPr>
            <a:xfrm>
              <a:off x="7222037" y="2764218"/>
              <a:ext cx="1516244" cy="769441"/>
            </a:xfrm>
            <a:prstGeom prst="rect">
              <a:avLst/>
            </a:prstGeom>
            <a:noFill/>
            <a:ln>
              <a:noFill/>
            </a:ln>
          </p:spPr>
          <p:txBody>
            <a:bodyPr wrap="square" rtlCol="0">
              <a:spAutoFit/>
            </a:bodyPr>
            <a:lstStyle/>
            <a:p>
              <a:pPr algn="ctr"/>
              <a:r>
                <a:rPr lang="ro-RO" sz="1100" b="1" dirty="0" smtClean="0">
                  <a:solidFill>
                    <a:srgbClr val="008BC8"/>
                  </a:solidFill>
                  <a:latin typeface="Verdana" panose="020B0604030504040204" pitchFamily="34" charset="0"/>
                  <a:ea typeface="Verdana" panose="020B0604030504040204" pitchFamily="34" charset="0"/>
                  <a:cs typeface="Verdana" panose="020B0604030504040204" pitchFamily="34" charset="0"/>
                </a:rPr>
                <a:t>Lista </a:t>
              </a:r>
              <a:r>
                <a:rPr lang="ro-RO" sz="1100" b="1" dirty="0">
                  <a:solidFill>
                    <a:srgbClr val="008BC8"/>
                  </a:solidFill>
                  <a:latin typeface="Verdana" panose="020B0604030504040204" pitchFamily="34" charset="0"/>
                  <a:ea typeface="Verdana" panose="020B0604030504040204" pitchFamily="34" charset="0"/>
                  <a:cs typeface="Verdana" panose="020B0604030504040204" pitchFamily="34" charset="0"/>
                </a:rPr>
                <a:t>clasificărilor şi etichetărilor armonizate</a:t>
              </a:r>
              <a:endParaRPr lang="en-GB" sz="1100" b="1" dirty="0">
                <a:solidFill>
                  <a:srgbClr val="008BC8"/>
                </a:solidFill>
                <a:latin typeface="Verdana" panose="020B0604030504040204" pitchFamily="34" charset="0"/>
                <a:ea typeface="Verdana" panose="020B0604030504040204" pitchFamily="34" charset="0"/>
                <a:cs typeface="Verdana" panose="020B0604030504040204" pitchFamily="34" charset="0"/>
              </a:endParaRPr>
            </a:p>
          </p:txBody>
        </p:sp>
        <p:sp>
          <p:nvSpPr>
            <p:cNvPr id="38" name="TextBox 37"/>
            <p:cNvSpPr txBox="1"/>
            <p:nvPr/>
          </p:nvSpPr>
          <p:spPr>
            <a:xfrm>
              <a:off x="7044375" y="3040938"/>
              <a:ext cx="253746" cy="216000"/>
            </a:xfrm>
            <a:prstGeom prst="rightArrow">
              <a:avLst/>
            </a:prstGeom>
            <a:solidFill>
              <a:srgbClr val="FF9900"/>
            </a:solidFill>
            <a:ln>
              <a:solidFill>
                <a:srgbClr val="FF9900"/>
              </a:solidFill>
            </a:ln>
          </p:spPr>
          <p:txBody>
            <a:bodyPr wrap="square" rtlCol="0">
              <a:spAutoFit/>
            </a:bodyPr>
            <a:lstStyle/>
            <a:p>
              <a:pPr algn="ctr"/>
              <a:endParaRPr lang="en-GB" sz="1000" b="1" dirty="0">
                <a:solidFill>
                  <a:schemeClr val="bg1"/>
                </a:solidFill>
              </a:endParaRPr>
            </a:p>
          </p:txBody>
        </p:sp>
        <p:sp>
          <p:nvSpPr>
            <p:cNvPr id="44" name="TextBox 43"/>
            <p:cNvSpPr txBox="1"/>
            <p:nvPr/>
          </p:nvSpPr>
          <p:spPr>
            <a:xfrm>
              <a:off x="6203852" y="3018133"/>
              <a:ext cx="878245" cy="261610"/>
            </a:xfrm>
            <a:prstGeom prst="rect">
              <a:avLst/>
            </a:prstGeom>
            <a:noFill/>
          </p:spPr>
          <p:txBody>
            <a:bodyPr wrap="square" rtlCol="0">
              <a:spAutoFit/>
            </a:bodyPr>
            <a:lstStyle/>
            <a:p>
              <a:pPr algn="ctr"/>
              <a:r>
                <a:rPr lang="en-GB" sz="1100" b="1" dirty="0" err="1" smtClean="0">
                  <a:solidFill>
                    <a:srgbClr val="008BC8"/>
                  </a:solidFill>
                  <a:latin typeface="Verdana" panose="020B0604030504040204" pitchFamily="34" charset="0"/>
                  <a:ea typeface="Verdana" panose="020B0604030504040204" pitchFamily="34" charset="0"/>
                  <a:cs typeface="Verdana" panose="020B0604030504040204" pitchFamily="34" charset="0"/>
                </a:rPr>
                <a:t>Decizia</a:t>
              </a:r>
              <a:endParaRPr lang="en-GB" sz="1100" b="1" dirty="0">
                <a:solidFill>
                  <a:srgbClr val="008BC8"/>
                </a:solidFill>
                <a:latin typeface="Verdana" panose="020B0604030504040204" pitchFamily="34" charset="0"/>
                <a:ea typeface="Verdana" panose="020B0604030504040204" pitchFamily="34" charset="0"/>
                <a:cs typeface="Verdana" panose="020B0604030504040204" pitchFamily="34" charset="0"/>
              </a:endParaRPr>
            </a:p>
          </p:txBody>
        </p:sp>
        <p:grpSp>
          <p:nvGrpSpPr>
            <p:cNvPr id="45" name="Group 44"/>
            <p:cNvGrpSpPr/>
            <p:nvPr/>
          </p:nvGrpSpPr>
          <p:grpSpPr>
            <a:xfrm>
              <a:off x="7524328" y="3597954"/>
              <a:ext cx="720080" cy="323493"/>
              <a:chOff x="683568" y="1607410"/>
              <a:chExt cx="720080" cy="323493"/>
            </a:xfrm>
            <a:solidFill>
              <a:schemeClr val="bg1"/>
            </a:solidFill>
          </p:grpSpPr>
          <p:sp>
            <p:nvSpPr>
              <p:cNvPr id="46" name="TextBox 45"/>
              <p:cNvSpPr txBox="1"/>
              <p:nvPr/>
            </p:nvSpPr>
            <p:spPr>
              <a:xfrm>
                <a:off x="683568" y="1607410"/>
                <a:ext cx="720080" cy="323493"/>
              </a:xfrm>
              <a:prstGeom prst="roundRect">
                <a:avLst/>
              </a:prstGeom>
              <a:grpFill/>
              <a:ln>
                <a:solidFill>
                  <a:schemeClr val="bg1">
                    <a:lumMod val="50000"/>
                  </a:schemeClr>
                </a:solidFill>
              </a:ln>
            </p:spPr>
            <p:txBody>
              <a:bodyPr wrap="square" rtlCol="0">
                <a:spAutoFit/>
              </a:bodyPr>
              <a:lstStyle/>
              <a:p>
                <a:pPr algn="ctr"/>
                <a:endParaRPr lang="en-GB" sz="1300" b="1" dirty="0">
                  <a:latin typeface="Verdana" panose="020B0604030504040204" pitchFamily="34" charset="0"/>
                  <a:ea typeface="Verdana" panose="020B0604030504040204" pitchFamily="34" charset="0"/>
                  <a:cs typeface="Verdana" panose="020B0604030504040204" pitchFamily="34" charset="0"/>
                </a:endParaRPr>
              </a:p>
            </p:txBody>
          </p:sp>
          <p:pic>
            <p:nvPicPr>
              <p:cNvPr id="47" name="Picture 4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3650" y="1703588"/>
                <a:ext cx="619911" cy="162727"/>
              </a:xfrm>
              <a:prstGeom prst="rect">
                <a:avLst/>
              </a:prstGeom>
              <a:grpFill/>
            </p:spPr>
          </p:pic>
        </p:grpSp>
        <p:grpSp>
          <p:nvGrpSpPr>
            <p:cNvPr id="49" name="Group 48"/>
            <p:cNvGrpSpPr/>
            <p:nvPr/>
          </p:nvGrpSpPr>
          <p:grpSpPr>
            <a:xfrm>
              <a:off x="6290009" y="3609563"/>
              <a:ext cx="720080" cy="323493"/>
              <a:chOff x="6312457" y="3993455"/>
              <a:chExt cx="720080" cy="323493"/>
            </a:xfrm>
          </p:grpSpPr>
          <p:sp>
            <p:nvSpPr>
              <p:cNvPr id="12" name="TextBox 11"/>
              <p:cNvSpPr txBox="1"/>
              <p:nvPr/>
            </p:nvSpPr>
            <p:spPr>
              <a:xfrm>
                <a:off x="6312457" y="3993455"/>
                <a:ext cx="720080" cy="323493"/>
              </a:xfrm>
              <a:prstGeom prst="roundRect">
                <a:avLst/>
              </a:prstGeom>
              <a:solidFill>
                <a:schemeClr val="bg1"/>
              </a:solidFill>
              <a:ln>
                <a:solidFill>
                  <a:schemeClr val="bg1">
                    <a:lumMod val="50000"/>
                  </a:schemeClr>
                </a:solidFill>
              </a:ln>
            </p:spPr>
            <p:txBody>
              <a:bodyPr wrap="square" rtlCol="0">
                <a:spAutoFit/>
              </a:bodyPr>
              <a:lstStyle/>
              <a:p>
                <a:pPr algn="ctr"/>
                <a:endParaRPr lang="en-GB" sz="1300" b="1" dirty="0">
                  <a:latin typeface="Verdana" panose="020B0604030504040204" pitchFamily="34" charset="0"/>
                  <a:ea typeface="Verdana" panose="020B0604030504040204" pitchFamily="34" charset="0"/>
                  <a:cs typeface="Verdana" panose="020B0604030504040204" pitchFamily="34" charset="0"/>
                </a:endParaRPr>
              </a:p>
            </p:txBody>
          </p:sp>
          <p:pic>
            <p:nvPicPr>
              <p:cNvPr id="13"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61932" y="4016675"/>
                <a:ext cx="432048" cy="300273"/>
              </a:xfrm>
              <a:prstGeom prst="rect">
                <a:avLst/>
              </a:prstGeom>
              <a:noFill/>
              <a:ln w="9525">
                <a:noFill/>
                <a:miter lim="800000"/>
                <a:headEnd/>
                <a:tailEnd/>
              </a:ln>
              <a:extLst>
                <a:ext uri="{909E8E84-426E-40DD-AFC4-6F175D3DCCD1}">
                  <a14:hiddenFill xmlns:a14="http://schemas.microsoft.com/office/drawing/2010/main">
                    <a:solidFill>
                      <a:schemeClr val="accent1"/>
                    </a:solidFill>
                  </a14:hiddenFill>
                </a:ext>
              </a:extLst>
            </p:spPr>
          </p:pic>
        </p:grpSp>
        <p:sp>
          <p:nvSpPr>
            <p:cNvPr id="21" name="TextBox 20"/>
            <p:cNvSpPr txBox="1"/>
            <p:nvPr/>
          </p:nvSpPr>
          <p:spPr>
            <a:xfrm>
              <a:off x="5944223" y="3040938"/>
              <a:ext cx="253746" cy="216000"/>
            </a:xfrm>
            <a:prstGeom prst="rightArrow">
              <a:avLst/>
            </a:prstGeom>
            <a:solidFill>
              <a:srgbClr val="FF9900"/>
            </a:solidFill>
            <a:ln>
              <a:solidFill>
                <a:srgbClr val="FF9900"/>
              </a:solidFill>
            </a:ln>
          </p:spPr>
          <p:txBody>
            <a:bodyPr wrap="square" rtlCol="0">
              <a:spAutoFit/>
            </a:bodyPr>
            <a:lstStyle/>
            <a:p>
              <a:pPr algn="ctr"/>
              <a:endParaRPr lang="en-GB" sz="1000" b="1" dirty="0">
                <a:solidFill>
                  <a:schemeClr val="bg1"/>
                </a:solidFill>
              </a:endParaRPr>
            </a:p>
          </p:txBody>
        </p:sp>
      </p:grpSp>
      <p:pic>
        <p:nvPicPr>
          <p:cNvPr id="24" name="Picture 2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9853" y="5229200"/>
            <a:ext cx="1149859" cy="968400"/>
          </a:xfrm>
          <a:prstGeom prst="rect">
            <a:avLst/>
          </a:prstGeom>
        </p:spPr>
      </p:pic>
      <p:grpSp>
        <p:nvGrpSpPr>
          <p:cNvPr id="26" name="Group 25"/>
          <p:cNvGrpSpPr/>
          <p:nvPr/>
        </p:nvGrpSpPr>
        <p:grpSpPr>
          <a:xfrm>
            <a:off x="6401308" y="180000"/>
            <a:ext cx="2593763" cy="380186"/>
            <a:chOff x="6549815" y="1675729"/>
            <a:chExt cx="2593763" cy="380186"/>
          </a:xfrm>
        </p:grpSpPr>
        <p:pic>
          <p:nvPicPr>
            <p:cNvPr id="27"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549815" y="1700808"/>
              <a:ext cx="2593763" cy="347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 name="Rounded Rectangle 27"/>
            <p:cNvSpPr/>
            <p:nvPr/>
          </p:nvSpPr>
          <p:spPr>
            <a:xfrm>
              <a:off x="8267884" y="1675729"/>
              <a:ext cx="875693" cy="380186"/>
            </a:xfrm>
            <a:prstGeom prst="roundRect">
              <a:avLst/>
            </a:prstGeom>
            <a:noFill/>
            <a:ln w="19050">
              <a:solidFill>
                <a:srgbClr val="E45E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Tree>
    <p:extLst>
      <p:ext uri="{BB962C8B-B14F-4D97-AF65-F5344CB8AC3E}">
        <p14:creationId xmlns:p14="http://schemas.microsoft.com/office/powerpoint/2010/main" val="246608333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68344" y="645984"/>
            <a:ext cx="995975" cy="838800"/>
          </a:xfrm>
          <a:prstGeom prst="rect">
            <a:avLst/>
          </a:prstGeom>
        </p:spPr>
      </p:pic>
      <p:sp>
        <p:nvSpPr>
          <p:cNvPr id="2" name="Title 1"/>
          <p:cNvSpPr>
            <a:spLocks noGrp="1"/>
          </p:cNvSpPr>
          <p:nvPr>
            <p:ph type="ctrTitle"/>
          </p:nvPr>
        </p:nvSpPr>
        <p:spPr>
          <a:xfrm>
            <a:off x="611560" y="393626"/>
            <a:ext cx="7772400" cy="1470025"/>
          </a:xfrm>
        </p:spPr>
        <p:txBody>
          <a:bodyPr>
            <a:noAutofit/>
          </a:bodyPr>
          <a:lstStyle/>
          <a:p>
            <a:pPr lvl="0" algn="l"/>
            <a:r>
              <a:rPr lang="ro-RO" sz="26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Sfaturi </a:t>
            </a:r>
            <a:r>
              <a:rPr lang="ro-RO" sz="2600" b="1" dirty="0">
                <a:solidFill>
                  <a:srgbClr val="0046AD"/>
                </a:solidFill>
                <a:latin typeface="Verdana" panose="020B0604030504040204" pitchFamily="34" charset="0"/>
                <a:ea typeface="Verdana" panose="020B0604030504040204" pitchFamily="34" charset="0"/>
                <a:cs typeface="Verdana" panose="020B0604030504040204" pitchFamily="34" charset="0"/>
              </a:rPr>
              <a:t>suplimentare pentru utilizatorii din aval cu privire la CLH şi la auto-clasificare</a:t>
            </a:r>
            <a:r>
              <a:rPr lang="en-US" sz="2600" b="1" dirty="0">
                <a:solidFill>
                  <a:srgbClr val="0046AD"/>
                </a:solidFill>
                <a:latin typeface="Verdana" panose="020B0604030504040204" pitchFamily="34" charset="0"/>
                <a:ea typeface="Verdana" panose="020B0604030504040204" pitchFamily="34" charset="0"/>
                <a:cs typeface="Verdana" panose="020B0604030504040204" pitchFamily="34" charset="0"/>
              </a:rPr>
              <a:t/>
            </a:r>
            <a:br>
              <a:rPr lang="en-US" sz="2600" b="1" dirty="0">
                <a:solidFill>
                  <a:srgbClr val="0046AD"/>
                </a:solidFill>
                <a:latin typeface="Verdana" panose="020B0604030504040204" pitchFamily="34" charset="0"/>
                <a:ea typeface="Verdana" panose="020B0604030504040204" pitchFamily="34" charset="0"/>
                <a:cs typeface="Verdana" panose="020B0604030504040204" pitchFamily="34" charset="0"/>
              </a:rPr>
            </a:br>
            <a:endParaRPr lang="en-GB" sz="2600" b="1" dirty="0">
              <a:solidFill>
                <a:srgbClr val="0046AD"/>
              </a:solidFill>
              <a:latin typeface="Verdana" panose="020B0604030504040204" pitchFamily="34" charset="0"/>
              <a:ea typeface="Verdana" panose="020B0604030504040204" pitchFamily="34" charset="0"/>
              <a:cs typeface="Verdana" panose="020B0604030504040204" pitchFamily="34" charset="0"/>
            </a:endParaRPr>
          </a:p>
        </p:txBody>
      </p:sp>
      <p:sp>
        <p:nvSpPr>
          <p:cNvPr id="6" name="Slide Number Placeholder 5"/>
          <p:cNvSpPr>
            <a:spLocks noGrp="1"/>
          </p:cNvSpPr>
          <p:nvPr>
            <p:ph type="sldNum" sz="quarter" idx="12"/>
          </p:nvPr>
        </p:nvSpPr>
        <p:spPr>
          <a:xfrm>
            <a:off x="6553200" y="6356350"/>
            <a:ext cx="2133600" cy="365125"/>
          </a:xfrm>
        </p:spPr>
        <p:txBody>
          <a:bodyPr/>
          <a:lstStyle/>
          <a:p>
            <a:fld id="{6230B351-A18E-4512-92B8-03A75F39B8B0}" type="slidenum">
              <a:rPr lang="en-GB" sz="1000" smtClean="0">
                <a:latin typeface="Verdana" panose="020B0604030504040204" pitchFamily="34" charset="0"/>
                <a:ea typeface="Verdana" panose="020B0604030504040204" pitchFamily="34" charset="0"/>
                <a:cs typeface="Verdana" panose="020B0604030504040204" pitchFamily="34" charset="0"/>
              </a:rPr>
              <a:t>21</a:t>
            </a:fld>
            <a:endParaRPr lang="en-GB" sz="1000" dirty="0">
              <a:latin typeface="Verdana" panose="020B0604030504040204" pitchFamily="34" charset="0"/>
              <a:ea typeface="Verdana" panose="020B0604030504040204" pitchFamily="34" charset="0"/>
              <a:cs typeface="Verdana" panose="020B0604030504040204" pitchFamily="34" charset="0"/>
            </a:endParaRPr>
          </a:p>
        </p:txBody>
      </p:sp>
      <p:sp>
        <p:nvSpPr>
          <p:cNvPr id="7" name="TextBox 6"/>
          <p:cNvSpPr txBox="1"/>
          <p:nvPr/>
        </p:nvSpPr>
        <p:spPr>
          <a:xfrm>
            <a:off x="683568" y="1989415"/>
            <a:ext cx="7776864" cy="3600986"/>
          </a:xfrm>
          <a:prstGeom prst="rect">
            <a:avLst/>
          </a:prstGeom>
          <a:noFill/>
        </p:spPr>
        <p:txBody>
          <a:bodyPr wrap="square" rtlCol="0">
            <a:spAutoFit/>
          </a:bodyPr>
          <a:lstStyle/>
          <a:p>
            <a:pPr marL="285750" lvl="0" indent="-285750" fontAlgn="t">
              <a:spcBef>
                <a:spcPts val="1200"/>
              </a:spcBef>
              <a:buFont typeface="Arial" pitchFamily="34" charset="0"/>
              <a:buChar char="•"/>
            </a:pPr>
            <a:r>
              <a:rPr lang="ro-RO" dirty="0">
                <a:latin typeface="Verdana" panose="020B0604030504040204" pitchFamily="34" charset="0"/>
                <a:ea typeface="Verdana" panose="020B0604030504040204" pitchFamily="34" charset="0"/>
                <a:cs typeface="Verdana" panose="020B0604030504040204" pitchFamily="34" charset="0"/>
              </a:rPr>
              <a:t>În plus față de utilizarea clasificării și etichetării armonizate, producătorii, importatorii sau utilizatorii din aval care furnizează substanțe sau amestecuri trebuie să auto-clasifice substanța în conformitate cu CLP pentru clasele </a:t>
            </a:r>
            <a:r>
              <a:rPr lang="ro-RO" dirty="0" smtClean="0">
                <a:latin typeface="Verdana" panose="020B0604030504040204" pitchFamily="34" charset="0"/>
                <a:ea typeface="Verdana" panose="020B0604030504040204" pitchFamily="34" charset="0"/>
                <a:cs typeface="Verdana" panose="020B0604030504040204" pitchFamily="34" charset="0"/>
              </a:rPr>
              <a:t>sau </a:t>
            </a:r>
            <a:r>
              <a:rPr lang="en-US" dirty="0" err="1" smtClean="0">
                <a:latin typeface="Verdana" panose="020B0604030504040204" pitchFamily="34" charset="0"/>
                <a:ea typeface="Verdana" panose="020B0604030504040204" pitchFamily="34" charset="0"/>
                <a:cs typeface="Verdana" panose="020B0604030504040204" pitchFamily="34" charset="0"/>
              </a:rPr>
              <a:t>categoriile</a:t>
            </a:r>
            <a:r>
              <a:rPr lang="en-US" dirty="0" smtClean="0">
                <a:latin typeface="Verdana" panose="020B0604030504040204" pitchFamily="34" charset="0"/>
                <a:ea typeface="Verdana" panose="020B0604030504040204" pitchFamily="34" charset="0"/>
                <a:cs typeface="Verdana" panose="020B0604030504040204" pitchFamily="34" charset="0"/>
              </a:rPr>
              <a:t> </a:t>
            </a:r>
            <a:r>
              <a:rPr lang="ro-RO" dirty="0" smtClean="0">
                <a:latin typeface="Verdana" panose="020B0604030504040204" pitchFamily="34" charset="0"/>
                <a:ea typeface="Verdana" panose="020B0604030504040204" pitchFamily="34" charset="0"/>
                <a:cs typeface="Verdana" panose="020B0604030504040204" pitchFamily="34" charset="0"/>
              </a:rPr>
              <a:t>de </a:t>
            </a:r>
            <a:r>
              <a:rPr lang="ro-RO" dirty="0">
                <a:latin typeface="Verdana" panose="020B0604030504040204" pitchFamily="34" charset="0"/>
                <a:ea typeface="Verdana" panose="020B0604030504040204" pitchFamily="34" charset="0"/>
                <a:cs typeface="Verdana" panose="020B0604030504040204" pitchFamily="34" charset="0"/>
              </a:rPr>
              <a:t>pericol </a:t>
            </a:r>
            <a:r>
              <a:rPr lang="ro-RO" dirty="0" smtClean="0">
                <a:latin typeface="Verdana" panose="020B0604030504040204" pitchFamily="34" charset="0"/>
                <a:ea typeface="Verdana" panose="020B0604030504040204" pitchFamily="34" charset="0"/>
                <a:cs typeface="Verdana" panose="020B0604030504040204" pitchFamily="34" charset="0"/>
              </a:rPr>
              <a:t>care </a:t>
            </a:r>
            <a:r>
              <a:rPr lang="ro-RO" dirty="0">
                <a:latin typeface="Verdana" panose="020B0604030504040204" pitchFamily="34" charset="0"/>
                <a:ea typeface="Verdana" panose="020B0604030504040204" pitchFamily="34" charset="0"/>
                <a:cs typeface="Verdana" panose="020B0604030504040204" pitchFamily="34" charset="0"/>
              </a:rPr>
              <a:t>nu sunt armonizate</a:t>
            </a:r>
            <a:endParaRPr lang="en-US" dirty="0">
              <a:latin typeface="Verdana" panose="020B0604030504040204" pitchFamily="34" charset="0"/>
              <a:ea typeface="Verdana" panose="020B0604030504040204" pitchFamily="34" charset="0"/>
              <a:cs typeface="Verdana" panose="020B0604030504040204" pitchFamily="34" charset="0"/>
            </a:endParaRPr>
          </a:p>
          <a:p>
            <a:pPr marL="285750" lvl="0" indent="-285750" fontAlgn="t">
              <a:spcBef>
                <a:spcPts val="1200"/>
              </a:spcBef>
              <a:buFont typeface="Arial" pitchFamily="34" charset="0"/>
              <a:buChar char="•"/>
            </a:pPr>
            <a:r>
              <a:rPr lang="ro-RO" dirty="0">
                <a:latin typeface="Verdana" panose="020B0604030504040204" pitchFamily="34" charset="0"/>
                <a:ea typeface="Verdana" panose="020B0604030504040204" pitchFamily="34" charset="0"/>
                <a:cs typeface="Verdana" panose="020B0604030504040204" pitchFamily="34" charset="0"/>
              </a:rPr>
              <a:t>Când se auto-clasifică pericole fizice, se solicită teste noi dacă nu sunt disponibile informații adecvate și fiabile </a:t>
            </a:r>
            <a:endParaRPr lang="en-US" dirty="0">
              <a:latin typeface="Verdana" panose="020B0604030504040204" pitchFamily="34" charset="0"/>
              <a:ea typeface="Verdana" panose="020B0604030504040204" pitchFamily="34" charset="0"/>
              <a:cs typeface="Verdana" panose="020B0604030504040204" pitchFamily="34" charset="0"/>
            </a:endParaRPr>
          </a:p>
          <a:p>
            <a:pPr marL="285750" lvl="0" indent="-285750" fontAlgn="t">
              <a:spcBef>
                <a:spcPts val="1200"/>
              </a:spcBef>
              <a:buFont typeface="Arial" pitchFamily="34" charset="0"/>
              <a:buChar char="•"/>
            </a:pPr>
            <a:r>
              <a:rPr lang="ro-RO" dirty="0">
                <a:latin typeface="Verdana" panose="020B0604030504040204" pitchFamily="34" charset="0"/>
                <a:ea typeface="Verdana" panose="020B0604030504040204" pitchFamily="34" charset="0"/>
                <a:cs typeface="Verdana" panose="020B0604030504040204" pitchFamily="34" charset="0"/>
              </a:rPr>
              <a:t>Dacă, în calitate de utilizator din aval, aveți o clasificare a unei substanțe diferită de cea a tuturor furnizorilor dumneavoastră trebuie să raportaţi acest lucru ECHA</a:t>
            </a:r>
            <a:endParaRPr lang="en-US" dirty="0">
              <a:latin typeface="Verdana" panose="020B0604030504040204" pitchFamily="34" charset="0"/>
              <a:ea typeface="Verdana" panose="020B0604030504040204" pitchFamily="34" charset="0"/>
              <a:cs typeface="Verdana" panose="020B0604030504040204" pitchFamily="34" charset="0"/>
            </a:endParaRPr>
          </a:p>
          <a:p>
            <a:pPr marL="285750" indent="-285750">
              <a:spcBef>
                <a:spcPts val="1200"/>
              </a:spcBef>
              <a:buClr>
                <a:schemeClr val="tx1"/>
              </a:buClr>
              <a:buFont typeface="Arial" panose="020B0604020202020204" pitchFamily="34" charset="0"/>
              <a:buChar char="•"/>
            </a:pPr>
            <a:endParaRPr lang="en-GB"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998834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1559" y="116632"/>
            <a:ext cx="7137021" cy="1470025"/>
          </a:xfrm>
        </p:spPr>
        <p:txBody>
          <a:bodyPr>
            <a:noAutofit/>
          </a:bodyPr>
          <a:lstStyle/>
          <a:p>
            <a:pPr lvl="0" algn="l"/>
            <a:r>
              <a:rPr lang="en-GB" altLang="en-US" sz="28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CLH, </a:t>
            </a:r>
            <a:r>
              <a:rPr lang="ro-RO" sz="28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rezumatul procesului</a:t>
            </a:r>
            <a:endParaRPr lang="en-GB" sz="2800" b="1" dirty="0">
              <a:solidFill>
                <a:srgbClr val="0046AD"/>
              </a:solidFill>
              <a:latin typeface="Verdana" panose="020B0604030504040204" pitchFamily="34" charset="0"/>
              <a:ea typeface="Verdana" panose="020B0604030504040204" pitchFamily="34" charset="0"/>
              <a:cs typeface="Verdana" panose="020B0604030504040204" pitchFamily="34" charset="0"/>
            </a:endParaRPr>
          </a:p>
        </p:txBody>
      </p:sp>
      <p:sp>
        <p:nvSpPr>
          <p:cNvPr id="6" name="Slide Number Placeholder 5"/>
          <p:cNvSpPr>
            <a:spLocks noGrp="1"/>
          </p:cNvSpPr>
          <p:nvPr>
            <p:ph type="sldNum" sz="quarter" idx="12"/>
          </p:nvPr>
        </p:nvSpPr>
        <p:spPr>
          <a:xfrm>
            <a:off x="6553200" y="6356350"/>
            <a:ext cx="2133600" cy="365125"/>
          </a:xfrm>
        </p:spPr>
        <p:txBody>
          <a:bodyPr/>
          <a:lstStyle/>
          <a:p>
            <a:fld id="{6230B351-A18E-4512-92B8-03A75F39B8B0}" type="slidenum">
              <a:rPr lang="en-GB" sz="1000" smtClean="0">
                <a:latin typeface="Verdana" panose="020B0604030504040204" pitchFamily="34" charset="0"/>
                <a:ea typeface="Verdana" panose="020B0604030504040204" pitchFamily="34" charset="0"/>
                <a:cs typeface="Verdana" panose="020B0604030504040204" pitchFamily="34" charset="0"/>
              </a:rPr>
              <a:t>22</a:t>
            </a:fld>
            <a:endParaRPr lang="en-GB" sz="1000" dirty="0">
              <a:latin typeface="Verdana" panose="020B0604030504040204" pitchFamily="34" charset="0"/>
              <a:ea typeface="Verdana" panose="020B0604030504040204" pitchFamily="34" charset="0"/>
              <a:cs typeface="Verdana" panose="020B0604030504040204" pitchFamily="34" charset="0"/>
            </a:endParaRPr>
          </a:p>
        </p:txBody>
      </p:sp>
      <p:grpSp>
        <p:nvGrpSpPr>
          <p:cNvPr id="3" name="Group 2"/>
          <p:cNvGrpSpPr/>
          <p:nvPr/>
        </p:nvGrpSpPr>
        <p:grpSpPr>
          <a:xfrm>
            <a:off x="445247" y="2708920"/>
            <a:ext cx="8246634" cy="1642267"/>
            <a:chOff x="445247" y="2708920"/>
            <a:chExt cx="8246634" cy="1642267"/>
          </a:xfrm>
        </p:grpSpPr>
        <p:pic>
          <p:nvPicPr>
            <p:cNvPr id="104" name="Picture 10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48581" y="3815232"/>
              <a:ext cx="458022" cy="535955"/>
            </a:xfrm>
            <a:prstGeom prst="rect">
              <a:avLst/>
            </a:prstGeom>
          </p:spPr>
        </p:pic>
        <p:pic>
          <p:nvPicPr>
            <p:cNvPr id="97" name="Picture 9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6297" y="3815232"/>
              <a:ext cx="458022" cy="535955"/>
            </a:xfrm>
            <a:prstGeom prst="rect">
              <a:avLst/>
            </a:prstGeom>
          </p:spPr>
        </p:pic>
        <p:grpSp>
          <p:nvGrpSpPr>
            <p:cNvPr id="53" name="Group 52"/>
            <p:cNvGrpSpPr/>
            <p:nvPr/>
          </p:nvGrpSpPr>
          <p:grpSpPr>
            <a:xfrm>
              <a:off x="445247" y="2708920"/>
              <a:ext cx="8246634" cy="987806"/>
              <a:chOff x="573838" y="3017258"/>
              <a:chExt cx="8246634" cy="987806"/>
            </a:xfrm>
          </p:grpSpPr>
          <p:sp>
            <p:nvSpPr>
              <p:cNvPr id="54" name="Flowchart: Alternate Process 53"/>
              <p:cNvSpPr/>
              <p:nvPr/>
            </p:nvSpPr>
            <p:spPr>
              <a:xfrm>
                <a:off x="2051720" y="3017258"/>
                <a:ext cx="6768752" cy="987806"/>
              </a:xfrm>
              <a:prstGeom prst="flowChartAlternateProcess">
                <a:avLst/>
              </a:prstGeom>
              <a:solidFill>
                <a:srgbClr val="008BC8"/>
              </a:solidFill>
              <a:ln>
                <a:solidFill>
                  <a:srgbClr val="008BC8"/>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Rounded Rectangle 54"/>
              <p:cNvSpPr/>
              <p:nvPr/>
            </p:nvSpPr>
            <p:spPr>
              <a:xfrm>
                <a:off x="7342590" y="3076931"/>
                <a:ext cx="1368152" cy="796453"/>
              </a:xfrm>
              <a:prstGeom prst="roundRect">
                <a:avLst/>
              </a:prstGeom>
              <a:solidFill>
                <a:schemeClr val="bg1"/>
              </a:solidFill>
              <a:ln w="38100">
                <a:solidFill>
                  <a:srgbClr val="008B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TextBox 55"/>
              <p:cNvSpPr txBox="1"/>
              <p:nvPr/>
            </p:nvSpPr>
            <p:spPr>
              <a:xfrm>
                <a:off x="7266506" y="3090437"/>
                <a:ext cx="1516244" cy="769441"/>
              </a:xfrm>
              <a:prstGeom prst="rect">
                <a:avLst/>
              </a:prstGeom>
              <a:noFill/>
              <a:ln>
                <a:noFill/>
              </a:ln>
            </p:spPr>
            <p:txBody>
              <a:bodyPr wrap="square" rtlCol="0">
                <a:spAutoFit/>
              </a:bodyPr>
              <a:lstStyle/>
              <a:p>
                <a:pPr algn="ctr"/>
                <a:r>
                  <a:rPr lang="vi-VN" sz="1100" b="1" dirty="0" smtClean="0">
                    <a:solidFill>
                      <a:srgbClr val="008BC8"/>
                    </a:solidFill>
                    <a:latin typeface="Verdana" panose="020B0604030504040204" pitchFamily="34" charset="0"/>
                    <a:ea typeface="Verdana" panose="020B0604030504040204" pitchFamily="34" charset="0"/>
                    <a:cs typeface="Verdana" panose="020B0604030504040204" pitchFamily="34" charset="0"/>
                  </a:rPr>
                  <a:t>Lista </a:t>
                </a:r>
                <a:r>
                  <a:rPr lang="vi-VN" sz="1100" b="1" dirty="0">
                    <a:solidFill>
                      <a:srgbClr val="008BC8"/>
                    </a:solidFill>
                    <a:latin typeface="Verdana" panose="020B0604030504040204" pitchFamily="34" charset="0"/>
                    <a:ea typeface="Verdana" panose="020B0604030504040204" pitchFamily="34" charset="0"/>
                    <a:cs typeface="Verdana" panose="020B0604030504040204" pitchFamily="34" charset="0"/>
                  </a:rPr>
                  <a:t>clasificărilor şi etichetărilor armonizate</a:t>
                </a:r>
              </a:p>
            </p:txBody>
          </p:sp>
          <p:sp>
            <p:nvSpPr>
              <p:cNvPr id="57" name="Rounded Rectangle 56"/>
              <p:cNvSpPr/>
              <p:nvPr/>
            </p:nvSpPr>
            <p:spPr>
              <a:xfrm>
                <a:off x="2158015" y="3091035"/>
                <a:ext cx="936104" cy="768244"/>
              </a:xfrm>
              <a:prstGeom prst="roundRect">
                <a:avLst/>
              </a:prstGeom>
              <a:solidFill>
                <a:schemeClr val="bg1"/>
              </a:solidFill>
              <a:ln w="38100">
                <a:solidFill>
                  <a:srgbClr val="008B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Diamond 57"/>
              <p:cNvSpPr/>
              <p:nvPr/>
            </p:nvSpPr>
            <p:spPr>
              <a:xfrm>
                <a:off x="6152100" y="3112702"/>
                <a:ext cx="932028" cy="724911"/>
              </a:xfrm>
              <a:prstGeom prst="diamond">
                <a:avLst/>
              </a:prstGeom>
              <a:solidFill>
                <a:schemeClr val="bg1"/>
              </a:solidFill>
              <a:ln w="38100">
                <a:solidFill>
                  <a:srgbClr val="008B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Flowchart: Alternate Process 58"/>
              <p:cNvSpPr/>
              <p:nvPr/>
            </p:nvSpPr>
            <p:spPr>
              <a:xfrm>
                <a:off x="3454157" y="3079113"/>
                <a:ext cx="1296144" cy="792088"/>
              </a:xfrm>
              <a:prstGeom prst="flowChartAlternateProcess">
                <a:avLst/>
              </a:prstGeom>
              <a:solidFill>
                <a:schemeClr val="bg1"/>
              </a:solidFill>
              <a:ln w="38100">
                <a:solidFill>
                  <a:srgbClr val="008B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TextBox 59"/>
              <p:cNvSpPr txBox="1"/>
              <p:nvPr/>
            </p:nvSpPr>
            <p:spPr>
              <a:xfrm>
                <a:off x="2123728" y="3222230"/>
                <a:ext cx="1042398" cy="430887"/>
              </a:xfrm>
              <a:prstGeom prst="rect">
                <a:avLst/>
              </a:prstGeom>
              <a:noFill/>
            </p:spPr>
            <p:txBody>
              <a:bodyPr wrap="square" rtlCol="0">
                <a:spAutoFit/>
              </a:bodyPr>
              <a:lstStyle/>
              <a:p>
                <a:pPr algn="ctr"/>
                <a:r>
                  <a:rPr lang="vi-VN" sz="1100" b="1" dirty="0" smtClean="0">
                    <a:solidFill>
                      <a:srgbClr val="008BC8"/>
                    </a:solidFill>
                    <a:latin typeface="Verdana" panose="020B0604030504040204" pitchFamily="34" charset="0"/>
                    <a:ea typeface="Verdana" panose="020B0604030504040204" pitchFamily="34" charset="0"/>
                    <a:cs typeface="Verdana" panose="020B0604030504040204" pitchFamily="34" charset="0"/>
                  </a:rPr>
                  <a:t>Propunere </a:t>
                </a:r>
                <a:r>
                  <a:rPr lang="vi-VN" sz="1100" b="1" dirty="0">
                    <a:solidFill>
                      <a:srgbClr val="008BC8"/>
                    </a:solidFill>
                    <a:latin typeface="Verdana" panose="020B0604030504040204" pitchFamily="34" charset="0"/>
                    <a:ea typeface="Verdana" panose="020B0604030504040204" pitchFamily="34" charset="0"/>
                    <a:cs typeface="Verdana" panose="020B0604030504040204" pitchFamily="34" charset="0"/>
                  </a:rPr>
                  <a:t>CLH </a:t>
                </a:r>
                <a:endParaRPr lang="en-GB" sz="1100" b="1" dirty="0">
                  <a:solidFill>
                    <a:srgbClr val="008BC8"/>
                  </a:solidFill>
                  <a:latin typeface="Verdana" panose="020B0604030504040204" pitchFamily="34" charset="0"/>
                  <a:ea typeface="Verdana" panose="020B0604030504040204" pitchFamily="34" charset="0"/>
                  <a:cs typeface="Verdana" panose="020B0604030504040204" pitchFamily="34" charset="0"/>
                </a:endParaRPr>
              </a:p>
            </p:txBody>
          </p:sp>
          <p:sp>
            <p:nvSpPr>
              <p:cNvPr id="61" name="TextBox 60"/>
              <p:cNvSpPr txBox="1"/>
              <p:nvPr/>
            </p:nvSpPr>
            <p:spPr>
              <a:xfrm>
                <a:off x="3450081" y="3259714"/>
                <a:ext cx="1300220" cy="430887"/>
              </a:xfrm>
              <a:prstGeom prst="rect">
                <a:avLst/>
              </a:prstGeom>
              <a:noFill/>
            </p:spPr>
            <p:txBody>
              <a:bodyPr wrap="square" rtlCol="0">
                <a:spAutoFit/>
              </a:bodyPr>
              <a:lstStyle/>
              <a:p>
                <a:pPr algn="ctr"/>
                <a:r>
                  <a:rPr lang="vi-VN" sz="1100" b="1" dirty="0" smtClean="0">
                    <a:solidFill>
                      <a:srgbClr val="008BC8"/>
                    </a:solidFill>
                    <a:latin typeface="Verdana" panose="020B0604030504040204" pitchFamily="34" charset="0"/>
                    <a:ea typeface="Verdana" panose="020B0604030504040204" pitchFamily="34" charset="0"/>
                    <a:cs typeface="Verdana" panose="020B0604030504040204" pitchFamily="34" charset="0"/>
                  </a:rPr>
                  <a:t>Consultare publică</a:t>
                </a:r>
                <a:endParaRPr lang="en-GB" sz="1100" b="1" dirty="0">
                  <a:solidFill>
                    <a:srgbClr val="008BC8"/>
                  </a:solidFill>
                  <a:latin typeface="Verdana" panose="020B0604030504040204" pitchFamily="34" charset="0"/>
                  <a:ea typeface="Verdana" panose="020B0604030504040204" pitchFamily="34" charset="0"/>
                  <a:cs typeface="Verdana" panose="020B0604030504040204" pitchFamily="34" charset="0"/>
                </a:endParaRPr>
              </a:p>
            </p:txBody>
          </p:sp>
          <p:sp>
            <p:nvSpPr>
              <p:cNvPr id="62" name="TextBox 61"/>
              <p:cNvSpPr txBox="1"/>
              <p:nvPr/>
            </p:nvSpPr>
            <p:spPr>
              <a:xfrm>
                <a:off x="3166126" y="3367157"/>
                <a:ext cx="253746" cy="216000"/>
              </a:xfrm>
              <a:prstGeom prst="rightArrow">
                <a:avLst/>
              </a:prstGeom>
              <a:solidFill>
                <a:srgbClr val="FF9900"/>
              </a:solidFill>
              <a:ln>
                <a:solidFill>
                  <a:srgbClr val="FF9900"/>
                </a:solidFill>
              </a:ln>
            </p:spPr>
            <p:txBody>
              <a:bodyPr wrap="square" rtlCol="0">
                <a:spAutoFit/>
              </a:bodyPr>
              <a:lstStyle/>
              <a:p>
                <a:pPr algn="ctr"/>
                <a:endParaRPr lang="en-GB" sz="1000" b="1" dirty="0">
                  <a:solidFill>
                    <a:schemeClr val="bg1"/>
                  </a:solidFill>
                </a:endParaRPr>
              </a:p>
            </p:txBody>
          </p:sp>
          <p:sp>
            <p:nvSpPr>
              <p:cNvPr id="63" name="Flowchart: Alternate Process 62"/>
              <p:cNvSpPr/>
              <p:nvPr/>
            </p:nvSpPr>
            <p:spPr>
              <a:xfrm>
                <a:off x="5038335" y="3065109"/>
                <a:ext cx="830876" cy="820096"/>
              </a:xfrm>
              <a:prstGeom prst="flowChartAlternateProcess">
                <a:avLst/>
              </a:prstGeom>
              <a:solidFill>
                <a:schemeClr val="bg1"/>
              </a:solidFill>
              <a:ln w="38100">
                <a:solidFill>
                  <a:srgbClr val="008B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 name="TextBox 63"/>
              <p:cNvSpPr txBox="1"/>
              <p:nvPr/>
            </p:nvSpPr>
            <p:spPr>
              <a:xfrm>
                <a:off x="5038334" y="3259714"/>
                <a:ext cx="830876" cy="430887"/>
              </a:xfrm>
              <a:prstGeom prst="rect">
                <a:avLst/>
              </a:prstGeom>
              <a:noFill/>
            </p:spPr>
            <p:txBody>
              <a:bodyPr wrap="square" rtlCol="0">
                <a:spAutoFit/>
              </a:bodyPr>
              <a:lstStyle/>
              <a:p>
                <a:pPr algn="ctr"/>
                <a:r>
                  <a:rPr lang="vi-VN" sz="1100" b="1" dirty="0" smtClean="0">
                    <a:solidFill>
                      <a:srgbClr val="008BC8"/>
                    </a:solidFill>
                    <a:latin typeface="Verdana" panose="020B0604030504040204" pitchFamily="34" charset="0"/>
                    <a:ea typeface="Verdana" panose="020B0604030504040204" pitchFamily="34" charset="0"/>
                    <a:cs typeface="Verdana" panose="020B0604030504040204" pitchFamily="34" charset="0"/>
                  </a:rPr>
                  <a:t>Opinia RAC</a:t>
                </a:r>
                <a:endParaRPr lang="en-GB" sz="1100" b="1" dirty="0">
                  <a:solidFill>
                    <a:srgbClr val="008BC8"/>
                  </a:solidFill>
                  <a:latin typeface="Verdana" panose="020B0604030504040204" pitchFamily="34" charset="0"/>
                  <a:ea typeface="Verdana" panose="020B0604030504040204" pitchFamily="34" charset="0"/>
                  <a:cs typeface="Verdana" panose="020B0604030504040204" pitchFamily="34" charset="0"/>
                </a:endParaRPr>
              </a:p>
            </p:txBody>
          </p:sp>
          <p:sp>
            <p:nvSpPr>
              <p:cNvPr id="65" name="TextBox 64"/>
              <p:cNvSpPr txBox="1"/>
              <p:nvPr/>
            </p:nvSpPr>
            <p:spPr>
              <a:xfrm>
                <a:off x="4784588" y="3367157"/>
                <a:ext cx="253746" cy="216000"/>
              </a:xfrm>
              <a:prstGeom prst="rightArrow">
                <a:avLst/>
              </a:prstGeom>
              <a:solidFill>
                <a:srgbClr val="FF9900"/>
              </a:solidFill>
              <a:ln>
                <a:solidFill>
                  <a:srgbClr val="FF9900"/>
                </a:solidFill>
              </a:ln>
            </p:spPr>
            <p:txBody>
              <a:bodyPr wrap="square" rtlCol="0">
                <a:spAutoFit/>
              </a:bodyPr>
              <a:lstStyle/>
              <a:p>
                <a:pPr algn="ctr"/>
                <a:endParaRPr lang="en-GB" sz="1000" b="1" dirty="0">
                  <a:solidFill>
                    <a:schemeClr val="bg1"/>
                  </a:solidFill>
                </a:endParaRPr>
              </a:p>
            </p:txBody>
          </p:sp>
          <p:sp>
            <p:nvSpPr>
              <p:cNvPr id="66" name="TextBox 65"/>
              <p:cNvSpPr txBox="1"/>
              <p:nvPr/>
            </p:nvSpPr>
            <p:spPr>
              <a:xfrm>
                <a:off x="5902430" y="3367157"/>
                <a:ext cx="253746" cy="216000"/>
              </a:xfrm>
              <a:prstGeom prst="rightArrow">
                <a:avLst/>
              </a:prstGeom>
              <a:solidFill>
                <a:srgbClr val="FF9900"/>
              </a:solidFill>
              <a:ln>
                <a:solidFill>
                  <a:srgbClr val="FF9900"/>
                </a:solidFill>
              </a:ln>
            </p:spPr>
            <p:txBody>
              <a:bodyPr wrap="square" rtlCol="0">
                <a:spAutoFit/>
              </a:bodyPr>
              <a:lstStyle/>
              <a:p>
                <a:pPr algn="ctr"/>
                <a:endParaRPr lang="en-GB" sz="1000" b="1" dirty="0">
                  <a:solidFill>
                    <a:schemeClr val="bg1"/>
                  </a:solidFill>
                </a:endParaRPr>
              </a:p>
            </p:txBody>
          </p:sp>
          <p:sp>
            <p:nvSpPr>
              <p:cNvPr id="98" name="TextBox 97"/>
              <p:cNvSpPr txBox="1"/>
              <p:nvPr/>
            </p:nvSpPr>
            <p:spPr>
              <a:xfrm>
                <a:off x="7088844" y="3367157"/>
                <a:ext cx="253746" cy="216000"/>
              </a:xfrm>
              <a:prstGeom prst="rightArrow">
                <a:avLst/>
              </a:prstGeom>
              <a:solidFill>
                <a:srgbClr val="FF9900"/>
              </a:solidFill>
              <a:ln>
                <a:solidFill>
                  <a:srgbClr val="FF9900"/>
                </a:solidFill>
              </a:ln>
            </p:spPr>
            <p:txBody>
              <a:bodyPr wrap="square" rtlCol="0">
                <a:spAutoFit/>
              </a:bodyPr>
              <a:lstStyle/>
              <a:p>
                <a:pPr algn="ctr"/>
                <a:endParaRPr lang="en-GB" sz="1000" b="1" dirty="0">
                  <a:solidFill>
                    <a:schemeClr val="bg1"/>
                  </a:solidFill>
                </a:endParaRPr>
              </a:p>
            </p:txBody>
          </p:sp>
          <p:sp>
            <p:nvSpPr>
              <p:cNvPr id="99" name="TextBox 98"/>
              <p:cNvSpPr txBox="1"/>
              <p:nvPr/>
            </p:nvSpPr>
            <p:spPr>
              <a:xfrm>
                <a:off x="6152099" y="3344352"/>
                <a:ext cx="898384" cy="261610"/>
              </a:xfrm>
              <a:prstGeom prst="rect">
                <a:avLst/>
              </a:prstGeom>
              <a:noFill/>
            </p:spPr>
            <p:txBody>
              <a:bodyPr wrap="square" rtlCol="0">
                <a:spAutoFit/>
              </a:bodyPr>
              <a:lstStyle/>
              <a:p>
                <a:pPr algn="ctr"/>
                <a:r>
                  <a:rPr lang="en-GB" sz="1100" b="1" dirty="0" err="1" smtClean="0">
                    <a:solidFill>
                      <a:srgbClr val="008BC8"/>
                    </a:solidFill>
                    <a:latin typeface="Verdana" panose="020B0604030504040204" pitchFamily="34" charset="0"/>
                    <a:ea typeface="Verdana" panose="020B0604030504040204" pitchFamily="34" charset="0"/>
                    <a:cs typeface="Verdana" panose="020B0604030504040204" pitchFamily="34" charset="0"/>
                  </a:rPr>
                  <a:t>Decizia</a:t>
                </a:r>
                <a:endParaRPr lang="en-GB" sz="1100" b="1" dirty="0">
                  <a:solidFill>
                    <a:srgbClr val="008BC8"/>
                  </a:solidFill>
                  <a:latin typeface="Verdana" panose="020B0604030504040204" pitchFamily="34" charset="0"/>
                  <a:ea typeface="Verdana" panose="020B0604030504040204" pitchFamily="34" charset="0"/>
                  <a:cs typeface="Verdana" panose="020B0604030504040204" pitchFamily="34" charset="0"/>
                </a:endParaRPr>
              </a:p>
            </p:txBody>
          </p:sp>
          <p:sp>
            <p:nvSpPr>
              <p:cNvPr id="100" name="Rounded Rectangle 99"/>
              <p:cNvSpPr/>
              <p:nvPr/>
            </p:nvSpPr>
            <p:spPr>
              <a:xfrm>
                <a:off x="573839" y="3076931"/>
                <a:ext cx="1080120" cy="796453"/>
              </a:xfrm>
              <a:prstGeom prst="roundRect">
                <a:avLst/>
              </a:prstGeom>
              <a:solidFill>
                <a:schemeClr val="bg1"/>
              </a:solidFill>
              <a:ln w="38100">
                <a:solidFill>
                  <a:srgbClr val="008BC8"/>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1" name="TextBox 100"/>
              <p:cNvSpPr txBox="1"/>
              <p:nvPr/>
            </p:nvSpPr>
            <p:spPr>
              <a:xfrm>
                <a:off x="573838" y="3259714"/>
                <a:ext cx="1080120" cy="430887"/>
              </a:xfrm>
              <a:prstGeom prst="rect">
                <a:avLst/>
              </a:prstGeom>
              <a:noFill/>
            </p:spPr>
            <p:txBody>
              <a:bodyPr wrap="square" rtlCol="0">
                <a:spAutoFit/>
              </a:bodyPr>
              <a:lstStyle/>
              <a:p>
                <a:pPr algn="ctr"/>
                <a:r>
                  <a:rPr lang="vi-VN" sz="1100" b="1" dirty="0" smtClean="0">
                    <a:solidFill>
                      <a:srgbClr val="008BC8"/>
                    </a:solidFill>
                    <a:latin typeface="Verdana" panose="020B0604030504040204" pitchFamily="34" charset="0"/>
                    <a:ea typeface="Verdana" panose="020B0604030504040204" pitchFamily="34" charset="0"/>
                    <a:cs typeface="Verdana" panose="020B0604030504040204" pitchFamily="34" charset="0"/>
                  </a:rPr>
                  <a:t>Registrul intenţiilor</a:t>
                </a:r>
                <a:endParaRPr lang="vi-VN" sz="1100" b="1" dirty="0">
                  <a:solidFill>
                    <a:srgbClr val="008BC8"/>
                  </a:solidFill>
                  <a:latin typeface="Verdana" panose="020B0604030504040204" pitchFamily="34" charset="0"/>
                  <a:ea typeface="Verdana" panose="020B0604030504040204" pitchFamily="34" charset="0"/>
                  <a:cs typeface="Verdana" panose="020B0604030504040204" pitchFamily="34" charset="0"/>
                </a:endParaRPr>
              </a:p>
            </p:txBody>
          </p:sp>
          <p:sp>
            <p:nvSpPr>
              <p:cNvPr id="102" name="TextBox 101"/>
              <p:cNvSpPr txBox="1"/>
              <p:nvPr/>
            </p:nvSpPr>
            <p:spPr>
              <a:xfrm>
                <a:off x="1725966" y="3367157"/>
                <a:ext cx="253746" cy="216000"/>
              </a:xfrm>
              <a:prstGeom prst="rightArrow">
                <a:avLst/>
              </a:prstGeom>
              <a:solidFill>
                <a:srgbClr val="FF9900"/>
              </a:solidFill>
              <a:ln>
                <a:solidFill>
                  <a:srgbClr val="FF9900"/>
                </a:solidFill>
              </a:ln>
            </p:spPr>
            <p:txBody>
              <a:bodyPr wrap="square" rtlCol="0">
                <a:spAutoFit/>
              </a:bodyPr>
              <a:lstStyle/>
              <a:p>
                <a:pPr algn="ctr"/>
                <a:endParaRPr lang="en-GB" sz="1000" b="1" dirty="0">
                  <a:solidFill>
                    <a:schemeClr val="bg1"/>
                  </a:solidFill>
                </a:endParaRPr>
              </a:p>
            </p:txBody>
          </p:sp>
        </p:grpSp>
        <p:pic>
          <p:nvPicPr>
            <p:cNvPr id="103" name="Picture 10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62451" y="3815232"/>
              <a:ext cx="458022" cy="535955"/>
            </a:xfrm>
            <a:prstGeom prst="rect">
              <a:avLst/>
            </a:prstGeom>
          </p:spPr>
        </p:pic>
      </p:grpSp>
    </p:spTree>
    <p:extLst>
      <p:ext uri="{BB962C8B-B14F-4D97-AF65-F5344CB8AC3E}">
        <p14:creationId xmlns:p14="http://schemas.microsoft.com/office/powerpoint/2010/main" val="331372362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Alternate Process 3"/>
          <p:cNvSpPr/>
          <p:nvPr/>
        </p:nvSpPr>
        <p:spPr>
          <a:xfrm>
            <a:off x="467544" y="548680"/>
            <a:ext cx="8064896" cy="936104"/>
          </a:xfrm>
          <a:prstGeom prst="flowChartAlternateProcess">
            <a:avLst/>
          </a:prstGeom>
          <a:solidFill>
            <a:srgbClr val="FF99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ctrTitle"/>
          </p:nvPr>
        </p:nvSpPr>
        <p:spPr>
          <a:xfrm>
            <a:off x="611560" y="260648"/>
            <a:ext cx="7772400" cy="1470025"/>
          </a:xfrm>
        </p:spPr>
        <p:txBody>
          <a:bodyPr>
            <a:noAutofit/>
          </a:bodyPr>
          <a:lstStyle/>
          <a:p>
            <a:pPr lvl="0" algn="l"/>
            <a:r>
              <a:rPr lang="ro-RO" sz="28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Autorizare</a:t>
            </a:r>
            <a:endParaRPr lang="en-GB" sz="28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6" name="Slide Number Placeholder 5"/>
          <p:cNvSpPr>
            <a:spLocks noGrp="1"/>
          </p:cNvSpPr>
          <p:nvPr>
            <p:ph type="sldNum" sz="quarter" idx="12"/>
          </p:nvPr>
        </p:nvSpPr>
        <p:spPr>
          <a:xfrm>
            <a:off x="6553200" y="6356350"/>
            <a:ext cx="2133600" cy="365125"/>
          </a:xfrm>
        </p:spPr>
        <p:txBody>
          <a:bodyPr/>
          <a:lstStyle/>
          <a:p>
            <a:fld id="{6230B351-A18E-4512-92B8-03A75F39B8B0}" type="slidenum">
              <a:rPr lang="en-GB" sz="1000" smtClean="0">
                <a:latin typeface="Verdana" panose="020B0604030504040204" pitchFamily="34" charset="0"/>
                <a:ea typeface="Verdana" panose="020B0604030504040204" pitchFamily="34" charset="0"/>
                <a:cs typeface="Verdana" panose="020B0604030504040204" pitchFamily="34" charset="0"/>
              </a:rPr>
              <a:t>23</a:t>
            </a:fld>
            <a:endParaRPr lang="en-GB" sz="1000" dirty="0">
              <a:latin typeface="Verdana" panose="020B0604030504040204" pitchFamily="34" charset="0"/>
              <a:ea typeface="Verdana" panose="020B0604030504040204" pitchFamily="34" charset="0"/>
              <a:cs typeface="Verdana" panose="020B0604030504040204" pitchFamily="34" charset="0"/>
            </a:endParaRPr>
          </a:p>
        </p:txBody>
      </p:sp>
      <p:sp>
        <p:nvSpPr>
          <p:cNvPr id="3" name="TextBox 2"/>
          <p:cNvSpPr txBox="1"/>
          <p:nvPr/>
        </p:nvSpPr>
        <p:spPr>
          <a:xfrm>
            <a:off x="683568" y="2028324"/>
            <a:ext cx="7776864" cy="3170099"/>
          </a:xfrm>
          <a:prstGeom prst="rect">
            <a:avLst/>
          </a:prstGeom>
          <a:noFill/>
        </p:spPr>
        <p:txBody>
          <a:bodyPr wrap="square" rtlCol="0">
            <a:spAutoFit/>
          </a:bodyPr>
          <a:lstStyle/>
          <a:p>
            <a:pPr fontAlgn="t"/>
            <a:r>
              <a:rPr lang="ro-RO" sz="2000" b="1" dirty="0" smtClean="0">
                <a:latin typeface="Verdana" panose="020B0604030504040204" pitchFamily="34" charset="0"/>
                <a:ea typeface="Verdana" panose="020B0604030504040204" pitchFamily="34" charset="0"/>
                <a:cs typeface="Verdana" panose="020B0604030504040204" pitchFamily="34" charset="0"/>
              </a:rPr>
              <a:t>Scop</a:t>
            </a:r>
            <a:r>
              <a:rPr lang="ro-RO" sz="2000" dirty="0">
                <a:latin typeface="Verdana" panose="020B0604030504040204" pitchFamily="34" charset="0"/>
                <a:ea typeface="Verdana" panose="020B0604030504040204" pitchFamily="34" charset="0"/>
                <a:cs typeface="Verdana" panose="020B0604030504040204" pitchFamily="34" charset="0"/>
              </a:rPr>
              <a:t>: să asigure înlocuirea progresivă a substanţelor care prezintă un nivel de îngrijorare deosebită (SVHC) şi </a:t>
            </a:r>
            <a:r>
              <a:rPr lang="ro-RO" sz="2000" dirty="0" err="1" smtClean="0">
                <a:latin typeface="Verdana" panose="020B0604030504040204" pitchFamily="34" charset="0"/>
                <a:ea typeface="Verdana" panose="020B0604030504040204" pitchFamily="34" charset="0"/>
                <a:cs typeface="Verdana" panose="020B0604030504040204" pitchFamily="34" charset="0"/>
              </a:rPr>
              <a:t>utiliz</a:t>
            </a:r>
            <a:r>
              <a:rPr lang="en-US" sz="2000" dirty="0" smtClean="0">
                <a:latin typeface="Verdana" panose="020B0604030504040204" pitchFamily="34" charset="0"/>
                <a:ea typeface="Verdana" panose="020B0604030504040204" pitchFamily="34" charset="0"/>
                <a:cs typeface="Verdana" panose="020B0604030504040204" pitchFamily="34" charset="0"/>
              </a:rPr>
              <a:t>area </a:t>
            </a:r>
            <a:r>
              <a:rPr lang="en-US" sz="2000" dirty="0" err="1" smtClean="0">
                <a:latin typeface="Verdana" panose="020B0604030504040204" pitchFamily="34" charset="0"/>
                <a:ea typeface="Verdana" panose="020B0604030504040204" pitchFamily="34" charset="0"/>
                <a:cs typeface="Verdana" panose="020B0604030504040204" pitchFamily="34" charset="0"/>
              </a:rPr>
              <a:t>lor</a:t>
            </a:r>
            <a:r>
              <a:rPr lang="ro-RO" sz="2000" dirty="0" smtClean="0">
                <a:latin typeface="Verdana" panose="020B0604030504040204" pitchFamily="34" charset="0"/>
                <a:ea typeface="Verdana" panose="020B0604030504040204" pitchFamily="34" charset="0"/>
                <a:cs typeface="Verdana" panose="020B0604030504040204" pitchFamily="34" charset="0"/>
              </a:rPr>
              <a:t> </a:t>
            </a:r>
            <a:r>
              <a:rPr lang="ro-RO" sz="2000" dirty="0">
                <a:latin typeface="Verdana" panose="020B0604030504040204" pitchFamily="34" charset="0"/>
                <a:ea typeface="Verdana" panose="020B0604030504040204" pitchFamily="34" charset="0"/>
                <a:cs typeface="Verdana" panose="020B0604030504040204" pitchFamily="34" charset="0"/>
              </a:rPr>
              <a:t>numai atunci când s-a acordat companiilor la </a:t>
            </a:r>
            <a:r>
              <a:rPr lang="ro-RO" sz="2000" dirty="0" smtClean="0">
                <a:latin typeface="Verdana" panose="020B0604030504040204" pitchFamily="34" charset="0"/>
                <a:ea typeface="Verdana" panose="020B0604030504040204" pitchFamily="34" charset="0"/>
                <a:cs typeface="Verdana" panose="020B0604030504040204" pitchFamily="34" charset="0"/>
              </a:rPr>
              <a:t>cerere</a:t>
            </a:r>
            <a:r>
              <a:rPr lang="en-US" sz="2000" dirty="0" smtClean="0">
                <a:latin typeface="Verdana" panose="020B0604030504040204" pitchFamily="34" charset="0"/>
                <a:ea typeface="Verdana" panose="020B0604030504040204" pitchFamily="34" charset="0"/>
                <a:cs typeface="Verdana" panose="020B0604030504040204" pitchFamily="34" charset="0"/>
              </a:rPr>
              <a:t> </a:t>
            </a:r>
            <a:r>
              <a:rPr lang="ro-RO" sz="2000" dirty="0" smtClean="0">
                <a:latin typeface="Verdana" panose="020B0604030504040204" pitchFamily="34" charset="0"/>
                <a:ea typeface="Verdana" panose="020B0604030504040204" pitchFamily="34" charset="0"/>
                <a:cs typeface="Verdana" panose="020B0604030504040204" pitchFamily="34" charset="0"/>
              </a:rPr>
              <a:t>autorizarea</a:t>
            </a:r>
            <a:endParaRPr lang="en-GB" sz="2200" dirty="0" smtClean="0">
              <a:latin typeface="Verdana" panose="020B0604030504040204" pitchFamily="34" charset="0"/>
              <a:ea typeface="Verdana" panose="020B0604030504040204" pitchFamily="34" charset="0"/>
              <a:cs typeface="Verdana" panose="020B0604030504040204" pitchFamily="34" charset="0"/>
            </a:endParaRPr>
          </a:p>
          <a:p>
            <a:r>
              <a:rPr lang="en-GB" sz="1500" dirty="0" smtClean="0">
                <a:latin typeface="Verdana" panose="020B0604030504040204" pitchFamily="34" charset="0"/>
                <a:ea typeface="Verdana" panose="020B0604030504040204" pitchFamily="34" charset="0"/>
                <a:cs typeface="Verdana" panose="020B0604030504040204" pitchFamily="34" charset="0"/>
                <a:hlinkClick r:id="rId3"/>
              </a:rPr>
              <a:t/>
            </a:r>
            <a:br>
              <a:rPr lang="en-GB" sz="1500" dirty="0" smtClean="0">
                <a:latin typeface="Verdana" panose="020B0604030504040204" pitchFamily="34" charset="0"/>
                <a:ea typeface="Verdana" panose="020B0604030504040204" pitchFamily="34" charset="0"/>
                <a:cs typeface="Verdana" panose="020B0604030504040204" pitchFamily="34" charset="0"/>
                <a:hlinkClick r:id="rId3"/>
              </a:rPr>
            </a:br>
            <a:r>
              <a:rPr lang="en-GB" sz="1500" dirty="0" smtClean="0">
                <a:latin typeface="Verdana" panose="020B0604030504040204" pitchFamily="34" charset="0"/>
                <a:ea typeface="Verdana" panose="020B0604030504040204" pitchFamily="34" charset="0"/>
                <a:cs typeface="Verdana" panose="020B0604030504040204" pitchFamily="34" charset="0"/>
                <a:hlinkClick r:id="rId4"/>
              </a:rPr>
              <a:t>http://echa.europa.eu/addressing-chemicals-of-concern/authorisation</a:t>
            </a:r>
            <a:r>
              <a:rPr lang="en-GB" sz="1500" dirty="0" smtClean="0">
                <a:latin typeface="Verdana" panose="020B0604030504040204" pitchFamily="34" charset="0"/>
                <a:ea typeface="Verdana" panose="020B0604030504040204" pitchFamily="34" charset="0"/>
                <a:cs typeface="Verdana" panose="020B0604030504040204" pitchFamily="34" charset="0"/>
              </a:rPr>
              <a:t> </a:t>
            </a:r>
          </a:p>
          <a:p>
            <a:endParaRPr lang="en-GB" sz="1500" dirty="0" smtClean="0">
              <a:latin typeface="Verdana" panose="020B0604030504040204" pitchFamily="34" charset="0"/>
              <a:ea typeface="Verdana" panose="020B0604030504040204" pitchFamily="34" charset="0"/>
              <a:cs typeface="Verdana" panose="020B0604030504040204" pitchFamily="34" charset="0"/>
            </a:endParaRPr>
          </a:p>
          <a:p>
            <a:r>
              <a:rPr lang="ro-RO" sz="1500" dirty="0">
                <a:latin typeface="Verdana" panose="020B0604030504040204" pitchFamily="34" charset="0"/>
                <a:ea typeface="Verdana" panose="020B0604030504040204" pitchFamily="34" charset="0"/>
                <a:cs typeface="Verdana" panose="020B0604030504040204" pitchFamily="34" charset="0"/>
              </a:rPr>
              <a:t>Aplicare pentru autorizare </a:t>
            </a:r>
            <a:r>
              <a:rPr lang="en-GB" sz="1500" dirty="0" smtClean="0">
                <a:latin typeface="Verdana" panose="020B0604030504040204" pitchFamily="34" charset="0"/>
                <a:ea typeface="Verdana" panose="020B0604030504040204" pitchFamily="34" charset="0"/>
                <a:cs typeface="Verdana" panose="020B0604030504040204" pitchFamily="34" charset="0"/>
              </a:rPr>
              <a:t>: </a:t>
            </a:r>
            <a:r>
              <a:rPr lang="en-GB" sz="1500" dirty="0" smtClean="0">
                <a:latin typeface="Verdana" panose="020B0604030504040204" pitchFamily="34" charset="0"/>
                <a:ea typeface="Verdana" panose="020B0604030504040204" pitchFamily="34" charset="0"/>
                <a:cs typeface="Verdana" panose="020B0604030504040204" pitchFamily="34" charset="0"/>
                <a:hlinkClick r:id="rId5"/>
              </a:rPr>
              <a:t>http://echa.europa.eu/addressing-chemicals-of-concern/authorisation/applications-for-authorisation/afa</a:t>
            </a:r>
            <a:r>
              <a:rPr lang="en-GB" sz="1500" dirty="0" smtClean="0">
                <a:latin typeface="Verdana" panose="020B0604030504040204" pitchFamily="34" charset="0"/>
                <a:ea typeface="Verdana" panose="020B0604030504040204" pitchFamily="34" charset="0"/>
                <a:cs typeface="Verdana" panose="020B0604030504040204" pitchFamily="34" charset="0"/>
              </a:rPr>
              <a:t> </a:t>
            </a:r>
          </a:p>
          <a:p>
            <a:r>
              <a:rPr lang="en-GB" sz="1500" dirty="0" smtClean="0">
                <a:latin typeface="Verdana" panose="020B0604030504040204" pitchFamily="34" charset="0"/>
                <a:ea typeface="Verdana" panose="020B0604030504040204" pitchFamily="34" charset="0"/>
                <a:cs typeface="Verdana" panose="020B0604030504040204" pitchFamily="34" charset="0"/>
              </a:rPr>
              <a:t> </a:t>
            </a:r>
          </a:p>
          <a:p>
            <a:r>
              <a:rPr lang="ro-RO" sz="1500" dirty="0">
                <a:latin typeface="Verdana" panose="020B0604030504040204" pitchFamily="34" charset="0"/>
                <a:ea typeface="Verdana" panose="020B0604030504040204" pitchFamily="34" charset="0"/>
                <a:cs typeface="Verdana" panose="020B0604030504040204" pitchFamily="34" charset="0"/>
              </a:rPr>
              <a:t>Întrebări </a:t>
            </a:r>
            <a:r>
              <a:rPr lang="en-GB" sz="1500" dirty="0">
                <a:latin typeface="Verdana" panose="020B0604030504040204" pitchFamily="34" charset="0"/>
                <a:ea typeface="Verdana" panose="020B0604030504040204" pitchFamily="34" charset="0"/>
                <a:cs typeface="Verdana" panose="020B0604030504040204" pitchFamily="34" charset="0"/>
              </a:rPr>
              <a:t>&amp;</a:t>
            </a:r>
            <a:r>
              <a:rPr lang="ro-RO" sz="1500" dirty="0">
                <a:latin typeface="Verdana" panose="020B0604030504040204" pitchFamily="34" charset="0"/>
                <a:ea typeface="Verdana" panose="020B0604030504040204" pitchFamily="34" charset="0"/>
                <a:cs typeface="Verdana" panose="020B0604030504040204" pitchFamily="34" charset="0"/>
              </a:rPr>
              <a:t> răspunsuri</a:t>
            </a:r>
            <a:r>
              <a:rPr lang="en-GB" sz="1500" dirty="0">
                <a:latin typeface="Verdana" panose="020B0604030504040204" pitchFamily="34" charset="0"/>
                <a:ea typeface="Verdana" panose="020B0604030504040204" pitchFamily="34" charset="0"/>
                <a:cs typeface="Verdana" panose="020B0604030504040204" pitchFamily="34" charset="0"/>
              </a:rPr>
              <a:t>: </a:t>
            </a:r>
            <a:r>
              <a:rPr lang="en-GB" sz="1500" dirty="0" smtClean="0">
                <a:latin typeface="Verdana" panose="020B0604030504040204" pitchFamily="34" charset="0"/>
                <a:ea typeface="Verdana" panose="020B0604030504040204" pitchFamily="34" charset="0"/>
                <a:cs typeface="Verdana" panose="020B0604030504040204" pitchFamily="34" charset="0"/>
                <a:hlinkClick r:id="rId6"/>
              </a:rPr>
              <a:t>http://echa.europa.eu/qa-display/-/qadisplay/5s1R/view/reach/authorisation</a:t>
            </a:r>
            <a:r>
              <a:rPr lang="en-GB" sz="1500" dirty="0" smtClean="0">
                <a:latin typeface="Verdana" panose="020B0604030504040204" pitchFamily="34" charset="0"/>
                <a:ea typeface="Verdana" panose="020B0604030504040204" pitchFamily="34" charset="0"/>
                <a:cs typeface="Verdana" panose="020B0604030504040204" pitchFamily="34" charset="0"/>
              </a:rPr>
              <a:t> </a:t>
            </a:r>
          </a:p>
        </p:txBody>
      </p:sp>
    </p:spTree>
    <p:extLst>
      <p:ext uri="{BB962C8B-B14F-4D97-AF65-F5344CB8AC3E}">
        <p14:creationId xmlns:p14="http://schemas.microsoft.com/office/powerpoint/2010/main" val="67652390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52320" y="476672"/>
            <a:ext cx="864096" cy="1461004"/>
          </a:xfrm>
          <a:prstGeom prst="rect">
            <a:avLst/>
          </a:prstGeom>
        </p:spPr>
      </p:pic>
      <p:sp>
        <p:nvSpPr>
          <p:cNvPr id="2" name="Title 1"/>
          <p:cNvSpPr>
            <a:spLocks noGrp="1"/>
          </p:cNvSpPr>
          <p:nvPr>
            <p:ph type="ctrTitle"/>
          </p:nvPr>
        </p:nvSpPr>
        <p:spPr>
          <a:xfrm>
            <a:off x="611560" y="230783"/>
            <a:ext cx="7772400" cy="1470025"/>
          </a:xfrm>
        </p:spPr>
        <p:txBody>
          <a:bodyPr>
            <a:noAutofit/>
          </a:bodyPr>
          <a:lstStyle/>
          <a:p>
            <a:pPr lvl="0" algn="l"/>
            <a:r>
              <a:rPr lang="ro-RO" sz="2800" b="1" dirty="0">
                <a:solidFill>
                  <a:srgbClr val="0046AD"/>
                </a:solidFill>
                <a:latin typeface="Verdana" panose="020B0604030504040204" pitchFamily="34" charset="0"/>
                <a:ea typeface="Verdana" panose="020B0604030504040204" pitchFamily="34" charset="0"/>
                <a:cs typeface="Verdana" panose="020B0604030504040204" pitchFamily="34" charset="0"/>
              </a:rPr>
              <a:t>Ce este SVHC</a:t>
            </a:r>
            <a:r>
              <a:rPr lang="ro-RO" sz="28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a:t>
            </a:r>
            <a:endParaRPr lang="en-GB" sz="2800" b="1" dirty="0">
              <a:solidFill>
                <a:srgbClr val="0046AD"/>
              </a:solidFill>
              <a:latin typeface="Verdana" panose="020B0604030504040204" pitchFamily="34" charset="0"/>
              <a:ea typeface="Verdana" panose="020B0604030504040204" pitchFamily="34" charset="0"/>
              <a:cs typeface="Verdana" panose="020B0604030504040204" pitchFamily="34" charset="0"/>
            </a:endParaRPr>
          </a:p>
        </p:txBody>
      </p:sp>
      <p:sp>
        <p:nvSpPr>
          <p:cNvPr id="6" name="Slide Number Placeholder 5"/>
          <p:cNvSpPr>
            <a:spLocks noGrp="1"/>
          </p:cNvSpPr>
          <p:nvPr>
            <p:ph type="sldNum" sz="quarter" idx="12"/>
          </p:nvPr>
        </p:nvSpPr>
        <p:spPr>
          <a:xfrm>
            <a:off x="6553200" y="6356350"/>
            <a:ext cx="2133600" cy="365125"/>
          </a:xfrm>
        </p:spPr>
        <p:txBody>
          <a:bodyPr/>
          <a:lstStyle/>
          <a:p>
            <a:fld id="{6230B351-A18E-4512-92B8-03A75F39B8B0}" type="slidenum">
              <a:rPr lang="en-GB" sz="1000" smtClean="0">
                <a:latin typeface="Verdana" panose="020B0604030504040204" pitchFamily="34" charset="0"/>
                <a:ea typeface="Verdana" panose="020B0604030504040204" pitchFamily="34" charset="0"/>
                <a:cs typeface="Verdana" panose="020B0604030504040204" pitchFamily="34" charset="0"/>
              </a:rPr>
              <a:t>24</a:t>
            </a:fld>
            <a:endParaRPr lang="en-GB" sz="1000" dirty="0">
              <a:latin typeface="Verdana" panose="020B0604030504040204" pitchFamily="34" charset="0"/>
              <a:ea typeface="Verdana" panose="020B0604030504040204" pitchFamily="34" charset="0"/>
              <a:cs typeface="Verdana" panose="020B0604030504040204" pitchFamily="34" charset="0"/>
            </a:endParaRPr>
          </a:p>
        </p:txBody>
      </p:sp>
      <p:sp>
        <p:nvSpPr>
          <p:cNvPr id="4" name="TextBox 3"/>
          <p:cNvSpPr txBox="1"/>
          <p:nvPr/>
        </p:nvSpPr>
        <p:spPr>
          <a:xfrm>
            <a:off x="683568" y="1711836"/>
            <a:ext cx="7776864" cy="3939540"/>
          </a:xfrm>
          <a:prstGeom prst="rect">
            <a:avLst/>
          </a:prstGeom>
          <a:noFill/>
        </p:spPr>
        <p:txBody>
          <a:bodyPr wrap="square" rtlCol="0">
            <a:spAutoFit/>
          </a:bodyPr>
          <a:lstStyle/>
          <a:p>
            <a:pPr>
              <a:spcBef>
                <a:spcPts val="1200"/>
              </a:spcBef>
            </a:pPr>
            <a:r>
              <a:rPr lang="ro-RO" sz="2000" dirty="0" smtClean="0">
                <a:latin typeface="Verdana" panose="020B0604030504040204" pitchFamily="34" charset="0"/>
                <a:ea typeface="Verdana" panose="020B0604030504040204" pitchFamily="34" charset="0"/>
                <a:cs typeface="Verdana" panose="020B0604030504040204" pitchFamily="34" charset="0"/>
              </a:rPr>
              <a:t>Substanţele </a:t>
            </a:r>
            <a:r>
              <a:rPr lang="ro-RO" sz="2000" dirty="0">
                <a:latin typeface="Verdana" panose="020B0604030504040204" pitchFamily="34" charset="0"/>
                <a:ea typeface="Verdana" panose="020B0604030504040204" pitchFamily="34" charset="0"/>
                <a:cs typeface="Verdana" panose="020B0604030504040204" pitchFamily="34" charset="0"/>
              </a:rPr>
              <a:t>care prezintă motive de îngrijorare </a:t>
            </a:r>
            <a:r>
              <a:rPr lang="en-US" sz="2000" dirty="0" smtClean="0">
                <a:latin typeface="Verdana" panose="020B0604030504040204" pitchFamily="34" charset="0"/>
                <a:ea typeface="Verdana" panose="020B0604030504040204" pitchFamily="34" charset="0"/>
                <a:cs typeface="Verdana" panose="020B0604030504040204" pitchFamily="34" charset="0"/>
              </a:rPr>
              <a:t>    </a:t>
            </a:r>
            <a:r>
              <a:rPr lang="ro-RO" sz="2000" dirty="0" smtClean="0">
                <a:latin typeface="Verdana" panose="020B0604030504040204" pitchFamily="34" charset="0"/>
                <a:ea typeface="Verdana" panose="020B0604030504040204" pitchFamily="34" charset="0"/>
                <a:cs typeface="Verdana" panose="020B0604030504040204" pitchFamily="34" charset="0"/>
              </a:rPr>
              <a:t>deosebită </a:t>
            </a:r>
            <a:r>
              <a:rPr lang="ro-RO" sz="2000" dirty="0">
                <a:latin typeface="Verdana" panose="020B0604030504040204" pitchFamily="34" charset="0"/>
                <a:ea typeface="Verdana" panose="020B0604030504040204" pitchFamily="34" charset="0"/>
                <a:cs typeface="Verdana" panose="020B0604030504040204" pitchFamily="34" charset="0"/>
              </a:rPr>
              <a:t>sunt:</a:t>
            </a:r>
            <a:endParaRPr lang="en-US" sz="2000" dirty="0">
              <a:latin typeface="Verdana" panose="020B0604030504040204" pitchFamily="34" charset="0"/>
              <a:ea typeface="Verdana" panose="020B0604030504040204" pitchFamily="34" charset="0"/>
              <a:cs typeface="Verdana" panose="020B0604030504040204" pitchFamily="34" charset="0"/>
            </a:endParaRPr>
          </a:p>
          <a:p>
            <a:pPr>
              <a:spcBef>
                <a:spcPts val="1200"/>
              </a:spcBef>
            </a:pPr>
            <a:endParaRPr lang="en-GB" sz="2000" dirty="0" smtClean="0">
              <a:latin typeface="Verdana" panose="020B0604030504040204" pitchFamily="34" charset="0"/>
              <a:ea typeface="Verdana" panose="020B0604030504040204" pitchFamily="34" charset="0"/>
              <a:cs typeface="Verdana" panose="020B0604030504040204" pitchFamily="34" charset="0"/>
            </a:endParaRPr>
          </a:p>
          <a:p>
            <a:pPr marL="342900" indent="-342900" fontAlgn="t">
              <a:buFont typeface="Arial" pitchFamily="34" charset="0"/>
              <a:buChar char="•"/>
            </a:pPr>
            <a:r>
              <a:rPr lang="ro-RO" sz="2000" dirty="0" smtClean="0">
                <a:latin typeface="Verdana" panose="020B0604030504040204" pitchFamily="34" charset="0"/>
                <a:ea typeface="Verdana" panose="020B0604030504040204" pitchFamily="34" charset="0"/>
                <a:cs typeface="Verdana" panose="020B0604030504040204" pitchFamily="34" charset="0"/>
              </a:rPr>
              <a:t>C</a:t>
            </a:r>
            <a:r>
              <a:rPr lang="ro-RO" sz="2000" dirty="0">
                <a:latin typeface="Verdana" panose="020B0604030504040204" pitchFamily="34" charset="0"/>
                <a:ea typeface="Verdana" panose="020B0604030504040204" pitchFamily="34" charset="0"/>
                <a:cs typeface="Verdana" panose="020B0604030504040204" pitchFamily="34" charset="0"/>
              </a:rPr>
              <a:t>: cancerigene de categoria 1A sau 1B</a:t>
            </a:r>
            <a:endParaRPr lang="en-US" sz="2000" dirty="0">
              <a:latin typeface="Verdana" panose="020B0604030504040204" pitchFamily="34" charset="0"/>
              <a:ea typeface="Verdana" panose="020B0604030504040204" pitchFamily="34" charset="0"/>
              <a:cs typeface="Verdana" panose="020B0604030504040204" pitchFamily="34" charset="0"/>
            </a:endParaRPr>
          </a:p>
          <a:p>
            <a:pPr marL="342900" indent="-342900" fontAlgn="t">
              <a:buFont typeface="Arial" pitchFamily="34" charset="0"/>
              <a:buChar char="•"/>
            </a:pPr>
            <a:r>
              <a:rPr lang="ro-RO" sz="2000" dirty="0">
                <a:latin typeface="Verdana" panose="020B0604030504040204" pitchFamily="34" charset="0"/>
                <a:ea typeface="Verdana" panose="020B0604030504040204" pitchFamily="34" charset="0"/>
                <a:cs typeface="Verdana" panose="020B0604030504040204" pitchFamily="34" charset="0"/>
              </a:rPr>
              <a:t>M: mutagene de categoria 1A sau 1B</a:t>
            </a:r>
            <a:endParaRPr lang="en-US" sz="2000" dirty="0">
              <a:latin typeface="Verdana" panose="020B0604030504040204" pitchFamily="34" charset="0"/>
              <a:ea typeface="Verdana" panose="020B0604030504040204" pitchFamily="34" charset="0"/>
              <a:cs typeface="Verdana" panose="020B0604030504040204" pitchFamily="34" charset="0"/>
            </a:endParaRPr>
          </a:p>
          <a:p>
            <a:pPr marL="342900" indent="-342900" fontAlgn="t">
              <a:buFont typeface="Arial" pitchFamily="34" charset="0"/>
              <a:buChar char="•"/>
            </a:pPr>
            <a:r>
              <a:rPr lang="ro-RO" sz="2000" dirty="0">
                <a:latin typeface="Verdana" panose="020B0604030504040204" pitchFamily="34" charset="0"/>
                <a:ea typeface="Verdana" panose="020B0604030504040204" pitchFamily="34" charset="0"/>
                <a:cs typeface="Verdana" panose="020B0604030504040204" pitchFamily="34" charset="0"/>
              </a:rPr>
              <a:t>R: toxice pentru reproducere de categoriile 1A sau 1B</a:t>
            </a:r>
            <a:endParaRPr lang="en-US" sz="2000" dirty="0">
              <a:latin typeface="Verdana" panose="020B0604030504040204" pitchFamily="34" charset="0"/>
              <a:ea typeface="Verdana" panose="020B0604030504040204" pitchFamily="34" charset="0"/>
              <a:cs typeface="Verdana" panose="020B0604030504040204" pitchFamily="34" charset="0"/>
            </a:endParaRPr>
          </a:p>
          <a:p>
            <a:pPr marL="342900" indent="-342900" fontAlgn="t">
              <a:buFont typeface="Arial" pitchFamily="34" charset="0"/>
              <a:buChar char="•"/>
            </a:pPr>
            <a:r>
              <a:rPr lang="ro-RO" sz="2000" dirty="0">
                <a:latin typeface="Verdana" panose="020B0604030504040204" pitchFamily="34" charset="0"/>
                <a:ea typeface="Verdana" panose="020B0604030504040204" pitchFamily="34" charset="0"/>
                <a:cs typeface="Verdana" panose="020B0604030504040204" pitchFamily="34" charset="0"/>
              </a:rPr>
              <a:t>PBT: Persistent, </a:t>
            </a:r>
            <a:r>
              <a:rPr lang="ro-RO" sz="2000" dirty="0" err="1">
                <a:latin typeface="Verdana" panose="020B0604030504040204" pitchFamily="34" charset="0"/>
                <a:ea typeface="Verdana" panose="020B0604030504040204" pitchFamily="34" charset="0"/>
                <a:cs typeface="Verdana" panose="020B0604030504040204" pitchFamily="34" charset="0"/>
              </a:rPr>
              <a:t>Bioacumulativ</a:t>
            </a:r>
            <a:r>
              <a:rPr lang="ro-RO" sz="2000" dirty="0">
                <a:latin typeface="Verdana" panose="020B0604030504040204" pitchFamily="34" charset="0"/>
                <a:ea typeface="Verdana" panose="020B0604030504040204" pitchFamily="34" charset="0"/>
                <a:cs typeface="Verdana" panose="020B0604030504040204" pitchFamily="34" charset="0"/>
              </a:rPr>
              <a:t> şi Toxic</a:t>
            </a:r>
            <a:endParaRPr lang="en-US" sz="2000" dirty="0">
              <a:latin typeface="Verdana" panose="020B0604030504040204" pitchFamily="34" charset="0"/>
              <a:ea typeface="Verdana" panose="020B0604030504040204" pitchFamily="34" charset="0"/>
              <a:cs typeface="Verdana" panose="020B0604030504040204" pitchFamily="34" charset="0"/>
            </a:endParaRPr>
          </a:p>
          <a:p>
            <a:pPr marL="342900" indent="-342900" fontAlgn="t">
              <a:buFont typeface="Arial" pitchFamily="34" charset="0"/>
              <a:buChar char="•"/>
            </a:pPr>
            <a:r>
              <a:rPr lang="ro-RO" sz="2000" dirty="0" err="1">
                <a:latin typeface="Verdana" panose="020B0604030504040204" pitchFamily="34" charset="0"/>
                <a:ea typeface="Verdana" panose="020B0604030504040204" pitchFamily="34" charset="0"/>
                <a:cs typeface="Verdana" panose="020B0604030504040204" pitchFamily="34" charset="0"/>
              </a:rPr>
              <a:t>vPvB</a:t>
            </a:r>
            <a:r>
              <a:rPr lang="ro-RO" sz="2000" dirty="0">
                <a:latin typeface="Verdana" panose="020B0604030504040204" pitchFamily="34" charset="0"/>
                <a:ea typeface="Verdana" panose="020B0604030504040204" pitchFamily="34" charset="0"/>
                <a:cs typeface="Verdana" panose="020B0604030504040204" pitchFamily="34" charset="0"/>
              </a:rPr>
              <a:t>: foarte persistent şi foarte </a:t>
            </a:r>
            <a:r>
              <a:rPr lang="ro-RO" sz="2000" dirty="0" err="1">
                <a:latin typeface="Verdana" panose="020B0604030504040204" pitchFamily="34" charset="0"/>
                <a:ea typeface="Verdana" panose="020B0604030504040204" pitchFamily="34" charset="0"/>
                <a:cs typeface="Verdana" panose="020B0604030504040204" pitchFamily="34" charset="0"/>
              </a:rPr>
              <a:t>bioacumulativ</a:t>
            </a:r>
            <a:endParaRPr lang="en-US" sz="2000" dirty="0">
              <a:latin typeface="Verdana" panose="020B0604030504040204" pitchFamily="34" charset="0"/>
              <a:ea typeface="Verdana" panose="020B0604030504040204" pitchFamily="34" charset="0"/>
              <a:cs typeface="Verdana" panose="020B0604030504040204" pitchFamily="34" charset="0"/>
            </a:endParaRPr>
          </a:p>
          <a:p>
            <a:pPr marL="342900" indent="-342900" fontAlgn="t">
              <a:buFont typeface="Arial" pitchFamily="34" charset="0"/>
              <a:buChar char="•"/>
            </a:pPr>
            <a:r>
              <a:rPr lang="ro-RO" sz="2000" dirty="0">
                <a:latin typeface="Verdana" panose="020B0604030504040204" pitchFamily="34" charset="0"/>
                <a:ea typeface="Verdana" panose="020B0604030504040204" pitchFamily="34" charset="0"/>
                <a:cs typeface="Verdana" panose="020B0604030504040204" pitchFamily="34" charset="0"/>
              </a:rPr>
              <a:t>Substanţe cu nivel de îngrijorare echivalent (de ex. perturbatorii endocrini, sensibilizanţii </a:t>
            </a:r>
            <a:r>
              <a:rPr lang="en-US" sz="2000" dirty="0" err="1" smtClean="0">
                <a:latin typeface="Verdana" panose="020B0604030504040204" pitchFamily="34" charset="0"/>
                <a:ea typeface="Verdana" panose="020B0604030504040204" pitchFamily="34" charset="0"/>
                <a:cs typeface="Verdana" panose="020B0604030504040204" pitchFamily="34" charset="0"/>
              </a:rPr>
              <a:t>ai</a:t>
            </a:r>
            <a:r>
              <a:rPr lang="en-US" sz="2000" dirty="0" smtClean="0">
                <a:latin typeface="Verdana" panose="020B0604030504040204" pitchFamily="34" charset="0"/>
                <a:ea typeface="Verdana" panose="020B0604030504040204" pitchFamily="34" charset="0"/>
                <a:cs typeface="Verdana" panose="020B0604030504040204" pitchFamily="34" charset="0"/>
              </a:rPr>
              <a:t> </a:t>
            </a:r>
            <a:r>
              <a:rPr lang="ro-RO" sz="2000" dirty="0" smtClean="0">
                <a:latin typeface="Verdana" panose="020B0604030504040204" pitchFamily="34" charset="0"/>
                <a:ea typeface="Verdana" panose="020B0604030504040204" pitchFamily="34" charset="0"/>
                <a:cs typeface="Verdana" panose="020B0604030504040204" pitchFamily="34" charset="0"/>
              </a:rPr>
              <a:t>căilor </a:t>
            </a:r>
            <a:r>
              <a:rPr lang="ro-RO" sz="2000" dirty="0">
                <a:latin typeface="Verdana" panose="020B0604030504040204" pitchFamily="34" charset="0"/>
                <a:ea typeface="Verdana" panose="020B0604030504040204" pitchFamily="34" charset="0"/>
                <a:cs typeface="Verdana" panose="020B0604030504040204" pitchFamily="34" charset="0"/>
              </a:rPr>
              <a:t>respiratorii)</a:t>
            </a:r>
            <a:endParaRPr lang="en-US" sz="2000" dirty="0">
              <a:latin typeface="Verdana" panose="020B0604030504040204" pitchFamily="34" charset="0"/>
              <a:ea typeface="Verdana" panose="020B0604030504040204" pitchFamily="34" charset="0"/>
              <a:cs typeface="Verdana" panose="020B0604030504040204" pitchFamily="34" charset="0"/>
            </a:endParaRPr>
          </a:p>
          <a:p>
            <a:endParaRPr lang="en-GB" sz="2000" dirty="0" smtClean="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05224158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1697" y="548680"/>
            <a:ext cx="8370735" cy="1512168"/>
          </a:xfrm>
        </p:spPr>
        <p:txBody>
          <a:bodyPr>
            <a:noAutofit/>
          </a:bodyPr>
          <a:lstStyle/>
          <a:p>
            <a:pPr lvl="0" algn="l" fontAlgn="t"/>
            <a:r>
              <a:rPr lang="ro-RO" sz="28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Autorizare</a:t>
            </a:r>
            <a:r>
              <a:rPr lang="en-US" sz="2800" b="1" dirty="0">
                <a:solidFill>
                  <a:srgbClr val="0046AD"/>
                </a:solidFill>
                <a:latin typeface="Verdana" panose="020B0604030504040204" pitchFamily="34" charset="0"/>
                <a:ea typeface="Verdana" panose="020B0604030504040204" pitchFamily="34" charset="0"/>
                <a:cs typeface="Verdana" panose="020B0604030504040204" pitchFamily="34" charset="0"/>
              </a:rPr>
              <a:t/>
            </a:r>
            <a:br>
              <a:rPr lang="en-US" sz="2800" b="1" dirty="0">
                <a:solidFill>
                  <a:srgbClr val="0046AD"/>
                </a:solidFill>
                <a:latin typeface="Verdana" panose="020B0604030504040204" pitchFamily="34" charset="0"/>
                <a:ea typeface="Verdana" panose="020B0604030504040204" pitchFamily="34" charset="0"/>
                <a:cs typeface="Verdana" panose="020B0604030504040204" pitchFamily="34" charset="0"/>
              </a:rPr>
            </a:br>
            <a:r>
              <a:rPr lang="ro-RO" sz="2800" b="1" dirty="0">
                <a:solidFill>
                  <a:srgbClr val="0046AD"/>
                </a:solidFill>
                <a:latin typeface="Verdana" panose="020B0604030504040204" pitchFamily="34" charset="0"/>
                <a:ea typeface="Verdana" panose="020B0604030504040204" pitchFamily="34" charset="0"/>
                <a:cs typeface="Verdana" panose="020B0604030504040204" pitchFamily="34" charset="0"/>
              </a:rPr>
              <a:t>Privire de ansamblu a procesului de reglementare</a:t>
            </a:r>
            <a:endParaRPr lang="en-US" sz="2800" b="1" dirty="0">
              <a:solidFill>
                <a:srgbClr val="0046AD"/>
              </a:solidFill>
              <a:latin typeface="Verdana" panose="020B0604030504040204" pitchFamily="34" charset="0"/>
              <a:ea typeface="Verdana" panose="020B0604030504040204" pitchFamily="34" charset="0"/>
              <a:cs typeface="Verdana" panose="020B0604030504040204" pitchFamily="34" charset="0"/>
            </a:endParaRPr>
          </a:p>
        </p:txBody>
      </p:sp>
      <p:sp>
        <p:nvSpPr>
          <p:cNvPr id="6" name="Slide Number Placeholder 5"/>
          <p:cNvSpPr>
            <a:spLocks noGrp="1"/>
          </p:cNvSpPr>
          <p:nvPr>
            <p:ph type="sldNum" sz="quarter" idx="12"/>
          </p:nvPr>
        </p:nvSpPr>
        <p:spPr>
          <a:xfrm>
            <a:off x="6553200" y="6356350"/>
            <a:ext cx="2133600" cy="365125"/>
          </a:xfrm>
        </p:spPr>
        <p:txBody>
          <a:bodyPr/>
          <a:lstStyle/>
          <a:p>
            <a:fld id="{6230B351-A18E-4512-92B8-03A75F39B8B0}" type="slidenum">
              <a:rPr lang="en-GB" sz="1000" smtClean="0">
                <a:latin typeface="Verdana" panose="020B0604030504040204" pitchFamily="34" charset="0"/>
                <a:ea typeface="Verdana" panose="020B0604030504040204" pitchFamily="34" charset="0"/>
                <a:cs typeface="Verdana" panose="020B0604030504040204" pitchFamily="34" charset="0"/>
              </a:rPr>
              <a:t>25</a:t>
            </a:fld>
            <a:endParaRPr lang="en-GB" sz="1000" dirty="0">
              <a:latin typeface="Verdana" panose="020B0604030504040204" pitchFamily="34" charset="0"/>
              <a:ea typeface="Verdana" panose="020B0604030504040204" pitchFamily="34" charset="0"/>
              <a:cs typeface="Verdana" panose="020B0604030504040204" pitchFamily="34" charset="0"/>
            </a:endParaRPr>
          </a:p>
        </p:txBody>
      </p:sp>
      <p:grpSp>
        <p:nvGrpSpPr>
          <p:cNvPr id="3" name="Group 2"/>
          <p:cNvGrpSpPr/>
          <p:nvPr/>
        </p:nvGrpSpPr>
        <p:grpSpPr>
          <a:xfrm>
            <a:off x="204244" y="2564904"/>
            <a:ext cx="8778051" cy="1512167"/>
            <a:chOff x="204244" y="2564904"/>
            <a:chExt cx="8778051" cy="1512167"/>
          </a:xfrm>
        </p:grpSpPr>
        <p:grpSp>
          <p:nvGrpSpPr>
            <p:cNvPr id="5" name="Group 4"/>
            <p:cNvGrpSpPr/>
            <p:nvPr/>
          </p:nvGrpSpPr>
          <p:grpSpPr>
            <a:xfrm>
              <a:off x="204244" y="2564904"/>
              <a:ext cx="8778051" cy="1512167"/>
              <a:chOff x="276252" y="4581127"/>
              <a:chExt cx="8778051" cy="1512167"/>
            </a:xfrm>
            <a:effectLst/>
          </p:grpSpPr>
          <p:sp>
            <p:nvSpPr>
              <p:cNvPr id="32" name="Flowchart: Alternate Process 31"/>
              <p:cNvSpPr/>
              <p:nvPr/>
            </p:nvSpPr>
            <p:spPr>
              <a:xfrm>
                <a:off x="2110097" y="4581127"/>
                <a:ext cx="6944206" cy="1512167"/>
              </a:xfrm>
              <a:prstGeom prst="flowChartAlternateProcess">
                <a:avLst/>
              </a:prstGeom>
              <a:solidFill>
                <a:srgbClr val="FF9900"/>
              </a:solidFill>
              <a:ln>
                <a:solidFill>
                  <a:srgbClr val="FF99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ounded Rectangle 32"/>
              <p:cNvSpPr/>
              <p:nvPr/>
            </p:nvSpPr>
            <p:spPr>
              <a:xfrm>
                <a:off x="276252" y="4772907"/>
                <a:ext cx="1368152" cy="875853"/>
              </a:xfrm>
              <a:prstGeom prst="roundRect">
                <a:avLst/>
              </a:prstGeom>
              <a:solidFill>
                <a:schemeClr val="bg1"/>
              </a:solidFill>
              <a:ln w="38100">
                <a:solidFill>
                  <a:srgbClr val="FF99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err="1" smtClean="0">
                    <a:solidFill>
                      <a:srgbClr val="FF9900"/>
                    </a:solidFill>
                    <a:latin typeface="Verdana" panose="020B0604030504040204" pitchFamily="34" charset="0"/>
                    <a:ea typeface="Verdana" panose="020B0604030504040204" pitchFamily="34" charset="0"/>
                    <a:cs typeface="Verdana" panose="020B0604030504040204" pitchFamily="34" charset="0"/>
                  </a:rPr>
                  <a:t>Registrul</a:t>
                </a:r>
                <a:r>
                  <a:rPr lang="en-US" sz="1100" b="1" dirty="0" smtClean="0">
                    <a:solidFill>
                      <a:srgbClr val="FF9900"/>
                    </a:solidFill>
                    <a:latin typeface="Verdana" panose="020B0604030504040204" pitchFamily="34" charset="0"/>
                    <a:ea typeface="Verdana" panose="020B0604030504040204" pitchFamily="34" charset="0"/>
                    <a:cs typeface="Verdana" panose="020B0604030504040204" pitchFamily="34" charset="0"/>
                  </a:rPr>
                  <a:t> </a:t>
                </a:r>
                <a:r>
                  <a:rPr lang="en-US" sz="1100" b="1" dirty="0" err="1">
                    <a:solidFill>
                      <a:srgbClr val="FF9900"/>
                    </a:solidFill>
                    <a:latin typeface="Verdana" panose="020B0604030504040204" pitchFamily="34" charset="0"/>
                    <a:ea typeface="Verdana" panose="020B0604030504040204" pitchFamily="34" charset="0"/>
                    <a:cs typeface="Verdana" panose="020B0604030504040204" pitchFamily="34" charset="0"/>
                  </a:rPr>
                  <a:t>intenţiilor</a:t>
                </a:r>
                <a:endParaRPr lang="en-US" sz="1100" b="1" dirty="0">
                  <a:solidFill>
                    <a:srgbClr val="FF9900"/>
                  </a:solidFill>
                  <a:latin typeface="Verdana" panose="020B0604030504040204" pitchFamily="34" charset="0"/>
                  <a:ea typeface="Verdana" panose="020B0604030504040204" pitchFamily="34" charset="0"/>
                  <a:cs typeface="Verdana" panose="020B0604030504040204" pitchFamily="34" charset="0"/>
                </a:endParaRPr>
              </a:p>
              <a:p>
                <a:pPr algn="ctr"/>
                <a:r>
                  <a:rPr lang="en-GB" sz="1100" b="1" dirty="0">
                    <a:solidFill>
                      <a:srgbClr val="FF9900"/>
                    </a:solidFill>
                    <a:latin typeface="Verdana" panose="020B0604030504040204" pitchFamily="34" charset="0"/>
                    <a:ea typeface="Verdana" panose="020B0604030504040204" pitchFamily="34" charset="0"/>
                    <a:cs typeface="Verdana" panose="020B0604030504040204" pitchFamily="34" charset="0"/>
                  </a:rPr>
                  <a:t> </a:t>
                </a:r>
              </a:p>
            </p:txBody>
          </p:sp>
          <p:sp>
            <p:nvSpPr>
              <p:cNvPr id="35" name="Rounded Rectangle 34"/>
              <p:cNvSpPr/>
              <p:nvPr/>
            </p:nvSpPr>
            <p:spPr>
              <a:xfrm>
                <a:off x="7614143" y="4713619"/>
                <a:ext cx="1368152" cy="994429"/>
              </a:xfrm>
              <a:prstGeom prst="roundRect">
                <a:avLst/>
              </a:prstGeom>
              <a:solidFill>
                <a:schemeClr val="bg1"/>
              </a:solidFill>
              <a:ln w="38100">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err="1">
                    <a:solidFill>
                      <a:srgbClr val="FF9900"/>
                    </a:solidFill>
                    <a:latin typeface="Verdana" panose="020B0604030504040204" pitchFamily="34" charset="0"/>
                    <a:ea typeface="Verdana" panose="020B0604030504040204" pitchFamily="34" charset="0"/>
                    <a:cs typeface="Verdana" panose="020B0604030504040204" pitchFamily="34" charset="0"/>
                  </a:rPr>
                  <a:t>Lista</a:t>
                </a:r>
                <a:r>
                  <a:rPr lang="en-US" sz="1100" b="1" dirty="0">
                    <a:solidFill>
                      <a:srgbClr val="FF9900"/>
                    </a:solidFill>
                    <a:latin typeface="Verdana" panose="020B0604030504040204" pitchFamily="34" charset="0"/>
                    <a:ea typeface="Verdana" panose="020B0604030504040204" pitchFamily="34" charset="0"/>
                    <a:cs typeface="Verdana" panose="020B0604030504040204" pitchFamily="34" charset="0"/>
                  </a:rPr>
                  <a:t> </a:t>
                </a:r>
                <a:r>
                  <a:rPr lang="en-US" sz="1100" b="1" dirty="0" err="1" smtClean="0">
                    <a:solidFill>
                      <a:srgbClr val="FF9900"/>
                    </a:solidFill>
                    <a:latin typeface="Verdana" panose="020B0604030504040204" pitchFamily="34" charset="0"/>
                    <a:ea typeface="Verdana" panose="020B0604030504040204" pitchFamily="34" charset="0"/>
                    <a:cs typeface="Verdana" panose="020B0604030504040204" pitchFamily="34" charset="0"/>
                  </a:rPr>
                  <a:t>autorizatelor</a:t>
                </a:r>
                <a:endParaRPr lang="en-US" sz="1100" b="1" dirty="0">
                  <a:solidFill>
                    <a:srgbClr val="FF9900"/>
                  </a:solidFill>
                  <a:latin typeface="Verdana" panose="020B0604030504040204" pitchFamily="34" charset="0"/>
                  <a:ea typeface="Verdana" panose="020B0604030504040204" pitchFamily="34" charset="0"/>
                  <a:cs typeface="Verdana" panose="020B0604030504040204" pitchFamily="34" charset="0"/>
                </a:endParaRPr>
              </a:p>
            </p:txBody>
          </p:sp>
          <p:sp>
            <p:nvSpPr>
              <p:cNvPr id="38" name="TextBox 37"/>
              <p:cNvSpPr txBox="1"/>
              <p:nvPr/>
            </p:nvSpPr>
            <p:spPr>
              <a:xfrm>
                <a:off x="7342590" y="5102833"/>
                <a:ext cx="253746" cy="216001"/>
              </a:xfrm>
              <a:prstGeom prst="rightArrow">
                <a:avLst/>
              </a:prstGeom>
              <a:solidFill>
                <a:srgbClr val="008BC8"/>
              </a:solidFill>
              <a:ln>
                <a:solidFill>
                  <a:srgbClr val="008BC8"/>
                </a:solidFill>
              </a:ln>
            </p:spPr>
            <p:txBody>
              <a:bodyPr wrap="square" rtlCol="0">
                <a:spAutoFit/>
              </a:bodyPr>
              <a:lstStyle/>
              <a:p>
                <a:pPr algn="ctr"/>
                <a:endParaRPr lang="en-GB" sz="1000" b="1" dirty="0">
                  <a:solidFill>
                    <a:schemeClr val="bg1"/>
                  </a:solidFill>
                </a:endParaRPr>
              </a:p>
            </p:txBody>
          </p:sp>
          <p:sp>
            <p:nvSpPr>
              <p:cNvPr id="31" name="Diamond 30"/>
              <p:cNvSpPr/>
              <p:nvPr/>
            </p:nvSpPr>
            <p:spPr>
              <a:xfrm>
                <a:off x="6205285" y="4859275"/>
                <a:ext cx="1042711" cy="703117"/>
              </a:xfrm>
              <a:prstGeom prst="diamond">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b="1" dirty="0">
                  <a:solidFill>
                    <a:srgbClr val="008BC8"/>
                  </a:solidFill>
                  <a:latin typeface="Verdana" panose="020B0604030504040204" pitchFamily="34" charset="0"/>
                  <a:ea typeface="Verdana" panose="020B0604030504040204" pitchFamily="34" charset="0"/>
                  <a:cs typeface="Verdana" panose="020B0604030504040204" pitchFamily="34" charset="0"/>
                </a:endParaRPr>
              </a:p>
            </p:txBody>
          </p:sp>
          <p:sp>
            <p:nvSpPr>
              <p:cNvPr id="29" name="TextBox 28"/>
              <p:cNvSpPr txBox="1"/>
              <p:nvPr/>
            </p:nvSpPr>
            <p:spPr>
              <a:xfrm>
                <a:off x="6156176" y="5080028"/>
                <a:ext cx="1129229" cy="261610"/>
              </a:xfrm>
              <a:prstGeom prst="rect">
                <a:avLst/>
              </a:prstGeom>
              <a:noFill/>
            </p:spPr>
            <p:txBody>
              <a:bodyPr wrap="square" rtlCol="0" anchor="ctr" anchorCtr="0">
                <a:spAutoFit/>
              </a:bodyPr>
              <a:lstStyle/>
              <a:p>
                <a:pPr algn="ctr"/>
                <a:r>
                  <a:rPr lang="en-GB" sz="1100" b="1" dirty="0" err="1" smtClean="0">
                    <a:solidFill>
                      <a:srgbClr val="FF9900"/>
                    </a:solidFill>
                    <a:latin typeface="Verdana" panose="020B0604030504040204" pitchFamily="34" charset="0"/>
                    <a:ea typeface="Verdana" panose="020B0604030504040204" pitchFamily="34" charset="0"/>
                    <a:cs typeface="Verdana" panose="020B0604030504040204" pitchFamily="34" charset="0"/>
                  </a:rPr>
                  <a:t>Decizia</a:t>
                </a:r>
                <a:endParaRPr lang="en-GB" sz="1100" b="1" dirty="0">
                  <a:solidFill>
                    <a:srgbClr val="FF9900"/>
                  </a:solidFill>
                  <a:latin typeface="Verdana" panose="020B0604030504040204" pitchFamily="34" charset="0"/>
                  <a:ea typeface="Verdana" panose="020B0604030504040204" pitchFamily="34" charset="0"/>
                  <a:cs typeface="Verdana" panose="020B0604030504040204" pitchFamily="34" charset="0"/>
                </a:endParaRPr>
              </a:p>
            </p:txBody>
          </p:sp>
          <p:sp>
            <p:nvSpPr>
              <p:cNvPr id="39" name="Rounded Rectangle 38"/>
              <p:cNvSpPr/>
              <p:nvPr/>
            </p:nvSpPr>
            <p:spPr>
              <a:xfrm>
                <a:off x="4389073" y="5229199"/>
                <a:ext cx="1407063" cy="737144"/>
              </a:xfrm>
              <a:prstGeom prst="roundRect">
                <a:avLst/>
              </a:prstGeom>
              <a:solidFill>
                <a:schemeClr val="bg1"/>
              </a:solidFill>
              <a:ln w="38100">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Flowchart: Alternate Process 39"/>
              <p:cNvSpPr/>
              <p:nvPr/>
            </p:nvSpPr>
            <p:spPr>
              <a:xfrm>
                <a:off x="4312474" y="5085184"/>
                <a:ext cx="1423017" cy="736095"/>
              </a:xfrm>
              <a:prstGeom prst="flowChartAlternateProcess">
                <a:avLst/>
              </a:prstGeom>
              <a:solidFill>
                <a:schemeClr val="bg1"/>
              </a:solidFill>
              <a:ln w="38100">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Rounded Rectangle 40"/>
              <p:cNvSpPr/>
              <p:nvPr/>
            </p:nvSpPr>
            <p:spPr>
              <a:xfrm>
                <a:off x="4228810" y="4740388"/>
                <a:ext cx="1423017" cy="940890"/>
              </a:xfrm>
              <a:prstGeom prst="roundRect">
                <a:avLst/>
              </a:prstGeom>
              <a:solidFill>
                <a:schemeClr val="bg1"/>
              </a:solidFill>
              <a:ln w="38100">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err="1" smtClean="0">
                    <a:solidFill>
                      <a:srgbClr val="FF9900"/>
                    </a:solidFill>
                    <a:latin typeface="Verdana" panose="020B0604030504040204" pitchFamily="34" charset="0"/>
                    <a:ea typeface="Verdana" panose="020B0604030504040204" pitchFamily="34" charset="0"/>
                    <a:cs typeface="Verdana" panose="020B0604030504040204" pitchFamily="34" charset="0"/>
                  </a:rPr>
                  <a:t>Prioritizare</a:t>
                </a:r>
                <a:endParaRPr lang="en-GB" sz="1100" b="1" dirty="0">
                  <a:solidFill>
                    <a:srgbClr val="FF9900"/>
                  </a:solidFill>
                  <a:latin typeface="Verdana" panose="020B0604030504040204" pitchFamily="34" charset="0"/>
                  <a:ea typeface="Verdana" panose="020B0604030504040204" pitchFamily="34" charset="0"/>
                  <a:cs typeface="Verdana" panose="020B0604030504040204" pitchFamily="34" charset="0"/>
                </a:endParaRPr>
              </a:p>
            </p:txBody>
          </p:sp>
          <p:sp>
            <p:nvSpPr>
              <p:cNvPr id="42" name="Rounded Rectangle 41"/>
              <p:cNvSpPr/>
              <p:nvPr/>
            </p:nvSpPr>
            <p:spPr>
              <a:xfrm>
                <a:off x="2415178" y="5212135"/>
                <a:ext cx="1407063" cy="737144"/>
              </a:xfrm>
              <a:prstGeom prst="roundRect">
                <a:avLst/>
              </a:prstGeom>
              <a:solidFill>
                <a:schemeClr val="bg1"/>
              </a:solidFill>
              <a:ln w="38100">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Flowchart: Alternate Process 42"/>
              <p:cNvSpPr/>
              <p:nvPr/>
            </p:nvSpPr>
            <p:spPr>
              <a:xfrm>
                <a:off x="2339752" y="5069169"/>
                <a:ext cx="1423017" cy="736095"/>
              </a:xfrm>
              <a:prstGeom prst="flowChartAlternateProcess">
                <a:avLst/>
              </a:prstGeom>
              <a:solidFill>
                <a:schemeClr val="bg1"/>
              </a:solidFill>
              <a:ln w="38100">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Rounded Rectangle 43"/>
              <p:cNvSpPr/>
              <p:nvPr/>
            </p:nvSpPr>
            <p:spPr>
              <a:xfrm>
                <a:off x="2267744" y="4740388"/>
                <a:ext cx="1423017" cy="940890"/>
              </a:xfrm>
              <a:prstGeom prst="roundRect">
                <a:avLst/>
              </a:prstGeom>
              <a:solidFill>
                <a:schemeClr val="bg1"/>
              </a:solidFill>
              <a:ln w="38100">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err="1" smtClean="0">
                    <a:solidFill>
                      <a:srgbClr val="FF9900"/>
                    </a:solidFill>
                    <a:latin typeface="Verdana" panose="020B0604030504040204" pitchFamily="34" charset="0"/>
                    <a:ea typeface="Verdana" panose="020B0604030504040204" pitchFamily="34" charset="0"/>
                    <a:cs typeface="Verdana" panose="020B0604030504040204" pitchFamily="34" charset="0"/>
                  </a:rPr>
                  <a:t>Identificarea</a:t>
                </a:r>
                <a:r>
                  <a:rPr lang="en-US" sz="1100" b="1" dirty="0" smtClean="0">
                    <a:solidFill>
                      <a:srgbClr val="FF9900"/>
                    </a:solidFill>
                    <a:latin typeface="Verdana" panose="020B0604030504040204" pitchFamily="34" charset="0"/>
                    <a:ea typeface="Verdana" panose="020B0604030504040204" pitchFamily="34" charset="0"/>
                    <a:cs typeface="Verdana" panose="020B0604030504040204" pitchFamily="34" charset="0"/>
                  </a:rPr>
                  <a:t> SVHC</a:t>
                </a:r>
                <a:endParaRPr lang="en-US" sz="1100" b="1" dirty="0">
                  <a:solidFill>
                    <a:srgbClr val="FF9900"/>
                  </a:solidFill>
                  <a:latin typeface="Verdana" panose="020B0604030504040204" pitchFamily="34" charset="0"/>
                  <a:ea typeface="Verdana" panose="020B0604030504040204" pitchFamily="34" charset="0"/>
                  <a:cs typeface="Verdana" panose="020B0604030504040204" pitchFamily="34" charset="0"/>
                </a:endParaRPr>
              </a:p>
            </p:txBody>
          </p:sp>
          <p:sp>
            <p:nvSpPr>
              <p:cNvPr id="45" name="TextBox 44"/>
              <p:cNvSpPr txBox="1"/>
              <p:nvPr/>
            </p:nvSpPr>
            <p:spPr>
              <a:xfrm>
                <a:off x="5868144" y="5102833"/>
                <a:ext cx="253746" cy="216001"/>
              </a:xfrm>
              <a:prstGeom prst="rightArrow">
                <a:avLst/>
              </a:prstGeom>
              <a:solidFill>
                <a:srgbClr val="008BC8"/>
              </a:solidFill>
              <a:ln>
                <a:solidFill>
                  <a:srgbClr val="008BC8"/>
                </a:solidFill>
              </a:ln>
            </p:spPr>
            <p:txBody>
              <a:bodyPr wrap="square" rtlCol="0">
                <a:spAutoFit/>
              </a:bodyPr>
              <a:lstStyle/>
              <a:p>
                <a:pPr algn="ctr"/>
                <a:endParaRPr lang="en-GB" sz="1000" b="1" dirty="0">
                  <a:solidFill>
                    <a:schemeClr val="bg1"/>
                  </a:solidFill>
                </a:endParaRPr>
              </a:p>
            </p:txBody>
          </p:sp>
          <p:sp>
            <p:nvSpPr>
              <p:cNvPr id="46" name="TextBox 45"/>
              <p:cNvSpPr txBox="1"/>
              <p:nvPr/>
            </p:nvSpPr>
            <p:spPr>
              <a:xfrm>
                <a:off x="3886206" y="5102833"/>
                <a:ext cx="253746" cy="216001"/>
              </a:xfrm>
              <a:prstGeom prst="rightArrow">
                <a:avLst/>
              </a:prstGeom>
              <a:solidFill>
                <a:srgbClr val="008BC8"/>
              </a:solidFill>
              <a:ln>
                <a:solidFill>
                  <a:srgbClr val="008BC8"/>
                </a:solidFill>
              </a:ln>
            </p:spPr>
            <p:txBody>
              <a:bodyPr wrap="square" rtlCol="0">
                <a:spAutoFit/>
              </a:bodyPr>
              <a:lstStyle/>
              <a:p>
                <a:pPr algn="ctr"/>
                <a:endParaRPr lang="en-GB" sz="1000" b="1" dirty="0">
                  <a:solidFill>
                    <a:schemeClr val="bg1"/>
                  </a:solidFill>
                </a:endParaRPr>
              </a:p>
            </p:txBody>
          </p:sp>
        </p:grpSp>
        <p:sp>
          <p:nvSpPr>
            <p:cNvPr id="20" name="TextBox 19"/>
            <p:cNvSpPr txBox="1"/>
            <p:nvPr/>
          </p:nvSpPr>
          <p:spPr>
            <a:xfrm>
              <a:off x="1691680" y="3086610"/>
              <a:ext cx="253746" cy="216001"/>
            </a:xfrm>
            <a:prstGeom prst="rightArrow">
              <a:avLst/>
            </a:prstGeom>
            <a:solidFill>
              <a:srgbClr val="008BC8"/>
            </a:solidFill>
            <a:ln>
              <a:solidFill>
                <a:srgbClr val="008BC8"/>
              </a:solidFill>
            </a:ln>
          </p:spPr>
          <p:txBody>
            <a:bodyPr wrap="square" rtlCol="0">
              <a:spAutoFit/>
            </a:bodyPr>
            <a:lstStyle/>
            <a:p>
              <a:pPr algn="ctr"/>
              <a:endParaRPr lang="en-GB" sz="1000" b="1" dirty="0">
                <a:solidFill>
                  <a:schemeClr val="bg1"/>
                </a:solidFill>
              </a:endParaRPr>
            </a:p>
          </p:txBody>
        </p:sp>
      </p:grpSp>
    </p:spTree>
    <p:extLst>
      <p:ext uri="{BB962C8B-B14F-4D97-AF65-F5344CB8AC3E}">
        <p14:creationId xmlns:p14="http://schemas.microsoft.com/office/powerpoint/2010/main" val="300689365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7845" y="5224199"/>
            <a:ext cx="1149859" cy="968400"/>
          </a:xfrm>
          <a:prstGeom prst="rect">
            <a:avLst/>
          </a:prstGeom>
        </p:spPr>
      </p:pic>
      <p:sp>
        <p:nvSpPr>
          <p:cNvPr id="2" name="Title 1"/>
          <p:cNvSpPr>
            <a:spLocks noGrp="1"/>
          </p:cNvSpPr>
          <p:nvPr>
            <p:ph type="ctrTitle"/>
          </p:nvPr>
        </p:nvSpPr>
        <p:spPr>
          <a:xfrm>
            <a:off x="539552" y="620688"/>
            <a:ext cx="7772400" cy="864096"/>
          </a:xfrm>
        </p:spPr>
        <p:txBody>
          <a:bodyPr>
            <a:noAutofit/>
          </a:bodyPr>
          <a:lstStyle/>
          <a:p>
            <a:pPr lvl="0" fontAlgn="t"/>
            <a:r>
              <a:rPr lang="ro-RO" sz="28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Registrul </a:t>
            </a:r>
            <a:r>
              <a:rPr lang="ro-RO" sz="2800" b="1" dirty="0">
                <a:solidFill>
                  <a:srgbClr val="0046AD"/>
                </a:solidFill>
                <a:latin typeface="Verdana" panose="020B0604030504040204" pitchFamily="34" charset="0"/>
                <a:ea typeface="Verdana" panose="020B0604030504040204" pitchFamily="34" charset="0"/>
                <a:cs typeface="Verdana" panose="020B0604030504040204" pitchFamily="34" charset="0"/>
              </a:rPr>
              <a:t>intenţiilor SVHC curente</a:t>
            </a:r>
            <a:endParaRPr lang="en-US" sz="2800" b="1" dirty="0">
              <a:solidFill>
                <a:srgbClr val="0046AD"/>
              </a:solidFill>
              <a:latin typeface="Verdana" panose="020B0604030504040204" pitchFamily="34" charset="0"/>
              <a:ea typeface="Verdana" panose="020B0604030504040204" pitchFamily="34" charset="0"/>
              <a:cs typeface="Verdana" panose="020B0604030504040204" pitchFamily="34" charset="0"/>
            </a:endParaRPr>
          </a:p>
        </p:txBody>
      </p:sp>
      <p:sp>
        <p:nvSpPr>
          <p:cNvPr id="6" name="Slide Number Placeholder 5"/>
          <p:cNvSpPr>
            <a:spLocks noGrp="1"/>
          </p:cNvSpPr>
          <p:nvPr>
            <p:ph type="sldNum" sz="quarter" idx="12"/>
          </p:nvPr>
        </p:nvSpPr>
        <p:spPr>
          <a:xfrm>
            <a:off x="6553200" y="6356350"/>
            <a:ext cx="2133600" cy="365125"/>
          </a:xfrm>
        </p:spPr>
        <p:txBody>
          <a:bodyPr/>
          <a:lstStyle/>
          <a:p>
            <a:fld id="{6230B351-A18E-4512-92B8-03A75F39B8B0}" type="slidenum">
              <a:rPr lang="en-GB" sz="1000" smtClean="0">
                <a:latin typeface="Verdana" panose="020B0604030504040204" pitchFamily="34" charset="0"/>
                <a:ea typeface="Verdana" panose="020B0604030504040204" pitchFamily="34" charset="0"/>
                <a:cs typeface="Verdana" panose="020B0604030504040204" pitchFamily="34" charset="0"/>
              </a:rPr>
              <a:t>26</a:t>
            </a:fld>
            <a:endParaRPr lang="en-GB" sz="1000" dirty="0">
              <a:latin typeface="Verdana" panose="020B0604030504040204" pitchFamily="34" charset="0"/>
              <a:ea typeface="Verdana" panose="020B0604030504040204" pitchFamily="34" charset="0"/>
              <a:cs typeface="Verdana" panose="020B0604030504040204" pitchFamily="34" charset="0"/>
            </a:endParaRPr>
          </a:p>
        </p:txBody>
      </p:sp>
      <p:sp>
        <p:nvSpPr>
          <p:cNvPr id="3" name="TextBox 2"/>
          <p:cNvSpPr txBox="1"/>
          <p:nvPr/>
        </p:nvSpPr>
        <p:spPr>
          <a:xfrm>
            <a:off x="611560" y="1628800"/>
            <a:ext cx="6048672" cy="3323987"/>
          </a:xfrm>
          <a:prstGeom prst="rect">
            <a:avLst/>
          </a:prstGeom>
          <a:noFill/>
        </p:spPr>
        <p:txBody>
          <a:bodyPr wrap="square" rtlCol="0">
            <a:spAutoFit/>
          </a:bodyPr>
          <a:lstStyle/>
          <a:p>
            <a:pPr marL="342900" lvl="0" indent="-342900" fontAlgn="t">
              <a:spcBef>
                <a:spcPts val="1800"/>
              </a:spcBef>
              <a:buFont typeface="Arial" pitchFamily="34" charset="0"/>
              <a:buChar char="•"/>
            </a:pPr>
            <a:r>
              <a:rPr lang="ro-RO" sz="2000" dirty="0">
                <a:latin typeface="Verdana" panose="020B0604030504040204" pitchFamily="34" charset="0"/>
                <a:ea typeface="Verdana" panose="020B0604030504040204" pitchFamily="34" charset="0"/>
                <a:cs typeface="Verdana" panose="020B0604030504040204" pitchFamily="34" charset="0"/>
              </a:rPr>
              <a:t>Ca un prim pas, statele membre sau ECHA (la cererea Comisiei Europene) informează, de obicei, toate părțile interesate </a:t>
            </a:r>
            <a:r>
              <a:rPr lang="ro-RO" sz="2000" dirty="0" smtClean="0">
                <a:latin typeface="Verdana" panose="020B0604030504040204" pitchFamily="34" charset="0"/>
                <a:ea typeface="Verdana" panose="020B0604030504040204" pitchFamily="34" charset="0"/>
                <a:cs typeface="Verdana" panose="020B0604030504040204" pitchFamily="34" charset="0"/>
              </a:rPr>
              <a:t>de</a:t>
            </a:r>
            <a:r>
              <a:rPr lang="en-US" sz="2000" dirty="0" err="1" smtClean="0">
                <a:latin typeface="Verdana" panose="020B0604030504040204" pitchFamily="34" charset="0"/>
                <a:ea typeface="Verdana" panose="020B0604030504040204" pitchFamily="34" charset="0"/>
                <a:cs typeface="Verdana" panose="020B0604030504040204" pitchFamily="34" charset="0"/>
              </a:rPr>
              <a:t>spre</a:t>
            </a:r>
            <a:r>
              <a:rPr lang="ro-RO" sz="2000" dirty="0" smtClean="0">
                <a:latin typeface="Verdana" panose="020B0604030504040204" pitchFamily="34" charset="0"/>
                <a:ea typeface="Verdana" panose="020B0604030504040204" pitchFamily="34" charset="0"/>
                <a:cs typeface="Verdana" panose="020B0604030504040204" pitchFamily="34" charset="0"/>
              </a:rPr>
              <a:t> </a:t>
            </a:r>
            <a:r>
              <a:rPr lang="ro-RO" sz="2000" dirty="0">
                <a:latin typeface="Verdana" panose="020B0604030504040204" pitchFamily="34" charset="0"/>
                <a:ea typeface="Verdana" panose="020B0604030504040204" pitchFamily="34" charset="0"/>
                <a:cs typeface="Verdana" panose="020B0604030504040204" pitchFamily="34" charset="0"/>
              </a:rPr>
              <a:t>intenția lor de a identifica substanța ca SVHC</a:t>
            </a:r>
            <a:endParaRPr lang="en-US" sz="2000" dirty="0">
              <a:latin typeface="Verdana" panose="020B0604030504040204" pitchFamily="34" charset="0"/>
              <a:ea typeface="Verdana" panose="020B0604030504040204" pitchFamily="34" charset="0"/>
              <a:cs typeface="Verdana" panose="020B0604030504040204" pitchFamily="34" charset="0"/>
            </a:endParaRPr>
          </a:p>
          <a:p>
            <a:pPr marL="342900" lvl="0" indent="-342900" fontAlgn="t">
              <a:spcBef>
                <a:spcPts val="1800"/>
              </a:spcBef>
              <a:buFont typeface="Arial" pitchFamily="34" charset="0"/>
              <a:buChar char="•"/>
            </a:pPr>
            <a:r>
              <a:rPr lang="ro-RO" sz="2000" dirty="0">
                <a:latin typeface="Verdana" panose="020B0604030504040204" pitchFamily="34" charset="0"/>
                <a:ea typeface="Verdana" panose="020B0604030504040204" pitchFamily="34" charset="0"/>
                <a:cs typeface="Verdana" panose="020B0604030504040204" pitchFamily="34" charset="0"/>
              </a:rPr>
              <a:t>Intenția este publicată în registrul </a:t>
            </a:r>
            <a:r>
              <a:rPr lang="ro-RO" sz="2000" dirty="0" smtClean="0">
                <a:latin typeface="Verdana" panose="020B0604030504040204" pitchFamily="34" charset="0"/>
                <a:ea typeface="Verdana" panose="020B0604030504040204" pitchFamily="34" charset="0"/>
                <a:cs typeface="Verdana" panose="020B0604030504040204" pitchFamily="34" charset="0"/>
              </a:rPr>
              <a:t>intenții</a:t>
            </a:r>
            <a:r>
              <a:rPr lang="en-US" sz="2000" dirty="0" err="1" smtClean="0">
                <a:latin typeface="Verdana" panose="020B0604030504040204" pitchFamily="34" charset="0"/>
                <a:ea typeface="Verdana" panose="020B0604030504040204" pitchFamily="34" charset="0"/>
                <a:cs typeface="Verdana" panose="020B0604030504040204" pitchFamily="34" charset="0"/>
              </a:rPr>
              <a:t>lor</a:t>
            </a:r>
            <a:r>
              <a:rPr lang="ro-RO" sz="2000" dirty="0" smtClean="0">
                <a:latin typeface="Verdana" panose="020B0604030504040204" pitchFamily="34" charset="0"/>
                <a:ea typeface="Verdana" panose="020B0604030504040204" pitchFamily="34" charset="0"/>
                <a:cs typeface="Verdana" panose="020B0604030504040204" pitchFamily="34" charset="0"/>
              </a:rPr>
              <a:t>, </a:t>
            </a:r>
            <a:r>
              <a:rPr lang="ro-RO" sz="2000" dirty="0">
                <a:latin typeface="Verdana" panose="020B0604030504040204" pitchFamily="34" charset="0"/>
                <a:ea typeface="Verdana" panose="020B0604030504040204" pitchFamily="34" charset="0"/>
                <a:cs typeface="Verdana" panose="020B0604030504040204" pitchFamily="34" charset="0"/>
              </a:rPr>
              <a:t>pe site-ul ECHA</a:t>
            </a:r>
            <a:endParaRPr lang="en-US" sz="2000" dirty="0">
              <a:latin typeface="Verdana" panose="020B0604030504040204" pitchFamily="34" charset="0"/>
              <a:ea typeface="Verdana" panose="020B0604030504040204" pitchFamily="34" charset="0"/>
              <a:cs typeface="Verdana" panose="020B0604030504040204" pitchFamily="34" charset="0"/>
            </a:endParaRPr>
          </a:p>
          <a:p>
            <a:pPr marL="342900" lvl="0" indent="-342900" fontAlgn="t">
              <a:spcBef>
                <a:spcPts val="1800"/>
              </a:spcBef>
              <a:buFont typeface="Arial" pitchFamily="34" charset="0"/>
              <a:buChar char="•"/>
            </a:pPr>
            <a:r>
              <a:rPr lang="ro-RO" sz="2000" dirty="0">
                <a:latin typeface="Verdana" panose="020B0604030504040204" pitchFamily="34" charset="0"/>
                <a:ea typeface="Verdana" panose="020B0604030504040204" pitchFamily="34" charset="0"/>
                <a:cs typeface="Verdana" panose="020B0604030504040204" pitchFamily="34" charset="0"/>
              </a:rPr>
              <a:t>Nici o consultare publică </a:t>
            </a:r>
            <a:r>
              <a:rPr lang="en-US" sz="2000" dirty="0" smtClean="0">
                <a:latin typeface="Verdana" panose="020B0604030504040204" pitchFamily="34" charset="0"/>
                <a:ea typeface="Verdana" panose="020B0604030504040204" pitchFamily="34" charset="0"/>
                <a:cs typeface="Verdana" panose="020B0604030504040204" pitchFamily="34" charset="0"/>
              </a:rPr>
              <a:t>nu are </a:t>
            </a:r>
            <a:r>
              <a:rPr lang="en-US" sz="2000" dirty="0" err="1" smtClean="0">
                <a:latin typeface="Verdana" panose="020B0604030504040204" pitchFamily="34" charset="0"/>
                <a:ea typeface="Verdana" panose="020B0604030504040204" pitchFamily="34" charset="0"/>
                <a:cs typeface="Verdana" panose="020B0604030504040204" pitchFamily="34" charset="0"/>
              </a:rPr>
              <a:t>loc</a:t>
            </a:r>
            <a:r>
              <a:rPr lang="en-US" sz="2000" dirty="0" smtClean="0">
                <a:latin typeface="Verdana" panose="020B0604030504040204" pitchFamily="34" charset="0"/>
                <a:ea typeface="Verdana" panose="020B0604030504040204" pitchFamily="34" charset="0"/>
                <a:cs typeface="Verdana" panose="020B0604030504040204" pitchFamily="34" charset="0"/>
              </a:rPr>
              <a:t> </a:t>
            </a:r>
            <a:r>
              <a:rPr lang="ro-RO" sz="2000" dirty="0" smtClean="0">
                <a:latin typeface="Verdana" panose="020B0604030504040204" pitchFamily="34" charset="0"/>
                <a:ea typeface="Verdana" panose="020B0604030504040204" pitchFamily="34" charset="0"/>
                <a:cs typeface="Verdana" panose="020B0604030504040204" pitchFamily="34" charset="0"/>
              </a:rPr>
              <a:t>în </a:t>
            </a:r>
            <a:r>
              <a:rPr lang="ro-RO" sz="2000" dirty="0">
                <a:latin typeface="Verdana" panose="020B0604030504040204" pitchFamily="34" charset="0"/>
                <a:ea typeface="Verdana" panose="020B0604030504040204" pitchFamily="34" charset="0"/>
                <a:cs typeface="Verdana" panose="020B0604030504040204" pitchFamily="34" charset="0"/>
              </a:rPr>
              <a:t>această </a:t>
            </a:r>
            <a:r>
              <a:rPr lang="ro-RO" sz="2000" dirty="0" smtClean="0">
                <a:latin typeface="Verdana" panose="020B0604030504040204" pitchFamily="34" charset="0"/>
                <a:ea typeface="Verdana" panose="020B0604030504040204" pitchFamily="34" charset="0"/>
                <a:cs typeface="Verdana" panose="020B0604030504040204" pitchFamily="34" charset="0"/>
              </a:rPr>
              <a:t>etapă</a:t>
            </a:r>
            <a:endParaRPr lang="en-US" sz="2000" dirty="0">
              <a:latin typeface="Verdana" panose="020B0604030504040204" pitchFamily="34" charset="0"/>
              <a:ea typeface="Verdana" panose="020B0604030504040204" pitchFamily="34" charset="0"/>
              <a:cs typeface="Verdana" panose="020B0604030504040204" pitchFamily="34" charset="0"/>
            </a:endParaRPr>
          </a:p>
        </p:txBody>
      </p:sp>
      <p:sp>
        <p:nvSpPr>
          <p:cNvPr id="7" name="TextBox 6"/>
          <p:cNvSpPr txBox="1"/>
          <p:nvPr/>
        </p:nvSpPr>
        <p:spPr>
          <a:xfrm>
            <a:off x="1907704" y="5157192"/>
            <a:ext cx="6696744" cy="1400383"/>
          </a:xfrm>
          <a:prstGeom prst="rect">
            <a:avLst/>
          </a:prstGeom>
          <a:noFill/>
        </p:spPr>
        <p:txBody>
          <a:bodyPr wrap="square" rtlCol="0">
            <a:spAutoFit/>
          </a:bodyPr>
          <a:lstStyle/>
          <a:p>
            <a:pPr marL="285750" indent="-285750" fontAlgn="t">
              <a:spcBef>
                <a:spcPts val="600"/>
              </a:spcBef>
              <a:buFont typeface="Arial" pitchFamily="34" charset="0"/>
              <a:buChar char="•"/>
            </a:pPr>
            <a:r>
              <a:rPr lang="ro-RO" sz="16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Dacă </a:t>
            </a:r>
            <a:r>
              <a:rPr lang="ro-RO" sz="1600" b="1" dirty="0">
                <a:solidFill>
                  <a:srgbClr val="0046AD"/>
                </a:solidFill>
                <a:latin typeface="Verdana" panose="020B0604030504040204" pitchFamily="34" charset="0"/>
                <a:ea typeface="Verdana" panose="020B0604030504040204" pitchFamily="34" charset="0"/>
                <a:cs typeface="Verdana" panose="020B0604030504040204" pitchFamily="34" charset="0"/>
              </a:rPr>
              <a:t>utilizați o substanță prezentă în lista "Intențiile SVHC curente" fiţi </a:t>
            </a:r>
            <a:r>
              <a:rPr lang="en-US" sz="16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ate</a:t>
            </a:r>
            <a:r>
              <a:rPr lang="ro-RO" sz="1600" b="1" dirty="0" err="1" smtClean="0">
                <a:solidFill>
                  <a:srgbClr val="0046AD"/>
                </a:solidFill>
                <a:latin typeface="Verdana" panose="020B0604030504040204" pitchFamily="34" charset="0"/>
                <a:ea typeface="Verdana" panose="020B0604030504040204" pitchFamily="34" charset="0"/>
                <a:cs typeface="Verdana" panose="020B0604030504040204" pitchFamily="34" charset="0"/>
              </a:rPr>
              <a:t>nți</a:t>
            </a:r>
            <a:r>
              <a:rPr lang="ro-RO" sz="16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 </a:t>
            </a:r>
            <a:r>
              <a:rPr lang="ro-RO" sz="1600" b="1" dirty="0">
                <a:solidFill>
                  <a:srgbClr val="0046AD"/>
                </a:solidFill>
                <a:latin typeface="Verdana" panose="020B0604030504040204" pitchFamily="34" charset="0"/>
                <a:ea typeface="Verdana" panose="020B0604030504040204" pitchFamily="34" charset="0"/>
                <a:cs typeface="Verdana" panose="020B0604030504040204" pitchFamily="34" charset="0"/>
              </a:rPr>
              <a:t>și urmăriţi </a:t>
            </a:r>
            <a:r>
              <a:rPr lang="ro-RO" sz="16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evoluția</a:t>
            </a:r>
            <a:r>
              <a:rPr lang="en-US" sz="16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a:t>
            </a:r>
            <a:endParaRPr lang="en-US" sz="1600" b="1" dirty="0" smtClean="0">
              <a:solidFill>
                <a:srgbClr val="0046AD"/>
              </a:solidFill>
              <a:latin typeface="Verdana" panose="020B0604030504040204" pitchFamily="34" charset="0"/>
              <a:ea typeface="Verdana" panose="020B0604030504040204" pitchFamily="34" charset="0"/>
              <a:cs typeface="Verdana" panose="020B0604030504040204" pitchFamily="34" charset="0"/>
            </a:endParaRPr>
          </a:p>
          <a:p>
            <a:pPr marL="285750" indent="-285750" fontAlgn="t">
              <a:spcBef>
                <a:spcPts val="600"/>
              </a:spcBef>
              <a:buFont typeface="Arial" pitchFamily="34" charset="0"/>
              <a:buChar char="•"/>
            </a:pPr>
            <a:r>
              <a:rPr lang="ro-RO" sz="16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Notă</a:t>
            </a:r>
            <a:r>
              <a:rPr lang="ro-RO" sz="1600" b="1" dirty="0">
                <a:solidFill>
                  <a:srgbClr val="0046AD"/>
                </a:solidFill>
                <a:latin typeface="Verdana" panose="020B0604030504040204" pitchFamily="34" charset="0"/>
                <a:ea typeface="Verdana" panose="020B0604030504040204" pitchFamily="34" charset="0"/>
                <a:cs typeface="Verdana" panose="020B0604030504040204" pitchFamily="34" charset="0"/>
              </a:rPr>
              <a:t>: </a:t>
            </a:r>
            <a:r>
              <a:rPr lang="ro-RO" sz="1600" b="1" dirty="0" err="1" smtClean="0">
                <a:solidFill>
                  <a:srgbClr val="0046AD"/>
                </a:solidFill>
                <a:latin typeface="Verdana" panose="020B0604030504040204" pitchFamily="34" charset="0"/>
                <a:ea typeface="Verdana" panose="020B0604030504040204" pitchFamily="34" charset="0"/>
                <a:cs typeface="Verdana" panose="020B0604030504040204" pitchFamily="34" charset="0"/>
              </a:rPr>
              <a:t>notificar</a:t>
            </a:r>
            <a:r>
              <a:rPr lang="en-US" sz="16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a in</a:t>
            </a:r>
            <a:r>
              <a:rPr lang="ro-RO" sz="16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 </a:t>
            </a:r>
            <a:r>
              <a:rPr lang="ro-RO" sz="1600" b="1" dirty="0">
                <a:solidFill>
                  <a:srgbClr val="0046AD"/>
                </a:solidFill>
                <a:latin typeface="Verdana" panose="020B0604030504040204" pitchFamily="34" charset="0"/>
                <a:ea typeface="Verdana" panose="020B0604030504040204" pitchFamily="34" charset="0"/>
                <a:cs typeface="Verdana" panose="020B0604030504040204" pitchFamily="34" charset="0"/>
              </a:rPr>
              <a:t>registrul </a:t>
            </a:r>
            <a:r>
              <a:rPr lang="ro-RO" sz="16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intenții</a:t>
            </a:r>
            <a:r>
              <a:rPr lang="en-US" sz="1600" b="1" dirty="0" err="1" smtClean="0">
                <a:solidFill>
                  <a:srgbClr val="0046AD"/>
                </a:solidFill>
                <a:latin typeface="Verdana" panose="020B0604030504040204" pitchFamily="34" charset="0"/>
                <a:ea typeface="Verdana" panose="020B0604030504040204" pitchFamily="34" charset="0"/>
                <a:cs typeface="Verdana" panose="020B0604030504040204" pitchFamily="34" charset="0"/>
              </a:rPr>
              <a:t>lor</a:t>
            </a:r>
            <a:r>
              <a:rPr lang="ro-RO" sz="16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 </a:t>
            </a:r>
            <a:r>
              <a:rPr lang="ro-RO" sz="1600" b="1" dirty="0">
                <a:solidFill>
                  <a:srgbClr val="0046AD"/>
                </a:solidFill>
                <a:latin typeface="Verdana" panose="020B0604030504040204" pitchFamily="34" charset="0"/>
                <a:ea typeface="Verdana" panose="020B0604030504040204" pitchFamily="34" charset="0"/>
                <a:cs typeface="Verdana" panose="020B0604030504040204" pitchFamily="34" charset="0"/>
              </a:rPr>
              <a:t>nu este obligatorie, deci verificați </a:t>
            </a:r>
            <a:r>
              <a:rPr lang="en-US" sz="1600" b="1" dirty="0" err="1" smtClean="0">
                <a:solidFill>
                  <a:srgbClr val="0046AD"/>
                </a:solidFill>
                <a:latin typeface="Verdana" panose="020B0604030504040204" pitchFamily="34" charset="0"/>
                <a:ea typeface="Verdana" panose="020B0604030504040204" pitchFamily="34" charset="0"/>
                <a:cs typeface="Verdana" panose="020B0604030504040204" pitchFamily="34" charset="0"/>
              </a:rPr>
              <a:t>si</a:t>
            </a:r>
            <a:r>
              <a:rPr lang="en-US" sz="16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 </a:t>
            </a:r>
            <a:r>
              <a:rPr lang="ro-RO" sz="16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"propunerea </a:t>
            </a:r>
            <a:r>
              <a:rPr lang="ro-RO" sz="1600" b="1" dirty="0">
                <a:solidFill>
                  <a:srgbClr val="0046AD"/>
                </a:solidFill>
                <a:latin typeface="Verdana" panose="020B0604030504040204" pitchFamily="34" charset="0"/>
                <a:ea typeface="Verdana" panose="020B0604030504040204" pitchFamily="34" charset="0"/>
                <a:cs typeface="Verdana" panose="020B0604030504040204" pitchFamily="34" charset="0"/>
              </a:rPr>
              <a:t>SVHC înaintată"</a:t>
            </a:r>
            <a:endParaRPr lang="en-US" sz="1600" b="1" dirty="0">
              <a:solidFill>
                <a:srgbClr val="0046AD"/>
              </a:solidFill>
              <a:latin typeface="Verdana" panose="020B0604030504040204" pitchFamily="34" charset="0"/>
              <a:ea typeface="Verdana" panose="020B0604030504040204" pitchFamily="34" charset="0"/>
              <a:cs typeface="Verdana" panose="020B0604030504040204" pitchFamily="34" charset="0"/>
            </a:endParaRPr>
          </a:p>
        </p:txBody>
      </p:sp>
      <p:grpSp>
        <p:nvGrpSpPr>
          <p:cNvPr id="5" name="Group 4"/>
          <p:cNvGrpSpPr/>
          <p:nvPr/>
        </p:nvGrpSpPr>
        <p:grpSpPr>
          <a:xfrm>
            <a:off x="6454366" y="116632"/>
            <a:ext cx="2540705" cy="540000"/>
            <a:chOff x="6454366" y="116632"/>
            <a:chExt cx="2540705" cy="540000"/>
          </a:xfrm>
        </p:grpSpPr>
        <p:pic>
          <p:nvPicPr>
            <p:cNvPr id="2051"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15271" y="162709"/>
              <a:ext cx="2479800" cy="457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1" name="Rounded Rectangle 60"/>
            <p:cNvSpPr/>
            <p:nvPr/>
          </p:nvSpPr>
          <p:spPr>
            <a:xfrm>
              <a:off x="6454366" y="116632"/>
              <a:ext cx="540000" cy="540000"/>
            </a:xfrm>
            <a:prstGeom prst="roundRect">
              <a:avLst/>
            </a:prstGeom>
            <a:noFill/>
            <a:ln w="19050">
              <a:solidFill>
                <a:srgbClr val="E45E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8" name="Group 7"/>
          <p:cNvGrpSpPr/>
          <p:nvPr/>
        </p:nvGrpSpPr>
        <p:grpSpPr>
          <a:xfrm>
            <a:off x="6872180" y="2276872"/>
            <a:ext cx="1603025" cy="1512168"/>
            <a:chOff x="6872180" y="3306383"/>
            <a:chExt cx="1603025" cy="1512168"/>
          </a:xfrm>
        </p:grpSpPr>
        <p:grpSp>
          <p:nvGrpSpPr>
            <p:cNvPr id="25" name="Group 24"/>
            <p:cNvGrpSpPr/>
            <p:nvPr/>
          </p:nvGrpSpPr>
          <p:grpSpPr>
            <a:xfrm>
              <a:off x="6872180" y="3306383"/>
              <a:ext cx="1516244" cy="1512168"/>
              <a:chOff x="6516216" y="3306383"/>
              <a:chExt cx="1516244" cy="1512168"/>
            </a:xfrm>
          </p:grpSpPr>
          <p:sp>
            <p:nvSpPr>
              <p:cNvPr id="10" name="Rounded Rectangle 9"/>
              <p:cNvSpPr/>
              <p:nvPr/>
            </p:nvSpPr>
            <p:spPr>
              <a:xfrm>
                <a:off x="6664308" y="3306383"/>
                <a:ext cx="1220060" cy="710243"/>
              </a:xfrm>
              <a:prstGeom prst="roundRect">
                <a:avLst/>
              </a:prstGeom>
              <a:solidFill>
                <a:schemeClr val="bg1"/>
              </a:solidFill>
              <a:ln w="38100">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p:cNvSpPr txBox="1"/>
              <p:nvPr/>
            </p:nvSpPr>
            <p:spPr>
              <a:xfrm>
                <a:off x="6516216" y="3446061"/>
                <a:ext cx="1516244" cy="600164"/>
              </a:xfrm>
              <a:prstGeom prst="rect">
                <a:avLst/>
              </a:prstGeom>
              <a:noFill/>
            </p:spPr>
            <p:txBody>
              <a:bodyPr wrap="square" rtlCol="0">
                <a:spAutoFit/>
              </a:bodyPr>
              <a:lstStyle/>
              <a:p>
                <a:pPr algn="ctr"/>
                <a:r>
                  <a:rPr lang="ro-RO" sz="1100" b="1" dirty="0">
                    <a:solidFill>
                      <a:srgbClr val="FF9900"/>
                    </a:solidFill>
                    <a:latin typeface="Verdana" panose="020B0604030504040204" pitchFamily="34" charset="0"/>
                    <a:ea typeface="Verdana" panose="020B0604030504040204" pitchFamily="34" charset="0"/>
                    <a:cs typeface="Verdana" panose="020B0604030504040204" pitchFamily="34" charset="0"/>
                  </a:rPr>
                  <a:t>Registrul intenţiilor</a:t>
                </a:r>
                <a:endParaRPr lang="en-US" sz="1100" b="1" dirty="0">
                  <a:solidFill>
                    <a:srgbClr val="FF9900"/>
                  </a:solidFill>
                  <a:latin typeface="Verdana" panose="020B0604030504040204" pitchFamily="34" charset="0"/>
                  <a:ea typeface="Verdana" panose="020B0604030504040204" pitchFamily="34" charset="0"/>
                  <a:cs typeface="Verdana" panose="020B0604030504040204" pitchFamily="34" charset="0"/>
                </a:endParaRPr>
              </a:p>
              <a:p>
                <a:pPr algn="ctr"/>
                <a:r>
                  <a:rPr lang="en-GB" sz="1100" dirty="0"/>
                  <a:t> </a:t>
                </a:r>
                <a:endParaRPr lang="en-GB" sz="1100" b="1" dirty="0">
                  <a:solidFill>
                    <a:srgbClr val="FF9900"/>
                  </a:solidFill>
                  <a:latin typeface="Verdana" panose="020B0604030504040204" pitchFamily="34" charset="0"/>
                  <a:ea typeface="Verdana" panose="020B0604030504040204" pitchFamily="34" charset="0"/>
                  <a:cs typeface="Verdana" panose="020B0604030504040204" pitchFamily="34" charset="0"/>
                </a:endParaRPr>
              </a:p>
            </p:txBody>
          </p:sp>
          <p:grpSp>
            <p:nvGrpSpPr>
              <p:cNvPr id="4" name="Group 3"/>
              <p:cNvGrpSpPr/>
              <p:nvPr/>
            </p:nvGrpSpPr>
            <p:grpSpPr>
              <a:xfrm>
                <a:off x="6914298" y="4495058"/>
                <a:ext cx="720080" cy="323493"/>
                <a:chOff x="6914298" y="4544977"/>
                <a:chExt cx="720080" cy="323493"/>
              </a:xfrm>
            </p:grpSpPr>
            <p:sp>
              <p:nvSpPr>
                <p:cNvPr id="16" name="TextBox 15"/>
                <p:cNvSpPr txBox="1"/>
                <p:nvPr/>
              </p:nvSpPr>
              <p:spPr>
                <a:xfrm>
                  <a:off x="6914298" y="4544977"/>
                  <a:ext cx="720080" cy="323493"/>
                </a:xfrm>
                <a:prstGeom prst="roundRect">
                  <a:avLst/>
                </a:prstGeom>
                <a:solidFill>
                  <a:schemeClr val="bg1"/>
                </a:solidFill>
                <a:ln>
                  <a:solidFill>
                    <a:schemeClr val="bg1">
                      <a:lumMod val="50000"/>
                    </a:schemeClr>
                  </a:solidFill>
                </a:ln>
              </p:spPr>
              <p:txBody>
                <a:bodyPr wrap="square" rtlCol="0">
                  <a:spAutoFit/>
                </a:bodyPr>
                <a:lstStyle/>
                <a:p>
                  <a:pPr algn="ctr"/>
                  <a:endParaRPr lang="en-GB" sz="1300" b="1" dirty="0">
                    <a:latin typeface="Verdana" panose="020B0604030504040204" pitchFamily="34" charset="0"/>
                    <a:ea typeface="Verdana" panose="020B0604030504040204" pitchFamily="34" charset="0"/>
                    <a:cs typeface="Verdana" panose="020B0604030504040204" pitchFamily="34" charset="0"/>
                  </a:endParaRPr>
                </a:p>
              </p:txBody>
            </p:sp>
            <p:pic>
              <p:nvPicPr>
                <p:cNvPr id="18" name="Picture 1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64380" y="4625361"/>
                  <a:ext cx="619911" cy="162727"/>
                </a:xfrm>
                <a:prstGeom prst="rect">
                  <a:avLst/>
                </a:prstGeom>
              </p:spPr>
            </p:pic>
          </p:grpSp>
          <p:sp>
            <p:nvSpPr>
              <p:cNvPr id="17" name="TextBox 16"/>
              <p:cNvSpPr txBox="1"/>
              <p:nvPr/>
            </p:nvSpPr>
            <p:spPr>
              <a:xfrm>
                <a:off x="6914296" y="4126650"/>
                <a:ext cx="720080" cy="323493"/>
              </a:xfrm>
              <a:prstGeom prst="roundRect">
                <a:avLst/>
              </a:prstGeom>
              <a:solidFill>
                <a:srgbClr val="008654"/>
              </a:solidFill>
              <a:ln>
                <a:noFill/>
              </a:ln>
            </p:spPr>
            <p:txBody>
              <a:bodyPr wrap="square" rtlCol="0">
                <a:spAutoFit/>
              </a:bodyPr>
              <a:lstStyle/>
              <a:p>
                <a:pPr algn="ctr"/>
                <a:r>
                  <a:rPr lang="en-GB" sz="13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SM</a:t>
                </a:r>
                <a:endParaRPr lang="en-GB" sz="13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grpSp>
        <p:sp>
          <p:nvSpPr>
            <p:cNvPr id="21" name="TextBox 20"/>
            <p:cNvSpPr txBox="1"/>
            <p:nvPr/>
          </p:nvSpPr>
          <p:spPr>
            <a:xfrm>
              <a:off x="8221459" y="3553504"/>
              <a:ext cx="253746" cy="216000"/>
            </a:xfrm>
            <a:prstGeom prst="rightArrow">
              <a:avLst/>
            </a:prstGeom>
            <a:solidFill>
              <a:srgbClr val="008BC8"/>
            </a:solidFill>
            <a:ln>
              <a:solidFill>
                <a:srgbClr val="008BC8"/>
              </a:solidFill>
            </a:ln>
          </p:spPr>
          <p:txBody>
            <a:bodyPr wrap="square" rtlCol="0">
              <a:spAutoFit/>
            </a:bodyPr>
            <a:lstStyle/>
            <a:p>
              <a:pPr algn="ctr"/>
              <a:endParaRPr lang="en-GB" sz="1000" b="1" dirty="0">
                <a:solidFill>
                  <a:schemeClr val="bg1"/>
                </a:solidFill>
              </a:endParaRPr>
            </a:p>
          </p:txBody>
        </p:sp>
      </p:grpSp>
    </p:spTree>
    <p:extLst>
      <p:ext uri="{BB962C8B-B14F-4D97-AF65-F5344CB8AC3E}">
        <p14:creationId xmlns:p14="http://schemas.microsoft.com/office/powerpoint/2010/main" val="359545255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9552" y="116632"/>
            <a:ext cx="7772400" cy="1152128"/>
          </a:xfrm>
        </p:spPr>
        <p:txBody>
          <a:bodyPr>
            <a:noAutofit/>
          </a:bodyPr>
          <a:lstStyle/>
          <a:p>
            <a:pPr algn="l"/>
            <a:r>
              <a:rPr lang="ro-RO" sz="2800" b="1" dirty="0">
                <a:solidFill>
                  <a:srgbClr val="0046AD"/>
                </a:solidFill>
                <a:latin typeface="Verdana" panose="020B0604030504040204" pitchFamily="34" charset="0"/>
                <a:ea typeface="Verdana" panose="020B0604030504040204" pitchFamily="34" charset="0"/>
                <a:cs typeface="Verdana" panose="020B0604030504040204" pitchFamily="34" charset="0"/>
              </a:rPr>
              <a:t>Identificarea SVHC</a:t>
            </a:r>
            <a:r>
              <a:rPr lang="en-US" sz="2800" b="1" dirty="0">
                <a:solidFill>
                  <a:srgbClr val="0046AD"/>
                </a:solidFill>
                <a:latin typeface="Verdana" panose="020B0604030504040204" pitchFamily="34" charset="0"/>
                <a:ea typeface="Verdana" panose="020B0604030504040204" pitchFamily="34" charset="0"/>
                <a:cs typeface="Verdana" panose="020B0604030504040204" pitchFamily="34" charset="0"/>
              </a:rPr>
              <a:t> </a:t>
            </a:r>
            <a:endParaRPr lang="en-GB" sz="2800" b="1" dirty="0">
              <a:solidFill>
                <a:srgbClr val="0046AD"/>
              </a:solidFill>
              <a:latin typeface="Verdana" panose="020B0604030504040204" pitchFamily="34" charset="0"/>
              <a:ea typeface="Verdana" panose="020B0604030504040204" pitchFamily="34" charset="0"/>
              <a:cs typeface="Verdana" panose="020B0604030504040204" pitchFamily="34" charset="0"/>
            </a:endParaRPr>
          </a:p>
        </p:txBody>
      </p:sp>
      <p:sp>
        <p:nvSpPr>
          <p:cNvPr id="6" name="Slide Number Placeholder 5"/>
          <p:cNvSpPr>
            <a:spLocks noGrp="1"/>
          </p:cNvSpPr>
          <p:nvPr>
            <p:ph type="sldNum" sz="quarter" idx="12"/>
          </p:nvPr>
        </p:nvSpPr>
        <p:spPr>
          <a:xfrm>
            <a:off x="6553200" y="6356350"/>
            <a:ext cx="2133600" cy="365125"/>
          </a:xfrm>
        </p:spPr>
        <p:txBody>
          <a:bodyPr/>
          <a:lstStyle/>
          <a:p>
            <a:fld id="{6230B351-A18E-4512-92B8-03A75F39B8B0}" type="slidenum">
              <a:rPr lang="en-GB" sz="1000" smtClean="0">
                <a:latin typeface="Verdana" panose="020B0604030504040204" pitchFamily="34" charset="0"/>
                <a:ea typeface="Verdana" panose="020B0604030504040204" pitchFamily="34" charset="0"/>
                <a:cs typeface="Verdana" panose="020B0604030504040204" pitchFamily="34" charset="0"/>
              </a:rPr>
              <a:t>27</a:t>
            </a:fld>
            <a:endParaRPr lang="en-GB" sz="1000" dirty="0">
              <a:latin typeface="Verdana" panose="020B0604030504040204" pitchFamily="34" charset="0"/>
              <a:ea typeface="Verdana" panose="020B0604030504040204" pitchFamily="34" charset="0"/>
              <a:cs typeface="Verdana" panose="020B0604030504040204" pitchFamily="34" charset="0"/>
            </a:endParaRPr>
          </a:p>
        </p:txBody>
      </p:sp>
      <p:sp>
        <p:nvSpPr>
          <p:cNvPr id="3" name="TextBox 2"/>
          <p:cNvSpPr txBox="1"/>
          <p:nvPr/>
        </p:nvSpPr>
        <p:spPr>
          <a:xfrm>
            <a:off x="2339752" y="1268760"/>
            <a:ext cx="6574582" cy="4539704"/>
          </a:xfrm>
          <a:prstGeom prst="rect">
            <a:avLst/>
          </a:prstGeom>
          <a:noFill/>
        </p:spPr>
        <p:txBody>
          <a:bodyPr wrap="square" rtlCol="0">
            <a:spAutoFit/>
          </a:bodyPr>
          <a:lstStyle/>
          <a:p>
            <a:pPr fontAlgn="t"/>
            <a:r>
              <a:rPr lang="ro-RO" dirty="0">
                <a:latin typeface="Verdana" panose="020B0604030504040204" pitchFamily="34" charset="0"/>
                <a:ea typeface="Verdana" panose="020B0604030504040204" pitchFamily="34" charset="0"/>
                <a:cs typeface="Verdana" panose="020B0604030504040204" pitchFamily="34" charset="0"/>
              </a:rPr>
              <a:t>Autorităţile înaintează o propunere (dosar conform Anexa XV) pentru identificarea substanţelor ca SVHC.</a:t>
            </a:r>
            <a:endParaRPr lang="en-US" dirty="0">
              <a:latin typeface="Verdana" panose="020B0604030504040204" pitchFamily="34" charset="0"/>
              <a:ea typeface="Verdana" panose="020B0604030504040204" pitchFamily="34" charset="0"/>
              <a:cs typeface="Verdana" panose="020B0604030504040204" pitchFamily="34" charset="0"/>
            </a:endParaRPr>
          </a:p>
          <a:p>
            <a:pPr fontAlgn="t"/>
            <a:endParaRPr lang="en-US" sz="2800" dirty="0" smtClean="0">
              <a:latin typeface="Verdana" panose="020B0604030504040204" pitchFamily="34" charset="0"/>
              <a:ea typeface="Verdana" panose="020B0604030504040204" pitchFamily="34" charset="0"/>
              <a:cs typeface="Verdana" panose="020B0604030504040204" pitchFamily="34" charset="0"/>
            </a:endParaRPr>
          </a:p>
          <a:p>
            <a:pPr fontAlgn="t"/>
            <a:r>
              <a:rPr lang="ro-RO" dirty="0" smtClean="0">
                <a:latin typeface="Verdana" panose="020B0604030504040204" pitchFamily="34" charset="0"/>
                <a:ea typeface="Verdana" panose="020B0604030504040204" pitchFamily="34" charset="0"/>
                <a:cs typeface="Verdana" panose="020B0604030504040204" pitchFamily="34" charset="0"/>
              </a:rPr>
              <a:t>Dosarul </a:t>
            </a:r>
            <a:r>
              <a:rPr lang="ro-RO" dirty="0">
                <a:latin typeface="Verdana" panose="020B0604030504040204" pitchFamily="34" charset="0"/>
                <a:ea typeface="Verdana" panose="020B0604030504040204" pitchFamily="34" charset="0"/>
                <a:cs typeface="Verdana" panose="020B0604030504040204" pitchFamily="34" charset="0"/>
              </a:rPr>
              <a:t>publicat pe site-ul ECHA şi supus consultării publice timp de 45 de </a:t>
            </a:r>
            <a:r>
              <a:rPr lang="ro-RO" dirty="0" smtClean="0">
                <a:latin typeface="Verdana" panose="020B0604030504040204" pitchFamily="34" charset="0"/>
                <a:ea typeface="Verdana" panose="020B0604030504040204" pitchFamily="34" charset="0"/>
                <a:cs typeface="Verdana" panose="020B0604030504040204" pitchFamily="34" charset="0"/>
              </a:rPr>
              <a:t>zile</a:t>
            </a:r>
            <a:endParaRPr lang="en-US" dirty="0" smtClean="0">
              <a:latin typeface="Verdana" panose="020B0604030504040204" pitchFamily="34" charset="0"/>
              <a:ea typeface="Verdana" panose="020B0604030504040204" pitchFamily="34" charset="0"/>
              <a:cs typeface="Verdana" panose="020B0604030504040204" pitchFamily="34" charset="0"/>
            </a:endParaRPr>
          </a:p>
          <a:p>
            <a:pPr fontAlgn="t"/>
            <a:endParaRPr lang="en-US" sz="1100" dirty="0" smtClean="0">
              <a:latin typeface="Verdana" panose="020B0604030504040204" pitchFamily="34" charset="0"/>
              <a:ea typeface="Verdana" panose="020B0604030504040204" pitchFamily="34" charset="0"/>
              <a:cs typeface="Verdana" panose="020B0604030504040204" pitchFamily="34" charset="0"/>
            </a:endParaRPr>
          </a:p>
          <a:p>
            <a:pPr fontAlgn="t"/>
            <a:endParaRPr lang="en-US" dirty="0">
              <a:latin typeface="Verdana" panose="020B0604030504040204" pitchFamily="34" charset="0"/>
              <a:ea typeface="Verdana" panose="020B0604030504040204" pitchFamily="34" charset="0"/>
              <a:cs typeface="Verdana" panose="020B0604030504040204" pitchFamily="34" charset="0"/>
            </a:endParaRPr>
          </a:p>
          <a:p>
            <a:pPr fontAlgn="t"/>
            <a:r>
              <a:rPr lang="ro-RO" dirty="0">
                <a:latin typeface="Verdana" panose="020B0604030504040204" pitchFamily="34" charset="0"/>
                <a:ea typeface="Verdana" panose="020B0604030504040204" pitchFamily="34" charset="0"/>
                <a:cs typeface="Verdana" panose="020B0604030504040204" pitchFamily="34" charset="0"/>
              </a:rPr>
              <a:t>Decizia luată de Comitetul Statelor Membre sau de către </a:t>
            </a:r>
            <a:r>
              <a:rPr lang="ro-RO" dirty="0" smtClean="0">
                <a:latin typeface="Verdana" panose="020B0604030504040204" pitchFamily="34" charset="0"/>
                <a:ea typeface="Verdana" panose="020B0604030504040204" pitchFamily="34" charset="0"/>
                <a:cs typeface="Verdana" panose="020B0604030504040204" pitchFamily="34" charset="0"/>
              </a:rPr>
              <a:t>Comisie</a:t>
            </a:r>
            <a:endParaRPr lang="en-US" dirty="0" smtClean="0">
              <a:latin typeface="Verdana" panose="020B0604030504040204" pitchFamily="34" charset="0"/>
              <a:ea typeface="Verdana" panose="020B0604030504040204" pitchFamily="34" charset="0"/>
              <a:cs typeface="Verdana" panose="020B0604030504040204" pitchFamily="34" charset="0"/>
            </a:endParaRPr>
          </a:p>
          <a:p>
            <a:pPr fontAlgn="t"/>
            <a:endParaRPr lang="en-US" sz="1600" dirty="0" smtClean="0">
              <a:latin typeface="Verdana" panose="020B0604030504040204" pitchFamily="34" charset="0"/>
              <a:ea typeface="Verdana" panose="020B0604030504040204" pitchFamily="34" charset="0"/>
              <a:cs typeface="Verdana" panose="020B0604030504040204" pitchFamily="34" charset="0"/>
            </a:endParaRPr>
          </a:p>
          <a:p>
            <a:pPr fontAlgn="t"/>
            <a:endParaRPr lang="en-US" dirty="0">
              <a:latin typeface="Verdana" panose="020B0604030504040204" pitchFamily="34" charset="0"/>
              <a:ea typeface="Verdana" panose="020B0604030504040204" pitchFamily="34" charset="0"/>
              <a:cs typeface="Verdana" panose="020B0604030504040204" pitchFamily="34" charset="0"/>
            </a:endParaRPr>
          </a:p>
          <a:p>
            <a:pPr fontAlgn="t"/>
            <a:r>
              <a:rPr lang="ro-RO" dirty="0">
                <a:latin typeface="Verdana" panose="020B0604030504040204" pitchFamily="34" charset="0"/>
                <a:ea typeface="Verdana" panose="020B0604030504040204" pitchFamily="34" charset="0"/>
                <a:cs typeface="Verdana" panose="020B0604030504040204" pitchFamily="34" charset="0"/>
              </a:rPr>
              <a:t>Lista candidatelor de pe site-ul ECHA este actualizată (dacă este relevant)</a:t>
            </a:r>
            <a:endParaRPr lang="en-US" dirty="0">
              <a:latin typeface="Verdana" panose="020B0604030504040204" pitchFamily="34" charset="0"/>
              <a:ea typeface="Verdana" panose="020B0604030504040204" pitchFamily="34" charset="0"/>
              <a:cs typeface="Verdana" panose="020B0604030504040204" pitchFamily="34" charset="0"/>
            </a:endParaRPr>
          </a:p>
          <a:p>
            <a:pPr marL="342900" indent="-342900">
              <a:buFont typeface="Arial" panose="020B0604020202020204" pitchFamily="34" charset="0"/>
              <a:buChar char="•"/>
            </a:pPr>
            <a:endParaRPr lang="en-GB" dirty="0" smtClean="0">
              <a:latin typeface="Verdana" panose="020B0604030504040204" pitchFamily="34" charset="0"/>
              <a:ea typeface="Verdana" panose="020B0604030504040204" pitchFamily="34" charset="0"/>
              <a:cs typeface="Verdana" panose="020B0604030504040204" pitchFamily="34" charset="0"/>
            </a:endParaRPr>
          </a:p>
          <a:p>
            <a:pPr marL="285750" indent="-285750" fontAlgn="t">
              <a:buFont typeface="Arial" pitchFamily="34" charset="0"/>
              <a:buChar char="•"/>
            </a:pPr>
            <a:r>
              <a:rPr lang="ro-RO" dirty="0" smtClean="0"/>
              <a:t>Calendar</a:t>
            </a:r>
            <a:r>
              <a:rPr lang="ro-RO" dirty="0"/>
              <a:t>: în jur de 5 luni de la depunerea dosarului</a:t>
            </a:r>
            <a:endParaRPr lang="en-US" dirty="0"/>
          </a:p>
          <a:p>
            <a:endParaRPr lang="en-GB" dirty="0" smtClean="0">
              <a:latin typeface="Verdana" panose="020B0604030504040204" pitchFamily="34" charset="0"/>
              <a:ea typeface="Verdana" panose="020B0604030504040204" pitchFamily="34" charset="0"/>
              <a:cs typeface="Verdana" panose="020B0604030504040204" pitchFamily="34" charset="0"/>
            </a:endParaRPr>
          </a:p>
        </p:txBody>
      </p:sp>
      <p:sp>
        <p:nvSpPr>
          <p:cNvPr id="7" name="TextBox 6"/>
          <p:cNvSpPr txBox="1"/>
          <p:nvPr/>
        </p:nvSpPr>
        <p:spPr>
          <a:xfrm>
            <a:off x="1547664" y="5733256"/>
            <a:ext cx="7092755" cy="830997"/>
          </a:xfrm>
          <a:prstGeom prst="rect">
            <a:avLst/>
          </a:prstGeom>
          <a:noFill/>
        </p:spPr>
        <p:txBody>
          <a:bodyPr wrap="square" rtlCol="0">
            <a:spAutoFit/>
          </a:bodyPr>
          <a:lstStyle/>
          <a:p>
            <a:pPr fontAlgn="t"/>
            <a:r>
              <a:rPr lang="ro-RO" sz="16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Faceţi </a:t>
            </a:r>
            <a:r>
              <a:rPr lang="ro-RO" sz="1600" b="1" dirty="0">
                <a:solidFill>
                  <a:srgbClr val="0046AD"/>
                </a:solidFill>
                <a:latin typeface="Verdana" panose="020B0604030504040204" pitchFamily="34" charset="0"/>
                <a:ea typeface="Verdana" panose="020B0604030504040204" pitchFamily="34" charset="0"/>
                <a:cs typeface="Verdana" panose="020B0604030504040204" pitchFamily="34" charset="0"/>
              </a:rPr>
              <a:t>o notă </a:t>
            </a:r>
            <a:r>
              <a:rPr lang="ro-RO" sz="16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consultării </a:t>
            </a:r>
            <a:r>
              <a:rPr lang="ro-RO" sz="1600" b="1" dirty="0">
                <a:solidFill>
                  <a:srgbClr val="0046AD"/>
                </a:solidFill>
                <a:latin typeface="Verdana" panose="020B0604030504040204" pitchFamily="34" charset="0"/>
                <a:ea typeface="Verdana" panose="020B0604030504040204" pitchFamily="34" charset="0"/>
                <a:cs typeface="Verdana" panose="020B0604030504040204" pitchFamily="34" charset="0"/>
              </a:rPr>
              <a:t>publice. </a:t>
            </a:r>
            <a:r>
              <a:rPr lang="en-US" sz="1600" b="1" dirty="0" err="1" smtClean="0">
                <a:solidFill>
                  <a:srgbClr val="0046AD"/>
                </a:solidFill>
                <a:latin typeface="Verdana" panose="020B0604030504040204" pitchFamily="34" charset="0"/>
                <a:ea typeface="Verdana" panose="020B0604030504040204" pitchFamily="34" charset="0"/>
                <a:cs typeface="Verdana" panose="020B0604030504040204" pitchFamily="34" charset="0"/>
              </a:rPr>
              <a:t>Acestea</a:t>
            </a:r>
            <a:r>
              <a:rPr lang="en-US" sz="16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 </a:t>
            </a:r>
            <a:r>
              <a:rPr lang="ro-RO" sz="16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apar </a:t>
            </a:r>
            <a:r>
              <a:rPr lang="ro-RO" sz="1600" b="1" dirty="0">
                <a:solidFill>
                  <a:srgbClr val="0046AD"/>
                </a:solidFill>
                <a:latin typeface="Verdana" panose="020B0604030504040204" pitchFamily="34" charset="0"/>
                <a:ea typeface="Verdana" panose="020B0604030504040204" pitchFamily="34" charset="0"/>
                <a:cs typeface="Verdana" panose="020B0604030504040204" pitchFamily="34" charset="0"/>
              </a:rPr>
              <a:t>de două ori pe an (martie-aprilie și septembrie-octombrie) cu privire la identitatea substanței și la proprietățile periculoase</a:t>
            </a:r>
            <a:endParaRPr lang="en-US" sz="1600" b="1" dirty="0">
              <a:solidFill>
                <a:srgbClr val="0046AD"/>
              </a:solidFill>
              <a:latin typeface="Verdana" panose="020B0604030504040204" pitchFamily="34" charset="0"/>
              <a:ea typeface="Verdana" panose="020B0604030504040204" pitchFamily="34" charset="0"/>
              <a:cs typeface="Verdana" panose="020B0604030504040204" pitchFamily="34" charset="0"/>
            </a:endParaRPr>
          </a:p>
        </p:txBody>
      </p:sp>
      <p:pic>
        <p:nvPicPr>
          <p:cNvPr id="45" name="Picture 4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5556944"/>
            <a:ext cx="1149859" cy="968400"/>
          </a:xfrm>
          <a:prstGeom prst="rect">
            <a:avLst/>
          </a:prstGeom>
        </p:spPr>
      </p:pic>
      <p:grpSp>
        <p:nvGrpSpPr>
          <p:cNvPr id="46" name="Group 45"/>
          <p:cNvGrpSpPr/>
          <p:nvPr/>
        </p:nvGrpSpPr>
        <p:grpSpPr>
          <a:xfrm>
            <a:off x="6515271" y="116632"/>
            <a:ext cx="2479800" cy="540000"/>
            <a:chOff x="6515271" y="116632"/>
            <a:chExt cx="2479800" cy="540000"/>
          </a:xfrm>
        </p:grpSpPr>
        <p:pic>
          <p:nvPicPr>
            <p:cNvPr id="4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15271" y="162709"/>
              <a:ext cx="2479800" cy="457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8" name="Rounded Rectangle 47"/>
            <p:cNvSpPr/>
            <p:nvPr/>
          </p:nvSpPr>
          <p:spPr>
            <a:xfrm>
              <a:off x="7020272" y="116632"/>
              <a:ext cx="540000" cy="540000"/>
            </a:xfrm>
            <a:prstGeom prst="roundRect">
              <a:avLst/>
            </a:prstGeom>
            <a:noFill/>
            <a:ln w="19050">
              <a:solidFill>
                <a:srgbClr val="E45E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8" name="Group 7"/>
          <p:cNvGrpSpPr/>
          <p:nvPr/>
        </p:nvGrpSpPr>
        <p:grpSpPr>
          <a:xfrm>
            <a:off x="251520" y="1233299"/>
            <a:ext cx="2088232" cy="3788491"/>
            <a:chOff x="251520" y="1233299"/>
            <a:chExt cx="2088232" cy="3788491"/>
          </a:xfrm>
        </p:grpSpPr>
        <p:grpSp>
          <p:nvGrpSpPr>
            <p:cNvPr id="33" name="Group 32"/>
            <p:cNvGrpSpPr/>
            <p:nvPr/>
          </p:nvGrpSpPr>
          <p:grpSpPr>
            <a:xfrm>
              <a:off x="1014138" y="3284984"/>
              <a:ext cx="1206993" cy="584377"/>
              <a:chOff x="4813419" y="1388406"/>
              <a:chExt cx="1206993" cy="584377"/>
            </a:xfrm>
          </p:grpSpPr>
          <p:sp>
            <p:nvSpPr>
              <p:cNvPr id="34" name="Diamond 33"/>
              <p:cNvSpPr/>
              <p:nvPr/>
            </p:nvSpPr>
            <p:spPr>
              <a:xfrm>
                <a:off x="4912859" y="1388406"/>
                <a:ext cx="1008112" cy="584377"/>
              </a:xfrm>
              <a:prstGeom prst="diamond">
                <a:avLst/>
              </a:prstGeom>
              <a:solidFill>
                <a:schemeClr val="bg1"/>
              </a:solidFill>
              <a:ln w="38100">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TextBox 34"/>
              <p:cNvSpPr txBox="1"/>
              <p:nvPr/>
            </p:nvSpPr>
            <p:spPr>
              <a:xfrm>
                <a:off x="4813419" y="1530610"/>
                <a:ext cx="1206993" cy="261610"/>
              </a:xfrm>
              <a:prstGeom prst="rect">
                <a:avLst/>
              </a:prstGeom>
              <a:noFill/>
            </p:spPr>
            <p:txBody>
              <a:bodyPr wrap="square" rtlCol="0">
                <a:spAutoFit/>
              </a:bodyPr>
              <a:lstStyle/>
              <a:p>
                <a:pPr algn="ctr"/>
                <a:r>
                  <a:rPr lang="en-GB" sz="1100" b="1" dirty="0" err="1" smtClean="0">
                    <a:solidFill>
                      <a:srgbClr val="FF9900"/>
                    </a:solidFill>
                    <a:latin typeface="Verdana" panose="020B0604030504040204" pitchFamily="34" charset="0"/>
                    <a:ea typeface="Verdana" panose="020B0604030504040204" pitchFamily="34" charset="0"/>
                    <a:cs typeface="Verdana" panose="020B0604030504040204" pitchFamily="34" charset="0"/>
                  </a:rPr>
                  <a:t>Decizie</a:t>
                </a:r>
                <a:endParaRPr lang="en-GB" sz="1100" b="1" dirty="0">
                  <a:solidFill>
                    <a:srgbClr val="FF9900"/>
                  </a:solidFill>
                  <a:latin typeface="Verdana" panose="020B0604030504040204" pitchFamily="34" charset="0"/>
                  <a:ea typeface="Verdana" panose="020B0604030504040204" pitchFamily="34" charset="0"/>
                  <a:cs typeface="Verdana" panose="020B0604030504040204" pitchFamily="34" charset="0"/>
                </a:endParaRPr>
              </a:p>
            </p:txBody>
          </p:sp>
        </p:grpSp>
        <p:grpSp>
          <p:nvGrpSpPr>
            <p:cNvPr id="36" name="Group 35"/>
            <p:cNvGrpSpPr/>
            <p:nvPr/>
          </p:nvGrpSpPr>
          <p:grpSpPr>
            <a:xfrm>
              <a:off x="967524" y="1268760"/>
              <a:ext cx="1372228" cy="611525"/>
              <a:chOff x="563804" y="1613572"/>
              <a:chExt cx="1372228" cy="611525"/>
            </a:xfrm>
          </p:grpSpPr>
          <p:sp>
            <p:nvSpPr>
              <p:cNvPr id="26" name="Rounded Rectangle 25"/>
              <p:cNvSpPr/>
              <p:nvPr/>
            </p:nvSpPr>
            <p:spPr>
              <a:xfrm>
                <a:off x="631288" y="1628299"/>
                <a:ext cx="1165253" cy="596798"/>
              </a:xfrm>
              <a:prstGeom prst="roundRect">
                <a:avLst/>
              </a:prstGeom>
              <a:solidFill>
                <a:schemeClr val="bg1"/>
              </a:solidFill>
              <a:ln w="38100">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extBox 26"/>
              <p:cNvSpPr txBox="1"/>
              <p:nvPr/>
            </p:nvSpPr>
            <p:spPr>
              <a:xfrm>
                <a:off x="563804" y="1613572"/>
                <a:ext cx="1372228" cy="600164"/>
              </a:xfrm>
              <a:prstGeom prst="rect">
                <a:avLst/>
              </a:prstGeom>
              <a:noFill/>
            </p:spPr>
            <p:txBody>
              <a:bodyPr wrap="square" rtlCol="0">
                <a:spAutoFit/>
              </a:bodyPr>
              <a:lstStyle/>
              <a:p>
                <a:pPr algn="ctr"/>
                <a:r>
                  <a:rPr lang="it-IT" sz="1100" b="1" dirty="0" smtClean="0">
                    <a:solidFill>
                      <a:srgbClr val="FF9900"/>
                    </a:solidFill>
                    <a:latin typeface="Verdana" panose="020B0604030504040204" pitchFamily="34" charset="0"/>
                    <a:ea typeface="Verdana" panose="020B0604030504040204" pitchFamily="34" charset="0"/>
                    <a:cs typeface="Verdana" panose="020B0604030504040204" pitchFamily="34" charset="0"/>
                  </a:rPr>
                  <a:t>Propunere pt. </a:t>
                </a:r>
                <a:r>
                  <a:rPr lang="it-IT" sz="1100" b="1" dirty="0">
                    <a:solidFill>
                      <a:srgbClr val="FF9900"/>
                    </a:solidFill>
                    <a:latin typeface="Verdana" panose="020B0604030504040204" pitchFamily="34" charset="0"/>
                    <a:ea typeface="Verdana" panose="020B0604030504040204" pitchFamily="34" charset="0"/>
                    <a:cs typeface="Verdana" panose="020B0604030504040204" pitchFamily="34" charset="0"/>
                  </a:rPr>
                  <a:t>identificarea </a:t>
                </a:r>
                <a:r>
                  <a:rPr lang="it-IT" sz="1100" b="1" dirty="0" smtClean="0">
                    <a:solidFill>
                      <a:srgbClr val="FF9900"/>
                    </a:solidFill>
                    <a:latin typeface="Verdana" panose="020B0604030504040204" pitchFamily="34" charset="0"/>
                    <a:ea typeface="Verdana" panose="020B0604030504040204" pitchFamily="34" charset="0"/>
                    <a:cs typeface="Verdana" panose="020B0604030504040204" pitchFamily="34" charset="0"/>
                  </a:rPr>
                  <a:t>SVHC</a:t>
                </a:r>
                <a:endParaRPr lang="it-IT" sz="1100" b="1" dirty="0">
                  <a:solidFill>
                    <a:srgbClr val="FF9900"/>
                  </a:solidFill>
                  <a:latin typeface="Verdana" panose="020B0604030504040204" pitchFamily="34" charset="0"/>
                  <a:ea typeface="Verdana" panose="020B0604030504040204" pitchFamily="34" charset="0"/>
                  <a:cs typeface="Verdana" panose="020B0604030504040204" pitchFamily="34" charset="0"/>
                </a:endParaRPr>
              </a:p>
            </p:txBody>
          </p:sp>
        </p:grpSp>
        <p:sp>
          <p:nvSpPr>
            <p:cNvPr id="11" name="TextBox 10"/>
            <p:cNvSpPr txBox="1"/>
            <p:nvPr/>
          </p:nvSpPr>
          <p:spPr>
            <a:xfrm>
              <a:off x="251520" y="1233299"/>
              <a:ext cx="720080" cy="323493"/>
            </a:xfrm>
            <a:prstGeom prst="roundRect">
              <a:avLst/>
            </a:prstGeom>
            <a:solidFill>
              <a:srgbClr val="008654"/>
            </a:solidFill>
            <a:ln>
              <a:noFill/>
            </a:ln>
          </p:spPr>
          <p:txBody>
            <a:bodyPr wrap="square" rtlCol="0">
              <a:spAutoFit/>
            </a:bodyPr>
            <a:lstStyle/>
            <a:p>
              <a:pPr algn="ctr"/>
              <a:r>
                <a:rPr lang="en-GB" sz="13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SM</a:t>
              </a:r>
              <a:endParaRPr lang="en-GB" sz="13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grpSp>
          <p:nvGrpSpPr>
            <p:cNvPr id="4" name="Group 3"/>
            <p:cNvGrpSpPr/>
            <p:nvPr/>
          </p:nvGrpSpPr>
          <p:grpSpPr>
            <a:xfrm>
              <a:off x="251520" y="1593339"/>
              <a:ext cx="720080" cy="323493"/>
              <a:chOff x="7416301" y="969999"/>
              <a:chExt cx="720080" cy="323493"/>
            </a:xfrm>
          </p:grpSpPr>
          <p:sp>
            <p:nvSpPr>
              <p:cNvPr id="12" name="TextBox 11"/>
              <p:cNvSpPr txBox="1"/>
              <p:nvPr/>
            </p:nvSpPr>
            <p:spPr>
              <a:xfrm>
                <a:off x="7416301" y="969999"/>
                <a:ext cx="720080" cy="323493"/>
              </a:xfrm>
              <a:prstGeom prst="roundRect">
                <a:avLst/>
              </a:prstGeom>
              <a:solidFill>
                <a:schemeClr val="bg1"/>
              </a:solidFill>
              <a:ln>
                <a:solidFill>
                  <a:schemeClr val="bg1">
                    <a:lumMod val="50000"/>
                  </a:schemeClr>
                </a:solidFill>
              </a:ln>
            </p:spPr>
            <p:txBody>
              <a:bodyPr wrap="square" rtlCol="0">
                <a:spAutoFit/>
              </a:bodyPr>
              <a:lstStyle/>
              <a:p>
                <a:pPr algn="ctr"/>
                <a:endParaRPr lang="en-GB" sz="1300" b="1" dirty="0">
                  <a:latin typeface="Verdana" panose="020B0604030504040204" pitchFamily="34" charset="0"/>
                  <a:ea typeface="Verdana" panose="020B0604030504040204" pitchFamily="34" charset="0"/>
                  <a:cs typeface="Verdana" panose="020B0604030504040204" pitchFamily="34" charset="0"/>
                </a:endParaRPr>
              </a:p>
            </p:txBody>
          </p:sp>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66383" y="1050383"/>
                <a:ext cx="619911" cy="162727"/>
              </a:xfrm>
              <a:prstGeom prst="rect">
                <a:avLst/>
              </a:prstGeom>
            </p:spPr>
          </p:pic>
        </p:grpSp>
        <p:sp>
          <p:nvSpPr>
            <p:cNvPr id="19" name="TextBox 18"/>
            <p:cNvSpPr txBox="1"/>
            <p:nvPr/>
          </p:nvSpPr>
          <p:spPr>
            <a:xfrm>
              <a:off x="251520" y="3249523"/>
              <a:ext cx="720080" cy="323493"/>
            </a:xfrm>
            <a:prstGeom prst="roundRect">
              <a:avLst/>
            </a:prstGeom>
            <a:solidFill>
              <a:srgbClr val="008BC8"/>
            </a:solidFill>
            <a:ln>
              <a:noFill/>
            </a:ln>
          </p:spPr>
          <p:txBody>
            <a:bodyPr wrap="square" rtlCol="0">
              <a:spAutoFit/>
            </a:bodyPr>
            <a:lstStyle/>
            <a:p>
              <a:pPr algn="ctr"/>
              <a:r>
                <a:rPr lang="en-GB" sz="13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CSM</a:t>
              </a:r>
              <a:endParaRPr lang="en-GB" sz="13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grpSp>
          <p:nvGrpSpPr>
            <p:cNvPr id="39" name="Group 38"/>
            <p:cNvGrpSpPr/>
            <p:nvPr/>
          </p:nvGrpSpPr>
          <p:grpSpPr>
            <a:xfrm>
              <a:off x="251809" y="3609563"/>
              <a:ext cx="720080" cy="323493"/>
              <a:chOff x="1043608" y="3340129"/>
              <a:chExt cx="720080" cy="323493"/>
            </a:xfrm>
          </p:grpSpPr>
          <p:sp>
            <p:nvSpPr>
              <p:cNvPr id="18" name="TextBox 17"/>
              <p:cNvSpPr txBox="1"/>
              <p:nvPr/>
            </p:nvSpPr>
            <p:spPr>
              <a:xfrm>
                <a:off x="1043608" y="3340129"/>
                <a:ext cx="720080" cy="323493"/>
              </a:xfrm>
              <a:prstGeom prst="roundRect">
                <a:avLst/>
              </a:prstGeom>
              <a:solidFill>
                <a:schemeClr val="bg1"/>
              </a:solidFill>
              <a:ln>
                <a:solidFill>
                  <a:schemeClr val="bg1">
                    <a:lumMod val="50000"/>
                  </a:schemeClr>
                </a:solidFill>
              </a:ln>
            </p:spPr>
            <p:txBody>
              <a:bodyPr wrap="square" rtlCol="0">
                <a:spAutoFit/>
              </a:bodyPr>
              <a:lstStyle/>
              <a:p>
                <a:pPr algn="ctr"/>
                <a:endParaRPr lang="en-GB" sz="1300" b="1" dirty="0">
                  <a:latin typeface="Verdana" panose="020B0604030504040204" pitchFamily="34" charset="0"/>
                  <a:ea typeface="Verdana" panose="020B0604030504040204" pitchFamily="34" charset="0"/>
                  <a:cs typeface="Verdana" panose="020B0604030504040204" pitchFamily="34" charset="0"/>
                </a:endParaRPr>
              </a:p>
            </p:txBody>
          </p:sp>
          <p:pic>
            <p:nvPicPr>
              <p:cNvPr id="20"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87624" y="3351740"/>
                <a:ext cx="432048" cy="300273"/>
              </a:xfrm>
              <a:prstGeom prst="rect">
                <a:avLst/>
              </a:prstGeom>
              <a:noFill/>
              <a:ln w="9525">
                <a:noFill/>
                <a:miter lim="800000"/>
                <a:headEnd/>
                <a:tailEnd/>
              </a:ln>
              <a:extLst>
                <a:ext uri="{909E8E84-426E-40DD-AFC4-6F175D3DCCD1}">
                  <a14:hiddenFill xmlns:a14="http://schemas.microsoft.com/office/drawing/2010/main">
                    <a:solidFill>
                      <a:schemeClr val="accent1"/>
                    </a:solidFill>
                  </a14:hiddenFill>
                </a:ext>
              </a:extLst>
            </p:spPr>
          </p:pic>
        </p:grpSp>
        <p:grpSp>
          <p:nvGrpSpPr>
            <p:cNvPr id="38" name="Group 37"/>
            <p:cNvGrpSpPr/>
            <p:nvPr/>
          </p:nvGrpSpPr>
          <p:grpSpPr>
            <a:xfrm>
              <a:off x="1075204" y="4365103"/>
              <a:ext cx="1084860" cy="656687"/>
              <a:chOff x="717399" y="4264836"/>
              <a:chExt cx="1084860" cy="656687"/>
            </a:xfrm>
          </p:grpSpPr>
          <p:sp>
            <p:nvSpPr>
              <p:cNvPr id="28" name="Flowchart: Alternate Process 27"/>
              <p:cNvSpPr/>
              <p:nvPr/>
            </p:nvSpPr>
            <p:spPr>
              <a:xfrm>
                <a:off x="717399" y="4264836"/>
                <a:ext cx="1084860" cy="504057"/>
              </a:xfrm>
              <a:prstGeom prst="flowChartAlternateProcess">
                <a:avLst/>
              </a:prstGeom>
              <a:solidFill>
                <a:schemeClr val="bg1"/>
              </a:solidFill>
              <a:ln w="38100">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TextBox 28"/>
              <p:cNvSpPr txBox="1"/>
              <p:nvPr/>
            </p:nvSpPr>
            <p:spPr>
              <a:xfrm>
                <a:off x="733148" y="4321359"/>
                <a:ext cx="1053363" cy="600164"/>
              </a:xfrm>
              <a:prstGeom prst="rect">
                <a:avLst/>
              </a:prstGeom>
              <a:noFill/>
            </p:spPr>
            <p:txBody>
              <a:bodyPr wrap="square" rtlCol="0">
                <a:spAutoFit/>
              </a:bodyPr>
              <a:lstStyle/>
              <a:p>
                <a:pPr algn="ctr"/>
                <a:r>
                  <a:rPr lang="it-IT" sz="1100" b="1" dirty="0" smtClean="0">
                    <a:solidFill>
                      <a:srgbClr val="FF9900"/>
                    </a:solidFill>
                    <a:latin typeface="Verdana" panose="020B0604030504040204" pitchFamily="34" charset="0"/>
                    <a:ea typeface="Verdana" panose="020B0604030504040204" pitchFamily="34" charset="0"/>
                    <a:cs typeface="Verdana" panose="020B0604030504040204" pitchFamily="34" charset="0"/>
                  </a:rPr>
                  <a:t>Lista can-didatelor</a:t>
                </a:r>
              </a:p>
              <a:p>
                <a:pPr algn="ctr"/>
                <a:endParaRPr lang="en-GB" sz="1100" b="1" dirty="0">
                  <a:solidFill>
                    <a:srgbClr val="FF9900"/>
                  </a:solidFill>
                  <a:latin typeface="Verdana" panose="020B0604030504040204" pitchFamily="34" charset="0"/>
                  <a:ea typeface="Verdana" panose="020B0604030504040204" pitchFamily="34" charset="0"/>
                  <a:cs typeface="Verdana" panose="020B0604030504040204" pitchFamily="34" charset="0"/>
                </a:endParaRPr>
              </a:p>
            </p:txBody>
          </p:sp>
        </p:grpSp>
        <p:grpSp>
          <p:nvGrpSpPr>
            <p:cNvPr id="37" name="Group 36"/>
            <p:cNvGrpSpPr/>
            <p:nvPr/>
          </p:nvGrpSpPr>
          <p:grpSpPr>
            <a:xfrm>
              <a:off x="1014138" y="2348880"/>
              <a:ext cx="1206993" cy="449192"/>
              <a:chOff x="711198" y="2700473"/>
              <a:chExt cx="1206993" cy="449192"/>
            </a:xfrm>
          </p:grpSpPr>
          <p:sp>
            <p:nvSpPr>
              <p:cNvPr id="31" name="Flowchart: Alternate Process 30"/>
              <p:cNvSpPr/>
              <p:nvPr/>
            </p:nvSpPr>
            <p:spPr>
              <a:xfrm>
                <a:off x="747202" y="2700473"/>
                <a:ext cx="1134985" cy="449192"/>
              </a:xfrm>
              <a:prstGeom prst="flowChartAlternateProcess">
                <a:avLst/>
              </a:prstGeom>
              <a:solidFill>
                <a:schemeClr val="bg1"/>
              </a:solidFill>
              <a:ln w="38100">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TextBox 31"/>
              <p:cNvSpPr txBox="1"/>
              <p:nvPr/>
            </p:nvSpPr>
            <p:spPr>
              <a:xfrm>
                <a:off x="711198" y="2718778"/>
                <a:ext cx="1206993" cy="430887"/>
              </a:xfrm>
              <a:prstGeom prst="rect">
                <a:avLst/>
              </a:prstGeom>
              <a:noFill/>
            </p:spPr>
            <p:txBody>
              <a:bodyPr wrap="square" rtlCol="0">
                <a:spAutoFit/>
              </a:bodyPr>
              <a:lstStyle/>
              <a:p>
                <a:pPr algn="ctr"/>
                <a:r>
                  <a:rPr lang="it-IT" sz="1100" b="1" dirty="0" smtClean="0">
                    <a:solidFill>
                      <a:srgbClr val="FF9900"/>
                    </a:solidFill>
                    <a:latin typeface="Verdana" panose="020B0604030504040204" pitchFamily="34" charset="0"/>
                    <a:ea typeface="Verdana" panose="020B0604030504040204" pitchFamily="34" charset="0"/>
                    <a:cs typeface="Verdana" panose="020B0604030504040204" pitchFamily="34" charset="0"/>
                  </a:rPr>
                  <a:t>Consultare publică</a:t>
                </a:r>
                <a:endParaRPr lang="en-GB" sz="1100" b="1" dirty="0">
                  <a:solidFill>
                    <a:srgbClr val="FF9900"/>
                  </a:solidFill>
                  <a:latin typeface="Verdana" panose="020B0604030504040204" pitchFamily="34" charset="0"/>
                  <a:ea typeface="Verdana" panose="020B0604030504040204" pitchFamily="34" charset="0"/>
                  <a:cs typeface="Verdana" panose="020B0604030504040204" pitchFamily="34" charset="0"/>
                </a:endParaRPr>
              </a:p>
            </p:txBody>
          </p:sp>
        </p:grpSp>
        <p:pic>
          <p:nvPicPr>
            <p:cNvPr id="14" name="Picture 1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17390" y="2348880"/>
              <a:ext cx="504123" cy="448792"/>
            </a:xfrm>
            <a:prstGeom prst="rect">
              <a:avLst/>
            </a:prstGeom>
          </p:spPr>
        </p:pic>
        <p:grpSp>
          <p:nvGrpSpPr>
            <p:cNvPr id="23" name="Group 22"/>
            <p:cNvGrpSpPr/>
            <p:nvPr/>
          </p:nvGrpSpPr>
          <p:grpSpPr>
            <a:xfrm>
              <a:off x="251520" y="4437112"/>
              <a:ext cx="720080" cy="323493"/>
              <a:chOff x="7416301" y="969999"/>
              <a:chExt cx="720080" cy="323493"/>
            </a:xfrm>
          </p:grpSpPr>
          <p:sp>
            <p:nvSpPr>
              <p:cNvPr id="24" name="TextBox 23"/>
              <p:cNvSpPr txBox="1"/>
              <p:nvPr/>
            </p:nvSpPr>
            <p:spPr>
              <a:xfrm>
                <a:off x="7416301" y="969999"/>
                <a:ext cx="720080" cy="323493"/>
              </a:xfrm>
              <a:prstGeom prst="roundRect">
                <a:avLst/>
              </a:prstGeom>
              <a:solidFill>
                <a:schemeClr val="bg1"/>
              </a:solidFill>
              <a:ln>
                <a:solidFill>
                  <a:schemeClr val="bg1">
                    <a:lumMod val="50000"/>
                  </a:schemeClr>
                </a:solidFill>
              </a:ln>
            </p:spPr>
            <p:txBody>
              <a:bodyPr wrap="square" rtlCol="0">
                <a:spAutoFit/>
              </a:bodyPr>
              <a:lstStyle/>
              <a:p>
                <a:pPr algn="ctr"/>
                <a:endParaRPr lang="en-GB" sz="1300" b="1" dirty="0">
                  <a:latin typeface="Verdana" panose="020B0604030504040204" pitchFamily="34" charset="0"/>
                  <a:ea typeface="Verdana" panose="020B0604030504040204" pitchFamily="34" charset="0"/>
                  <a:cs typeface="Verdana" panose="020B0604030504040204" pitchFamily="34" charset="0"/>
                </a:endParaRPr>
              </a:p>
            </p:txBody>
          </p:sp>
          <p:pic>
            <p:nvPicPr>
              <p:cNvPr id="25" name="Picture 2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66383" y="1050383"/>
                <a:ext cx="619911" cy="162727"/>
              </a:xfrm>
              <a:prstGeom prst="rect">
                <a:avLst/>
              </a:prstGeom>
            </p:spPr>
          </p:pic>
        </p:grpSp>
        <p:sp>
          <p:nvSpPr>
            <p:cNvPr id="42" name="TextBox 41"/>
            <p:cNvSpPr txBox="1"/>
            <p:nvPr/>
          </p:nvSpPr>
          <p:spPr>
            <a:xfrm rot="5400000">
              <a:off x="1490761" y="2007713"/>
              <a:ext cx="253746" cy="216000"/>
            </a:xfrm>
            <a:prstGeom prst="rightArrow">
              <a:avLst/>
            </a:prstGeom>
            <a:solidFill>
              <a:srgbClr val="008BC8"/>
            </a:solidFill>
            <a:ln>
              <a:solidFill>
                <a:srgbClr val="008BC8"/>
              </a:solidFill>
            </a:ln>
          </p:spPr>
          <p:txBody>
            <a:bodyPr wrap="square" rtlCol="0">
              <a:spAutoFit/>
            </a:bodyPr>
            <a:lstStyle/>
            <a:p>
              <a:pPr algn="ctr"/>
              <a:endParaRPr lang="en-GB" sz="1000" b="1" dirty="0">
                <a:solidFill>
                  <a:schemeClr val="bg1"/>
                </a:solidFill>
              </a:endParaRPr>
            </a:p>
          </p:txBody>
        </p:sp>
        <p:sp>
          <p:nvSpPr>
            <p:cNvPr id="43" name="TextBox 42"/>
            <p:cNvSpPr txBox="1"/>
            <p:nvPr/>
          </p:nvSpPr>
          <p:spPr>
            <a:xfrm rot="5400000">
              <a:off x="1490761" y="2943817"/>
              <a:ext cx="253746" cy="216000"/>
            </a:xfrm>
            <a:prstGeom prst="rightArrow">
              <a:avLst/>
            </a:prstGeom>
            <a:solidFill>
              <a:srgbClr val="008BC8"/>
            </a:solidFill>
            <a:ln>
              <a:solidFill>
                <a:srgbClr val="008BC8"/>
              </a:solidFill>
            </a:ln>
          </p:spPr>
          <p:txBody>
            <a:bodyPr wrap="square" rtlCol="0">
              <a:spAutoFit/>
            </a:bodyPr>
            <a:lstStyle/>
            <a:p>
              <a:pPr algn="ctr"/>
              <a:endParaRPr lang="en-GB" sz="1000" b="1" dirty="0">
                <a:solidFill>
                  <a:schemeClr val="bg1"/>
                </a:solidFill>
              </a:endParaRPr>
            </a:p>
          </p:txBody>
        </p:sp>
        <p:sp>
          <p:nvSpPr>
            <p:cNvPr id="49" name="TextBox 48"/>
            <p:cNvSpPr txBox="1"/>
            <p:nvPr/>
          </p:nvSpPr>
          <p:spPr>
            <a:xfrm rot="5400000">
              <a:off x="1490761" y="3986215"/>
              <a:ext cx="253746" cy="216000"/>
            </a:xfrm>
            <a:prstGeom prst="rightArrow">
              <a:avLst/>
            </a:prstGeom>
            <a:solidFill>
              <a:srgbClr val="008BC8"/>
            </a:solidFill>
            <a:ln>
              <a:solidFill>
                <a:srgbClr val="008BC8"/>
              </a:solidFill>
            </a:ln>
          </p:spPr>
          <p:txBody>
            <a:bodyPr wrap="square" rtlCol="0">
              <a:spAutoFit/>
            </a:bodyPr>
            <a:lstStyle/>
            <a:p>
              <a:pPr algn="ctr"/>
              <a:endParaRPr lang="en-GB" sz="1000" b="1" dirty="0">
                <a:solidFill>
                  <a:schemeClr val="bg1"/>
                </a:solidFill>
              </a:endParaRPr>
            </a:p>
          </p:txBody>
        </p:sp>
      </p:grpSp>
    </p:spTree>
    <p:extLst>
      <p:ext uri="{BB962C8B-B14F-4D97-AF65-F5344CB8AC3E}">
        <p14:creationId xmlns:p14="http://schemas.microsoft.com/office/powerpoint/2010/main" val="155205803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68344" y="645984"/>
            <a:ext cx="995975" cy="838800"/>
          </a:xfrm>
          <a:prstGeom prst="rect">
            <a:avLst/>
          </a:prstGeom>
        </p:spPr>
      </p:pic>
      <p:sp>
        <p:nvSpPr>
          <p:cNvPr id="2" name="Title 1"/>
          <p:cNvSpPr>
            <a:spLocks noGrp="1"/>
          </p:cNvSpPr>
          <p:nvPr>
            <p:ph type="ctrTitle"/>
          </p:nvPr>
        </p:nvSpPr>
        <p:spPr>
          <a:xfrm>
            <a:off x="179512" y="476672"/>
            <a:ext cx="7772400" cy="1470025"/>
          </a:xfrm>
        </p:spPr>
        <p:txBody>
          <a:bodyPr>
            <a:noAutofit/>
          </a:bodyPr>
          <a:lstStyle/>
          <a:p>
            <a:pPr lvl="0" fontAlgn="t"/>
            <a:r>
              <a:rPr lang="ro-RO" sz="26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Lista </a:t>
            </a:r>
            <a:r>
              <a:rPr lang="ro-RO" sz="2600" b="1" dirty="0">
                <a:solidFill>
                  <a:srgbClr val="0046AD"/>
                </a:solidFill>
                <a:latin typeface="Verdana" panose="020B0604030504040204" pitchFamily="34" charset="0"/>
                <a:ea typeface="Verdana" panose="020B0604030504040204" pitchFamily="34" charset="0"/>
                <a:cs typeface="Verdana" panose="020B0604030504040204" pitchFamily="34" charset="0"/>
              </a:rPr>
              <a:t>candidatelor, consideraţii pentru utilizatorii din aval</a:t>
            </a:r>
            <a:endParaRPr lang="en-US" sz="2600" b="1" dirty="0">
              <a:solidFill>
                <a:srgbClr val="0046AD"/>
              </a:solidFill>
              <a:latin typeface="Verdana" panose="020B0604030504040204" pitchFamily="34" charset="0"/>
              <a:ea typeface="Verdana" panose="020B0604030504040204" pitchFamily="34" charset="0"/>
              <a:cs typeface="Verdana" panose="020B0604030504040204" pitchFamily="34" charset="0"/>
            </a:endParaRPr>
          </a:p>
        </p:txBody>
      </p:sp>
      <p:sp>
        <p:nvSpPr>
          <p:cNvPr id="6" name="Slide Number Placeholder 5"/>
          <p:cNvSpPr>
            <a:spLocks noGrp="1"/>
          </p:cNvSpPr>
          <p:nvPr>
            <p:ph type="sldNum" sz="quarter" idx="12"/>
          </p:nvPr>
        </p:nvSpPr>
        <p:spPr>
          <a:xfrm>
            <a:off x="6553200" y="6356350"/>
            <a:ext cx="2133600" cy="365125"/>
          </a:xfrm>
        </p:spPr>
        <p:txBody>
          <a:bodyPr/>
          <a:lstStyle/>
          <a:p>
            <a:fld id="{6230B351-A18E-4512-92B8-03A75F39B8B0}" type="slidenum">
              <a:rPr lang="en-GB" sz="1000" smtClean="0">
                <a:latin typeface="Verdana" panose="020B0604030504040204" pitchFamily="34" charset="0"/>
                <a:ea typeface="Verdana" panose="020B0604030504040204" pitchFamily="34" charset="0"/>
                <a:cs typeface="Verdana" panose="020B0604030504040204" pitchFamily="34" charset="0"/>
              </a:rPr>
              <a:t>28</a:t>
            </a:fld>
            <a:endParaRPr lang="en-GB" sz="1000" dirty="0">
              <a:latin typeface="Verdana" panose="020B0604030504040204" pitchFamily="34" charset="0"/>
              <a:ea typeface="Verdana" panose="020B0604030504040204" pitchFamily="34" charset="0"/>
              <a:cs typeface="Verdana" panose="020B0604030504040204" pitchFamily="34" charset="0"/>
            </a:endParaRPr>
          </a:p>
        </p:txBody>
      </p:sp>
      <p:sp>
        <p:nvSpPr>
          <p:cNvPr id="7" name="TextBox 6"/>
          <p:cNvSpPr txBox="1"/>
          <p:nvPr/>
        </p:nvSpPr>
        <p:spPr>
          <a:xfrm>
            <a:off x="827584" y="1844824"/>
            <a:ext cx="7354084" cy="4329390"/>
          </a:xfrm>
          <a:prstGeom prst="rect">
            <a:avLst/>
          </a:prstGeom>
          <a:noFill/>
        </p:spPr>
        <p:txBody>
          <a:bodyPr wrap="square" rtlCol="0">
            <a:spAutoFit/>
          </a:bodyPr>
          <a:lstStyle/>
          <a:p>
            <a:pPr fontAlgn="t"/>
            <a:r>
              <a:rPr lang="ro-RO" sz="1600" dirty="0" smtClean="0">
                <a:latin typeface="Verdana" panose="020B0604030504040204" pitchFamily="34" charset="0"/>
                <a:ea typeface="Verdana" panose="020B0604030504040204" pitchFamily="34" charset="0"/>
                <a:cs typeface="Verdana" panose="020B0604030504040204" pitchFamily="34" charset="0"/>
              </a:rPr>
              <a:t>Substanţele </a:t>
            </a:r>
            <a:r>
              <a:rPr lang="ro-RO" sz="1600" dirty="0">
                <a:latin typeface="Verdana" panose="020B0604030504040204" pitchFamily="34" charset="0"/>
                <a:ea typeface="Verdana" panose="020B0604030504040204" pitchFamily="34" charset="0"/>
                <a:cs typeface="Verdana" panose="020B0604030504040204" pitchFamily="34" charset="0"/>
              </a:rPr>
              <a:t>din Lista candidatelor sunt candidate pentru o eventuală includere în Lista autorizatelor</a:t>
            </a:r>
            <a:endParaRPr lang="en-US" sz="1600" dirty="0">
              <a:latin typeface="Verdana" panose="020B0604030504040204" pitchFamily="34" charset="0"/>
              <a:ea typeface="Verdana" panose="020B0604030504040204" pitchFamily="34" charset="0"/>
              <a:cs typeface="Verdana" panose="020B0604030504040204" pitchFamily="34" charset="0"/>
            </a:endParaRPr>
          </a:p>
          <a:p>
            <a:pPr>
              <a:spcBef>
                <a:spcPts val="200"/>
              </a:spcBef>
            </a:pPr>
            <a:endParaRPr lang="en-GB" sz="1600" dirty="0" smtClean="0">
              <a:latin typeface="Verdana" panose="020B0604030504040204" pitchFamily="34" charset="0"/>
              <a:ea typeface="Verdana" panose="020B0604030504040204" pitchFamily="34" charset="0"/>
              <a:cs typeface="Verdana" panose="020B0604030504040204" pitchFamily="34" charset="0"/>
            </a:endParaRPr>
          </a:p>
          <a:p>
            <a:pPr marL="285750" lvl="0" indent="-285750" fontAlgn="t">
              <a:buFont typeface="Arial" pitchFamily="34" charset="0"/>
              <a:buChar char="•"/>
            </a:pPr>
            <a:r>
              <a:rPr lang="ro-RO" sz="16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Pentru </a:t>
            </a:r>
            <a:r>
              <a:rPr lang="ro-RO" sz="1600" b="1" dirty="0">
                <a:solidFill>
                  <a:srgbClr val="0046AD"/>
                </a:solidFill>
                <a:latin typeface="Verdana" panose="020B0604030504040204" pitchFamily="34" charset="0"/>
                <a:ea typeface="Verdana" panose="020B0604030504040204" pitchFamily="34" charset="0"/>
                <a:cs typeface="Verdana" panose="020B0604030504040204" pitchFamily="34" charset="0"/>
              </a:rPr>
              <a:t>aceste substanţe este necesară o fişă cu date de </a:t>
            </a:r>
            <a:r>
              <a:rPr lang="ro-RO" sz="16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securitate</a:t>
            </a:r>
            <a:r>
              <a:rPr lang="en-US" sz="16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 (FDS)</a:t>
            </a:r>
            <a:endParaRPr lang="en-US" sz="1600" b="1" dirty="0">
              <a:solidFill>
                <a:srgbClr val="0046AD"/>
              </a:solidFill>
              <a:latin typeface="Verdana" panose="020B0604030504040204" pitchFamily="34" charset="0"/>
              <a:ea typeface="Verdana" panose="020B0604030504040204" pitchFamily="34" charset="0"/>
              <a:cs typeface="Verdana" panose="020B0604030504040204" pitchFamily="34" charset="0"/>
            </a:endParaRPr>
          </a:p>
          <a:p>
            <a:pPr marL="285750" lvl="0" indent="-285750" fontAlgn="t">
              <a:buFont typeface="Arial" pitchFamily="34" charset="0"/>
              <a:buChar char="•"/>
            </a:pPr>
            <a:r>
              <a:rPr lang="ro-RO" sz="1600" b="1" dirty="0">
                <a:solidFill>
                  <a:srgbClr val="0046AD"/>
                </a:solidFill>
                <a:latin typeface="Verdana" panose="020B0604030504040204" pitchFamily="34" charset="0"/>
                <a:ea typeface="Verdana" panose="020B0604030504040204" pitchFamily="34" charset="0"/>
                <a:cs typeface="Verdana" panose="020B0604030504040204" pitchFamily="34" charset="0"/>
              </a:rPr>
              <a:t>O </a:t>
            </a:r>
            <a:r>
              <a:rPr lang="en-US" sz="16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FDS </a:t>
            </a:r>
            <a:r>
              <a:rPr lang="ro-RO" sz="16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trebuie </a:t>
            </a:r>
            <a:r>
              <a:rPr lang="ro-RO" sz="1600" b="1" dirty="0">
                <a:solidFill>
                  <a:srgbClr val="0046AD"/>
                </a:solidFill>
                <a:latin typeface="Verdana" panose="020B0604030504040204" pitchFamily="34" charset="0"/>
                <a:ea typeface="Verdana" panose="020B0604030504040204" pitchFamily="34" charset="0"/>
                <a:cs typeface="Verdana" panose="020B0604030504040204" pitchFamily="34" charset="0"/>
              </a:rPr>
              <a:t>furnizată la cerere pentru amestecurile care conţin aceste substanţe</a:t>
            </a:r>
            <a:endParaRPr lang="en-US" sz="1600" b="1" dirty="0">
              <a:solidFill>
                <a:srgbClr val="0046AD"/>
              </a:solidFill>
              <a:latin typeface="Verdana" panose="020B0604030504040204" pitchFamily="34" charset="0"/>
              <a:ea typeface="Verdana" panose="020B0604030504040204" pitchFamily="34" charset="0"/>
              <a:cs typeface="Verdana" panose="020B0604030504040204" pitchFamily="34" charset="0"/>
            </a:endParaRPr>
          </a:p>
          <a:p>
            <a:pPr marL="285750" lvl="0" indent="-285750" fontAlgn="t">
              <a:buFont typeface="Arial" pitchFamily="34" charset="0"/>
              <a:buChar char="•"/>
            </a:pPr>
            <a:r>
              <a:rPr lang="ro-RO" sz="1600" b="1" dirty="0">
                <a:solidFill>
                  <a:srgbClr val="0046AD"/>
                </a:solidFill>
                <a:latin typeface="Verdana" panose="020B0604030504040204" pitchFamily="34" charset="0"/>
                <a:ea typeface="Verdana" panose="020B0604030504040204" pitchFamily="34" charset="0"/>
                <a:cs typeface="Verdana" panose="020B0604030504040204" pitchFamily="34" charset="0"/>
              </a:rPr>
              <a:t>Obligaţii suplimentare pot fi aplicate dacă se produc articole care conţin aceste substanţe</a:t>
            </a:r>
            <a:endParaRPr lang="en-US" sz="1600" b="1" dirty="0">
              <a:solidFill>
                <a:srgbClr val="0046AD"/>
              </a:solidFill>
              <a:latin typeface="Verdana" panose="020B0604030504040204" pitchFamily="34" charset="0"/>
              <a:ea typeface="Verdana" panose="020B0604030504040204" pitchFamily="34" charset="0"/>
              <a:cs typeface="Verdana" panose="020B0604030504040204" pitchFamily="34" charset="0"/>
            </a:endParaRPr>
          </a:p>
          <a:p>
            <a:pPr>
              <a:spcBef>
                <a:spcPts val="200"/>
              </a:spcBef>
              <a:buClr>
                <a:schemeClr val="tx1"/>
              </a:buClr>
            </a:pPr>
            <a:r>
              <a:rPr lang="ro-RO" sz="1600" dirty="0" smtClean="0">
                <a:latin typeface="Verdana" panose="020B0604030504040204" pitchFamily="34" charset="0"/>
                <a:ea typeface="Verdana" panose="020B0604030504040204" pitchFamily="34" charset="0"/>
                <a:cs typeface="Verdana" panose="020B0604030504040204" pitchFamily="34" charset="0"/>
              </a:rPr>
              <a:t>Sfaturi</a:t>
            </a:r>
            <a:endParaRPr lang="en-GB" sz="1600" dirty="0">
              <a:latin typeface="Verdana" panose="020B0604030504040204" pitchFamily="34" charset="0"/>
              <a:ea typeface="Verdana" panose="020B0604030504040204" pitchFamily="34" charset="0"/>
              <a:cs typeface="Verdana" panose="020B0604030504040204" pitchFamily="34" charset="0"/>
            </a:endParaRPr>
          </a:p>
          <a:p>
            <a:pPr marL="285750" lvl="0" indent="-285750" fontAlgn="t">
              <a:buFont typeface="Arial" pitchFamily="34" charset="0"/>
              <a:buChar char="•"/>
            </a:pPr>
            <a:r>
              <a:rPr lang="ro-RO" sz="16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Aveţi </a:t>
            </a:r>
            <a:r>
              <a:rPr lang="ro-RO" sz="1600" b="1" dirty="0">
                <a:solidFill>
                  <a:srgbClr val="0046AD"/>
                </a:solidFill>
                <a:latin typeface="Verdana" panose="020B0604030504040204" pitchFamily="34" charset="0"/>
                <a:ea typeface="Verdana" panose="020B0604030504040204" pitchFamily="34" charset="0"/>
                <a:cs typeface="Verdana" panose="020B0604030504040204" pitchFamily="34" charset="0"/>
              </a:rPr>
              <a:t>în vedere substituirea substanţei</a:t>
            </a:r>
            <a:endParaRPr lang="en-US" sz="1600" b="1" dirty="0">
              <a:solidFill>
                <a:srgbClr val="0046AD"/>
              </a:solidFill>
              <a:latin typeface="Verdana" panose="020B0604030504040204" pitchFamily="34" charset="0"/>
              <a:ea typeface="Verdana" panose="020B0604030504040204" pitchFamily="34" charset="0"/>
              <a:cs typeface="Verdana" panose="020B0604030504040204" pitchFamily="34" charset="0"/>
            </a:endParaRPr>
          </a:p>
          <a:p>
            <a:pPr marL="285750" lvl="0" indent="-285750" fontAlgn="t">
              <a:buFont typeface="Arial" pitchFamily="34" charset="0"/>
              <a:buChar char="•"/>
            </a:pPr>
            <a:r>
              <a:rPr lang="ro-RO" sz="16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Contactaţi </a:t>
            </a:r>
            <a:r>
              <a:rPr lang="ro-RO" sz="1600" b="1" dirty="0">
                <a:solidFill>
                  <a:srgbClr val="0046AD"/>
                </a:solidFill>
                <a:latin typeface="Verdana" panose="020B0604030504040204" pitchFamily="34" charset="0"/>
                <a:ea typeface="Verdana" panose="020B0604030504040204" pitchFamily="34" charset="0"/>
                <a:cs typeface="Verdana" panose="020B0604030504040204" pitchFamily="34" charset="0"/>
              </a:rPr>
              <a:t>furnizorii şi clienţii pentru a vă asigura că aceştia sunt conştienţi</a:t>
            </a:r>
            <a:endParaRPr lang="en-US" sz="1600" b="1" dirty="0">
              <a:solidFill>
                <a:srgbClr val="0046AD"/>
              </a:solidFill>
              <a:latin typeface="Verdana" panose="020B0604030504040204" pitchFamily="34" charset="0"/>
              <a:ea typeface="Verdana" panose="020B0604030504040204" pitchFamily="34" charset="0"/>
              <a:cs typeface="Verdana" panose="020B0604030504040204" pitchFamily="34" charset="0"/>
            </a:endParaRPr>
          </a:p>
          <a:p>
            <a:pPr marL="285750" lvl="0" indent="-285750" fontAlgn="t">
              <a:buFont typeface="Arial" pitchFamily="34" charset="0"/>
              <a:buChar char="•"/>
            </a:pPr>
            <a:r>
              <a:rPr lang="ro-RO" sz="1600" b="1" dirty="0">
                <a:solidFill>
                  <a:srgbClr val="0046AD"/>
                </a:solidFill>
                <a:latin typeface="Verdana" panose="020B0604030504040204" pitchFamily="34" charset="0"/>
                <a:ea typeface="Verdana" panose="020B0604030504040204" pitchFamily="34" charset="0"/>
                <a:cs typeface="Verdana" panose="020B0604030504040204" pitchFamily="34" charset="0"/>
              </a:rPr>
              <a:t>Discutaţi cu ei necesitatea oricărei acţiuni specifice cum ar fi înlocuirea</a:t>
            </a:r>
            <a:endParaRPr lang="en-US" sz="1600" b="1" dirty="0">
              <a:solidFill>
                <a:srgbClr val="0046AD"/>
              </a:solidFill>
              <a:latin typeface="Verdana" panose="020B0604030504040204" pitchFamily="34" charset="0"/>
              <a:ea typeface="Verdana" panose="020B0604030504040204" pitchFamily="34" charset="0"/>
              <a:cs typeface="Verdana" panose="020B0604030504040204" pitchFamily="34" charset="0"/>
            </a:endParaRPr>
          </a:p>
          <a:p>
            <a:pPr marL="285750" lvl="0" indent="-285750" fontAlgn="t">
              <a:buFont typeface="Arial" pitchFamily="34" charset="0"/>
              <a:buChar char="•"/>
            </a:pPr>
            <a:r>
              <a:rPr lang="ro-RO" sz="1600" b="1" dirty="0">
                <a:solidFill>
                  <a:srgbClr val="0046AD"/>
                </a:solidFill>
                <a:latin typeface="Verdana" panose="020B0604030504040204" pitchFamily="34" charset="0"/>
                <a:ea typeface="Verdana" panose="020B0604030504040204" pitchFamily="34" charset="0"/>
                <a:cs typeface="Verdana" panose="020B0604030504040204" pitchFamily="34" charset="0"/>
              </a:rPr>
              <a:t>Asiguraţi-vă că utilizarea Dvs. este acoperită exact în dosarul de înregistrare</a:t>
            </a:r>
            <a:endParaRPr lang="en-US" sz="1600" b="1" dirty="0">
              <a:solidFill>
                <a:srgbClr val="0046AD"/>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80738129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67544" y="548680"/>
            <a:ext cx="7772400" cy="792088"/>
          </a:xfrm>
        </p:spPr>
        <p:txBody>
          <a:bodyPr>
            <a:noAutofit/>
          </a:bodyPr>
          <a:lstStyle/>
          <a:p>
            <a:pPr lvl="0" fontAlgn="t"/>
            <a:r>
              <a:rPr lang="ro-RO" sz="2800" b="1" dirty="0" err="1" smtClean="0">
                <a:solidFill>
                  <a:srgbClr val="0046AD"/>
                </a:solidFill>
                <a:latin typeface="Verdana" panose="020B0604030504040204" pitchFamily="34" charset="0"/>
                <a:ea typeface="Verdana" panose="020B0604030504040204" pitchFamily="34" charset="0"/>
                <a:cs typeface="Verdana" panose="020B0604030504040204" pitchFamily="34" charset="0"/>
              </a:rPr>
              <a:t>Prioritizare</a:t>
            </a:r>
            <a:r>
              <a:rPr lang="ro-RO" sz="28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 </a:t>
            </a:r>
            <a:r>
              <a:rPr lang="ro-RO" sz="2800" b="1" dirty="0">
                <a:solidFill>
                  <a:srgbClr val="0046AD"/>
                </a:solidFill>
                <a:latin typeface="Verdana" panose="020B0604030504040204" pitchFamily="34" charset="0"/>
                <a:ea typeface="Verdana" panose="020B0604030504040204" pitchFamily="34" charset="0"/>
                <a:cs typeface="Verdana" panose="020B0604030504040204" pitchFamily="34" charset="0"/>
              </a:rPr>
              <a:t>şi recomandare</a:t>
            </a:r>
            <a:endParaRPr lang="en-US" sz="2800" b="1" dirty="0">
              <a:solidFill>
                <a:srgbClr val="0046AD"/>
              </a:solidFill>
              <a:latin typeface="Verdana" panose="020B0604030504040204" pitchFamily="34" charset="0"/>
              <a:ea typeface="Verdana" panose="020B0604030504040204" pitchFamily="34" charset="0"/>
              <a:cs typeface="Verdana" panose="020B0604030504040204" pitchFamily="34" charset="0"/>
            </a:endParaRPr>
          </a:p>
        </p:txBody>
      </p:sp>
      <p:sp>
        <p:nvSpPr>
          <p:cNvPr id="6" name="Slide Number Placeholder 5"/>
          <p:cNvSpPr>
            <a:spLocks noGrp="1"/>
          </p:cNvSpPr>
          <p:nvPr>
            <p:ph type="sldNum" sz="quarter" idx="12"/>
          </p:nvPr>
        </p:nvSpPr>
        <p:spPr>
          <a:xfrm>
            <a:off x="6553200" y="6356350"/>
            <a:ext cx="2133600" cy="365125"/>
          </a:xfrm>
        </p:spPr>
        <p:txBody>
          <a:bodyPr/>
          <a:lstStyle/>
          <a:p>
            <a:fld id="{6230B351-A18E-4512-92B8-03A75F39B8B0}" type="slidenum">
              <a:rPr lang="en-GB" sz="1000" smtClean="0">
                <a:latin typeface="Verdana" panose="020B0604030504040204" pitchFamily="34" charset="0"/>
                <a:ea typeface="Verdana" panose="020B0604030504040204" pitchFamily="34" charset="0"/>
                <a:cs typeface="Verdana" panose="020B0604030504040204" pitchFamily="34" charset="0"/>
              </a:rPr>
              <a:t>29</a:t>
            </a:fld>
            <a:endParaRPr lang="en-GB" sz="1000" dirty="0">
              <a:latin typeface="Verdana" panose="020B0604030504040204" pitchFamily="34" charset="0"/>
              <a:ea typeface="Verdana" panose="020B0604030504040204" pitchFamily="34" charset="0"/>
              <a:cs typeface="Verdana" panose="020B0604030504040204" pitchFamily="34" charset="0"/>
            </a:endParaRPr>
          </a:p>
        </p:txBody>
      </p:sp>
      <p:sp>
        <p:nvSpPr>
          <p:cNvPr id="3" name="TextBox 2"/>
          <p:cNvSpPr txBox="1"/>
          <p:nvPr/>
        </p:nvSpPr>
        <p:spPr>
          <a:xfrm>
            <a:off x="2598943" y="1340768"/>
            <a:ext cx="6365545" cy="4247317"/>
          </a:xfrm>
          <a:prstGeom prst="rect">
            <a:avLst/>
          </a:prstGeom>
          <a:noFill/>
        </p:spPr>
        <p:txBody>
          <a:bodyPr wrap="square" rtlCol="0">
            <a:spAutoFit/>
          </a:bodyPr>
          <a:lstStyle/>
          <a:p>
            <a:pPr fontAlgn="t"/>
            <a:r>
              <a:rPr lang="ro-RO" dirty="0">
                <a:latin typeface="Verdana" panose="020B0604030504040204" pitchFamily="34" charset="0"/>
                <a:ea typeface="Verdana" panose="020B0604030504040204" pitchFamily="34" charset="0"/>
                <a:cs typeface="Verdana" panose="020B0604030504040204" pitchFamily="34" charset="0"/>
              </a:rPr>
              <a:t>ECHA evaluează substanţele din Lista candidatelor pentru a determina care trebuie incluse în Lista </a:t>
            </a:r>
            <a:r>
              <a:rPr lang="ro-RO" dirty="0" smtClean="0">
                <a:latin typeface="Verdana" panose="020B0604030504040204" pitchFamily="34" charset="0"/>
                <a:ea typeface="Verdana" panose="020B0604030504040204" pitchFamily="34" charset="0"/>
                <a:cs typeface="Verdana" panose="020B0604030504040204" pitchFamily="34" charset="0"/>
              </a:rPr>
              <a:t>autorizatelor </a:t>
            </a:r>
            <a:r>
              <a:rPr lang="ro-RO" dirty="0" smtClean="0">
                <a:latin typeface="Verdana" panose="020B0604030504040204" pitchFamily="34" charset="0"/>
                <a:ea typeface="Verdana" panose="020B0604030504040204" pitchFamily="34" charset="0"/>
                <a:cs typeface="Verdana" panose="020B0604030504040204" pitchFamily="34" charset="0"/>
              </a:rPr>
              <a:t>c</a:t>
            </a:r>
            <a:r>
              <a:rPr lang="en-US" dirty="0" smtClean="0">
                <a:latin typeface="Verdana" panose="020B0604030504040204" pitchFamily="34" charset="0"/>
                <a:ea typeface="Verdana" panose="020B0604030504040204" pitchFamily="34" charset="0"/>
                <a:cs typeface="Verdana" panose="020B0604030504040204" pitchFamily="34" charset="0"/>
              </a:rPr>
              <a:t>u</a:t>
            </a:r>
            <a:r>
              <a:rPr lang="ro-RO" dirty="0" smtClean="0">
                <a:latin typeface="Verdana" panose="020B0604030504040204" pitchFamily="34" charset="0"/>
                <a:ea typeface="Verdana" panose="020B0604030504040204" pitchFamily="34" charset="0"/>
                <a:cs typeface="Verdana" panose="020B0604030504040204" pitchFamily="34" charset="0"/>
              </a:rPr>
              <a:t> prioritate</a:t>
            </a:r>
            <a:endParaRPr lang="en-US" dirty="0" smtClean="0">
              <a:latin typeface="Verdana" panose="020B0604030504040204" pitchFamily="34" charset="0"/>
              <a:ea typeface="Verdana" panose="020B0604030504040204" pitchFamily="34" charset="0"/>
              <a:cs typeface="Verdana" panose="020B0604030504040204" pitchFamily="34" charset="0"/>
            </a:endParaRPr>
          </a:p>
          <a:p>
            <a:pPr fontAlgn="t"/>
            <a:endParaRPr lang="en-US" dirty="0">
              <a:latin typeface="Verdana" panose="020B0604030504040204" pitchFamily="34" charset="0"/>
              <a:ea typeface="Verdana" panose="020B0604030504040204" pitchFamily="34" charset="0"/>
              <a:cs typeface="Verdana" panose="020B0604030504040204" pitchFamily="34" charset="0"/>
            </a:endParaRPr>
          </a:p>
          <a:p>
            <a:pPr fontAlgn="t"/>
            <a:r>
              <a:rPr lang="ro-RO" dirty="0">
                <a:latin typeface="Verdana" panose="020B0604030504040204" pitchFamily="34" charset="0"/>
                <a:ea typeface="Verdana" panose="020B0604030504040204" pitchFamily="34" charset="0"/>
                <a:cs typeface="Verdana" panose="020B0604030504040204" pitchFamily="34" charset="0"/>
              </a:rPr>
              <a:t>Proiectul de recomandare al ECHA este supus consultării </a:t>
            </a:r>
            <a:r>
              <a:rPr lang="ro-RO" dirty="0" smtClean="0">
                <a:latin typeface="Verdana" panose="020B0604030504040204" pitchFamily="34" charset="0"/>
                <a:ea typeface="Verdana" panose="020B0604030504040204" pitchFamily="34" charset="0"/>
                <a:cs typeface="Verdana" panose="020B0604030504040204" pitchFamily="34" charset="0"/>
              </a:rPr>
              <a:t>publice</a:t>
            </a:r>
            <a:endParaRPr lang="en-US" dirty="0" smtClean="0">
              <a:latin typeface="Verdana" panose="020B0604030504040204" pitchFamily="34" charset="0"/>
              <a:ea typeface="Verdana" panose="020B0604030504040204" pitchFamily="34" charset="0"/>
              <a:cs typeface="Verdana" panose="020B0604030504040204" pitchFamily="34" charset="0"/>
            </a:endParaRPr>
          </a:p>
          <a:p>
            <a:pPr fontAlgn="t"/>
            <a:endParaRPr lang="en-US" dirty="0">
              <a:latin typeface="Verdana" panose="020B0604030504040204" pitchFamily="34" charset="0"/>
              <a:ea typeface="Verdana" panose="020B0604030504040204" pitchFamily="34" charset="0"/>
              <a:cs typeface="Verdana" panose="020B0604030504040204" pitchFamily="34" charset="0"/>
            </a:endParaRPr>
          </a:p>
          <a:p>
            <a:pPr fontAlgn="t"/>
            <a:r>
              <a:rPr lang="ro-RO" dirty="0">
                <a:latin typeface="Verdana" panose="020B0604030504040204" pitchFamily="34" charset="0"/>
                <a:ea typeface="Verdana" panose="020B0604030504040204" pitchFamily="34" charset="0"/>
                <a:cs typeface="Verdana" panose="020B0604030504040204" pitchFamily="34" charset="0"/>
              </a:rPr>
              <a:t>Comitetul statelor membre pregăteşte opinia sa asupra proiectului de recomandare, ţinând cont de comentariile </a:t>
            </a:r>
            <a:r>
              <a:rPr lang="ro-RO" dirty="0" smtClean="0">
                <a:latin typeface="Verdana" panose="020B0604030504040204" pitchFamily="34" charset="0"/>
                <a:ea typeface="Verdana" panose="020B0604030504040204" pitchFamily="34" charset="0"/>
                <a:cs typeface="Verdana" panose="020B0604030504040204" pitchFamily="34" charset="0"/>
              </a:rPr>
              <a:t>primite</a:t>
            </a:r>
            <a:endParaRPr lang="en-US" dirty="0" smtClean="0">
              <a:latin typeface="Verdana" panose="020B0604030504040204" pitchFamily="34" charset="0"/>
              <a:ea typeface="Verdana" panose="020B0604030504040204" pitchFamily="34" charset="0"/>
              <a:cs typeface="Verdana" panose="020B0604030504040204" pitchFamily="34" charset="0"/>
            </a:endParaRPr>
          </a:p>
          <a:p>
            <a:pPr fontAlgn="t"/>
            <a:endParaRPr lang="en-US" dirty="0">
              <a:latin typeface="Verdana" panose="020B0604030504040204" pitchFamily="34" charset="0"/>
              <a:ea typeface="Verdana" panose="020B0604030504040204" pitchFamily="34" charset="0"/>
              <a:cs typeface="Verdana" panose="020B0604030504040204" pitchFamily="34" charset="0"/>
            </a:endParaRPr>
          </a:p>
          <a:p>
            <a:pPr fontAlgn="t"/>
            <a:r>
              <a:rPr lang="ro-RO" dirty="0">
                <a:latin typeface="Verdana" panose="020B0604030504040204" pitchFamily="34" charset="0"/>
                <a:ea typeface="Verdana" panose="020B0604030504040204" pitchFamily="34" charset="0"/>
                <a:cs typeface="Verdana" panose="020B0604030504040204" pitchFamily="34" charset="0"/>
              </a:rPr>
              <a:t>ECHA finalizează recomandările </a:t>
            </a:r>
            <a:r>
              <a:rPr lang="ro-RO" dirty="0" smtClean="0">
                <a:latin typeface="Verdana" panose="020B0604030504040204" pitchFamily="34" charset="0"/>
                <a:ea typeface="Verdana" panose="020B0604030504040204" pitchFamily="34" charset="0"/>
                <a:cs typeface="Verdana" panose="020B0604030504040204" pitchFamily="34" charset="0"/>
              </a:rPr>
              <a:t>şi </a:t>
            </a:r>
            <a:r>
              <a:rPr lang="ro-RO" dirty="0">
                <a:latin typeface="Verdana" panose="020B0604030504040204" pitchFamily="34" charset="0"/>
                <a:ea typeface="Verdana" panose="020B0604030504040204" pitchFamily="34" charset="0"/>
                <a:cs typeface="Verdana" panose="020B0604030504040204" pitchFamily="34" charset="0"/>
              </a:rPr>
              <a:t>le transmite Comisiei Europene</a:t>
            </a:r>
            <a:endParaRPr lang="en-US" dirty="0">
              <a:latin typeface="Verdana" panose="020B0604030504040204" pitchFamily="34" charset="0"/>
              <a:ea typeface="Verdana" panose="020B0604030504040204" pitchFamily="34" charset="0"/>
              <a:cs typeface="Verdana" panose="020B0604030504040204" pitchFamily="34" charset="0"/>
            </a:endParaRPr>
          </a:p>
          <a:p>
            <a:endParaRPr lang="en-GB" dirty="0" smtClean="0">
              <a:latin typeface="Verdana" panose="020B0604030504040204" pitchFamily="34" charset="0"/>
              <a:ea typeface="Verdana" panose="020B0604030504040204" pitchFamily="34" charset="0"/>
              <a:cs typeface="Verdana" panose="020B0604030504040204" pitchFamily="34" charset="0"/>
            </a:endParaRPr>
          </a:p>
          <a:p>
            <a:pPr marL="285750" indent="-285750">
              <a:buFont typeface="Arial" panose="020B0604020202020204" pitchFamily="34" charset="0"/>
              <a:buChar char="•"/>
            </a:pPr>
            <a:r>
              <a:rPr lang="ro-RO" dirty="0" smtClean="0">
                <a:latin typeface="Verdana" panose="020B0604030504040204" pitchFamily="34" charset="0"/>
                <a:ea typeface="Verdana" panose="020B0604030504040204" pitchFamily="34" charset="0"/>
                <a:cs typeface="Verdana" panose="020B0604030504040204" pitchFamily="34" charset="0"/>
              </a:rPr>
              <a:t>Calendar</a:t>
            </a:r>
            <a:r>
              <a:rPr lang="ro-RO" dirty="0">
                <a:latin typeface="Verdana" panose="020B0604030504040204" pitchFamily="34" charset="0"/>
                <a:ea typeface="Verdana" panose="020B0604030504040204" pitchFamily="34" charset="0"/>
                <a:cs typeface="Verdana" panose="020B0604030504040204" pitchFamily="34" charset="0"/>
              </a:rPr>
              <a:t>: în jur de 12 </a:t>
            </a:r>
            <a:r>
              <a:rPr lang="ro-RO" dirty="0" smtClean="0">
                <a:latin typeface="Verdana" panose="020B0604030504040204" pitchFamily="34" charset="0"/>
                <a:ea typeface="Verdana" panose="020B0604030504040204" pitchFamily="34" charset="0"/>
                <a:cs typeface="Verdana" panose="020B0604030504040204" pitchFamily="34" charset="0"/>
              </a:rPr>
              <a:t>luni</a:t>
            </a:r>
            <a:endParaRPr lang="en-GB" sz="2000" dirty="0" smtClean="0">
              <a:latin typeface="Verdana" panose="020B0604030504040204" pitchFamily="34" charset="0"/>
              <a:ea typeface="Verdana" panose="020B0604030504040204" pitchFamily="34" charset="0"/>
              <a:cs typeface="Verdana" panose="020B0604030504040204" pitchFamily="34" charset="0"/>
            </a:endParaRPr>
          </a:p>
        </p:txBody>
      </p:sp>
      <p:sp>
        <p:nvSpPr>
          <p:cNvPr id="7" name="TextBox 6"/>
          <p:cNvSpPr txBox="1"/>
          <p:nvPr/>
        </p:nvSpPr>
        <p:spPr>
          <a:xfrm>
            <a:off x="2051720" y="5733256"/>
            <a:ext cx="6696744" cy="830997"/>
          </a:xfrm>
          <a:prstGeom prst="rect">
            <a:avLst/>
          </a:prstGeom>
          <a:noFill/>
        </p:spPr>
        <p:txBody>
          <a:bodyPr wrap="square" rtlCol="0">
            <a:spAutoFit/>
          </a:bodyPr>
          <a:lstStyle/>
          <a:p>
            <a:r>
              <a:rPr lang="ro-RO" sz="16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Consultarea </a:t>
            </a:r>
            <a:r>
              <a:rPr lang="ro-RO" sz="1600" b="1" dirty="0">
                <a:solidFill>
                  <a:srgbClr val="0046AD"/>
                </a:solidFill>
                <a:latin typeface="Verdana" panose="020B0604030504040204" pitchFamily="34" charset="0"/>
                <a:ea typeface="Verdana" panose="020B0604030504040204" pitchFamily="34" charset="0"/>
                <a:cs typeface="Verdana" panose="020B0604030504040204" pitchFamily="34" charset="0"/>
              </a:rPr>
              <a:t>publică: 90 zile, de obicei o dată pe an asupra utilizărilor, volumelor utilizate, acordurilor transnaţionale şi posibilelor exceptări</a:t>
            </a:r>
            <a:endParaRPr lang="en-GB" sz="1600" b="1" dirty="0">
              <a:solidFill>
                <a:srgbClr val="0046AD"/>
              </a:solidFill>
              <a:latin typeface="Verdana" panose="020B0604030504040204" pitchFamily="34" charset="0"/>
              <a:ea typeface="Verdana" panose="020B0604030504040204" pitchFamily="34" charset="0"/>
              <a:cs typeface="Verdana" panose="020B0604030504040204" pitchFamily="34" charset="0"/>
            </a:endParaRPr>
          </a:p>
        </p:txBody>
      </p:sp>
      <p:pic>
        <p:nvPicPr>
          <p:cNvPr id="34" name="Picture 3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9853" y="5556944"/>
            <a:ext cx="1149859" cy="968400"/>
          </a:xfrm>
          <a:prstGeom prst="rect">
            <a:avLst/>
          </a:prstGeom>
        </p:spPr>
      </p:pic>
      <p:grpSp>
        <p:nvGrpSpPr>
          <p:cNvPr id="4" name="Group 3"/>
          <p:cNvGrpSpPr/>
          <p:nvPr/>
        </p:nvGrpSpPr>
        <p:grpSpPr>
          <a:xfrm>
            <a:off x="251520" y="1412776"/>
            <a:ext cx="2331956" cy="3816424"/>
            <a:chOff x="251520" y="1268760"/>
            <a:chExt cx="2331956" cy="3816424"/>
          </a:xfrm>
        </p:grpSpPr>
        <p:grpSp>
          <p:nvGrpSpPr>
            <p:cNvPr id="37" name="Group 36"/>
            <p:cNvGrpSpPr/>
            <p:nvPr/>
          </p:nvGrpSpPr>
          <p:grpSpPr>
            <a:xfrm>
              <a:off x="1059120" y="1268760"/>
              <a:ext cx="1508845" cy="596798"/>
              <a:chOff x="431977" y="1613572"/>
              <a:chExt cx="1508845" cy="596798"/>
            </a:xfrm>
          </p:grpSpPr>
          <p:sp>
            <p:nvSpPr>
              <p:cNvPr id="59" name="Rounded Rectangle 58"/>
              <p:cNvSpPr/>
              <p:nvPr/>
            </p:nvSpPr>
            <p:spPr>
              <a:xfrm>
                <a:off x="461418" y="1613572"/>
                <a:ext cx="1449962" cy="596798"/>
              </a:xfrm>
              <a:prstGeom prst="roundRect">
                <a:avLst/>
              </a:prstGeom>
              <a:solidFill>
                <a:schemeClr val="bg1"/>
              </a:solidFill>
              <a:ln w="38100">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TextBox 59"/>
              <p:cNvSpPr txBox="1"/>
              <p:nvPr/>
            </p:nvSpPr>
            <p:spPr>
              <a:xfrm>
                <a:off x="431977" y="1663890"/>
                <a:ext cx="1508845" cy="430887"/>
              </a:xfrm>
              <a:prstGeom prst="rect">
                <a:avLst/>
              </a:prstGeom>
              <a:noFill/>
            </p:spPr>
            <p:txBody>
              <a:bodyPr wrap="square" rtlCol="0">
                <a:spAutoFit/>
              </a:bodyPr>
              <a:lstStyle/>
              <a:p>
                <a:pPr algn="ctr"/>
                <a:r>
                  <a:rPr lang="ro-RO" sz="1100" b="1" dirty="0" smtClean="0">
                    <a:solidFill>
                      <a:srgbClr val="FF9900"/>
                    </a:solidFill>
                    <a:latin typeface="Verdana" panose="020B0604030504040204" pitchFamily="34" charset="0"/>
                    <a:ea typeface="Verdana" panose="020B0604030504040204" pitchFamily="34" charset="0"/>
                    <a:cs typeface="Verdana" panose="020B0604030504040204" pitchFamily="34" charset="0"/>
                  </a:rPr>
                  <a:t>Proiect </a:t>
                </a:r>
                <a:r>
                  <a:rPr lang="ro-RO" sz="1100" b="1" dirty="0">
                    <a:solidFill>
                      <a:srgbClr val="FF9900"/>
                    </a:solidFill>
                    <a:latin typeface="Verdana" panose="020B0604030504040204" pitchFamily="34" charset="0"/>
                    <a:ea typeface="Verdana" panose="020B0604030504040204" pitchFamily="34" charset="0"/>
                    <a:cs typeface="Verdana" panose="020B0604030504040204" pitchFamily="34" charset="0"/>
                  </a:rPr>
                  <a:t>de </a:t>
                </a:r>
                <a:r>
                  <a:rPr lang="ro-RO" sz="1100" b="1" dirty="0" smtClean="0">
                    <a:solidFill>
                      <a:srgbClr val="FF9900"/>
                    </a:solidFill>
                    <a:latin typeface="Verdana" panose="020B0604030504040204" pitchFamily="34" charset="0"/>
                    <a:ea typeface="Verdana" panose="020B0604030504040204" pitchFamily="34" charset="0"/>
                    <a:cs typeface="Verdana" panose="020B0604030504040204" pitchFamily="34" charset="0"/>
                  </a:rPr>
                  <a:t>recomandare</a:t>
                </a:r>
                <a:endParaRPr lang="en-GB" sz="1100" b="1" dirty="0">
                  <a:solidFill>
                    <a:srgbClr val="FF9900"/>
                  </a:solidFill>
                  <a:latin typeface="Verdana" panose="020B0604030504040204" pitchFamily="34" charset="0"/>
                  <a:ea typeface="Verdana" panose="020B0604030504040204" pitchFamily="34" charset="0"/>
                  <a:cs typeface="Verdana" panose="020B0604030504040204" pitchFamily="34" charset="0"/>
                </a:endParaRPr>
              </a:p>
            </p:txBody>
          </p:sp>
        </p:grpSp>
        <p:grpSp>
          <p:nvGrpSpPr>
            <p:cNvPr id="39" name="Group 38"/>
            <p:cNvGrpSpPr/>
            <p:nvPr/>
          </p:nvGrpSpPr>
          <p:grpSpPr>
            <a:xfrm>
              <a:off x="251520" y="1412776"/>
              <a:ext cx="720080" cy="323493"/>
              <a:chOff x="7192878" y="789436"/>
              <a:chExt cx="720080" cy="323493"/>
            </a:xfrm>
          </p:grpSpPr>
          <p:sp>
            <p:nvSpPr>
              <p:cNvPr id="57" name="TextBox 56"/>
              <p:cNvSpPr txBox="1"/>
              <p:nvPr/>
            </p:nvSpPr>
            <p:spPr>
              <a:xfrm>
                <a:off x="7192878" y="789436"/>
                <a:ext cx="720080" cy="323493"/>
              </a:xfrm>
              <a:prstGeom prst="roundRect">
                <a:avLst/>
              </a:prstGeom>
              <a:solidFill>
                <a:schemeClr val="bg1"/>
              </a:solidFill>
              <a:ln>
                <a:solidFill>
                  <a:schemeClr val="bg1">
                    <a:lumMod val="50000"/>
                  </a:schemeClr>
                </a:solidFill>
              </a:ln>
            </p:spPr>
            <p:txBody>
              <a:bodyPr wrap="square" rtlCol="0">
                <a:spAutoFit/>
              </a:bodyPr>
              <a:lstStyle/>
              <a:p>
                <a:pPr algn="ctr"/>
                <a:endParaRPr lang="en-GB" sz="1300" b="1" dirty="0">
                  <a:latin typeface="Verdana" panose="020B0604030504040204" pitchFamily="34" charset="0"/>
                  <a:ea typeface="Verdana" panose="020B0604030504040204" pitchFamily="34" charset="0"/>
                  <a:cs typeface="Verdana" panose="020B0604030504040204" pitchFamily="34" charset="0"/>
                </a:endParaRPr>
              </a:p>
            </p:txBody>
          </p:sp>
          <p:pic>
            <p:nvPicPr>
              <p:cNvPr id="58" name="Picture 5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42960" y="869820"/>
                <a:ext cx="619911" cy="162727"/>
              </a:xfrm>
              <a:prstGeom prst="rect">
                <a:avLst/>
              </a:prstGeom>
            </p:spPr>
          </p:pic>
        </p:grpSp>
        <p:sp>
          <p:nvSpPr>
            <p:cNvPr id="40" name="TextBox 39"/>
            <p:cNvSpPr txBox="1"/>
            <p:nvPr/>
          </p:nvSpPr>
          <p:spPr>
            <a:xfrm>
              <a:off x="611271" y="3537555"/>
              <a:ext cx="720080" cy="323493"/>
            </a:xfrm>
            <a:prstGeom prst="roundRect">
              <a:avLst/>
            </a:prstGeom>
            <a:solidFill>
              <a:srgbClr val="008BC8"/>
            </a:solidFill>
            <a:ln>
              <a:noFill/>
            </a:ln>
          </p:spPr>
          <p:txBody>
            <a:bodyPr wrap="square" rtlCol="0">
              <a:spAutoFit/>
            </a:bodyPr>
            <a:lstStyle/>
            <a:p>
              <a:pPr algn="ctr"/>
              <a:r>
                <a:rPr lang="en-GB" sz="13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MSC</a:t>
              </a:r>
              <a:endParaRPr lang="en-GB" sz="13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44" name="Picture 4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83501" y="2420888"/>
              <a:ext cx="504123" cy="448792"/>
            </a:xfrm>
            <a:prstGeom prst="rect">
              <a:avLst/>
            </a:prstGeom>
          </p:spPr>
        </p:pic>
        <p:grpSp>
          <p:nvGrpSpPr>
            <p:cNvPr id="45" name="Group 44"/>
            <p:cNvGrpSpPr/>
            <p:nvPr/>
          </p:nvGrpSpPr>
          <p:grpSpPr>
            <a:xfrm>
              <a:off x="323528" y="4581128"/>
              <a:ext cx="720080" cy="323493"/>
              <a:chOff x="7264886" y="1114015"/>
              <a:chExt cx="720080" cy="323493"/>
            </a:xfrm>
          </p:grpSpPr>
          <p:sp>
            <p:nvSpPr>
              <p:cNvPr id="49" name="TextBox 48"/>
              <p:cNvSpPr txBox="1"/>
              <p:nvPr/>
            </p:nvSpPr>
            <p:spPr>
              <a:xfrm>
                <a:off x="7264886" y="1114015"/>
                <a:ext cx="720080" cy="323493"/>
              </a:xfrm>
              <a:prstGeom prst="roundRect">
                <a:avLst/>
              </a:prstGeom>
              <a:solidFill>
                <a:schemeClr val="bg1"/>
              </a:solidFill>
              <a:ln>
                <a:solidFill>
                  <a:schemeClr val="bg1">
                    <a:lumMod val="50000"/>
                  </a:schemeClr>
                </a:solidFill>
              </a:ln>
            </p:spPr>
            <p:txBody>
              <a:bodyPr wrap="square" rtlCol="0">
                <a:spAutoFit/>
              </a:bodyPr>
              <a:lstStyle/>
              <a:p>
                <a:pPr algn="ctr"/>
                <a:endParaRPr lang="en-GB" sz="1300" b="1" dirty="0">
                  <a:latin typeface="Verdana" panose="020B0604030504040204" pitchFamily="34" charset="0"/>
                  <a:ea typeface="Verdana" panose="020B0604030504040204" pitchFamily="34" charset="0"/>
                  <a:cs typeface="Verdana" panose="020B0604030504040204" pitchFamily="34" charset="0"/>
                </a:endParaRPr>
              </a:p>
            </p:txBody>
          </p:sp>
          <p:pic>
            <p:nvPicPr>
              <p:cNvPr id="50" name="Picture 4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14968" y="1194399"/>
                <a:ext cx="619911" cy="162727"/>
              </a:xfrm>
              <a:prstGeom prst="rect">
                <a:avLst/>
              </a:prstGeom>
            </p:spPr>
          </p:pic>
        </p:grpSp>
        <p:sp>
          <p:nvSpPr>
            <p:cNvPr id="46" name="TextBox 45"/>
            <p:cNvSpPr txBox="1"/>
            <p:nvPr/>
          </p:nvSpPr>
          <p:spPr>
            <a:xfrm rot="5400000">
              <a:off x="1686669" y="1969991"/>
              <a:ext cx="253746" cy="216000"/>
            </a:xfrm>
            <a:prstGeom prst="rightArrow">
              <a:avLst/>
            </a:prstGeom>
            <a:solidFill>
              <a:srgbClr val="008BC8"/>
            </a:solidFill>
            <a:ln>
              <a:solidFill>
                <a:srgbClr val="008BC8"/>
              </a:solidFill>
            </a:ln>
          </p:spPr>
          <p:txBody>
            <a:bodyPr wrap="square" rtlCol="0">
              <a:spAutoFit/>
            </a:bodyPr>
            <a:lstStyle/>
            <a:p>
              <a:pPr algn="ctr"/>
              <a:endParaRPr lang="en-GB" sz="1000" b="1" dirty="0">
                <a:solidFill>
                  <a:schemeClr val="bg1"/>
                </a:solidFill>
              </a:endParaRPr>
            </a:p>
          </p:txBody>
        </p:sp>
        <p:sp>
          <p:nvSpPr>
            <p:cNvPr id="47" name="TextBox 46"/>
            <p:cNvSpPr txBox="1"/>
            <p:nvPr/>
          </p:nvSpPr>
          <p:spPr>
            <a:xfrm rot="5400000">
              <a:off x="1686669" y="3087833"/>
              <a:ext cx="253746" cy="216000"/>
            </a:xfrm>
            <a:prstGeom prst="rightArrow">
              <a:avLst/>
            </a:prstGeom>
            <a:solidFill>
              <a:srgbClr val="008BC8"/>
            </a:solidFill>
            <a:ln>
              <a:solidFill>
                <a:srgbClr val="008BC8"/>
              </a:solidFill>
            </a:ln>
          </p:spPr>
          <p:txBody>
            <a:bodyPr wrap="square" rtlCol="0">
              <a:spAutoFit/>
            </a:bodyPr>
            <a:lstStyle/>
            <a:p>
              <a:pPr algn="ctr"/>
              <a:endParaRPr lang="en-GB" sz="1000" b="1" dirty="0">
                <a:solidFill>
                  <a:schemeClr val="bg1"/>
                </a:solidFill>
              </a:endParaRPr>
            </a:p>
          </p:txBody>
        </p:sp>
        <p:sp>
          <p:nvSpPr>
            <p:cNvPr id="48" name="TextBox 47"/>
            <p:cNvSpPr txBox="1"/>
            <p:nvPr/>
          </p:nvSpPr>
          <p:spPr>
            <a:xfrm rot="5400000">
              <a:off x="1686669" y="4130231"/>
              <a:ext cx="253746" cy="216000"/>
            </a:xfrm>
            <a:prstGeom prst="rightArrow">
              <a:avLst/>
            </a:prstGeom>
            <a:solidFill>
              <a:srgbClr val="008BC8"/>
            </a:solidFill>
            <a:ln>
              <a:solidFill>
                <a:srgbClr val="008BC8"/>
              </a:solidFill>
            </a:ln>
          </p:spPr>
          <p:txBody>
            <a:bodyPr wrap="square" rtlCol="0">
              <a:spAutoFit/>
            </a:bodyPr>
            <a:lstStyle/>
            <a:p>
              <a:pPr algn="ctr"/>
              <a:endParaRPr lang="en-GB" sz="1000" b="1" dirty="0">
                <a:solidFill>
                  <a:schemeClr val="bg1"/>
                </a:solidFill>
              </a:endParaRPr>
            </a:p>
          </p:txBody>
        </p:sp>
        <p:sp>
          <p:nvSpPr>
            <p:cNvPr id="63" name="Rounded Rectangle 62"/>
            <p:cNvSpPr/>
            <p:nvPr/>
          </p:nvSpPr>
          <p:spPr>
            <a:xfrm>
              <a:off x="1404052" y="3356992"/>
              <a:ext cx="818980" cy="688203"/>
            </a:xfrm>
            <a:prstGeom prst="roundRect">
              <a:avLst/>
            </a:prstGeom>
            <a:solidFill>
              <a:schemeClr val="bg1"/>
            </a:solidFill>
            <a:ln w="38100">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 name="TextBox 63"/>
            <p:cNvSpPr txBox="1"/>
            <p:nvPr/>
          </p:nvSpPr>
          <p:spPr>
            <a:xfrm>
              <a:off x="1404782" y="3537555"/>
              <a:ext cx="818981" cy="400110"/>
            </a:xfrm>
            <a:prstGeom prst="rect">
              <a:avLst/>
            </a:prstGeom>
            <a:noFill/>
          </p:spPr>
          <p:txBody>
            <a:bodyPr wrap="square" rtlCol="0">
              <a:spAutoFit/>
            </a:bodyPr>
            <a:lstStyle/>
            <a:p>
              <a:pPr algn="ctr"/>
              <a:r>
                <a:rPr lang="ro-RO" sz="1000" b="1" dirty="0">
                  <a:solidFill>
                    <a:srgbClr val="FF9900"/>
                  </a:solidFill>
                  <a:latin typeface="Verdana" panose="020B0604030504040204" pitchFamily="34" charset="0"/>
                  <a:ea typeface="Verdana" panose="020B0604030504040204" pitchFamily="34" charset="0"/>
                  <a:cs typeface="Verdana" panose="020B0604030504040204" pitchFamily="34" charset="0"/>
                </a:rPr>
                <a:t>Opinia MSC</a:t>
              </a:r>
              <a:endParaRPr lang="en-US" sz="1000" b="1" dirty="0">
                <a:solidFill>
                  <a:srgbClr val="FF9900"/>
                </a:solidFill>
                <a:latin typeface="Verdana" panose="020B0604030504040204" pitchFamily="34" charset="0"/>
                <a:ea typeface="Verdana" panose="020B0604030504040204" pitchFamily="34" charset="0"/>
                <a:cs typeface="Verdana" panose="020B0604030504040204" pitchFamily="34" charset="0"/>
              </a:endParaRPr>
            </a:p>
          </p:txBody>
        </p:sp>
        <p:sp>
          <p:nvSpPr>
            <p:cNvPr id="65" name="Flowchart: Alternate Process 64"/>
            <p:cNvSpPr/>
            <p:nvPr/>
          </p:nvSpPr>
          <p:spPr>
            <a:xfrm>
              <a:off x="1149273" y="4396549"/>
              <a:ext cx="1328539" cy="688635"/>
            </a:xfrm>
            <a:prstGeom prst="flowChartAlternateProcess">
              <a:avLst/>
            </a:prstGeom>
            <a:solidFill>
              <a:schemeClr val="bg1"/>
            </a:solidFill>
            <a:ln w="38100">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TextBox 65"/>
            <p:cNvSpPr txBox="1"/>
            <p:nvPr/>
          </p:nvSpPr>
          <p:spPr>
            <a:xfrm>
              <a:off x="1043608" y="4583995"/>
              <a:ext cx="1539868" cy="246221"/>
            </a:xfrm>
            <a:prstGeom prst="rect">
              <a:avLst/>
            </a:prstGeom>
            <a:noFill/>
          </p:spPr>
          <p:txBody>
            <a:bodyPr wrap="square" rtlCol="0">
              <a:spAutoFit/>
            </a:bodyPr>
            <a:lstStyle/>
            <a:p>
              <a:pPr algn="ctr"/>
              <a:r>
                <a:rPr lang="en-GB" sz="1000" b="1" dirty="0" err="1" smtClean="0">
                  <a:solidFill>
                    <a:srgbClr val="FF9900"/>
                  </a:solidFill>
                  <a:latin typeface="Verdana" panose="020B0604030504040204" pitchFamily="34" charset="0"/>
                  <a:ea typeface="Verdana" panose="020B0604030504040204" pitchFamily="34" charset="0"/>
                  <a:cs typeface="Verdana" panose="020B0604030504040204" pitchFamily="34" charset="0"/>
                </a:rPr>
                <a:t>Recomandare</a:t>
              </a:r>
              <a:endParaRPr lang="en-GB" sz="1000" b="1" dirty="0">
                <a:solidFill>
                  <a:srgbClr val="FF9900"/>
                </a:solidFill>
                <a:latin typeface="Verdana" panose="020B0604030504040204" pitchFamily="34" charset="0"/>
                <a:ea typeface="Verdana" panose="020B0604030504040204" pitchFamily="34" charset="0"/>
                <a:cs typeface="Verdana" panose="020B0604030504040204" pitchFamily="34" charset="0"/>
              </a:endParaRPr>
            </a:p>
          </p:txBody>
        </p:sp>
        <p:sp>
          <p:nvSpPr>
            <p:cNvPr id="67" name="Flowchart: Alternate Process 66"/>
            <p:cNvSpPr/>
            <p:nvPr/>
          </p:nvSpPr>
          <p:spPr>
            <a:xfrm>
              <a:off x="1283727" y="2308317"/>
              <a:ext cx="1059630" cy="688635"/>
            </a:xfrm>
            <a:prstGeom prst="flowChartAlternateProcess">
              <a:avLst/>
            </a:prstGeom>
            <a:solidFill>
              <a:schemeClr val="bg1"/>
            </a:solidFill>
            <a:ln w="38100">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TextBox 67"/>
            <p:cNvSpPr txBox="1"/>
            <p:nvPr/>
          </p:nvSpPr>
          <p:spPr>
            <a:xfrm>
              <a:off x="1206595" y="2443855"/>
              <a:ext cx="1213895" cy="400110"/>
            </a:xfrm>
            <a:prstGeom prst="rect">
              <a:avLst/>
            </a:prstGeom>
            <a:noFill/>
          </p:spPr>
          <p:txBody>
            <a:bodyPr wrap="square" rtlCol="0">
              <a:spAutoFit/>
            </a:bodyPr>
            <a:lstStyle/>
            <a:p>
              <a:pPr lvl="0" algn="ctr"/>
              <a:r>
                <a:rPr lang="vi-VN" sz="1000" b="1" dirty="0" smtClean="0">
                  <a:solidFill>
                    <a:srgbClr val="FF9900"/>
                  </a:solidFill>
                  <a:latin typeface="Verdana" panose="020B0604030504040204" pitchFamily="34" charset="0"/>
                  <a:ea typeface="Verdana" panose="020B0604030504040204" pitchFamily="34" charset="0"/>
                  <a:cs typeface="Verdana" panose="020B0604030504040204" pitchFamily="34" charset="0"/>
                </a:rPr>
                <a:t>Consultare publică</a:t>
              </a:r>
              <a:endParaRPr lang="en-GB" sz="1000" b="1" dirty="0">
                <a:solidFill>
                  <a:srgbClr val="FF9900"/>
                </a:solidFill>
                <a:latin typeface="Verdana" panose="020B0604030504040204" pitchFamily="34" charset="0"/>
                <a:ea typeface="Verdana" panose="020B0604030504040204" pitchFamily="34" charset="0"/>
                <a:cs typeface="Verdana" panose="020B0604030504040204" pitchFamily="34" charset="0"/>
              </a:endParaRPr>
            </a:p>
          </p:txBody>
        </p:sp>
      </p:grpSp>
      <p:grpSp>
        <p:nvGrpSpPr>
          <p:cNvPr id="69" name="Group 68"/>
          <p:cNvGrpSpPr/>
          <p:nvPr/>
        </p:nvGrpSpPr>
        <p:grpSpPr>
          <a:xfrm>
            <a:off x="6515271" y="116632"/>
            <a:ext cx="2479800" cy="540000"/>
            <a:chOff x="6515271" y="116632"/>
            <a:chExt cx="2479800" cy="540000"/>
          </a:xfrm>
        </p:grpSpPr>
        <p:pic>
          <p:nvPicPr>
            <p:cNvPr id="70"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515271" y="162709"/>
              <a:ext cx="2479800" cy="457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1" name="Rounded Rectangle 70"/>
            <p:cNvSpPr/>
            <p:nvPr/>
          </p:nvSpPr>
          <p:spPr>
            <a:xfrm>
              <a:off x="7596336" y="116632"/>
              <a:ext cx="540000" cy="540000"/>
            </a:xfrm>
            <a:prstGeom prst="roundRect">
              <a:avLst/>
            </a:prstGeom>
            <a:noFill/>
            <a:ln w="19050">
              <a:solidFill>
                <a:srgbClr val="E45E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8" name="Rectangle 7"/>
          <p:cNvSpPr/>
          <p:nvPr/>
        </p:nvSpPr>
        <p:spPr>
          <a:xfrm>
            <a:off x="1551220" y="22366"/>
            <a:ext cx="184731" cy="369332"/>
          </a:xfrm>
          <a:prstGeom prst="rect">
            <a:avLst/>
          </a:prstGeom>
        </p:spPr>
        <p:txBody>
          <a:bodyPr wrap="none">
            <a:spAutoFit/>
          </a:bodyPr>
          <a:lstStyle/>
          <a:p>
            <a:endParaRPr lang="en-US" dirty="0"/>
          </a:p>
        </p:txBody>
      </p:sp>
      <p:sp>
        <p:nvSpPr>
          <p:cNvPr id="9" name="Rectangle 8"/>
          <p:cNvSpPr/>
          <p:nvPr/>
        </p:nvSpPr>
        <p:spPr>
          <a:xfrm>
            <a:off x="2468590" y="2053710"/>
            <a:ext cx="184731" cy="369332"/>
          </a:xfrm>
          <a:prstGeom prst="rect">
            <a:avLst/>
          </a:prstGeom>
        </p:spPr>
        <p:txBody>
          <a:bodyPr wrap="none">
            <a:spAutoFit/>
          </a:bodyPr>
          <a:lstStyle/>
          <a:p>
            <a:pPr lvl="0"/>
            <a:endParaRPr lang="en-US" dirty="0">
              <a:solidFill>
                <a:prstClr val="black"/>
              </a:solidFill>
            </a:endParaRPr>
          </a:p>
        </p:txBody>
      </p:sp>
      <p:sp>
        <p:nvSpPr>
          <p:cNvPr id="10" name="Rectangle 9"/>
          <p:cNvSpPr/>
          <p:nvPr/>
        </p:nvSpPr>
        <p:spPr>
          <a:xfrm>
            <a:off x="3933844" y="3244334"/>
            <a:ext cx="184731" cy="369332"/>
          </a:xfrm>
          <a:prstGeom prst="rect">
            <a:avLst/>
          </a:prstGeom>
        </p:spPr>
        <p:txBody>
          <a:bodyPr wrap="none">
            <a:spAutoFit/>
          </a:bodyPr>
          <a:lstStyle/>
          <a:p>
            <a:pPr fontAlgn="t"/>
            <a:endParaRPr lang="en-US" dirty="0"/>
          </a:p>
        </p:txBody>
      </p:sp>
    </p:spTree>
    <p:extLst>
      <p:ext uri="{BB962C8B-B14F-4D97-AF65-F5344CB8AC3E}">
        <p14:creationId xmlns:p14="http://schemas.microsoft.com/office/powerpoint/2010/main" val="26545498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1560" y="476672"/>
            <a:ext cx="7772400" cy="821953"/>
          </a:xfrm>
        </p:spPr>
        <p:txBody>
          <a:bodyPr>
            <a:noAutofit/>
          </a:bodyPr>
          <a:lstStyle/>
          <a:p>
            <a:pPr lvl="0" algn="l"/>
            <a:r>
              <a:rPr lang="ro-RO" sz="32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Plan</a:t>
            </a:r>
            <a:endParaRPr lang="en-GB" sz="3200" b="1" dirty="0">
              <a:solidFill>
                <a:srgbClr val="0046AD"/>
              </a:solidFill>
              <a:latin typeface="Verdana" panose="020B0604030504040204" pitchFamily="34" charset="0"/>
              <a:ea typeface="Verdana" panose="020B0604030504040204" pitchFamily="34" charset="0"/>
              <a:cs typeface="Verdana" panose="020B0604030504040204" pitchFamily="34" charset="0"/>
            </a:endParaRPr>
          </a:p>
        </p:txBody>
      </p:sp>
      <p:sp>
        <p:nvSpPr>
          <p:cNvPr id="6" name="Slide Number Placeholder 5"/>
          <p:cNvSpPr>
            <a:spLocks noGrp="1"/>
          </p:cNvSpPr>
          <p:nvPr>
            <p:ph type="sldNum" sz="quarter" idx="12"/>
          </p:nvPr>
        </p:nvSpPr>
        <p:spPr>
          <a:xfrm>
            <a:off x="6553200" y="6356350"/>
            <a:ext cx="2133600" cy="365125"/>
          </a:xfrm>
        </p:spPr>
        <p:txBody>
          <a:bodyPr/>
          <a:lstStyle/>
          <a:p>
            <a:fld id="{6230B351-A18E-4512-92B8-03A75F39B8B0}" type="slidenum">
              <a:rPr lang="en-GB" sz="1000" smtClean="0">
                <a:latin typeface="Verdana" panose="020B0604030504040204" pitchFamily="34" charset="0"/>
                <a:ea typeface="Verdana" panose="020B0604030504040204" pitchFamily="34" charset="0"/>
                <a:cs typeface="Verdana" panose="020B0604030504040204" pitchFamily="34" charset="0"/>
              </a:rPr>
              <a:t>3</a:t>
            </a:fld>
            <a:endParaRPr lang="en-GB" sz="1000" dirty="0">
              <a:latin typeface="Verdana" panose="020B0604030504040204" pitchFamily="34" charset="0"/>
              <a:ea typeface="Verdana" panose="020B0604030504040204" pitchFamily="34" charset="0"/>
              <a:cs typeface="Verdana" panose="020B0604030504040204" pitchFamily="34" charset="0"/>
            </a:endParaRPr>
          </a:p>
        </p:txBody>
      </p:sp>
      <p:sp>
        <p:nvSpPr>
          <p:cNvPr id="3" name="TextBox 2"/>
          <p:cNvSpPr txBox="1"/>
          <p:nvPr/>
        </p:nvSpPr>
        <p:spPr>
          <a:xfrm>
            <a:off x="683568" y="1268760"/>
            <a:ext cx="7776864" cy="4042132"/>
          </a:xfrm>
          <a:prstGeom prst="rect">
            <a:avLst/>
          </a:prstGeom>
          <a:noFill/>
        </p:spPr>
        <p:txBody>
          <a:bodyPr wrap="square" rtlCol="0">
            <a:spAutoFit/>
          </a:bodyPr>
          <a:lstStyle/>
          <a:p>
            <a:r>
              <a:rPr lang="ro-RO" sz="2000" dirty="0">
                <a:latin typeface="Verdana" panose="020B0604030504040204" pitchFamily="34" charset="0"/>
                <a:ea typeface="Verdana" panose="020B0604030504040204" pitchFamily="34" charset="0"/>
                <a:cs typeface="Verdana" panose="020B0604030504040204" pitchFamily="34" charset="0"/>
              </a:rPr>
              <a:t>Secţiunea 1</a:t>
            </a:r>
            <a:endParaRPr lang="en-US" sz="2000" dirty="0">
              <a:latin typeface="Verdana" panose="020B0604030504040204" pitchFamily="34" charset="0"/>
              <a:ea typeface="Verdana" panose="020B0604030504040204" pitchFamily="34" charset="0"/>
              <a:cs typeface="Verdana" panose="020B0604030504040204" pitchFamily="34" charset="0"/>
            </a:endParaRPr>
          </a:p>
          <a:p>
            <a:pPr marL="342900" indent="-342900">
              <a:buFont typeface="Arial" pitchFamily="34" charset="0"/>
              <a:buChar char="•"/>
            </a:pPr>
            <a:r>
              <a:rPr lang="ro-RO" sz="2000" dirty="0">
                <a:latin typeface="Verdana" panose="020B0604030504040204" pitchFamily="34" charset="0"/>
                <a:ea typeface="Verdana" panose="020B0604030504040204" pitchFamily="34" charset="0"/>
                <a:cs typeface="Verdana" panose="020B0604030504040204" pitchFamily="34" charset="0"/>
              </a:rPr>
              <a:t>Identificarea substanţelor chimice care prezintă motive de îngrijorare şi decizia de a fi tratate conform REACH/CLP</a:t>
            </a:r>
            <a:endParaRPr lang="en-US" sz="2000" dirty="0">
              <a:latin typeface="Verdana" panose="020B0604030504040204" pitchFamily="34" charset="0"/>
              <a:ea typeface="Verdana" panose="020B0604030504040204" pitchFamily="34" charset="0"/>
              <a:cs typeface="Verdana" panose="020B0604030504040204" pitchFamily="34" charset="0"/>
            </a:endParaRPr>
          </a:p>
          <a:p>
            <a:pPr>
              <a:spcBef>
                <a:spcPts val="800"/>
              </a:spcBef>
            </a:pPr>
            <a:endParaRPr lang="en-GB" sz="1000" dirty="0" smtClean="0">
              <a:latin typeface="Verdana" panose="020B0604030504040204" pitchFamily="34" charset="0"/>
              <a:ea typeface="Verdana" panose="020B0604030504040204" pitchFamily="34" charset="0"/>
              <a:cs typeface="Verdana" panose="020B0604030504040204" pitchFamily="34" charset="0"/>
            </a:endParaRPr>
          </a:p>
          <a:p>
            <a:r>
              <a:rPr lang="ro-RO" sz="2000" dirty="0">
                <a:latin typeface="Verdana" panose="020B0604030504040204" pitchFamily="34" charset="0"/>
                <a:ea typeface="Verdana" panose="020B0604030504040204" pitchFamily="34" charset="0"/>
                <a:cs typeface="Verdana" panose="020B0604030504040204" pitchFamily="34" charset="0"/>
              </a:rPr>
              <a:t>Secţiunea 2</a:t>
            </a:r>
            <a:endParaRPr lang="en-US" sz="2000" dirty="0">
              <a:latin typeface="Verdana" panose="020B0604030504040204" pitchFamily="34" charset="0"/>
              <a:ea typeface="Verdana" panose="020B0604030504040204" pitchFamily="34" charset="0"/>
              <a:cs typeface="Verdana" panose="020B0604030504040204" pitchFamily="34" charset="0"/>
            </a:endParaRPr>
          </a:p>
          <a:p>
            <a:pPr marL="342900" indent="-342900">
              <a:buFont typeface="Arial" pitchFamily="34" charset="0"/>
              <a:buChar char="•"/>
            </a:pPr>
            <a:r>
              <a:rPr lang="ro-RO" sz="2000" dirty="0">
                <a:latin typeface="Verdana" panose="020B0604030504040204" pitchFamily="34" charset="0"/>
                <a:ea typeface="Verdana" panose="020B0604030504040204" pitchFamily="34" charset="0"/>
                <a:cs typeface="Verdana" panose="020B0604030504040204" pitchFamily="34" charset="0"/>
              </a:rPr>
              <a:t>Cum sunt abordate </a:t>
            </a:r>
            <a:r>
              <a:rPr lang="ro-RO" sz="2000" dirty="0" smtClean="0">
                <a:latin typeface="Verdana" panose="020B0604030504040204" pitchFamily="34" charset="0"/>
                <a:ea typeface="Verdana" panose="020B0604030504040204" pitchFamily="34" charset="0"/>
                <a:cs typeface="Verdana" panose="020B0604030504040204" pitchFamily="34" charset="0"/>
              </a:rPr>
              <a:t>substanțe</a:t>
            </a:r>
            <a:r>
              <a:rPr lang="en-US" sz="2000" dirty="0" smtClean="0">
                <a:latin typeface="Verdana" panose="020B0604030504040204" pitchFamily="34" charset="0"/>
                <a:ea typeface="Verdana" panose="020B0604030504040204" pitchFamily="34" charset="0"/>
                <a:cs typeface="Verdana" panose="020B0604030504040204" pitchFamily="34" charset="0"/>
              </a:rPr>
              <a:t>le</a:t>
            </a:r>
            <a:r>
              <a:rPr lang="ro-RO" sz="2000" dirty="0" smtClean="0">
                <a:latin typeface="Verdana" panose="020B0604030504040204" pitchFamily="34" charset="0"/>
                <a:ea typeface="Verdana" panose="020B0604030504040204" pitchFamily="34" charset="0"/>
                <a:cs typeface="Verdana" panose="020B0604030504040204" pitchFamily="34" charset="0"/>
              </a:rPr>
              <a:t> </a:t>
            </a:r>
            <a:r>
              <a:rPr lang="ro-RO" sz="2000" dirty="0">
                <a:latin typeface="Verdana" panose="020B0604030504040204" pitchFamily="34" charset="0"/>
                <a:ea typeface="Verdana" panose="020B0604030504040204" pitchFamily="34" charset="0"/>
                <a:cs typeface="Verdana" panose="020B0604030504040204" pitchFamily="34" charset="0"/>
              </a:rPr>
              <a:t>chimice de interes în cadrul REACH/CLP?</a:t>
            </a:r>
            <a:r>
              <a:rPr lang="ro-RO" sz="2000" dirty="0"/>
              <a:t/>
            </a:r>
            <a:br>
              <a:rPr lang="ro-RO" sz="2000" dirty="0"/>
            </a:br>
            <a:endParaRPr lang="en-GB" sz="2000" dirty="0" smtClean="0">
              <a:latin typeface="Verdana" panose="020B0604030504040204" pitchFamily="34" charset="0"/>
              <a:ea typeface="Verdana" panose="020B0604030504040204" pitchFamily="34" charset="0"/>
              <a:cs typeface="Verdana" panose="020B0604030504040204" pitchFamily="34" charset="0"/>
            </a:endParaRPr>
          </a:p>
          <a:p>
            <a:pPr marL="800100" lvl="1" indent="-342900">
              <a:buFont typeface="Arial" pitchFamily="34" charset="0"/>
              <a:buChar char="•"/>
            </a:pPr>
            <a:r>
              <a:rPr lang="ro-RO" sz="2000" b="1" dirty="0" smtClean="0">
                <a:solidFill>
                  <a:srgbClr val="008BC8"/>
                </a:solidFill>
                <a:latin typeface="Verdana" panose="020B0604030504040204" pitchFamily="34" charset="0"/>
                <a:ea typeface="Verdana" panose="020B0604030504040204" pitchFamily="34" charset="0"/>
                <a:cs typeface="Verdana" panose="020B0604030504040204" pitchFamily="34" charset="0"/>
              </a:rPr>
              <a:t>Clasificarea </a:t>
            </a:r>
            <a:r>
              <a:rPr lang="ro-RO" sz="2000" b="1" dirty="0">
                <a:solidFill>
                  <a:srgbClr val="008BC8"/>
                </a:solidFill>
                <a:latin typeface="Verdana" panose="020B0604030504040204" pitchFamily="34" charset="0"/>
                <a:ea typeface="Verdana" panose="020B0604030504040204" pitchFamily="34" charset="0"/>
                <a:cs typeface="Verdana" panose="020B0604030504040204" pitchFamily="34" charset="0"/>
              </a:rPr>
              <a:t>și etichetarea </a:t>
            </a:r>
            <a:r>
              <a:rPr lang="ro-RO" sz="2000" b="1" dirty="0" smtClean="0">
                <a:solidFill>
                  <a:srgbClr val="008BC8"/>
                </a:solidFill>
                <a:latin typeface="Verdana" panose="020B0604030504040204" pitchFamily="34" charset="0"/>
                <a:ea typeface="Verdana" panose="020B0604030504040204" pitchFamily="34" charset="0"/>
                <a:cs typeface="Verdana" panose="020B0604030504040204" pitchFamily="34" charset="0"/>
              </a:rPr>
              <a:t>armonizat</a:t>
            </a:r>
            <a:r>
              <a:rPr lang="en-US" sz="2000" b="1" dirty="0" smtClean="0">
                <a:solidFill>
                  <a:srgbClr val="008BC8"/>
                </a:solidFill>
                <a:latin typeface="Verdana" panose="020B0604030504040204" pitchFamily="34" charset="0"/>
                <a:ea typeface="Verdana" panose="020B0604030504040204" pitchFamily="34" charset="0"/>
                <a:cs typeface="Verdana" panose="020B0604030504040204" pitchFamily="34" charset="0"/>
              </a:rPr>
              <a:t>e</a:t>
            </a:r>
          </a:p>
          <a:p>
            <a:pPr marL="800100" lvl="1" indent="-342900">
              <a:buFont typeface="Arial" pitchFamily="34" charset="0"/>
              <a:buChar char="•"/>
            </a:pPr>
            <a:r>
              <a:rPr lang="ro-RO" sz="2000" b="1" dirty="0" smtClean="0">
                <a:solidFill>
                  <a:srgbClr val="FF9900"/>
                </a:solidFill>
                <a:latin typeface="Verdana" panose="020B0604030504040204" pitchFamily="34" charset="0"/>
                <a:ea typeface="Verdana" panose="020B0604030504040204" pitchFamily="34" charset="0"/>
                <a:cs typeface="Verdana" panose="020B0604030504040204" pitchFamily="34" charset="0"/>
              </a:rPr>
              <a:t>Autorizarea </a:t>
            </a:r>
            <a:r>
              <a:rPr lang="ro-RO" sz="2000" b="1" dirty="0">
                <a:solidFill>
                  <a:srgbClr val="FF9900"/>
                </a:solidFill>
                <a:latin typeface="Verdana" panose="020B0604030504040204" pitchFamily="34" charset="0"/>
                <a:ea typeface="Verdana" panose="020B0604030504040204" pitchFamily="34" charset="0"/>
                <a:cs typeface="Verdana" panose="020B0604030504040204" pitchFamily="34" charset="0"/>
              </a:rPr>
              <a:t>și Cererea de autorizare </a:t>
            </a:r>
            <a:endParaRPr lang="en-US" sz="2000" b="1" dirty="0">
              <a:solidFill>
                <a:srgbClr val="FF9900"/>
              </a:solidFill>
              <a:latin typeface="Verdana" panose="020B0604030504040204" pitchFamily="34" charset="0"/>
              <a:ea typeface="Verdana" panose="020B0604030504040204" pitchFamily="34" charset="0"/>
              <a:cs typeface="Verdana" panose="020B0604030504040204" pitchFamily="34" charset="0"/>
            </a:endParaRPr>
          </a:p>
          <a:p>
            <a:pPr marL="800100" lvl="1" indent="-342900">
              <a:buFont typeface="Arial" pitchFamily="34" charset="0"/>
              <a:buChar char="•"/>
            </a:pPr>
            <a:r>
              <a:rPr lang="ro-RO" sz="2000" b="1" dirty="0" smtClean="0">
                <a:solidFill>
                  <a:srgbClr val="E45E24"/>
                </a:solidFill>
                <a:latin typeface="Verdana" panose="020B0604030504040204" pitchFamily="34" charset="0"/>
                <a:ea typeface="Verdana" panose="020B0604030504040204" pitchFamily="34" charset="0"/>
                <a:cs typeface="Verdana" panose="020B0604030504040204" pitchFamily="34" charset="0"/>
              </a:rPr>
              <a:t>Restricțio</a:t>
            </a:r>
            <a:r>
              <a:rPr lang="en-US" sz="2000" b="1" dirty="0" err="1" smtClean="0">
                <a:solidFill>
                  <a:srgbClr val="E45E24"/>
                </a:solidFill>
                <a:latin typeface="Verdana" panose="020B0604030504040204" pitchFamily="34" charset="0"/>
                <a:ea typeface="Verdana" panose="020B0604030504040204" pitchFamily="34" charset="0"/>
                <a:cs typeface="Verdana" panose="020B0604030504040204" pitchFamily="34" charset="0"/>
              </a:rPr>
              <a:t>narea</a:t>
            </a:r>
            <a:endParaRPr lang="en-US" sz="2000" b="1" dirty="0">
              <a:solidFill>
                <a:srgbClr val="E45E24"/>
              </a:solidFill>
              <a:latin typeface="Verdana" panose="020B0604030504040204" pitchFamily="34" charset="0"/>
              <a:ea typeface="Verdana" panose="020B0604030504040204" pitchFamily="34" charset="0"/>
              <a:cs typeface="Verdana" panose="020B0604030504040204" pitchFamily="34" charset="0"/>
            </a:endParaRPr>
          </a:p>
          <a:p>
            <a:pPr marL="800100" lvl="1" indent="-342900">
              <a:buClr>
                <a:schemeClr val="tx1"/>
              </a:buClr>
              <a:buFont typeface="Arial" panose="020B0604020202020204" pitchFamily="34" charset="0"/>
              <a:buChar char="•"/>
            </a:pPr>
            <a:endParaRPr lang="en-GB" sz="2000" b="1" dirty="0" smtClean="0">
              <a:solidFill>
                <a:srgbClr val="E45E24"/>
              </a:solidFill>
              <a:latin typeface="Verdana" panose="020B0604030504040204" pitchFamily="34" charset="0"/>
              <a:ea typeface="Verdana" panose="020B0604030504040204" pitchFamily="34" charset="0"/>
              <a:cs typeface="Verdana" panose="020B0604030504040204" pitchFamily="34" charset="0"/>
            </a:endParaRPr>
          </a:p>
        </p:txBody>
      </p:sp>
      <p:sp>
        <p:nvSpPr>
          <p:cNvPr id="7" name="TextBox 6"/>
          <p:cNvSpPr txBox="1"/>
          <p:nvPr/>
        </p:nvSpPr>
        <p:spPr>
          <a:xfrm>
            <a:off x="1979712" y="5489714"/>
            <a:ext cx="6336704" cy="707886"/>
          </a:xfrm>
          <a:prstGeom prst="rect">
            <a:avLst/>
          </a:prstGeom>
          <a:noFill/>
        </p:spPr>
        <p:txBody>
          <a:bodyPr wrap="square" rtlCol="0">
            <a:spAutoFit/>
          </a:bodyPr>
          <a:lstStyle/>
          <a:p>
            <a:r>
              <a:rPr lang="ro-RO" sz="20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Acţiunile </a:t>
            </a:r>
            <a:r>
              <a:rPr lang="ro-RO" sz="2000" b="1" dirty="0">
                <a:solidFill>
                  <a:srgbClr val="0046AD"/>
                </a:solidFill>
                <a:latin typeface="Verdana" panose="020B0604030504040204" pitchFamily="34" charset="0"/>
                <a:ea typeface="Verdana" panose="020B0604030504040204" pitchFamily="34" charset="0"/>
                <a:cs typeface="Verdana" panose="020B0604030504040204" pitchFamily="34" charset="0"/>
              </a:rPr>
              <a:t>şi sfaturile pentru utilizatorii din aval sunt în albastru şi cu acest simbol</a:t>
            </a:r>
            <a:endParaRPr lang="en-US" sz="2000" b="1" dirty="0">
              <a:solidFill>
                <a:srgbClr val="0046AD"/>
              </a:solidFill>
              <a:latin typeface="Verdana" panose="020B0604030504040204" pitchFamily="34" charset="0"/>
              <a:ea typeface="Verdana" panose="020B0604030504040204" pitchFamily="34" charset="0"/>
              <a:cs typeface="Verdana" panose="020B0604030504040204" pitchFamily="34" charset="0"/>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0818" y="5489714"/>
            <a:ext cx="1149859" cy="968400"/>
          </a:xfrm>
          <a:prstGeom prst="rect">
            <a:avLst/>
          </a:prstGeom>
        </p:spPr>
      </p:pic>
    </p:spTree>
    <p:extLst>
      <p:ext uri="{BB962C8B-B14F-4D97-AF65-F5344CB8AC3E}">
        <p14:creationId xmlns:p14="http://schemas.microsoft.com/office/powerpoint/2010/main" val="22471390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1560" y="116632"/>
            <a:ext cx="7772400" cy="1470025"/>
          </a:xfrm>
        </p:spPr>
        <p:txBody>
          <a:bodyPr>
            <a:noAutofit/>
          </a:bodyPr>
          <a:lstStyle/>
          <a:p>
            <a:pPr algn="l"/>
            <a:r>
              <a:rPr lang="ro-RO" sz="2800" b="1" dirty="0">
                <a:solidFill>
                  <a:srgbClr val="0046AD"/>
                </a:solidFill>
                <a:latin typeface="Verdana" panose="020B0604030504040204" pitchFamily="34" charset="0"/>
                <a:ea typeface="Verdana" panose="020B0604030504040204" pitchFamily="34" charset="0"/>
                <a:cs typeface="Verdana" panose="020B0604030504040204" pitchFamily="34" charset="0"/>
              </a:rPr>
              <a:t>Lista </a:t>
            </a:r>
            <a:r>
              <a:rPr lang="ro-RO" sz="28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autorizatelor</a:t>
            </a:r>
            <a:endParaRPr lang="en-GB" sz="2800" b="1" dirty="0">
              <a:solidFill>
                <a:srgbClr val="0046AD"/>
              </a:solidFill>
              <a:latin typeface="Verdana" panose="020B0604030504040204" pitchFamily="34" charset="0"/>
              <a:ea typeface="Verdana" panose="020B0604030504040204" pitchFamily="34" charset="0"/>
              <a:cs typeface="Verdana" panose="020B0604030504040204" pitchFamily="34" charset="0"/>
            </a:endParaRPr>
          </a:p>
        </p:txBody>
      </p:sp>
      <p:sp>
        <p:nvSpPr>
          <p:cNvPr id="6" name="Slide Number Placeholder 5"/>
          <p:cNvSpPr>
            <a:spLocks noGrp="1"/>
          </p:cNvSpPr>
          <p:nvPr>
            <p:ph type="sldNum" sz="quarter" idx="12"/>
          </p:nvPr>
        </p:nvSpPr>
        <p:spPr>
          <a:xfrm>
            <a:off x="6553200" y="6356350"/>
            <a:ext cx="2133600" cy="365125"/>
          </a:xfrm>
        </p:spPr>
        <p:txBody>
          <a:bodyPr/>
          <a:lstStyle/>
          <a:p>
            <a:fld id="{6230B351-A18E-4512-92B8-03A75F39B8B0}" type="slidenum">
              <a:rPr lang="en-GB" sz="1000" smtClean="0">
                <a:latin typeface="Verdana" panose="020B0604030504040204" pitchFamily="34" charset="0"/>
                <a:ea typeface="Verdana" panose="020B0604030504040204" pitchFamily="34" charset="0"/>
                <a:cs typeface="Verdana" panose="020B0604030504040204" pitchFamily="34" charset="0"/>
              </a:rPr>
              <a:t>30</a:t>
            </a:fld>
            <a:endParaRPr lang="en-GB" sz="1000" dirty="0">
              <a:latin typeface="Verdana" panose="020B0604030504040204" pitchFamily="34" charset="0"/>
              <a:ea typeface="Verdana" panose="020B0604030504040204" pitchFamily="34" charset="0"/>
              <a:cs typeface="Verdana" panose="020B0604030504040204" pitchFamily="34" charset="0"/>
            </a:endParaRPr>
          </a:p>
        </p:txBody>
      </p:sp>
      <p:sp>
        <p:nvSpPr>
          <p:cNvPr id="3" name="TextBox 2"/>
          <p:cNvSpPr txBox="1"/>
          <p:nvPr/>
        </p:nvSpPr>
        <p:spPr>
          <a:xfrm>
            <a:off x="315881" y="1757378"/>
            <a:ext cx="5472592" cy="3785652"/>
          </a:xfrm>
          <a:prstGeom prst="rect">
            <a:avLst/>
          </a:prstGeom>
          <a:noFill/>
        </p:spPr>
        <p:txBody>
          <a:bodyPr wrap="square" rtlCol="0">
            <a:spAutoFit/>
          </a:bodyPr>
          <a:lstStyle/>
          <a:p>
            <a:pPr marL="342900" lvl="0" indent="-342900" fontAlgn="t">
              <a:buFont typeface="Arial" pitchFamily="34" charset="0"/>
              <a:buChar char="•"/>
            </a:pPr>
            <a:r>
              <a:rPr lang="ro-RO" sz="2000" dirty="0">
                <a:latin typeface="Verdana" panose="020B0604030504040204" pitchFamily="34" charset="0"/>
                <a:ea typeface="Verdana" panose="020B0604030504040204" pitchFamily="34" charset="0"/>
                <a:cs typeface="Verdana" panose="020B0604030504040204" pitchFamily="34" charset="0"/>
              </a:rPr>
              <a:t>Recomandarea este prezentată Comisiei Europene pentru o decizie privind substanțele care urmează să fie incluse în lista </a:t>
            </a:r>
            <a:r>
              <a:rPr lang="ro-RO" sz="2000" dirty="0" smtClean="0">
                <a:latin typeface="Verdana" panose="020B0604030504040204" pitchFamily="34" charset="0"/>
                <a:ea typeface="Verdana" panose="020B0604030504040204" pitchFamily="34" charset="0"/>
                <a:cs typeface="Verdana" panose="020B0604030504040204" pitchFamily="34" charset="0"/>
              </a:rPr>
              <a:t>autoriza</a:t>
            </a:r>
            <a:r>
              <a:rPr lang="en-US" sz="2000" dirty="0" smtClean="0">
                <a:latin typeface="Verdana" panose="020B0604030504040204" pitchFamily="34" charset="0"/>
                <a:ea typeface="Verdana" panose="020B0604030504040204" pitchFamily="34" charset="0"/>
                <a:cs typeface="Verdana" panose="020B0604030504040204" pitchFamily="34" charset="0"/>
              </a:rPr>
              <a:t>t</a:t>
            </a:r>
            <a:r>
              <a:rPr lang="ro-RO" sz="2000" dirty="0" smtClean="0">
                <a:latin typeface="Verdana" panose="020B0604030504040204" pitchFamily="34" charset="0"/>
                <a:ea typeface="Verdana" panose="020B0604030504040204" pitchFamily="34" charset="0"/>
                <a:cs typeface="Verdana" panose="020B0604030504040204" pitchFamily="34" charset="0"/>
              </a:rPr>
              <a:t>el</a:t>
            </a:r>
            <a:r>
              <a:rPr lang="en-US" sz="2000" dirty="0" smtClean="0">
                <a:latin typeface="Verdana" panose="020B0604030504040204" pitchFamily="34" charset="0"/>
                <a:ea typeface="Verdana" panose="020B0604030504040204" pitchFamily="34" charset="0"/>
                <a:cs typeface="Verdana" panose="020B0604030504040204" pitchFamily="34" charset="0"/>
              </a:rPr>
              <a:t>or</a:t>
            </a:r>
            <a:endParaRPr lang="en-US" sz="2000" dirty="0">
              <a:latin typeface="Verdana" panose="020B0604030504040204" pitchFamily="34" charset="0"/>
              <a:ea typeface="Verdana" panose="020B0604030504040204" pitchFamily="34" charset="0"/>
              <a:cs typeface="Verdana" panose="020B0604030504040204" pitchFamily="34" charset="0"/>
            </a:endParaRPr>
          </a:p>
          <a:p>
            <a:pPr marL="342900" indent="-342900" fontAlgn="t">
              <a:buFont typeface="Arial" pitchFamily="34" charset="0"/>
              <a:buChar char="•"/>
            </a:pPr>
            <a:r>
              <a:rPr lang="ro-RO" sz="2000" dirty="0">
                <a:latin typeface="Verdana" panose="020B0604030504040204" pitchFamily="34" charset="0"/>
                <a:ea typeface="Verdana" panose="020B0604030504040204" pitchFamily="34" charset="0"/>
                <a:cs typeface="Verdana" panose="020B0604030504040204" pitchFamily="34" charset="0"/>
              </a:rPr>
              <a:t>Comisia europeană decide substanțele incluse în lista autoriza</a:t>
            </a:r>
            <a:r>
              <a:rPr lang="en-US" sz="2000" dirty="0">
                <a:latin typeface="Verdana" panose="020B0604030504040204" pitchFamily="34" charset="0"/>
                <a:ea typeface="Verdana" panose="020B0604030504040204" pitchFamily="34" charset="0"/>
                <a:cs typeface="Verdana" panose="020B0604030504040204" pitchFamily="34" charset="0"/>
              </a:rPr>
              <a:t>t</a:t>
            </a:r>
            <a:r>
              <a:rPr lang="ro-RO" sz="2000" dirty="0">
                <a:latin typeface="Verdana" panose="020B0604030504040204" pitchFamily="34" charset="0"/>
                <a:ea typeface="Verdana" panose="020B0604030504040204" pitchFamily="34" charset="0"/>
                <a:cs typeface="Verdana" panose="020B0604030504040204" pitchFamily="34" charset="0"/>
              </a:rPr>
              <a:t>el</a:t>
            </a:r>
            <a:r>
              <a:rPr lang="en-US" sz="2000" dirty="0" smtClean="0">
                <a:latin typeface="Verdana" panose="020B0604030504040204" pitchFamily="34" charset="0"/>
                <a:ea typeface="Verdana" panose="020B0604030504040204" pitchFamily="34" charset="0"/>
                <a:cs typeface="Verdana" panose="020B0604030504040204" pitchFamily="34" charset="0"/>
              </a:rPr>
              <a:t>or</a:t>
            </a:r>
          </a:p>
          <a:p>
            <a:pPr marL="342900" indent="-342900" fontAlgn="t">
              <a:buFont typeface="Arial" pitchFamily="34" charset="0"/>
              <a:buChar char="•"/>
            </a:pPr>
            <a:r>
              <a:rPr lang="ro-RO" sz="2000" dirty="0" smtClean="0">
                <a:latin typeface="Verdana" panose="020B0604030504040204" pitchFamily="34" charset="0"/>
                <a:ea typeface="Verdana" panose="020B0604030504040204" pitchFamily="34" charset="0"/>
                <a:cs typeface="Verdana" panose="020B0604030504040204" pitchFamily="34" charset="0"/>
              </a:rPr>
              <a:t>Lista </a:t>
            </a:r>
            <a:r>
              <a:rPr lang="ro-RO" sz="2000" dirty="0">
                <a:latin typeface="Verdana" panose="020B0604030504040204" pitchFamily="34" charset="0"/>
                <a:ea typeface="Verdana" panose="020B0604030504040204" pitchFamily="34" charset="0"/>
                <a:cs typeface="Verdana" panose="020B0604030504040204" pitchFamily="34" charset="0"/>
              </a:rPr>
              <a:t>substanțelor candidate pe site-ul ECHA este actualizată (dacă este cazul)</a:t>
            </a:r>
            <a:endParaRPr lang="en-US" sz="2000" dirty="0">
              <a:latin typeface="Verdana" panose="020B0604030504040204" pitchFamily="34" charset="0"/>
              <a:ea typeface="Verdana" panose="020B0604030504040204" pitchFamily="34" charset="0"/>
              <a:cs typeface="Verdana" panose="020B0604030504040204" pitchFamily="34" charset="0"/>
            </a:endParaRPr>
          </a:p>
          <a:p>
            <a:pPr marL="342900" lvl="0" indent="-342900" fontAlgn="t">
              <a:buFont typeface="Arial" pitchFamily="34" charset="0"/>
              <a:buChar char="•"/>
            </a:pPr>
            <a:r>
              <a:rPr lang="ro-RO" sz="2000" dirty="0">
                <a:latin typeface="Verdana" panose="020B0604030504040204" pitchFamily="34" charset="0"/>
                <a:ea typeface="Verdana" panose="020B0604030504040204" pitchFamily="34" charset="0"/>
                <a:cs typeface="Verdana" panose="020B0604030504040204" pitchFamily="34" charset="0"/>
              </a:rPr>
              <a:t>Nici o consultare publică în această etapă</a:t>
            </a:r>
            <a:endParaRPr lang="en-US" sz="2000" dirty="0">
              <a:latin typeface="Verdana" panose="020B0604030504040204" pitchFamily="34" charset="0"/>
              <a:ea typeface="Verdana" panose="020B0604030504040204" pitchFamily="34" charset="0"/>
              <a:cs typeface="Verdana" panose="020B0604030504040204" pitchFamily="34" charset="0"/>
            </a:endParaRPr>
          </a:p>
          <a:p>
            <a:endParaRPr lang="en-GB" sz="2000" dirty="0" smtClean="0">
              <a:latin typeface="Verdana" panose="020B0604030504040204" pitchFamily="34" charset="0"/>
              <a:ea typeface="Verdana" panose="020B0604030504040204" pitchFamily="34" charset="0"/>
              <a:cs typeface="Verdana" panose="020B0604030504040204" pitchFamily="34" charset="0"/>
            </a:endParaRPr>
          </a:p>
        </p:txBody>
      </p:sp>
      <p:grpSp>
        <p:nvGrpSpPr>
          <p:cNvPr id="23" name="Group 22"/>
          <p:cNvGrpSpPr/>
          <p:nvPr/>
        </p:nvGrpSpPr>
        <p:grpSpPr>
          <a:xfrm>
            <a:off x="6515271" y="116632"/>
            <a:ext cx="2521225" cy="540000"/>
            <a:chOff x="6515271" y="116632"/>
            <a:chExt cx="2521225" cy="540000"/>
          </a:xfrm>
        </p:grpSpPr>
        <p:pic>
          <p:nvPicPr>
            <p:cNvPr id="24"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15271" y="162709"/>
              <a:ext cx="2479800" cy="457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 name="Rounded Rectangle 24"/>
            <p:cNvSpPr/>
            <p:nvPr/>
          </p:nvSpPr>
          <p:spPr>
            <a:xfrm>
              <a:off x="8078117" y="116632"/>
              <a:ext cx="958379" cy="540000"/>
            </a:xfrm>
            <a:prstGeom prst="roundRect">
              <a:avLst/>
            </a:prstGeom>
            <a:noFill/>
            <a:ln w="19050">
              <a:solidFill>
                <a:srgbClr val="E45E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8" name="Group 7"/>
          <p:cNvGrpSpPr/>
          <p:nvPr/>
        </p:nvGrpSpPr>
        <p:grpSpPr>
          <a:xfrm>
            <a:off x="5796136" y="2606204"/>
            <a:ext cx="3096312" cy="1290305"/>
            <a:chOff x="5796136" y="2606204"/>
            <a:chExt cx="3096312" cy="1290305"/>
          </a:xfrm>
        </p:grpSpPr>
        <p:grpSp>
          <p:nvGrpSpPr>
            <p:cNvPr id="19" name="Group 18"/>
            <p:cNvGrpSpPr/>
            <p:nvPr/>
          </p:nvGrpSpPr>
          <p:grpSpPr>
            <a:xfrm>
              <a:off x="5796136" y="2606204"/>
              <a:ext cx="3096312" cy="1290305"/>
              <a:chOff x="503215" y="1302434"/>
              <a:chExt cx="3096312" cy="1290305"/>
            </a:xfrm>
          </p:grpSpPr>
          <p:grpSp>
            <p:nvGrpSpPr>
              <p:cNvPr id="20" name="Group 19"/>
              <p:cNvGrpSpPr/>
              <p:nvPr/>
            </p:nvGrpSpPr>
            <p:grpSpPr>
              <a:xfrm>
                <a:off x="503215" y="1302434"/>
                <a:ext cx="3096312" cy="1044000"/>
                <a:chOff x="5017934" y="44624"/>
                <a:chExt cx="3096312" cy="1044000"/>
              </a:xfrm>
            </p:grpSpPr>
            <p:sp>
              <p:nvSpPr>
                <p:cNvPr id="27" name="Flowchart: Alternate Process 26"/>
                <p:cNvSpPr/>
                <p:nvPr/>
              </p:nvSpPr>
              <p:spPr>
                <a:xfrm>
                  <a:off x="5161934" y="44624"/>
                  <a:ext cx="2952312" cy="1044000"/>
                </a:xfrm>
                <a:prstGeom prst="flowChartAlternateProcess">
                  <a:avLst/>
                </a:prstGeom>
                <a:solidFill>
                  <a:srgbClr val="FF99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Diamond 27"/>
                <p:cNvSpPr/>
                <p:nvPr/>
              </p:nvSpPr>
              <p:spPr>
                <a:xfrm>
                  <a:off x="5283035" y="183796"/>
                  <a:ext cx="1042711" cy="753329"/>
                </a:xfrm>
                <a:prstGeom prst="diamond">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b="1" dirty="0">
                    <a:solidFill>
                      <a:srgbClr val="008BC8"/>
                    </a:solidFill>
                    <a:latin typeface="Verdana" panose="020B0604030504040204" pitchFamily="34" charset="0"/>
                    <a:ea typeface="Verdana" panose="020B0604030504040204" pitchFamily="34" charset="0"/>
                    <a:cs typeface="Verdana" panose="020B0604030504040204" pitchFamily="34" charset="0"/>
                  </a:endParaRPr>
                </a:p>
              </p:txBody>
            </p:sp>
            <p:sp>
              <p:nvSpPr>
                <p:cNvPr id="29" name="TextBox 28"/>
                <p:cNvSpPr txBox="1"/>
                <p:nvPr/>
              </p:nvSpPr>
              <p:spPr>
                <a:xfrm>
                  <a:off x="5233926" y="429655"/>
                  <a:ext cx="1129229" cy="261610"/>
                </a:xfrm>
                <a:prstGeom prst="rect">
                  <a:avLst/>
                </a:prstGeom>
                <a:noFill/>
              </p:spPr>
              <p:txBody>
                <a:bodyPr wrap="square" rtlCol="0">
                  <a:spAutoFit/>
                </a:bodyPr>
                <a:lstStyle/>
                <a:p>
                  <a:pPr algn="ctr"/>
                  <a:r>
                    <a:rPr lang="en-GB" sz="1100" b="1" dirty="0" err="1" smtClean="0">
                      <a:solidFill>
                        <a:srgbClr val="FF9900"/>
                      </a:solidFill>
                      <a:latin typeface="Verdana" panose="020B0604030504040204" pitchFamily="34" charset="0"/>
                      <a:ea typeface="Verdana" panose="020B0604030504040204" pitchFamily="34" charset="0"/>
                      <a:cs typeface="Verdana" panose="020B0604030504040204" pitchFamily="34" charset="0"/>
                    </a:rPr>
                    <a:t>Decizia</a:t>
                  </a:r>
                  <a:endParaRPr lang="en-GB" sz="1100" b="1" dirty="0">
                    <a:solidFill>
                      <a:srgbClr val="FF9900"/>
                    </a:solidFill>
                    <a:latin typeface="Verdana" panose="020B0604030504040204" pitchFamily="34" charset="0"/>
                    <a:ea typeface="Verdana" panose="020B0604030504040204" pitchFamily="34" charset="0"/>
                    <a:cs typeface="Verdana" panose="020B0604030504040204" pitchFamily="34" charset="0"/>
                  </a:endParaRPr>
                </a:p>
              </p:txBody>
            </p:sp>
            <p:sp>
              <p:nvSpPr>
                <p:cNvPr id="30" name="Flowchart: Alternate Process 29"/>
                <p:cNvSpPr/>
                <p:nvPr/>
              </p:nvSpPr>
              <p:spPr>
                <a:xfrm>
                  <a:off x="6652247" y="148860"/>
                  <a:ext cx="1316724" cy="823201"/>
                </a:xfrm>
                <a:prstGeom prst="flowChartAlternateProcess">
                  <a:avLst/>
                </a:prstGeom>
                <a:solidFill>
                  <a:schemeClr val="bg1"/>
                </a:solidFill>
                <a:ln w="38100">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TextBox 32"/>
                <p:cNvSpPr txBox="1"/>
                <p:nvPr/>
              </p:nvSpPr>
              <p:spPr>
                <a:xfrm>
                  <a:off x="6363187" y="452460"/>
                  <a:ext cx="288000" cy="216000"/>
                </a:xfrm>
                <a:prstGeom prst="rightArrow">
                  <a:avLst/>
                </a:prstGeom>
                <a:solidFill>
                  <a:srgbClr val="008BC8"/>
                </a:solidFill>
                <a:ln>
                  <a:solidFill>
                    <a:srgbClr val="008BC8"/>
                  </a:solidFill>
                </a:ln>
              </p:spPr>
              <p:txBody>
                <a:bodyPr wrap="square" rtlCol="0">
                  <a:spAutoFit/>
                </a:bodyPr>
                <a:lstStyle/>
                <a:p>
                  <a:pPr algn="ctr"/>
                  <a:endParaRPr lang="en-GB" sz="1000" b="1" dirty="0">
                    <a:solidFill>
                      <a:schemeClr val="bg1"/>
                    </a:solidFill>
                  </a:endParaRPr>
                </a:p>
              </p:txBody>
            </p:sp>
            <p:sp>
              <p:nvSpPr>
                <p:cNvPr id="35" name="TextBox 34"/>
                <p:cNvSpPr txBox="1"/>
                <p:nvPr/>
              </p:nvSpPr>
              <p:spPr>
                <a:xfrm>
                  <a:off x="5017934" y="452460"/>
                  <a:ext cx="288000" cy="216000"/>
                </a:xfrm>
                <a:prstGeom prst="rightArrow">
                  <a:avLst/>
                </a:prstGeom>
                <a:solidFill>
                  <a:srgbClr val="008BC8"/>
                </a:solidFill>
                <a:ln>
                  <a:solidFill>
                    <a:srgbClr val="008BC8"/>
                  </a:solidFill>
                </a:ln>
              </p:spPr>
              <p:txBody>
                <a:bodyPr wrap="square" rtlCol="0">
                  <a:spAutoFit/>
                </a:bodyPr>
                <a:lstStyle/>
                <a:p>
                  <a:pPr algn="ctr"/>
                  <a:endParaRPr lang="en-GB" sz="1000" b="1" dirty="0">
                    <a:solidFill>
                      <a:schemeClr val="bg1"/>
                    </a:solidFill>
                  </a:endParaRPr>
                </a:p>
              </p:txBody>
            </p:sp>
          </p:grpSp>
          <p:grpSp>
            <p:nvGrpSpPr>
              <p:cNvPr id="21" name="Group 20"/>
              <p:cNvGrpSpPr/>
              <p:nvPr/>
            </p:nvGrpSpPr>
            <p:grpSpPr>
              <a:xfrm>
                <a:off x="935231" y="2269246"/>
                <a:ext cx="720080" cy="323493"/>
                <a:chOff x="321034" y="4103413"/>
                <a:chExt cx="720080" cy="323493"/>
              </a:xfrm>
            </p:grpSpPr>
            <p:sp>
              <p:nvSpPr>
                <p:cNvPr id="22" name="TextBox 21"/>
                <p:cNvSpPr txBox="1"/>
                <p:nvPr/>
              </p:nvSpPr>
              <p:spPr>
                <a:xfrm>
                  <a:off x="321034" y="4103413"/>
                  <a:ext cx="720080" cy="323493"/>
                </a:xfrm>
                <a:prstGeom prst="roundRect">
                  <a:avLst/>
                </a:prstGeom>
                <a:solidFill>
                  <a:schemeClr val="bg1"/>
                </a:solidFill>
                <a:ln>
                  <a:solidFill>
                    <a:schemeClr val="bg1">
                      <a:lumMod val="50000"/>
                    </a:schemeClr>
                  </a:solidFill>
                </a:ln>
              </p:spPr>
              <p:txBody>
                <a:bodyPr wrap="square" rtlCol="0">
                  <a:spAutoFit/>
                </a:bodyPr>
                <a:lstStyle/>
                <a:p>
                  <a:pPr algn="ctr"/>
                  <a:endParaRPr lang="en-GB" sz="1300" b="1" dirty="0">
                    <a:latin typeface="Verdana" panose="020B0604030504040204" pitchFamily="34" charset="0"/>
                    <a:ea typeface="Verdana" panose="020B0604030504040204" pitchFamily="34" charset="0"/>
                    <a:cs typeface="Verdana" panose="020B0604030504040204" pitchFamily="34" charset="0"/>
                  </a:endParaRPr>
                </a:p>
              </p:txBody>
            </p:sp>
            <p:pic>
              <p:nvPicPr>
                <p:cNvPr id="2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5050" y="4124921"/>
                  <a:ext cx="432048" cy="300273"/>
                </a:xfrm>
                <a:prstGeom prst="rect">
                  <a:avLst/>
                </a:prstGeom>
                <a:noFill/>
                <a:ln w="9525">
                  <a:noFill/>
                  <a:miter lim="800000"/>
                  <a:headEnd/>
                  <a:tailEnd/>
                </a:ln>
                <a:extLst>
                  <a:ext uri="{909E8E84-426E-40DD-AFC4-6F175D3DCCD1}">
                    <a14:hiddenFill xmlns:a14="http://schemas.microsoft.com/office/drawing/2010/main">
                      <a:solidFill>
                        <a:schemeClr val="accent1"/>
                      </a:solidFill>
                    </a14:hiddenFill>
                  </a:ext>
                </a:extLst>
              </p:spPr>
            </p:pic>
          </p:grpSp>
        </p:grpSp>
        <p:sp>
          <p:nvSpPr>
            <p:cNvPr id="37" name="TextBox 36"/>
            <p:cNvSpPr txBox="1"/>
            <p:nvPr/>
          </p:nvSpPr>
          <p:spPr>
            <a:xfrm>
              <a:off x="7330689" y="2906597"/>
              <a:ext cx="1516244" cy="430887"/>
            </a:xfrm>
            <a:prstGeom prst="rect">
              <a:avLst/>
            </a:prstGeom>
            <a:noFill/>
          </p:spPr>
          <p:txBody>
            <a:bodyPr wrap="square" rtlCol="0">
              <a:spAutoFit/>
            </a:bodyPr>
            <a:lstStyle>
              <a:defPPr>
                <a:defRPr lang="en-US"/>
              </a:defPPr>
              <a:lvl1pPr algn="ctr">
                <a:defRPr sz="1100" b="1">
                  <a:solidFill>
                    <a:srgbClr val="FF9900"/>
                  </a:solidFill>
                  <a:latin typeface="Verdana" panose="020B0604030504040204" pitchFamily="34" charset="0"/>
                  <a:ea typeface="Verdana" panose="020B0604030504040204" pitchFamily="34" charset="0"/>
                  <a:cs typeface="Verdana" panose="020B0604030504040204" pitchFamily="34" charset="0"/>
                </a:defRPr>
              </a:lvl1pPr>
            </a:lstStyle>
            <a:p>
              <a:r>
                <a:rPr lang="en-US" dirty="0" err="1" smtClean="0"/>
                <a:t>Lista</a:t>
              </a:r>
              <a:r>
                <a:rPr lang="en-US" dirty="0" smtClean="0"/>
                <a:t> </a:t>
              </a:r>
              <a:r>
                <a:rPr lang="en-US" dirty="0" err="1"/>
                <a:t>autorizatelor</a:t>
              </a:r>
              <a:endParaRPr lang="en-GB" dirty="0"/>
            </a:p>
          </p:txBody>
        </p:sp>
        <p:grpSp>
          <p:nvGrpSpPr>
            <p:cNvPr id="5" name="Group 4"/>
            <p:cNvGrpSpPr/>
            <p:nvPr/>
          </p:nvGrpSpPr>
          <p:grpSpPr>
            <a:xfrm>
              <a:off x="7740352" y="3573016"/>
              <a:ext cx="720080" cy="323493"/>
              <a:chOff x="1054829" y="5373216"/>
              <a:chExt cx="720080" cy="323493"/>
            </a:xfrm>
          </p:grpSpPr>
          <p:sp>
            <p:nvSpPr>
              <p:cNvPr id="38" name="TextBox 37"/>
              <p:cNvSpPr txBox="1"/>
              <p:nvPr/>
            </p:nvSpPr>
            <p:spPr>
              <a:xfrm>
                <a:off x="1054829" y="5373216"/>
                <a:ext cx="720080" cy="323493"/>
              </a:xfrm>
              <a:prstGeom prst="roundRect">
                <a:avLst/>
              </a:prstGeom>
              <a:solidFill>
                <a:schemeClr val="bg1"/>
              </a:solidFill>
              <a:ln>
                <a:solidFill>
                  <a:schemeClr val="bg1">
                    <a:lumMod val="50000"/>
                  </a:schemeClr>
                </a:solidFill>
              </a:ln>
            </p:spPr>
            <p:txBody>
              <a:bodyPr wrap="square" rtlCol="0">
                <a:spAutoFit/>
              </a:bodyPr>
              <a:lstStyle/>
              <a:p>
                <a:pPr algn="ctr"/>
                <a:endParaRPr lang="en-GB" sz="1300" b="1" dirty="0">
                  <a:latin typeface="Verdana" panose="020B0604030504040204" pitchFamily="34" charset="0"/>
                  <a:ea typeface="Verdana" panose="020B0604030504040204" pitchFamily="34" charset="0"/>
                  <a:cs typeface="Verdana" panose="020B0604030504040204" pitchFamily="34" charset="0"/>
                </a:endParaRPr>
              </a:p>
            </p:txBody>
          </p:sp>
          <p:pic>
            <p:nvPicPr>
              <p:cNvPr id="39" name="Picture 3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4911" y="5453600"/>
                <a:ext cx="619911" cy="162727"/>
              </a:xfrm>
              <a:prstGeom prst="rect">
                <a:avLst/>
              </a:prstGeom>
            </p:spPr>
          </p:pic>
        </p:grpSp>
      </p:grpSp>
    </p:spTree>
    <p:extLst>
      <p:ext uri="{BB962C8B-B14F-4D97-AF65-F5344CB8AC3E}">
        <p14:creationId xmlns:p14="http://schemas.microsoft.com/office/powerpoint/2010/main" val="210894956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68344" y="645984"/>
            <a:ext cx="995975" cy="838800"/>
          </a:xfrm>
          <a:prstGeom prst="rect">
            <a:avLst/>
          </a:prstGeom>
        </p:spPr>
      </p:pic>
      <p:sp>
        <p:nvSpPr>
          <p:cNvPr id="2" name="Title 1"/>
          <p:cNvSpPr>
            <a:spLocks noGrp="1"/>
          </p:cNvSpPr>
          <p:nvPr>
            <p:ph type="ctrTitle"/>
          </p:nvPr>
        </p:nvSpPr>
        <p:spPr>
          <a:xfrm>
            <a:off x="472008" y="374799"/>
            <a:ext cx="7772400" cy="1470025"/>
          </a:xfrm>
        </p:spPr>
        <p:txBody>
          <a:bodyPr>
            <a:noAutofit/>
          </a:bodyPr>
          <a:lstStyle/>
          <a:p>
            <a:pPr lvl="0" algn="l"/>
            <a:r>
              <a:rPr lang="ro-RO" sz="26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Lista </a:t>
            </a:r>
            <a:r>
              <a:rPr lang="ro-RO" sz="2600" b="1" dirty="0">
                <a:solidFill>
                  <a:srgbClr val="0046AD"/>
                </a:solidFill>
                <a:latin typeface="Verdana" panose="020B0604030504040204" pitchFamily="34" charset="0"/>
                <a:ea typeface="Verdana" panose="020B0604030504040204" pitchFamily="34" charset="0"/>
                <a:cs typeface="Verdana" panose="020B0604030504040204" pitchFamily="34" charset="0"/>
              </a:rPr>
              <a:t>autorizatelor, consideraţii importante pentru utilizatorii din aval</a:t>
            </a:r>
            <a:r>
              <a:rPr lang="en-US" sz="2600" b="1" dirty="0">
                <a:solidFill>
                  <a:srgbClr val="0046AD"/>
                </a:solidFill>
                <a:latin typeface="Verdana" panose="020B0604030504040204" pitchFamily="34" charset="0"/>
                <a:ea typeface="Verdana" panose="020B0604030504040204" pitchFamily="34" charset="0"/>
                <a:cs typeface="Verdana" panose="020B0604030504040204" pitchFamily="34" charset="0"/>
              </a:rPr>
              <a:t/>
            </a:r>
            <a:br>
              <a:rPr lang="en-US" sz="2600" b="1" dirty="0">
                <a:solidFill>
                  <a:srgbClr val="0046AD"/>
                </a:solidFill>
                <a:latin typeface="Verdana" panose="020B0604030504040204" pitchFamily="34" charset="0"/>
                <a:ea typeface="Verdana" panose="020B0604030504040204" pitchFamily="34" charset="0"/>
                <a:cs typeface="Verdana" panose="020B0604030504040204" pitchFamily="34" charset="0"/>
              </a:rPr>
            </a:br>
            <a:endParaRPr lang="en-GB" sz="2600" b="1" dirty="0">
              <a:solidFill>
                <a:srgbClr val="0046AD"/>
              </a:solidFill>
              <a:latin typeface="Verdana" panose="020B0604030504040204" pitchFamily="34" charset="0"/>
              <a:ea typeface="Verdana" panose="020B0604030504040204" pitchFamily="34" charset="0"/>
              <a:cs typeface="Verdana" panose="020B0604030504040204" pitchFamily="34" charset="0"/>
            </a:endParaRPr>
          </a:p>
        </p:txBody>
      </p:sp>
      <p:sp>
        <p:nvSpPr>
          <p:cNvPr id="6" name="Slide Number Placeholder 5"/>
          <p:cNvSpPr>
            <a:spLocks noGrp="1"/>
          </p:cNvSpPr>
          <p:nvPr>
            <p:ph type="sldNum" sz="quarter" idx="12"/>
          </p:nvPr>
        </p:nvSpPr>
        <p:spPr>
          <a:xfrm>
            <a:off x="6553200" y="6356350"/>
            <a:ext cx="2133600" cy="365125"/>
          </a:xfrm>
        </p:spPr>
        <p:txBody>
          <a:bodyPr/>
          <a:lstStyle/>
          <a:p>
            <a:fld id="{6230B351-A18E-4512-92B8-03A75F39B8B0}" type="slidenum">
              <a:rPr lang="en-GB" sz="1000" smtClean="0">
                <a:latin typeface="Verdana" panose="020B0604030504040204" pitchFamily="34" charset="0"/>
                <a:ea typeface="Verdana" panose="020B0604030504040204" pitchFamily="34" charset="0"/>
                <a:cs typeface="Verdana" panose="020B0604030504040204" pitchFamily="34" charset="0"/>
              </a:rPr>
              <a:t>31</a:t>
            </a:fld>
            <a:endParaRPr lang="en-GB" sz="1000" dirty="0">
              <a:latin typeface="Verdana" panose="020B0604030504040204" pitchFamily="34" charset="0"/>
              <a:ea typeface="Verdana" panose="020B0604030504040204" pitchFamily="34" charset="0"/>
              <a:cs typeface="Verdana" panose="020B0604030504040204" pitchFamily="34" charset="0"/>
            </a:endParaRPr>
          </a:p>
        </p:txBody>
      </p:sp>
      <p:sp>
        <p:nvSpPr>
          <p:cNvPr id="7" name="TextBox 6"/>
          <p:cNvSpPr txBox="1"/>
          <p:nvPr/>
        </p:nvSpPr>
        <p:spPr>
          <a:xfrm>
            <a:off x="611560" y="2078846"/>
            <a:ext cx="7776864" cy="3477875"/>
          </a:xfrm>
          <a:prstGeom prst="rect">
            <a:avLst/>
          </a:prstGeom>
          <a:noFill/>
        </p:spPr>
        <p:txBody>
          <a:bodyPr wrap="square" rtlCol="0">
            <a:spAutoFit/>
          </a:bodyPr>
          <a:lstStyle/>
          <a:p>
            <a:pPr fontAlgn="t"/>
            <a:r>
              <a:rPr lang="ro-RO" dirty="0" smtClean="0">
                <a:latin typeface="Verdana" panose="020B0604030504040204" pitchFamily="34" charset="0"/>
                <a:ea typeface="Verdana" panose="020B0604030504040204" pitchFamily="34" charset="0"/>
                <a:cs typeface="Verdana" panose="020B0604030504040204" pitchFamily="34" charset="0"/>
              </a:rPr>
              <a:t>Fiecare </a:t>
            </a:r>
            <a:r>
              <a:rPr lang="ro-RO" dirty="0">
                <a:latin typeface="Verdana" panose="020B0604030504040204" pitchFamily="34" charset="0"/>
                <a:ea typeface="Verdana" panose="020B0604030504040204" pitchFamily="34" charset="0"/>
                <a:cs typeface="Verdana" panose="020B0604030504040204" pitchFamily="34" charset="0"/>
              </a:rPr>
              <a:t>substanță din lista </a:t>
            </a:r>
            <a:r>
              <a:rPr lang="en-US" dirty="0" err="1" smtClean="0">
                <a:latin typeface="Verdana" panose="020B0604030504040204" pitchFamily="34" charset="0"/>
                <a:ea typeface="Verdana" panose="020B0604030504040204" pitchFamily="34" charset="0"/>
                <a:cs typeface="Verdana" panose="020B0604030504040204" pitchFamily="34" charset="0"/>
              </a:rPr>
              <a:t>substantelor</a:t>
            </a:r>
            <a:r>
              <a:rPr lang="en-US" dirty="0" smtClean="0">
                <a:latin typeface="Verdana" panose="020B0604030504040204" pitchFamily="34" charset="0"/>
                <a:ea typeface="Verdana" panose="020B0604030504040204" pitchFamily="34" charset="0"/>
                <a:cs typeface="Verdana" panose="020B0604030504040204" pitchFamily="34" charset="0"/>
              </a:rPr>
              <a:t> care </a:t>
            </a:r>
            <a:r>
              <a:rPr lang="en-US" dirty="0" err="1" smtClean="0">
                <a:latin typeface="Verdana" panose="020B0604030504040204" pitchFamily="34" charset="0"/>
                <a:ea typeface="Verdana" panose="020B0604030504040204" pitchFamily="34" charset="0"/>
                <a:cs typeface="Verdana" panose="020B0604030504040204" pitchFamily="34" charset="0"/>
              </a:rPr>
              <a:t>fac</a:t>
            </a:r>
            <a:r>
              <a:rPr lang="en-US" dirty="0" smtClean="0">
                <a:latin typeface="Verdana" panose="020B0604030504040204" pitchFamily="34" charset="0"/>
                <a:ea typeface="Verdana" panose="020B0604030504040204" pitchFamily="34" charset="0"/>
                <a:cs typeface="Verdana" panose="020B0604030504040204" pitchFamily="34" charset="0"/>
              </a:rPr>
              <a:t> </a:t>
            </a:r>
            <a:r>
              <a:rPr lang="en-US" dirty="0" err="1" smtClean="0">
                <a:latin typeface="Verdana" panose="020B0604030504040204" pitchFamily="34" charset="0"/>
                <a:ea typeface="Verdana" panose="020B0604030504040204" pitchFamily="34" charset="0"/>
                <a:cs typeface="Verdana" panose="020B0604030504040204" pitchFamily="34" charset="0"/>
              </a:rPr>
              <a:t>obiectul</a:t>
            </a:r>
            <a:r>
              <a:rPr lang="ro-RO" dirty="0" smtClean="0">
                <a:latin typeface="Verdana" panose="020B0604030504040204" pitchFamily="34" charset="0"/>
                <a:ea typeface="Verdana" panose="020B0604030504040204" pitchFamily="34" charset="0"/>
                <a:cs typeface="Verdana" panose="020B0604030504040204" pitchFamily="34" charset="0"/>
              </a:rPr>
              <a:t> </a:t>
            </a:r>
            <a:r>
              <a:rPr lang="ro-RO" dirty="0" err="1" smtClean="0">
                <a:latin typeface="Verdana" panose="020B0604030504040204" pitchFamily="34" charset="0"/>
                <a:ea typeface="Verdana" panose="020B0604030504040204" pitchFamily="34" charset="0"/>
                <a:cs typeface="Verdana" panose="020B0604030504040204" pitchFamily="34" charset="0"/>
              </a:rPr>
              <a:t>autorizar</a:t>
            </a:r>
            <a:r>
              <a:rPr lang="en-US" dirty="0" smtClean="0">
                <a:latin typeface="Verdana" panose="020B0604030504040204" pitchFamily="34" charset="0"/>
                <a:ea typeface="Verdana" panose="020B0604030504040204" pitchFamily="34" charset="0"/>
                <a:cs typeface="Verdana" panose="020B0604030504040204" pitchFamily="34" charset="0"/>
              </a:rPr>
              <a:t>ii</a:t>
            </a:r>
            <a:r>
              <a:rPr lang="ro-RO" dirty="0" smtClean="0">
                <a:latin typeface="Verdana" panose="020B0604030504040204" pitchFamily="34" charset="0"/>
                <a:ea typeface="Verdana" panose="020B0604030504040204" pitchFamily="34" charset="0"/>
                <a:cs typeface="Verdana" panose="020B0604030504040204" pitchFamily="34" charset="0"/>
              </a:rPr>
              <a:t> </a:t>
            </a:r>
            <a:r>
              <a:rPr lang="ro-RO" dirty="0">
                <a:latin typeface="Verdana" panose="020B0604030504040204" pitchFamily="34" charset="0"/>
                <a:ea typeface="Verdana" panose="020B0604030504040204" pitchFamily="34" charset="0"/>
                <a:cs typeface="Verdana" panose="020B0604030504040204" pitchFamily="34" charset="0"/>
              </a:rPr>
              <a:t>are </a:t>
            </a:r>
            <a:r>
              <a:rPr lang="en-US" dirty="0" smtClean="0">
                <a:latin typeface="Verdana" panose="020B0604030504040204" pitchFamily="34" charset="0"/>
                <a:ea typeface="Verdana" panose="020B0604030504040204" pitchFamily="34" charset="0"/>
                <a:cs typeface="Verdana" panose="020B0604030504040204" pitchFamily="34" charset="0"/>
              </a:rPr>
              <a:t>o </a:t>
            </a:r>
            <a:r>
              <a:rPr lang="ro-RO" dirty="0" smtClean="0">
                <a:latin typeface="Verdana" panose="020B0604030504040204" pitchFamily="34" charset="0"/>
                <a:ea typeface="Verdana" panose="020B0604030504040204" pitchFamily="34" charset="0"/>
                <a:cs typeface="Verdana" panose="020B0604030504040204" pitchFamily="34" charset="0"/>
              </a:rPr>
              <a:t>"dată </a:t>
            </a:r>
            <a:r>
              <a:rPr lang="ro-RO" dirty="0">
                <a:latin typeface="Verdana" panose="020B0604030504040204" pitchFamily="34" charset="0"/>
                <a:ea typeface="Verdana" panose="020B0604030504040204" pitchFamily="34" charset="0"/>
                <a:cs typeface="Verdana" panose="020B0604030504040204" pitchFamily="34" charset="0"/>
              </a:rPr>
              <a:t>a expirării". O substanță nu poate fi utilizată fără autorizație după "data expirării".</a:t>
            </a:r>
            <a:endParaRPr lang="en-US" dirty="0">
              <a:latin typeface="Verdana" panose="020B0604030504040204" pitchFamily="34" charset="0"/>
              <a:ea typeface="Verdana" panose="020B0604030504040204" pitchFamily="34" charset="0"/>
              <a:cs typeface="Verdana" panose="020B0604030504040204" pitchFamily="34" charset="0"/>
            </a:endParaRPr>
          </a:p>
          <a:p>
            <a:pPr marL="285750" lvl="0" indent="-285750" fontAlgn="t">
              <a:spcBef>
                <a:spcPts val="2400"/>
              </a:spcBef>
              <a:buFont typeface="Arial" pitchFamily="34" charset="0"/>
              <a:buChar char="•"/>
            </a:pPr>
            <a:r>
              <a:rPr lang="ro-RO"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Dacă </a:t>
            </a:r>
            <a:r>
              <a:rPr lang="ro-RO" b="1" dirty="0">
                <a:solidFill>
                  <a:srgbClr val="0046AD"/>
                </a:solidFill>
                <a:latin typeface="Verdana" panose="020B0604030504040204" pitchFamily="34" charset="0"/>
                <a:ea typeface="Verdana" panose="020B0604030504040204" pitchFamily="34" charset="0"/>
                <a:cs typeface="Verdana" panose="020B0604030504040204" pitchFamily="34" charset="0"/>
              </a:rPr>
              <a:t>utilizați sau furnizaţi o substanță aflată pe Lista </a:t>
            </a:r>
            <a:r>
              <a:rPr lang="ro-RO"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autoriza</a:t>
            </a:r>
            <a:r>
              <a:rPr lang="en-US"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t</a:t>
            </a:r>
            <a:r>
              <a:rPr lang="ro-RO"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e</a:t>
            </a:r>
            <a:r>
              <a:rPr lang="en-US" b="1" dirty="0" err="1" smtClean="0">
                <a:solidFill>
                  <a:srgbClr val="0046AD"/>
                </a:solidFill>
                <a:latin typeface="Verdana" panose="020B0604030504040204" pitchFamily="34" charset="0"/>
                <a:ea typeface="Verdana" panose="020B0604030504040204" pitchFamily="34" charset="0"/>
                <a:cs typeface="Verdana" panose="020B0604030504040204" pitchFamily="34" charset="0"/>
              </a:rPr>
              <a:t>lor</a:t>
            </a:r>
            <a:r>
              <a:rPr lang="ro-RO"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 </a:t>
            </a:r>
            <a:r>
              <a:rPr lang="ro-RO" b="1" dirty="0">
                <a:solidFill>
                  <a:srgbClr val="0046AD"/>
                </a:solidFill>
                <a:latin typeface="Verdana" panose="020B0604030504040204" pitchFamily="34" charset="0"/>
                <a:ea typeface="Verdana" panose="020B0604030504040204" pitchFamily="34" charset="0"/>
                <a:cs typeface="Verdana" panose="020B0604030504040204" pitchFamily="34" charset="0"/>
              </a:rPr>
              <a:t>consultați lanțul de aprovizionare și luaţi în considerare substituția</a:t>
            </a:r>
            <a:endParaRPr lang="en-US" b="1" dirty="0">
              <a:solidFill>
                <a:srgbClr val="0046AD"/>
              </a:solidFill>
              <a:latin typeface="Verdana" panose="020B0604030504040204" pitchFamily="34" charset="0"/>
              <a:ea typeface="Verdana" panose="020B0604030504040204" pitchFamily="34" charset="0"/>
              <a:cs typeface="Verdana" panose="020B0604030504040204" pitchFamily="34" charset="0"/>
            </a:endParaRPr>
          </a:p>
          <a:p>
            <a:pPr marL="285750" lvl="0" indent="-285750" fontAlgn="t">
              <a:spcBef>
                <a:spcPts val="2400"/>
              </a:spcBef>
              <a:buFont typeface="Arial" pitchFamily="34" charset="0"/>
              <a:buChar char="•"/>
            </a:pPr>
            <a:r>
              <a:rPr lang="ro-RO" b="1" dirty="0">
                <a:solidFill>
                  <a:srgbClr val="0046AD"/>
                </a:solidFill>
                <a:latin typeface="Verdana" panose="020B0604030504040204" pitchFamily="34" charset="0"/>
                <a:ea typeface="Verdana" panose="020B0604030504040204" pitchFamily="34" charset="0"/>
                <a:cs typeface="Verdana" panose="020B0604030504040204" pitchFamily="34" charset="0"/>
              </a:rPr>
              <a:t>Dacă nu este posibilă înlocuirea, asigurați-vă că Dvs. sau furnizorul </a:t>
            </a:r>
            <a:r>
              <a:rPr lang="en-US" b="1" dirty="0" err="1" smtClean="0">
                <a:solidFill>
                  <a:srgbClr val="0046AD"/>
                </a:solidFill>
                <a:latin typeface="Verdana" panose="020B0604030504040204" pitchFamily="34" charset="0"/>
                <a:ea typeface="Verdana" panose="020B0604030504040204" pitchFamily="34" charset="0"/>
                <a:cs typeface="Verdana" panose="020B0604030504040204" pitchFamily="34" charset="0"/>
              </a:rPr>
              <a:t>Dvs</a:t>
            </a:r>
            <a:r>
              <a:rPr lang="en-US"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 </a:t>
            </a:r>
            <a:r>
              <a:rPr lang="ro-RO"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depuneţi </a:t>
            </a:r>
            <a:r>
              <a:rPr lang="ro-RO" b="1" dirty="0">
                <a:solidFill>
                  <a:srgbClr val="0046AD"/>
                </a:solidFill>
                <a:latin typeface="Verdana" panose="020B0604030504040204" pitchFamily="34" charset="0"/>
                <a:ea typeface="Verdana" panose="020B0604030504040204" pitchFamily="34" charset="0"/>
                <a:cs typeface="Verdana" panose="020B0604030504040204" pitchFamily="34" charset="0"/>
              </a:rPr>
              <a:t>o cerere de autorizare înainte de "ultima dată de depunere a solicitării” pentru a evita întreruperea </a:t>
            </a:r>
            <a:r>
              <a:rPr lang="ro-RO" b="1" dirty="0" err="1">
                <a:solidFill>
                  <a:srgbClr val="0046AD"/>
                </a:solidFill>
                <a:latin typeface="Verdana" panose="020B0604030504040204" pitchFamily="34" charset="0"/>
                <a:ea typeface="Verdana" panose="020B0604030504040204" pitchFamily="34" charset="0"/>
                <a:cs typeface="Verdana" panose="020B0604030504040204" pitchFamily="34" charset="0"/>
              </a:rPr>
              <a:t>furnizăr</a:t>
            </a:r>
            <a:r>
              <a:rPr lang="en-US"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ii</a:t>
            </a:r>
            <a:r>
              <a:rPr lang="ro-RO"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 </a:t>
            </a:r>
            <a:r>
              <a:rPr lang="ro-RO" b="1" dirty="0">
                <a:solidFill>
                  <a:srgbClr val="0046AD"/>
                </a:solidFill>
                <a:latin typeface="Verdana" panose="020B0604030504040204" pitchFamily="34" charset="0"/>
                <a:ea typeface="Verdana" panose="020B0604030504040204" pitchFamily="34" charset="0"/>
                <a:cs typeface="Verdana" panose="020B0604030504040204" pitchFamily="34" charset="0"/>
              </a:rPr>
              <a:t>sau </a:t>
            </a:r>
            <a:r>
              <a:rPr lang="ro-RO" b="1" dirty="0" err="1">
                <a:solidFill>
                  <a:srgbClr val="0046AD"/>
                </a:solidFill>
                <a:latin typeface="Verdana" panose="020B0604030504040204" pitchFamily="34" charset="0"/>
                <a:ea typeface="Verdana" panose="020B0604030504040204" pitchFamily="34" charset="0"/>
                <a:cs typeface="Verdana" panose="020B0604030504040204" pitchFamily="34" charset="0"/>
              </a:rPr>
              <a:t>utilizăr</a:t>
            </a:r>
            <a:r>
              <a:rPr lang="en-US"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ii</a:t>
            </a:r>
            <a:r>
              <a:rPr lang="ro-RO"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a:t>
            </a:r>
            <a:endParaRPr lang="en-US" b="1" dirty="0">
              <a:solidFill>
                <a:srgbClr val="0046AD"/>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7603356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lgn="l"/>
            <a:r>
              <a:rPr lang="ro-RO" sz="2800" b="1" dirty="0">
                <a:solidFill>
                  <a:srgbClr val="0046AD"/>
                </a:solidFill>
                <a:latin typeface="Verdana" panose="020B0604030504040204" pitchFamily="34" charset="0"/>
                <a:ea typeface="Verdana" panose="020B0604030504040204" pitchFamily="34" charset="0"/>
                <a:cs typeface="Verdana" panose="020B0604030504040204" pitchFamily="34" charset="0"/>
              </a:rPr>
              <a:t>Autorizare, rezumatul procesului de </a:t>
            </a:r>
            <a:r>
              <a:rPr lang="ro-RO" sz="28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reglementare</a:t>
            </a:r>
            <a:endParaRPr lang="en-GB" dirty="0"/>
          </a:p>
        </p:txBody>
      </p:sp>
      <p:sp>
        <p:nvSpPr>
          <p:cNvPr id="90" name="Slide Number Placeholder 5"/>
          <p:cNvSpPr>
            <a:spLocks noGrp="1"/>
          </p:cNvSpPr>
          <p:nvPr>
            <p:ph type="sldNum" sz="quarter" idx="12"/>
          </p:nvPr>
        </p:nvSpPr>
        <p:spPr>
          <a:xfrm>
            <a:off x="6553200" y="6356350"/>
            <a:ext cx="2133600" cy="365125"/>
          </a:xfrm>
        </p:spPr>
        <p:txBody>
          <a:bodyPr/>
          <a:lstStyle/>
          <a:p>
            <a:fld id="{6230B351-A18E-4512-92B8-03A75F39B8B0}" type="slidenum">
              <a:rPr lang="en-GB" sz="1000" smtClean="0">
                <a:latin typeface="Verdana" panose="020B0604030504040204" pitchFamily="34" charset="0"/>
                <a:ea typeface="Verdana" panose="020B0604030504040204" pitchFamily="34" charset="0"/>
                <a:cs typeface="Verdana" panose="020B0604030504040204" pitchFamily="34" charset="0"/>
              </a:rPr>
              <a:t>32</a:t>
            </a:fld>
            <a:endParaRPr lang="en-GB" sz="1000" dirty="0">
              <a:latin typeface="Verdana" panose="020B0604030504040204" pitchFamily="34" charset="0"/>
              <a:ea typeface="Verdana" panose="020B0604030504040204" pitchFamily="34" charset="0"/>
              <a:cs typeface="Verdana" panose="020B0604030504040204" pitchFamily="34" charset="0"/>
            </a:endParaRPr>
          </a:p>
        </p:txBody>
      </p:sp>
      <p:grpSp>
        <p:nvGrpSpPr>
          <p:cNvPr id="4" name="Group 3"/>
          <p:cNvGrpSpPr/>
          <p:nvPr/>
        </p:nvGrpSpPr>
        <p:grpSpPr>
          <a:xfrm>
            <a:off x="611560" y="1479766"/>
            <a:ext cx="7992888" cy="5117586"/>
            <a:chOff x="611560" y="1479766"/>
            <a:chExt cx="7992888" cy="5117586"/>
          </a:xfrm>
        </p:grpSpPr>
        <p:grpSp>
          <p:nvGrpSpPr>
            <p:cNvPr id="3" name="Group 2"/>
            <p:cNvGrpSpPr/>
            <p:nvPr/>
          </p:nvGrpSpPr>
          <p:grpSpPr>
            <a:xfrm>
              <a:off x="611560" y="1479766"/>
              <a:ext cx="7992888" cy="5117586"/>
              <a:chOff x="323528" y="1583673"/>
              <a:chExt cx="7992888" cy="5117586"/>
            </a:xfrm>
            <a:effectLst/>
          </p:grpSpPr>
          <p:sp>
            <p:nvSpPr>
              <p:cNvPr id="85" name="Rectangle 84"/>
              <p:cNvSpPr/>
              <p:nvPr/>
            </p:nvSpPr>
            <p:spPr>
              <a:xfrm>
                <a:off x="5209480" y="5403391"/>
                <a:ext cx="216000" cy="103356"/>
              </a:xfrm>
              <a:prstGeom prst="rect">
                <a:avLst/>
              </a:prstGeom>
              <a:solidFill>
                <a:srgbClr val="008BC8"/>
              </a:solidFill>
              <a:ln>
                <a:solidFill>
                  <a:srgbClr val="008B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lowchart: Alternate Process 4"/>
              <p:cNvSpPr/>
              <p:nvPr/>
            </p:nvSpPr>
            <p:spPr>
              <a:xfrm>
                <a:off x="2051720" y="1583673"/>
                <a:ext cx="6264696" cy="936104"/>
              </a:xfrm>
              <a:prstGeom prst="flowChartAlternateProcess">
                <a:avLst/>
              </a:prstGeom>
              <a:solidFill>
                <a:srgbClr val="FF99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Flowchart: Alternate Process 32"/>
              <p:cNvSpPr/>
              <p:nvPr/>
            </p:nvSpPr>
            <p:spPr>
              <a:xfrm>
                <a:off x="2160361" y="1674394"/>
                <a:ext cx="1270978" cy="737607"/>
              </a:xfrm>
              <a:prstGeom prst="flowChartAlternateProcess">
                <a:avLst/>
              </a:prstGeom>
              <a:solidFill>
                <a:schemeClr val="bg1"/>
              </a:solidFill>
              <a:ln w="38100">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Flowchart: Alternate Process 5"/>
              <p:cNvSpPr/>
              <p:nvPr/>
            </p:nvSpPr>
            <p:spPr>
              <a:xfrm>
                <a:off x="6973978" y="1674394"/>
                <a:ext cx="1244716" cy="737607"/>
              </a:xfrm>
              <a:prstGeom prst="flowChartAlternateProcess">
                <a:avLst/>
              </a:prstGeom>
              <a:solidFill>
                <a:schemeClr val="bg1"/>
              </a:solidFill>
              <a:ln w="38100">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p:cNvSpPr txBox="1"/>
              <p:nvPr/>
            </p:nvSpPr>
            <p:spPr>
              <a:xfrm>
                <a:off x="6876256" y="1827754"/>
                <a:ext cx="1440160" cy="577081"/>
              </a:xfrm>
              <a:prstGeom prst="rect">
                <a:avLst/>
              </a:prstGeom>
              <a:noFill/>
            </p:spPr>
            <p:txBody>
              <a:bodyPr wrap="square" rtlCol="0">
                <a:spAutoFit/>
              </a:bodyPr>
              <a:lstStyle/>
              <a:p>
                <a:pPr algn="ctr"/>
                <a:r>
                  <a:rPr lang="vi-VN" sz="1050" b="1" dirty="0" smtClean="0">
                    <a:solidFill>
                      <a:srgbClr val="FF9900"/>
                    </a:solidFill>
                    <a:latin typeface="Verdana" panose="020B0604030504040204" pitchFamily="34" charset="0"/>
                    <a:ea typeface="Verdana" panose="020B0604030504040204" pitchFamily="34" charset="0"/>
                    <a:cs typeface="Verdana" panose="020B0604030504040204" pitchFamily="34" charset="0"/>
                  </a:rPr>
                  <a:t>Lista </a:t>
                </a:r>
                <a:r>
                  <a:rPr lang="vi-VN" sz="1050" b="1" dirty="0">
                    <a:solidFill>
                      <a:srgbClr val="FF9900"/>
                    </a:solidFill>
                    <a:latin typeface="Verdana" panose="020B0604030504040204" pitchFamily="34" charset="0"/>
                    <a:ea typeface="Verdana" panose="020B0604030504040204" pitchFamily="34" charset="0"/>
                    <a:cs typeface="Verdana" panose="020B0604030504040204" pitchFamily="34" charset="0"/>
                  </a:rPr>
                  <a:t>autorizatelor</a:t>
                </a:r>
              </a:p>
              <a:p>
                <a:pPr algn="ctr"/>
                <a:endParaRPr lang="en-GB" sz="1050" b="1" dirty="0">
                  <a:solidFill>
                    <a:srgbClr val="FF9900"/>
                  </a:solidFill>
                  <a:latin typeface="Verdana" panose="020B0604030504040204" pitchFamily="34" charset="0"/>
                  <a:ea typeface="Verdana" panose="020B0604030504040204" pitchFamily="34" charset="0"/>
                  <a:cs typeface="Verdana" panose="020B0604030504040204" pitchFamily="34" charset="0"/>
                </a:endParaRPr>
              </a:p>
            </p:txBody>
          </p:sp>
          <p:sp>
            <p:nvSpPr>
              <p:cNvPr id="8" name="Rounded Rectangle 7"/>
              <p:cNvSpPr/>
              <p:nvPr/>
            </p:nvSpPr>
            <p:spPr>
              <a:xfrm>
                <a:off x="475696" y="1688076"/>
                <a:ext cx="1220060" cy="710243"/>
              </a:xfrm>
              <a:prstGeom prst="roundRect">
                <a:avLst/>
              </a:prstGeom>
              <a:solidFill>
                <a:schemeClr val="bg1"/>
              </a:solidFill>
              <a:ln w="38100">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Diamond 9"/>
              <p:cNvSpPr/>
              <p:nvPr/>
            </p:nvSpPr>
            <p:spPr>
              <a:xfrm>
                <a:off x="5759658" y="1707759"/>
                <a:ext cx="972582" cy="670877"/>
              </a:xfrm>
              <a:prstGeom prst="diamond">
                <a:avLst/>
              </a:prstGeom>
              <a:solidFill>
                <a:schemeClr val="bg1"/>
              </a:solidFill>
              <a:ln w="38100">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Flowchart: Alternate Process 10"/>
              <p:cNvSpPr/>
              <p:nvPr/>
            </p:nvSpPr>
            <p:spPr>
              <a:xfrm>
                <a:off x="3984868" y="1674394"/>
                <a:ext cx="1270978" cy="737607"/>
              </a:xfrm>
              <a:prstGeom prst="flowChartAlternateProcess">
                <a:avLst/>
              </a:prstGeom>
              <a:solidFill>
                <a:schemeClr val="bg1"/>
              </a:solidFill>
              <a:ln w="38100">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p:cNvSpPr txBox="1"/>
              <p:nvPr/>
            </p:nvSpPr>
            <p:spPr>
              <a:xfrm>
                <a:off x="323528" y="1827754"/>
                <a:ext cx="1516244" cy="415498"/>
              </a:xfrm>
              <a:prstGeom prst="rect">
                <a:avLst/>
              </a:prstGeom>
              <a:noFill/>
            </p:spPr>
            <p:txBody>
              <a:bodyPr wrap="square" rtlCol="0">
                <a:spAutoFit/>
              </a:bodyPr>
              <a:lstStyle/>
              <a:p>
                <a:pPr algn="ctr"/>
                <a:r>
                  <a:rPr lang="vi-VN" sz="1050" b="1" dirty="0" smtClean="0">
                    <a:solidFill>
                      <a:srgbClr val="FF9900"/>
                    </a:solidFill>
                    <a:latin typeface="Verdana" panose="020B0604030504040204" pitchFamily="34" charset="0"/>
                    <a:ea typeface="Verdana" panose="020B0604030504040204" pitchFamily="34" charset="0"/>
                    <a:cs typeface="Verdana" panose="020B0604030504040204" pitchFamily="34" charset="0"/>
                  </a:rPr>
                  <a:t>Înregistrarea intenţiei</a:t>
                </a:r>
                <a:endParaRPr lang="vi-VN" sz="1050" b="1" dirty="0">
                  <a:solidFill>
                    <a:srgbClr val="FF9900"/>
                  </a:solidFill>
                  <a:latin typeface="Verdana" panose="020B0604030504040204" pitchFamily="34" charset="0"/>
                  <a:ea typeface="Verdana" panose="020B0604030504040204" pitchFamily="34" charset="0"/>
                  <a:cs typeface="Verdana" panose="020B0604030504040204" pitchFamily="34" charset="0"/>
                </a:endParaRPr>
              </a:p>
            </p:txBody>
          </p:sp>
          <p:sp>
            <p:nvSpPr>
              <p:cNvPr id="13" name="TextBox 12"/>
              <p:cNvSpPr txBox="1"/>
              <p:nvPr/>
            </p:nvSpPr>
            <p:spPr>
              <a:xfrm>
                <a:off x="2145740" y="1827754"/>
                <a:ext cx="1300220" cy="577081"/>
              </a:xfrm>
              <a:prstGeom prst="rect">
                <a:avLst/>
              </a:prstGeom>
              <a:noFill/>
            </p:spPr>
            <p:txBody>
              <a:bodyPr wrap="square" rtlCol="0">
                <a:spAutoFit/>
              </a:bodyPr>
              <a:lstStyle/>
              <a:p>
                <a:pPr algn="ctr"/>
                <a:r>
                  <a:rPr lang="vi-VN" sz="1050" b="1" dirty="0" smtClean="0">
                    <a:solidFill>
                      <a:srgbClr val="FF9900"/>
                    </a:solidFill>
                    <a:latin typeface="Verdana" panose="020B0604030504040204" pitchFamily="34" charset="0"/>
                    <a:ea typeface="Verdana" panose="020B0604030504040204" pitchFamily="34" charset="0"/>
                    <a:cs typeface="Verdana" panose="020B0604030504040204" pitchFamily="34" charset="0"/>
                  </a:rPr>
                  <a:t>Identificarea </a:t>
                </a:r>
                <a:r>
                  <a:rPr lang="vi-VN" sz="1050" b="1" dirty="0">
                    <a:solidFill>
                      <a:srgbClr val="FF9900"/>
                    </a:solidFill>
                    <a:latin typeface="Verdana" panose="020B0604030504040204" pitchFamily="34" charset="0"/>
                    <a:ea typeface="Verdana" panose="020B0604030504040204" pitchFamily="34" charset="0"/>
                    <a:cs typeface="Verdana" panose="020B0604030504040204" pitchFamily="34" charset="0"/>
                  </a:rPr>
                  <a:t>SVHC</a:t>
                </a:r>
              </a:p>
              <a:p>
                <a:pPr algn="ctr"/>
                <a:r>
                  <a:rPr lang="en-GB" sz="1050" b="1" dirty="0">
                    <a:solidFill>
                      <a:srgbClr val="FF9900"/>
                    </a:solidFill>
                    <a:latin typeface="Verdana" panose="020B0604030504040204" pitchFamily="34" charset="0"/>
                    <a:ea typeface="Verdana" panose="020B0604030504040204" pitchFamily="34" charset="0"/>
                    <a:cs typeface="Verdana" panose="020B0604030504040204" pitchFamily="34" charset="0"/>
                  </a:rPr>
                  <a:t> </a:t>
                </a:r>
              </a:p>
            </p:txBody>
          </p:sp>
          <p:sp>
            <p:nvSpPr>
              <p:cNvPr id="14" name="TextBox 13"/>
              <p:cNvSpPr txBox="1"/>
              <p:nvPr/>
            </p:nvSpPr>
            <p:spPr>
              <a:xfrm>
                <a:off x="3970247" y="1912392"/>
                <a:ext cx="1300220" cy="253916"/>
              </a:xfrm>
              <a:prstGeom prst="rect">
                <a:avLst/>
              </a:prstGeom>
              <a:noFill/>
            </p:spPr>
            <p:txBody>
              <a:bodyPr wrap="square" rtlCol="0">
                <a:spAutoFit/>
              </a:bodyPr>
              <a:lstStyle/>
              <a:p>
                <a:pPr algn="ctr"/>
                <a:r>
                  <a:rPr lang="vi-VN" sz="1050" b="1" dirty="0" smtClean="0">
                    <a:solidFill>
                      <a:srgbClr val="FF9900"/>
                    </a:solidFill>
                    <a:latin typeface="Verdana" panose="020B0604030504040204" pitchFamily="34" charset="0"/>
                    <a:ea typeface="Verdana" panose="020B0604030504040204" pitchFamily="34" charset="0"/>
                    <a:cs typeface="Verdana" panose="020B0604030504040204" pitchFamily="34" charset="0"/>
                  </a:rPr>
                  <a:t>Prioritizare</a:t>
                </a:r>
                <a:endParaRPr lang="en-GB" sz="1050" b="1" dirty="0">
                  <a:solidFill>
                    <a:srgbClr val="FF9900"/>
                  </a:solidFill>
                  <a:latin typeface="Verdana" panose="020B0604030504040204" pitchFamily="34" charset="0"/>
                  <a:ea typeface="Verdana" panose="020B0604030504040204" pitchFamily="34" charset="0"/>
                  <a:cs typeface="Verdana" panose="020B0604030504040204" pitchFamily="34" charset="0"/>
                </a:endParaRPr>
              </a:p>
            </p:txBody>
          </p:sp>
          <p:sp>
            <p:nvSpPr>
              <p:cNvPr id="15" name="TextBox 14"/>
              <p:cNvSpPr txBox="1"/>
              <p:nvPr/>
            </p:nvSpPr>
            <p:spPr>
              <a:xfrm>
                <a:off x="6694518" y="1935197"/>
                <a:ext cx="253746" cy="216000"/>
              </a:xfrm>
              <a:prstGeom prst="rightArrow">
                <a:avLst/>
              </a:prstGeom>
              <a:solidFill>
                <a:srgbClr val="008BC8"/>
              </a:solidFill>
              <a:ln>
                <a:solidFill>
                  <a:srgbClr val="008BC8"/>
                </a:solidFill>
              </a:ln>
            </p:spPr>
            <p:txBody>
              <a:bodyPr wrap="square" rtlCol="0">
                <a:spAutoFit/>
              </a:bodyPr>
              <a:lstStyle/>
              <a:p>
                <a:pPr algn="ctr"/>
                <a:endParaRPr lang="en-GB" sz="1000" b="1" dirty="0">
                  <a:solidFill>
                    <a:schemeClr val="bg1"/>
                  </a:solidFill>
                </a:endParaRPr>
              </a:p>
            </p:txBody>
          </p:sp>
          <p:sp>
            <p:nvSpPr>
              <p:cNvPr id="19" name="TextBox 18"/>
              <p:cNvSpPr txBox="1"/>
              <p:nvPr/>
            </p:nvSpPr>
            <p:spPr>
              <a:xfrm>
                <a:off x="5786430" y="1912392"/>
                <a:ext cx="909332" cy="253916"/>
              </a:xfrm>
              <a:prstGeom prst="rect">
                <a:avLst/>
              </a:prstGeom>
              <a:noFill/>
            </p:spPr>
            <p:txBody>
              <a:bodyPr wrap="square" rtlCol="0">
                <a:spAutoFit/>
              </a:bodyPr>
              <a:lstStyle/>
              <a:p>
                <a:pPr algn="ctr"/>
                <a:r>
                  <a:rPr lang="en-GB" sz="1050" b="1" dirty="0" err="1" smtClean="0">
                    <a:solidFill>
                      <a:srgbClr val="FF9900"/>
                    </a:solidFill>
                    <a:latin typeface="Verdana" panose="020B0604030504040204" pitchFamily="34" charset="0"/>
                    <a:ea typeface="Verdana" panose="020B0604030504040204" pitchFamily="34" charset="0"/>
                    <a:cs typeface="Verdana" panose="020B0604030504040204" pitchFamily="34" charset="0"/>
                  </a:rPr>
                  <a:t>Decizia</a:t>
                </a:r>
                <a:endParaRPr lang="en-GB" sz="1050" b="1" dirty="0">
                  <a:solidFill>
                    <a:srgbClr val="FF9900"/>
                  </a:solidFill>
                  <a:latin typeface="Verdana" panose="020B0604030504040204" pitchFamily="34" charset="0"/>
                  <a:ea typeface="Verdana" panose="020B0604030504040204" pitchFamily="34" charset="0"/>
                  <a:cs typeface="Verdana" panose="020B0604030504040204" pitchFamily="34" charset="0"/>
                </a:endParaRPr>
              </a:p>
            </p:txBody>
          </p:sp>
          <p:sp>
            <p:nvSpPr>
              <p:cNvPr id="20" name="Rounded Rectangle 19"/>
              <p:cNvSpPr/>
              <p:nvPr/>
            </p:nvSpPr>
            <p:spPr>
              <a:xfrm>
                <a:off x="2160450" y="2636912"/>
                <a:ext cx="1270800" cy="737144"/>
              </a:xfrm>
              <a:prstGeom prst="roundRect">
                <a:avLst/>
              </a:prstGeom>
              <a:solidFill>
                <a:schemeClr val="bg1"/>
              </a:solidFill>
              <a:ln w="38100">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ounded Rectangle 20"/>
              <p:cNvSpPr/>
              <p:nvPr/>
            </p:nvSpPr>
            <p:spPr>
              <a:xfrm>
                <a:off x="2160450" y="3573016"/>
                <a:ext cx="1270800" cy="737144"/>
              </a:xfrm>
              <a:prstGeom prst="roundRect">
                <a:avLst/>
              </a:prstGeom>
              <a:solidFill>
                <a:schemeClr val="bg1"/>
              </a:solidFill>
              <a:ln w="38100">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ounded Rectangle 22"/>
              <p:cNvSpPr/>
              <p:nvPr/>
            </p:nvSpPr>
            <p:spPr>
              <a:xfrm>
                <a:off x="3971824" y="2646729"/>
                <a:ext cx="1297067" cy="737144"/>
              </a:xfrm>
              <a:prstGeom prst="roundRect">
                <a:avLst/>
              </a:prstGeom>
              <a:solidFill>
                <a:schemeClr val="bg1"/>
              </a:solidFill>
              <a:ln w="38100">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ounded Rectangle 23"/>
              <p:cNvSpPr/>
              <p:nvPr/>
            </p:nvSpPr>
            <p:spPr>
              <a:xfrm>
                <a:off x="3971824" y="3555952"/>
                <a:ext cx="1297067" cy="737144"/>
              </a:xfrm>
              <a:prstGeom prst="roundRect">
                <a:avLst/>
              </a:prstGeom>
              <a:solidFill>
                <a:schemeClr val="bg1"/>
              </a:solidFill>
              <a:ln w="38100">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ounded Rectangle 26"/>
              <p:cNvSpPr/>
              <p:nvPr/>
            </p:nvSpPr>
            <p:spPr>
              <a:xfrm>
                <a:off x="4181747" y="4420048"/>
                <a:ext cx="877221" cy="737144"/>
              </a:xfrm>
              <a:prstGeom prst="roundRect">
                <a:avLst/>
              </a:prstGeom>
              <a:solidFill>
                <a:schemeClr val="bg1"/>
              </a:solidFill>
              <a:ln w="38100">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Box 27"/>
              <p:cNvSpPr txBox="1"/>
              <p:nvPr/>
            </p:nvSpPr>
            <p:spPr>
              <a:xfrm>
                <a:off x="4186271" y="4582752"/>
                <a:ext cx="868172" cy="584775"/>
              </a:xfrm>
              <a:prstGeom prst="rect">
                <a:avLst/>
              </a:prstGeom>
              <a:noFill/>
            </p:spPr>
            <p:txBody>
              <a:bodyPr wrap="square" rtlCol="0">
                <a:spAutoFit/>
              </a:bodyPr>
              <a:lstStyle/>
              <a:p>
                <a:pPr algn="ctr"/>
                <a:r>
                  <a:rPr lang="vi-VN" sz="1050" b="1" dirty="0" smtClean="0">
                    <a:solidFill>
                      <a:srgbClr val="FF9900"/>
                    </a:solidFill>
                    <a:latin typeface="Verdana" panose="020B0604030504040204" pitchFamily="34" charset="0"/>
                    <a:ea typeface="Verdana" panose="020B0604030504040204" pitchFamily="34" charset="0"/>
                    <a:cs typeface="Verdana" panose="020B0604030504040204" pitchFamily="34" charset="0"/>
                  </a:rPr>
                  <a:t>Opinia </a:t>
                </a:r>
                <a:r>
                  <a:rPr lang="en-US" sz="1050" b="1" dirty="0">
                    <a:solidFill>
                      <a:srgbClr val="FF9900"/>
                    </a:solidFill>
                    <a:latin typeface="Verdana" panose="020B0604030504040204" pitchFamily="34" charset="0"/>
                    <a:ea typeface="Verdana" panose="020B0604030504040204" pitchFamily="34" charset="0"/>
                    <a:cs typeface="Verdana" panose="020B0604030504040204" pitchFamily="34" charset="0"/>
                  </a:rPr>
                  <a:t>CSM</a:t>
                </a:r>
                <a:endParaRPr lang="vi-VN" sz="1050" b="1" dirty="0">
                  <a:solidFill>
                    <a:srgbClr val="FF9900"/>
                  </a:solidFill>
                  <a:latin typeface="Verdana" panose="020B0604030504040204" pitchFamily="34" charset="0"/>
                  <a:ea typeface="Verdana" panose="020B0604030504040204" pitchFamily="34" charset="0"/>
                  <a:cs typeface="Verdana" panose="020B0604030504040204" pitchFamily="34" charset="0"/>
                </a:endParaRPr>
              </a:p>
              <a:p>
                <a:pPr algn="ctr"/>
                <a:endParaRPr lang="en-GB" sz="1100" b="1" dirty="0">
                  <a:solidFill>
                    <a:srgbClr val="FF9900"/>
                  </a:solidFill>
                  <a:latin typeface="Verdana" panose="020B0604030504040204" pitchFamily="34" charset="0"/>
                  <a:ea typeface="Verdana" panose="020B0604030504040204" pitchFamily="34" charset="0"/>
                  <a:cs typeface="Verdana" panose="020B0604030504040204" pitchFamily="34" charset="0"/>
                </a:endParaRPr>
              </a:p>
            </p:txBody>
          </p:sp>
          <p:sp>
            <p:nvSpPr>
              <p:cNvPr id="29" name="Flowchart: Alternate Process 28"/>
              <p:cNvSpPr/>
              <p:nvPr/>
            </p:nvSpPr>
            <p:spPr>
              <a:xfrm>
                <a:off x="916735" y="4397003"/>
                <a:ext cx="1134985" cy="737607"/>
              </a:xfrm>
              <a:prstGeom prst="flowChartAlternateProcess">
                <a:avLst/>
              </a:prstGeom>
              <a:solidFill>
                <a:schemeClr val="bg1"/>
              </a:solidFill>
              <a:ln w="38100">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TextBox 29"/>
              <p:cNvSpPr txBox="1"/>
              <p:nvPr/>
            </p:nvSpPr>
            <p:spPr>
              <a:xfrm>
                <a:off x="860141" y="4589539"/>
                <a:ext cx="1300220" cy="415498"/>
              </a:xfrm>
              <a:prstGeom prst="rect">
                <a:avLst/>
              </a:prstGeom>
              <a:noFill/>
            </p:spPr>
            <p:txBody>
              <a:bodyPr wrap="square" rtlCol="0">
                <a:spAutoFit/>
              </a:bodyPr>
              <a:lstStyle/>
              <a:p>
                <a:pPr algn="ctr"/>
                <a:r>
                  <a:rPr lang="vi-VN" sz="1050" b="1" dirty="0" smtClean="0">
                    <a:solidFill>
                      <a:srgbClr val="FF9900"/>
                    </a:solidFill>
                    <a:latin typeface="Verdana" panose="020B0604030504040204" pitchFamily="34" charset="0"/>
                    <a:ea typeface="Verdana" panose="020B0604030504040204" pitchFamily="34" charset="0"/>
                    <a:cs typeface="Verdana" panose="020B0604030504040204" pitchFamily="34" charset="0"/>
                  </a:rPr>
                  <a:t>Ncio </a:t>
                </a:r>
                <a:r>
                  <a:rPr lang="vi-VN" sz="1050" b="1" dirty="0">
                    <a:solidFill>
                      <a:srgbClr val="FF9900"/>
                    </a:solidFill>
                    <a:latin typeface="Verdana" panose="020B0604030504040204" pitchFamily="34" charset="0"/>
                    <a:ea typeface="Verdana" panose="020B0604030504040204" pitchFamily="34" charset="0"/>
                    <a:cs typeface="Verdana" panose="020B0604030504040204" pitchFamily="34" charset="0"/>
                  </a:rPr>
                  <a:t>acţiune </a:t>
                </a:r>
                <a:r>
                  <a:rPr lang="vi-VN" sz="1050" b="1" dirty="0" smtClean="0">
                    <a:solidFill>
                      <a:srgbClr val="FF9900"/>
                    </a:solidFill>
                    <a:latin typeface="Verdana" panose="020B0604030504040204" pitchFamily="34" charset="0"/>
                    <a:ea typeface="Verdana" panose="020B0604030504040204" pitchFamily="34" charset="0"/>
                    <a:cs typeface="Verdana" panose="020B0604030504040204" pitchFamily="34" charset="0"/>
                  </a:rPr>
                  <a:t>suplimentară</a:t>
                </a:r>
                <a:endParaRPr lang="vi-VN" sz="1050" b="1" dirty="0">
                  <a:solidFill>
                    <a:srgbClr val="FF9900"/>
                  </a:solidFill>
                  <a:latin typeface="Verdana" panose="020B0604030504040204" pitchFamily="34" charset="0"/>
                  <a:ea typeface="Verdana" panose="020B0604030504040204" pitchFamily="34" charset="0"/>
                  <a:cs typeface="Verdana" panose="020B0604030504040204" pitchFamily="34" charset="0"/>
                </a:endParaRPr>
              </a:p>
            </p:txBody>
          </p:sp>
          <p:sp>
            <p:nvSpPr>
              <p:cNvPr id="31" name="TextBox 30"/>
              <p:cNvSpPr txBox="1"/>
              <p:nvPr/>
            </p:nvSpPr>
            <p:spPr>
              <a:xfrm>
                <a:off x="2160361" y="2651162"/>
                <a:ext cx="1230438" cy="746358"/>
              </a:xfrm>
              <a:prstGeom prst="rect">
                <a:avLst/>
              </a:prstGeom>
              <a:noFill/>
            </p:spPr>
            <p:txBody>
              <a:bodyPr wrap="square" rtlCol="0">
                <a:spAutoFit/>
              </a:bodyPr>
              <a:lstStyle/>
              <a:p>
                <a:pPr algn="ctr"/>
                <a:r>
                  <a:rPr lang="vi-VN" sz="1050" b="1" dirty="0" smtClean="0">
                    <a:solidFill>
                      <a:srgbClr val="FF9900"/>
                    </a:solidFill>
                    <a:latin typeface="Verdana" panose="020B0604030504040204" pitchFamily="34" charset="0"/>
                    <a:ea typeface="Verdana" panose="020B0604030504040204" pitchFamily="34" charset="0"/>
                    <a:cs typeface="Verdana" panose="020B0604030504040204" pitchFamily="34" charset="0"/>
                  </a:rPr>
                  <a:t>Propunere </a:t>
                </a:r>
                <a:r>
                  <a:rPr lang="vi-VN" sz="1050" b="1" dirty="0">
                    <a:solidFill>
                      <a:srgbClr val="FF9900"/>
                    </a:solidFill>
                    <a:latin typeface="Verdana" panose="020B0604030504040204" pitchFamily="34" charset="0"/>
                    <a:ea typeface="Verdana" panose="020B0604030504040204" pitchFamily="34" charset="0"/>
                    <a:cs typeface="Verdana" panose="020B0604030504040204" pitchFamily="34" charset="0"/>
                  </a:rPr>
                  <a:t>pentru identificarea </a:t>
                </a:r>
              </a:p>
              <a:p>
                <a:pPr algn="ctr"/>
                <a:r>
                  <a:rPr lang="en-GB" sz="1100" b="1" dirty="0" smtClean="0">
                    <a:solidFill>
                      <a:srgbClr val="FF9900"/>
                    </a:solidFill>
                    <a:latin typeface="Verdana" panose="020B0604030504040204" pitchFamily="34" charset="0"/>
                    <a:ea typeface="Verdana" panose="020B0604030504040204" pitchFamily="34" charset="0"/>
                    <a:cs typeface="Verdana" panose="020B0604030504040204" pitchFamily="34" charset="0"/>
                  </a:rPr>
                  <a:t>SVHC</a:t>
                </a:r>
                <a:endParaRPr lang="en-GB" sz="1100" b="1" dirty="0">
                  <a:solidFill>
                    <a:srgbClr val="FF9900"/>
                  </a:solidFill>
                  <a:latin typeface="Verdana" panose="020B0604030504040204" pitchFamily="34" charset="0"/>
                  <a:ea typeface="Verdana" panose="020B0604030504040204" pitchFamily="34" charset="0"/>
                  <a:cs typeface="Verdana" panose="020B0604030504040204" pitchFamily="34" charset="0"/>
                </a:endParaRPr>
              </a:p>
            </p:txBody>
          </p:sp>
          <p:sp>
            <p:nvSpPr>
              <p:cNvPr id="32" name="TextBox 31"/>
              <p:cNvSpPr txBox="1"/>
              <p:nvPr/>
            </p:nvSpPr>
            <p:spPr>
              <a:xfrm>
                <a:off x="3900277" y="2735801"/>
                <a:ext cx="1440161" cy="577081"/>
              </a:xfrm>
              <a:prstGeom prst="rect">
                <a:avLst/>
              </a:prstGeom>
              <a:noFill/>
            </p:spPr>
            <p:txBody>
              <a:bodyPr wrap="square" rtlCol="0">
                <a:spAutoFit/>
              </a:bodyPr>
              <a:lstStyle/>
              <a:p>
                <a:pPr algn="ctr"/>
                <a:r>
                  <a:rPr lang="vi-VN" sz="1050" b="1" dirty="0" smtClean="0">
                    <a:solidFill>
                      <a:srgbClr val="FF9900"/>
                    </a:solidFill>
                    <a:latin typeface="Verdana" panose="020B0604030504040204" pitchFamily="34" charset="0"/>
                    <a:ea typeface="Verdana" panose="020B0604030504040204" pitchFamily="34" charset="0"/>
                    <a:cs typeface="Verdana" panose="020B0604030504040204" pitchFamily="34" charset="0"/>
                  </a:rPr>
                  <a:t>Proiect </a:t>
                </a:r>
                <a:r>
                  <a:rPr lang="vi-VN" sz="1050" b="1" dirty="0">
                    <a:solidFill>
                      <a:srgbClr val="FF9900"/>
                    </a:solidFill>
                    <a:latin typeface="Verdana" panose="020B0604030504040204" pitchFamily="34" charset="0"/>
                    <a:ea typeface="Verdana" panose="020B0604030504040204" pitchFamily="34" charset="0"/>
                    <a:cs typeface="Verdana" panose="020B0604030504040204" pitchFamily="34" charset="0"/>
                  </a:rPr>
                  <a:t>de recomandare</a:t>
                </a:r>
              </a:p>
              <a:p>
                <a:pPr algn="ctr"/>
                <a:endParaRPr lang="en-GB" sz="1050" b="1" dirty="0">
                  <a:solidFill>
                    <a:srgbClr val="FF9900"/>
                  </a:solidFill>
                  <a:latin typeface="Verdana" panose="020B0604030504040204" pitchFamily="34" charset="0"/>
                  <a:ea typeface="Verdana" panose="020B0604030504040204" pitchFamily="34" charset="0"/>
                  <a:cs typeface="Verdana" panose="020B0604030504040204" pitchFamily="34" charset="0"/>
                </a:endParaRPr>
              </a:p>
            </p:txBody>
          </p:sp>
          <p:sp>
            <p:nvSpPr>
              <p:cNvPr id="34" name="TextBox 33"/>
              <p:cNvSpPr txBox="1"/>
              <p:nvPr/>
            </p:nvSpPr>
            <p:spPr>
              <a:xfrm>
                <a:off x="2192510" y="3662088"/>
                <a:ext cx="1206680" cy="415498"/>
              </a:xfrm>
              <a:prstGeom prst="rect">
                <a:avLst/>
              </a:prstGeom>
              <a:noFill/>
            </p:spPr>
            <p:txBody>
              <a:bodyPr wrap="square" rtlCol="0">
                <a:spAutoFit/>
              </a:bodyPr>
              <a:lstStyle/>
              <a:p>
                <a:pPr algn="ctr"/>
                <a:r>
                  <a:rPr lang="vi-VN" sz="1050" b="1" dirty="0" smtClean="0">
                    <a:solidFill>
                      <a:srgbClr val="FF9900"/>
                    </a:solidFill>
                    <a:latin typeface="Verdana" panose="020B0604030504040204" pitchFamily="34" charset="0"/>
                    <a:ea typeface="Verdana" panose="020B0604030504040204" pitchFamily="34" charset="0"/>
                    <a:cs typeface="Verdana" panose="020B0604030504040204" pitchFamily="34" charset="0"/>
                  </a:rPr>
                  <a:t>Consultare publică</a:t>
                </a:r>
                <a:endParaRPr lang="en-GB" sz="1050" b="1" dirty="0">
                  <a:solidFill>
                    <a:srgbClr val="FF9900"/>
                  </a:solidFill>
                  <a:latin typeface="Verdana" panose="020B0604030504040204" pitchFamily="34" charset="0"/>
                  <a:ea typeface="Verdana" panose="020B0604030504040204" pitchFamily="34" charset="0"/>
                  <a:cs typeface="Verdana" panose="020B0604030504040204" pitchFamily="34" charset="0"/>
                </a:endParaRPr>
              </a:p>
            </p:txBody>
          </p:sp>
          <p:sp>
            <p:nvSpPr>
              <p:cNvPr id="35" name="Diamond 34"/>
              <p:cNvSpPr/>
              <p:nvPr/>
            </p:nvSpPr>
            <p:spPr>
              <a:xfrm>
                <a:off x="2309559" y="4430368"/>
                <a:ext cx="972582" cy="670877"/>
              </a:xfrm>
              <a:prstGeom prst="diamond">
                <a:avLst/>
              </a:prstGeom>
              <a:solidFill>
                <a:schemeClr val="bg1"/>
              </a:solidFill>
              <a:ln w="38100">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TextBox 35"/>
              <p:cNvSpPr txBox="1"/>
              <p:nvPr/>
            </p:nvSpPr>
            <p:spPr>
              <a:xfrm>
                <a:off x="2341184" y="4635001"/>
                <a:ext cx="909332" cy="253916"/>
              </a:xfrm>
              <a:prstGeom prst="rect">
                <a:avLst/>
              </a:prstGeom>
              <a:noFill/>
            </p:spPr>
            <p:txBody>
              <a:bodyPr wrap="square" rtlCol="0">
                <a:spAutoFit/>
              </a:bodyPr>
              <a:lstStyle/>
              <a:p>
                <a:pPr algn="ctr"/>
                <a:r>
                  <a:rPr lang="en-GB" sz="1050" b="1" dirty="0" err="1" smtClean="0">
                    <a:solidFill>
                      <a:srgbClr val="FF9900"/>
                    </a:solidFill>
                    <a:latin typeface="Verdana" panose="020B0604030504040204" pitchFamily="34" charset="0"/>
                    <a:ea typeface="Verdana" panose="020B0604030504040204" pitchFamily="34" charset="0"/>
                    <a:cs typeface="Verdana" panose="020B0604030504040204" pitchFamily="34" charset="0"/>
                  </a:rPr>
                  <a:t>Decizia</a:t>
                </a:r>
                <a:endParaRPr lang="en-GB" sz="1050" b="1" dirty="0">
                  <a:solidFill>
                    <a:srgbClr val="FF9900"/>
                  </a:solidFill>
                  <a:latin typeface="Verdana" panose="020B0604030504040204" pitchFamily="34" charset="0"/>
                  <a:ea typeface="Verdana" panose="020B0604030504040204" pitchFamily="34" charset="0"/>
                  <a:cs typeface="Verdana" panose="020B0604030504040204" pitchFamily="34" charset="0"/>
                </a:endParaRPr>
              </a:p>
            </p:txBody>
          </p:sp>
          <p:sp>
            <p:nvSpPr>
              <p:cNvPr id="37" name="TextBox 36"/>
              <p:cNvSpPr txBox="1"/>
              <p:nvPr/>
            </p:nvSpPr>
            <p:spPr>
              <a:xfrm>
                <a:off x="3984561" y="3645024"/>
                <a:ext cx="1271593" cy="415498"/>
              </a:xfrm>
              <a:prstGeom prst="rect">
                <a:avLst/>
              </a:prstGeom>
              <a:noFill/>
            </p:spPr>
            <p:txBody>
              <a:bodyPr wrap="square" rtlCol="0">
                <a:spAutoFit/>
              </a:bodyPr>
              <a:lstStyle/>
              <a:p>
                <a:pPr algn="ctr"/>
                <a:r>
                  <a:rPr lang="vi-VN" sz="1050" b="1" dirty="0" smtClean="0">
                    <a:solidFill>
                      <a:srgbClr val="FF9900"/>
                    </a:solidFill>
                    <a:latin typeface="Verdana" panose="020B0604030504040204" pitchFamily="34" charset="0"/>
                    <a:ea typeface="Verdana" panose="020B0604030504040204" pitchFamily="34" charset="0"/>
                    <a:cs typeface="Verdana" panose="020B0604030504040204" pitchFamily="34" charset="0"/>
                  </a:rPr>
                  <a:t>Consultare publică</a:t>
                </a:r>
                <a:endParaRPr lang="en-GB" sz="1100" b="1" dirty="0">
                  <a:solidFill>
                    <a:srgbClr val="FF9900"/>
                  </a:solidFill>
                  <a:latin typeface="Verdana" panose="020B0604030504040204" pitchFamily="34" charset="0"/>
                  <a:ea typeface="Verdana" panose="020B0604030504040204" pitchFamily="34" charset="0"/>
                  <a:cs typeface="Verdana" panose="020B0604030504040204" pitchFamily="34" charset="0"/>
                </a:endParaRPr>
              </a:p>
            </p:txBody>
          </p:sp>
          <p:grpSp>
            <p:nvGrpSpPr>
              <p:cNvPr id="47" name="Group 46"/>
              <p:cNvGrpSpPr/>
              <p:nvPr/>
            </p:nvGrpSpPr>
            <p:grpSpPr>
              <a:xfrm>
                <a:off x="3419872" y="1952240"/>
                <a:ext cx="514647" cy="3551213"/>
                <a:chOff x="4236086" y="1997367"/>
                <a:chExt cx="514647" cy="3551213"/>
              </a:xfrm>
            </p:grpSpPr>
            <p:sp>
              <p:nvSpPr>
                <p:cNvPr id="44" name="Rectangle 43"/>
                <p:cNvSpPr/>
                <p:nvPr/>
              </p:nvSpPr>
              <p:spPr>
                <a:xfrm>
                  <a:off x="4236086" y="5445224"/>
                  <a:ext cx="216000" cy="103356"/>
                </a:xfrm>
                <a:prstGeom prst="rect">
                  <a:avLst/>
                </a:prstGeom>
                <a:solidFill>
                  <a:srgbClr val="008BC8"/>
                </a:solidFill>
                <a:ln>
                  <a:solidFill>
                    <a:srgbClr val="008B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Bent-Up Arrow 39"/>
                <p:cNvSpPr/>
                <p:nvPr/>
              </p:nvSpPr>
              <p:spPr>
                <a:xfrm rot="5400000" flipH="1">
                  <a:off x="2825163" y="3528180"/>
                  <a:ext cx="3456384" cy="394757"/>
                </a:xfrm>
                <a:prstGeom prst="bentUpArrow">
                  <a:avLst/>
                </a:prstGeom>
                <a:solidFill>
                  <a:srgbClr val="008BC8"/>
                </a:solidFill>
                <a:ln>
                  <a:solidFill>
                    <a:srgbClr val="008B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5" name="Rounded Rectangle 24"/>
              <p:cNvSpPr/>
              <p:nvPr/>
            </p:nvSpPr>
            <p:spPr>
              <a:xfrm>
                <a:off x="3971824" y="5356152"/>
                <a:ext cx="1297067" cy="737144"/>
              </a:xfrm>
              <a:prstGeom prst="roundRect">
                <a:avLst/>
              </a:prstGeom>
              <a:solidFill>
                <a:schemeClr val="bg1"/>
              </a:solidFill>
              <a:ln w="38100">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TextBox 37"/>
              <p:cNvSpPr txBox="1"/>
              <p:nvPr/>
            </p:nvSpPr>
            <p:spPr>
              <a:xfrm>
                <a:off x="3851920" y="5589240"/>
                <a:ext cx="1536875" cy="253916"/>
              </a:xfrm>
              <a:prstGeom prst="rect">
                <a:avLst/>
              </a:prstGeom>
              <a:noFill/>
            </p:spPr>
            <p:txBody>
              <a:bodyPr wrap="square" rtlCol="0">
                <a:spAutoFit/>
              </a:bodyPr>
              <a:lstStyle/>
              <a:p>
                <a:pPr algn="ctr"/>
                <a:r>
                  <a:rPr lang="vi-VN" sz="1050" b="1" dirty="0" smtClean="0">
                    <a:solidFill>
                      <a:srgbClr val="FF9900"/>
                    </a:solidFill>
                    <a:latin typeface="Verdana" panose="020B0604030504040204" pitchFamily="34" charset="0"/>
                    <a:ea typeface="Verdana" panose="020B0604030504040204" pitchFamily="34" charset="0"/>
                    <a:cs typeface="Verdana" panose="020B0604030504040204" pitchFamily="34" charset="0"/>
                  </a:rPr>
                  <a:t>Recomandare</a:t>
                </a:r>
                <a:endParaRPr lang="en-GB" sz="1050" b="1" dirty="0">
                  <a:solidFill>
                    <a:srgbClr val="FF9900"/>
                  </a:solidFill>
                  <a:latin typeface="Verdana" panose="020B0604030504040204" pitchFamily="34" charset="0"/>
                  <a:ea typeface="Verdana" panose="020B0604030504040204" pitchFamily="34" charset="0"/>
                  <a:cs typeface="Verdana" panose="020B0604030504040204" pitchFamily="34" charset="0"/>
                </a:endParaRPr>
              </a:p>
            </p:txBody>
          </p:sp>
          <p:sp>
            <p:nvSpPr>
              <p:cNvPr id="22" name="Rounded Rectangle 21"/>
              <p:cNvSpPr/>
              <p:nvPr/>
            </p:nvSpPr>
            <p:spPr>
              <a:xfrm>
                <a:off x="2160450" y="5356152"/>
                <a:ext cx="1270800" cy="737144"/>
              </a:xfrm>
              <a:prstGeom prst="roundRect">
                <a:avLst/>
              </a:prstGeom>
              <a:solidFill>
                <a:schemeClr val="bg1"/>
              </a:solidFill>
              <a:ln w="38100">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TextBox 38"/>
              <p:cNvSpPr txBox="1"/>
              <p:nvPr/>
            </p:nvSpPr>
            <p:spPr>
              <a:xfrm>
                <a:off x="2183781" y="5496906"/>
                <a:ext cx="1224138" cy="577081"/>
              </a:xfrm>
              <a:prstGeom prst="rect">
                <a:avLst/>
              </a:prstGeom>
              <a:noFill/>
            </p:spPr>
            <p:txBody>
              <a:bodyPr wrap="square" rtlCol="0">
                <a:spAutoFit/>
              </a:bodyPr>
              <a:lstStyle/>
              <a:p>
                <a:pPr algn="ctr"/>
                <a:r>
                  <a:rPr lang="vi-VN" sz="1050" b="1" dirty="0" smtClean="0">
                    <a:solidFill>
                      <a:srgbClr val="FF9900"/>
                    </a:solidFill>
                    <a:latin typeface="Verdana" panose="020B0604030504040204" pitchFamily="34" charset="0"/>
                    <a:ea typeface="Verdana" panose="020B0604030504040204" pitchFamily="34" charset="0"/>
                    <a:cs typeface="Verdana" panose="020B0604030504040204" pitchFamily="34" charset="0"/>
                  </a:rPr>
                  <a:t>Lista </a:t>
                </a:r>
                <a:r>
                  <a:rPr lang="vi-VN" sz="1050" b="1" dirty="0">
                    <a:solidFill>
                      <a:srgbClr val="FF9900"/>
                    </a:solidFill>
                    <a:latin typeface="Verdana" panose="020B0604030504040204" pitchFamily="34" charset="0"/>
                    <a:ea typeface="Verdana" panose="020B0604030504040204" pitchFamily="34" charset="0"/>
                    <a:cs typeface="Verdana" panose="020B0604030504040204" pitchFamily="34" charset="0"/>
                  </a:rPr>
                  <a:t>candidatelor</a:t>
                </a:r>
              </a:p>
              <a:p>
                <a:pPr algn="ctr"/>
                <a:endParaRPr lang="en-GB" sz="1050" b="1" dirty="0">
                  <a:solidFill>
                    <a:srgbClr val="FF9900"/>
                  </a:solidFill>
                  <a:latin typeface="Verdana" panose="020B0604030504040204" pitchFamily="34" charset="0"/>
                  <a:ea typeface="Verdana" panose="020B0604030504040204" pitchFamily="34" charset="0"/>
                  <a:cs typeface="Verdana" panose="020B0604030504040204" pitchFamily="34" charset="0"/>
                </a:endParaRPr>
              </a:p>
            </p:txBody>
          </p:sp>
          <p:sp>
            <p:nvSpPr>
              <p:cNvPr id="49" name="TextBox 48"/>
              <p:cNvSpPr txBox="1"/>
              <p:nvPr/>
            </p:nvSpPr>
            <p:spPr>
              <a:xfrm rot="5400000">
                <a:off x="2668977" y="3365023"/>
                <a:ext cx="253746" cy="216000"/>
              </a:xfrm>
              <a:prstGeom prst="rightArrow">
                <a:avLst/>
              </a:prstGeom>
              <a:solidFill>
                <a:srgbClr val="008BC8"/>
              </a:solidFill>
              <a:ln>
                <a:solidFill>
                  <a:srgbClr val="008BC8"/>
                </a:solidFill>
              </a:ln>
            </p:spPr>
            <p:txBody>
              <a:bodyPr wrap="square" rtlCol="0">
                <a:spAutoFit/>
              </a:bodyPr>
              <a:lstStyle/>
              <a:p>
                <a:pPr algn="ctr"/>
                <a:endParaRPr lang="en-GB" sz="1000" b="1" dirty="0">
                  <a:solidFill>
                    <a:schemeClr val="bg1"/>
                  </a:solidFill>
                </a:endParaRPr>
              </a:p>
            </p:txBody>
          </p:sp>
          <p:sp>
            <p:nvSpPr>
              <p:cNvPr id="48" name="TextBox 47"/>
              <p:cNvSpPr txBox="1"/>
              <p:nvPr/>
            </p:nvSpPr>
            <p:spPr>
              <a:xfrm rot="5400000">
                <a:off x="2668977" y="2439761"/>
                <a:ext cx="253746" cy="216000"/>
              </a:xfrm>
              <a:prstGeom prst="rightArrow">
                <a:avLst/>
              </a:prstGeom>
              <a:solidFill>
                <a:srgbClr val="008BC8"/>
              </a:solidFill>
              <a:ln>
                <a:solidFill>
                  <a:srgbClr val="008BC8"/>
                </a:solidFill>
              </a:ln>
            </p:spPr>
            <p:txBody>
              <a:bodyPr wrap="square" rtlCol="0">
                <a:spAutoFit/>
              </a:bodyPr>
              <a:lstStyle/>
              <a:p>
                <a:pPr algn="ctr"/>
                <a:endParaRPr lang="en-GB" sz="1000" b="1" dirty="0">
                  <a:solidFill>
                    <a:schemeClr val="bg1"/>
                  </a:solidFill>
                </a:endParaRPr>
              </a:p>
            </p:txBody>
          </p:sp>
          <p:sp>
            <p:nvSpPr>
              <p:cNvPr id="50" name="TextBox 49"/>
              <p:cNvSpPr txBox="1"/>
              <p:nvPr/>
            </p:nvSpPr>
            <p:spPr>
              <a:xfrm rot="5400000">
                <a:off x="2668977" y="4257025"/>
                <a:ext cx="253746" cy="216000"/>
              </a:xfrm>
              <a:prstGeom prst="rightArrow">
                <a:avLst/>
              </a:prstGeom>
              <a:solidFill>
                <a:srgbClr val="008BC8"/>
              </a:solidFill>
              <a:ln>
                <a:solidFill>
                  <a:srgbClr val="008BC8"/>
                </a:solidFill>
              </a:ln>
            </p:spPr>
            <p:txBody>
              <a:bodyPr wrap="square" rtlCol="0">
                <a:spAutoFit/>
              </a:bodyPr>
              <a:lstStyle/>
              <a:p>
                <a:pPr algn="ctr"/>
                <a:endParaRPr lang="en-GB" sz="1000" b="1" dirty="0">
                  <a:solidFill>
                    <a:schemeClr val="bg1"/>
                  </a:solidFill>
                </a:endParaRPr>
              </a:p>
            </p:txBody>
          </p:sp>
          <p:sp>
            <p:nvSpPr>
              <p:cNvPr id="51" name="TextBox 50"/>
              <p:cNvSpPr txBox="1"/>
              <p:nvPr/>
            </p:nvSpPr>
            <p:spPr>
              <a:xfrm rot="5400000">
                <a:off x="2668977" y="5104057"/>
                <a:ext cx="253746" cy="216000"/>
              </a:xfrm>
              <a:prstGeom prst="rightArrow">
                <a:avLst/>
              </a:prstGeom>
              <a:solidFill>
                <a:srgbClr val="008BC8"/>
              </a:solidFill>
              <a:ln>
                <a:solidFill>
                  <a:srgbClr val="008BC8"/>
                </a:solidFill>
              </a:ln>
            </p:spPr>
            <p:txBody>
              <a:bodyPr wrap="square" rtlCol="0">
                <a:spAutoFit/>
              </a:bodyPr>
              <a:lstStyle/>
              <a:p>
                <a:pPr algn="ctr"/>
                <a:endParaRPr lang="en-GB" sz="1000" b="1" dirty="0">
                  <a:solidFill>
                    <a:schemeClr val="bg1"/>
                  </a:solidFill>
                </a:endParaRPr>
              </a:p>
            </p:txBody>
          </p:sp>
          <p:sp>
            <p:nvSpPr>
              <p:cNvPr id="52" name="TextBox 51"/>
              <p:cNvSpPr txBox="1"/>
              <p:nvPr/>
            </p:nvSpPr>
            <p:spPr>
              <a:xfrm rot="5400000">
                <a:off x="4493484" y="3382177"/>
                <a:ext cx="253746" cy="216000"/>
              </a:xfrm>
              <a:prstGeom prst="rightArrow">
                <a:avLst/>
              </a:prstGeom>
              <a:solidFill>
                <a:srgbClr val="008BC8"/>
              </a:solidFill>
              <a:ln>
                <a:solidFill>
                  <a:srgbClr val="008BC8"/>
                </a:solidFill>
              </a:ln>
            </p:spPr>
            <p:txBody>
              <a:bodyPr wrap="square" rtlCol="0">
                <a:spAutoFit/>
              </a:bodyPr>
              <a:lstStyle/>
              <a:p>
                <a:pPr algn="ctr"/>
                <a:endParaRPr lang="en-GB" sz="1000" b="1" dirty="0">
                  <a:solidFill>
                    <a:schemeClr val="bg1"/>
                  </a:solidFill>
                </a:endParaRPr>
              </a:p>
            </p:txBody>
          </p:sp>
          <p:sp>
            <p:nvSpPr>
              <p:cNvPr id="53" name="TextBox 52"/>
              <p:cNvSpPr txBox="1"/>
              <p:nvPr/>
            </p:nvSpPr>
            <p:spPr>
              <a:xfrm rot="5400000">
                <a:off x="4493484" y="2428930"/>
                <a:ext cx="253746" cy="216000"/>
              </a:xfrm>
              <a:prstGeom prst="rightArrow">
                <a:avLst/>
              </a:prstGeom>
              <a:solidFill>
                <a:srgbClr val="008BC8"/>
              </a:solidFill>
              <a:ln>
                <a:solidFill>
                  <a:srgbClr val="008BC8"/>
                </a:solidFill>
              </a:ln>
            </p:spPr>
            <p:txBody>
              <a:bodyPr wrap="square" rtlCol="0">
                <a:spAutoFit/>
              </a:bodyPr>
              <a:lstStyle/>
              <a:p>
                <a:pPr algn="ctr"/>
                <a:endParaRPr lang="en-GB" sz="1000" b="1" dirty="0">
                  <a:solidFill>
                    <a:schemeClr val="bg1"/>
                  </a:solidFill>
                </a:endParaRPr>
              </a:p>
            </p:txBody>
          </p:sp>
          <p:sp>
            <p:nvSpPr>
              <p:cNvPr id="54" name="TextBox 53"/>
              <p:cNvSpPr txBox="1"/>
              <p:nvPr/>
            </p:nvSpPr>
            <p:spPr>
              <a:xfrm rot="5400000">
                <a:off x="4493484" y="4211988"/>
                <a:ext cx="253746" cy="216000"/>
              </a:xfrm>
              <a:prstGeom prst="rightArrow">
                <a:avLst/>
              </a:prstGeom>
              <a:solidFill>
                <a:srgbClr val="008BC8"/>
              </a:solidFill>
              <a:ln>
                <a:solidFill>
                  <a:srgbClr val="008BC8"/>
                </a:solidFill>
              </a:ln>
            </p:spPr>
            <p:txBody>
              <a:bodyPr wrap="square" rtlCol="0">
                <a:spAutoFit/>
              </a:bodyPr>
              <a:lstStyle/>
              <a:p>
                <a:pPr algn="ctr"/>
                <a:endParaRPr lang="en-GB" sz="1000" b="1" dirty="0">
                  <a:solidFill>
                    <a:schemeClr val="bg1"/>
                  </a:solidFill>
                </a:endParaRPr>
              </a:p>
            </p:txBody>
          </p:sp>
          <p:sp>
            <p:nvSpPr>
              <p:cNvPr id="55" name="TextBox 54"/>
              <p:cNvSpPr txBox="1"/>
              <p:nvPr/>
            </p:nvSpPr>
            <p:spPr>
              <a:xfrm rot="5400000">
                <a:off x="4493484" y="5138342"/>
                <a:ext cx="253746" cy="216000"/>
              </a:xfrm>
              <a:prstGeom prst="rightArrow">
                <a:avLst/>
              </a:prstGeom>
              <a:solidFill>
                <a:srgbClr val="008BC8"/>
              </a:solidFill>
              <a:ln>
                <a:solidFill>
                  <a:srgbClr val="008BC8"/>
                </a:solidFill>
              </a:ln>
            </p:spPr>
            <p:txBody>
              <a:bodyPr wrap="square" rtlCol="0">
                <a:spAutoFit/>
              </a:bodyPr>
              <a:lstStyle/>
              <a:p>
                <a:pPr algn="ctr"/>
                <a:endParaRPr lang="en-GB" sz="1000" b="1" dirty="0">
                  <a:solidFill>
                    <a:schemeClr val="bg1"/>
                  </a:solidFill>
                </a:endParaRPr>
              </a:p>
            </p:txBody>
          </p:sp>
          <p:sp>
            <p:nvSpPr>
              <p:cNvPr id="86" name="Bent-Up Arrow 85"/>
              <p:cNvSpPr/>
              <p:nvPr/>
            </p:nvSpPr>
            <p:spPr>
              <a:xfrm rot="5400000" flipH="1">
                <a:off x="3798557" y="3486347"/>
                <a:ext cx="3456384" cy="394757"/>
              </a:xfrm>
              <a:prstGeom prst="bentUpArrow">
                <a:avLst/>
              </a:prstGeom>
              <a:solidFill>
                <a:srgbClr val="008BC8"/>
              </a:solidFill>
              <a:ln>
                <a:solidFill>
                  <a:srgbClr val="008B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8" name="Picture 8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67325" y="2608577"/>
                <a:ext cx="458022" cy="535955"/>
              </a:xfrm>
              <a:prstGeom prst="rect">
                <a:avLst/>
              </a:prstGeom>
            </p:spPr>
          </p:pic>
          <p:sp>
            <p:nvSpPr>
              <p:cNvPr id="89" name="TextBox 88"/>
              <p:cNvSpPr txBox="1"/>
              <p:nvPr/>
            </p:nvSpPr>
            <p:spPr>
              <a:xfrm>
                <a:off x="1797974" y="1935197"/>
                <a:ext cx="253746" cy="216000"/>
              </a:xfrm>
              <a:prstGeom prst="rightArrow">
                <a:avLst/>
              </a:prstGeom>
              <a:solidFill>
                <a:srgbClr val="008BC8"/>
              </a:solidFill>
              <a:ln>
                <a:solidFill>
                  <a:srgbClr val="008BC8"/>
                </a:solidFill>
              </a:ln>
            </p:spPr>
            <p:txBody>
              <a:bodyPr wrap="square" rtlCol="0">
                <a:spAutoFit/>
              </a:bodyPr>
              <a:lstStyle/>
              <a:p>
                <a:pPr algn="ctr"/>
                <a:endParaRPr lang="en-GB" sz="1000" b="1" dirty="0">
                  <a:solidFill>
                    <a:schemeClr val="bg1"/>
                  </a:solidFill>
                </a:endParaRPr>
              </a:p>
            </p:txBody>
          </p:sp>
          <p:pic>
            <p:nvPicPr>
              <p:cNvPr id="93" name="Picture 9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1610" y="2533005"/>
                <a:ext cx="458022" cy="535955"/>
              </a:xfrm>
              <a:prstGeom prst="rect">
                <a:avLst/>
              </a:prstGeom>
            </p:spPr>
          </p:pic>
          <p:pic>
            <p:nvPicPr>
              <p:cNvPr id="94" name="Picture 9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55976" y="6165304"/>
                <a:ext cx="458022" cy="535955"/>
              </a:xfrm>
              <a:prstGeom prst="rect">
                <a:avLst/>
              </a:prstGeom>
            </p:spPr>
          </p:pic>
          <p:pic>
            <p:nvPicPr>
              <p:cNvPr id="95" name="Picture 9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57153" y="6165304"/>
                <a:ext cx="458022" cy="535955"/>
              </a:xfrm>
              <a:prstGeom prst="rect">
                <a:avLst/>
              </a:prstGeom>
            </p:spPr>
          </p:pic>
        </p:grpSp>
        <p:sp>
          <p:nvSpPr>
            <p:cNvPr id="56" name="TextBox 55"/>
            <p:cNvSpPr txBox="1"/>
            <p:nvPr/>
          </p:nvSpPr>
          <p:spPr>
            <a:xfrm rot="10800000">
              <a:off x="2374038" y="4553899"/>
              <a:ext cx="253746" cy="216000"/>
            </a:xfrm>
            <a:prstGeom prst="rightArrow">
              <a:avLst/>
            </a:prstGeom>
            <a:solidFill>
              <a:srgbClr val="008BC8"/>
            </a:solidFill>
            <a:ln>
              <a:solidFill>
                <a:srgbClr val="008BC8"/>
              </a:solidFill>
            </a:ln>
          </p:spPr>
          <p:txBody>
            <a:bodyPr wrap="square" rtlCol="0">
              <a:spAutoFit/>
            </a:bodyPr>
            <a:lstStyle/>
            <a:p>
              <a:pPr algn="ctr"/>
              <a:endParaRPr lang="en-GB" sz="1000" b="1" dirty="0">
                <a:solidFill>
                  <a:schemeClr val="bg1"/>
                </a:solidFill>
              </a:endParaRPr>
            </a:p>
          </p:txBody>
        </p:sp>
      </p:grpSp>
    </p:spTree>
    <p:extLst>
      <p:ext uri="{BB962C8B-B14F-4D97-AF65-F5344CB8AC3E}">
        <p14:creationId xmlns:p14="http://schemas.microsoft.com/office/powerpoint/2010/main" val="47181527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68344" y="645984"/>
            <a:ext cx="995975" cy="838800"/>
          </a:xfrm>
          <a:prstGeom prst="rect">
            <a:avLst/>
          </a:prstGeom>
        </p:spPr>
      </p:pic>
      <p:sp>
        <p:nvSpPr>
          <p:cNvPr id="2" name="Title 1"/>
          <p:cNvSpPr>
            <a:spLocks noGrp="1"/>
          </p:cNvSpPr>
          <p:nvPr>
            <p:ph type="ctrTitle"/>
          </p:nvPr>
        </p:nvSpPr>
        <p:spPr>
          <a:xfrm>
            <a:off x="472008" y="374799"/>
            <a:ext cx="7772400" cy="1470025"/>
          </a:xfrm>
        </p:spPr>
        <p:txBody>
          <a:bodyPr>
            <a:noAutofit/>
          </a:bodyPr>
          <a:lstStyle/>
          <a:p>
            <a:pPr lvl="0" algn="l"/>
            <a:r>
              <a:rPr lang="ro-RO" sz="28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Aplicarea </a:t>
            </a:r>
            <a:r>
              <a:rPr lang="ro-RO" sz="2800" b="1" dirty="0">
                <a:solidFill>
                  <a:srgbClr val="0046AD"/>
                </a:solidFill>
                <a:latin typeface="Verdana" panose="020B0604030504040204" pitchFamily="34" charset="0"/>
                <a:ea typeface="Verdana" panose="020B0604030504040204" pitchFamily="34" charset="0"/>
                <a:cs typeface="Verdana" panose="020B0604030504040204" pitchFamily="34" charset="0"/>
              </a:rPr>
              <a:t>pentru autorizare, considerații importante</a:t>
            </a:r>
            <a:r>
              <a:rPr lang="en-US" sz="2800" b="1" dirty="0">
                <a:solidFill>
                  <a:srgbClr val="0046AD"/>
                </a:solidFill>
                <a:latin typeface="Verdana" panose="020B0604030504040204" pitchFamily="34" charset="0"/>
                <a:ea typeface="Verdana" panose="020B0604030504040204" pitchFamily="34" charset="0"/>
                <a:cs typeface="Verdana" panose="020B0604030504040204" pitchFamily="34" charset="0"/>
              </a:rPr>
              <a:t/>
            </a:r>
            <a:br>
              <a:rPr lang="en-US" sz="2800" b="1" dirty="0">
                <a:solidFill>
                  <a:srgbClr val="0046AD"/>
                </a:solidFill>
                <a:latin typeface="Verdana" panose="020B0604030504040204" pitchFamily="34" charset="0"/>
                <a:ea typeface="Verdana" panose="020B0604030504040204" pitchFamily="34" charset="0"/>
                <a:cs typeface="Verdana" panose="020B0604030504040204" pitchFamily="34" charset="0"/>
              </a:rPr>
            </a:br>
            <a:endParaRPr lang="en-GB" sz="2800" b="1" dirty="0">
              <a:solidFill>
                <a:srgbClr val="0046AD"/>
              </a:solidFill>
              <a:latin typeface="Verdana" panose="020B0604030504040204" pitchFamily="34" charset="0"/>
              <a:ea typeface="Verdana" panose="020B0604030504040204" pitchFamily="34" charset="0"/>
              <a:cs typeface="Verdana" panose="020B0604030504040204" pitchFamily="34" charset="0"/>
            </a:endParaRPr>
          </a:p>
        </p:txBody>
      </p:sp>
      <p:sp>
        <p:nvSpPr>
          <p:cNvPr id="6" name="Slide Number Placeholder 5"/>
          <p:cNvSpPr>
            <a:spLocks noGrp="1"/>
          </p:cNvSpPr>
          <p:nvPr>
            <p:ph type="sldNum" sz="quarter" idx="12"/>
          </p:nvPr>
        </p:nvSpPr>
        <p:spPr>
          <a:xfrm>
            <a:off x="6553200" y="6356350"/>
            <a:ext cx="2133600" cy="365125"/>
          </a:xfrm>
        </p:spPr>
        <p:txBody>
          <a:bodyPr/>
          <a:lstStyle/>
          <a:p>
            <a:fld id="{6230B351-A18E-4512-92B8-03A75F39B8B0}" type="slidenum">
              <a:rPr lang="en-GB" sz="1000" smtClean="0">
                <a:latin typeface="Verdana" panose="020B0604030504040204" pitchFamily="34" charset="0"/>
                <a:ea typeface="Verdana" panose="020B0604030504040204" pitchFamily="34" charset="0"/>
                <a:cs typeface="Verdana" panose="020B0604030504040204" pitchFamily="34" charset="0"/>
              </a:rPr>
              <a:t>33</a:t>
            </a:fld>
            <a:endParaRPr lang="en-GB" sz="1000" dirty="0">
              <a:latin typeface="Verdana" panose="020B0604030504040204" pitchFamily="34" charset="0"/>
              <a:ea typeface="Verdana" panose="020B0604030504040204" pitchFamily="34" charset="0"/>
              <a:cs typeface="Verdana" panose="020B0604030504040204" pitchFamily="34" charset="0"/>
            </a:endParaRPr>
          </a:p>
        </p:txBody>
      </p:sp>
      <p:sp>
        <p:nvSpPr>
          <p:cNvPr id="7" name="TextBox 6"/>
          <p:cNvSpPr txBox="1"/>
          <p:nvPr/>
        </p:nvSpPr>
        <p:spPr>
          <a:xfrm>
            <a:off x="251520" y="1484784"/>
            <a:ext cx="8218180" cy="5078313"/>
          </a:xfrm>
          <a:prstGeom prst="rect">
            <a:avLst/>
          </a:prstGeom>
          <a:noFill/>
        </p:spPr>
        <p:txBody>
          <a:bodyPr wrap="square" rtlCol="0">
            <a:spAutoFit/>
          </a:bodyPr>
          <a:lstStyle/>
          <a:p>
            <a:pPr marL="285750" lvl="0" indent="-285750" fontAlgn="t">
              <a:buFont typeface="Arial" pitchFamily="34" charset="0"/>
              <a:buChar char="•"/>
            </a:pPr>
            <a:r>
              <a:rPr lang="ro-RO" b="1" dirty="0">
                <a:solidFill>
                  <a:srgbClr val="0046AD"/>
                </a:solidFill>
                <a:latin typeface="Verdana" panose="020B0604030504040204" pitchFamily="34" charset="0"/>
                <a:ea typeface="Verdana" panose="020B0604030504040204" pitchFamily="34" charset="0"/>
                <a:cs typeface="Verdana" panose="020B0604030504040204" pitchFamily="34" charset="0"/>
              </a:rPr>
              <a:t>Care va fi impactul asupra afacerii dvs. în cazul în care substanța </a:t>
            </a:r>
            <a:r>
              <a:rPr lang="ro-RO"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nu</a:t>
            </a:r>
            <a:r>
              <a:rPr lang="en-US"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 </a:t>
            </a:r>
            <a:r>
              <a:rPr lang="en-US" b="1" dirty="0" err="1" smtClean="0">
                <a:solidFill>
                  <a:srgbClr val="0046AD"/>
                </a:solidFill>
                <a:latin typeface="Verdana" panose="020B0604030504040204" pitchFamily="34" charset="0"/>
                <a:ea typeface="Verdana" panose="020B0604030504040204" pitchFamily="34" charset="0"/>
                <a:cs typeface="Verdana" panose="020B0604030504040204" pitchFamily="34" charset="0"/>
              </a:rPr>
              <a:t>va</a:t>
            </a:r>
            <a:r>
              <a:rPr lang="ro-RO"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 </a:t>
            </a:r>
            <a:r>
              <a:rPr lang="ro-RO" b="1" dirty="0">
                <a:solidFill>
                  <a:srgbClr val="0046AD"/>
                </a:solidFill>
                <a:latin typeface="Verdana" panose="020B0604030504040204" pitchFamily="34" charset="0"/>
                <a:ea typeface="Verdana" panose="020B0604030504040204" pitchFamily="34" charset="0"/>
                <a:cs typeface="Verdana" panose="020B0604030504040204" pitchFamily="34" charset="0"/>
              </a:rPr>
              <a:t>mai putea fi folosită în UE?</a:t>
            </a:r>
            <a:endParaRPr lang="en-US" b="1" dirty="0">
              <a:solidFill>
                <a:srgbClr val="0046AD"/>
              </a:solidFill>
              <a:latin typeface="Verdana" panose="020B0604030504040204" pitchFamily="34" charset="0"/>
              <a:ea typeface="Verdana" panose="020B0604030504040204" pitchFamily="34" charset="0"/>
              <a:cs typeface="Verdana" panose="020B0604030504040204" pitchFamily="34" charset="0"/>
            </a:endParaRPr>
          </a:p>
          <a:p>
            <a:pPr marL="742950" lvl="1" indent="-285750" fontAlgn="t">
              <a:buFont typeface="Wingdings" pitchFamily="2" charset="2"/>
              <a:buChar char="ü"/>
            </a:pPr>
            <a:r>
              <a:rPr lang="ro-RO" dirty="0" smtClean="0">
                <a:latin typeface="Verdana" panose="020B0604030504040204" pitchFamily="34" charset="0"/>
                <a:ea typeface="Verdana" panose="020B0604030504040204" pitchFamily="34" charset="0"/>
                <a:cs typeface="Verdana" panose="020B0604030504040204" pitchFamily="34" charset="0"/>
              </a:rPr>
              <a:t>Cu </a:t>
            </a:r>
            <a:r>
              <a:rPr lang="ro-RO" dirty="0">
                <a:latin typeface="Verdana" panose="020B0604030504040204" pitchFamily="34" charset="0"/>
                <a:ea typeface="Verdana" panose="020B0604030504040204" pitchFamily="34" charset="0"/>
                <a:cs typeface="Verdana" panose="020B0604030504040204" pitchFamily="34" charset="0"/>
              </a:rPr>
              <a:t>excepția cazului în care este substituită, cineva trebuie să se aplice pentru autorizare</a:t>
            </a:r>
            <a:endParaRPr lang="en-US" dirty="0">
              <a:latin typeface="Verdana" panose="020B0604030504040204" pitchFamily="34" charset="0"/>
              <a:ea typeface="Verdana" panose="020B0604030504040204" pitchFamily="34" charset="0"/>
              <a:cs typeface="Verdana" panose="020B0604030504040204" pitchFamily="34" charset="0"/>
            </a:endParaRPr>
          </a:p>
          <a:p>
            <a:pPr marL="742950" lvl="1" indent="-285750" fontAlgn="t">
              <a:buFont typeface="Wingdings" pitchFamily="2" charset="2"/>
              <a:buChar char="ü"/>
            </a:pPr>
            <a:r>
              <a:rPr lang="ro-RO" dirty="0">
                <a:latin typeface="Verdana" panose="020B0604030504040204" pitchFamily="34" charset="0"/>
                <a:ea typeface="Verdana" panose="020B0604030504040204" pitchFamily="34" charset="0"/>
                <a:cs typeface="Verdana" panose="020B0604030504040204" pitchFamily="34" charset="0"/>
              </a:rPr>
              <a:t>O autorizație este acordată pentru o utilizarea specifică și </a:t>
            </a:r>
            <a:r>
              <a:rPr lang="en-US" dirty="0" smtClean="0">
                <a:latin typeface="Verdana" panose="020B0604030504040204" pitchFamily="34" charset="0"/>
                <a:ea typeface="Verdana" panose="020B0604030504040204" pitchFamily="34" charset="0"/>
                <a:cs typeface="Verdana" panose="020B0604030504040204" pitchFamily="34" charset="0"/>
              </a:rPr>
              <a:t>un </a:t>
            </a:r>
            <a:r>
              <a:rPr lang="ro-RO" dirty="0" smtClean="0">
                <a:latin typeface="Verdana" panose="020B0604030504040204" pitchFamily="34" charset="0"/>
                <a:ea typeface="Verdana" panose="020B0604030504040204" pitchFamily="34" charset="0"/>
                <a:cs typeface="Verdana" panose="020B0604030504040204" pitchFamily="34" charset="0"/>
              </a:rPr>
              <a:t>lanț </a:t>
            </a:r>
            <a:r>
              <a:rPr lang="ro-RO" dirty="0">
                <a:latin typeface="Verdana" panose="020B0604030504040204" pitchFamily="34" charset="0"/>
                <a:ea typeface="Verdana" panose="020B0604030504040204" pitchFamily="34" charset="0"/>
                <a:cs typeface="Verdana" panose="020B0604030504040204" pitchFamily="34" charset="0"/>
              </a:rPr>
              <a:t>de aprovizionare specific pentru a controla în mod corespunzător riscurile</a:t>
            </a:r>
            <a:endParaRPr lang="en-US" dirty="0">
              <a:latin typeface="Verdana" panose="020B0604030504040204" pitchFamily="34" charset="0"/>
              <a:ea typeface="Verdana" panose="020B0604030504040204" pitchFamily="34" charset="0"/>
              <a:cs typeface="Verdana" panose="020B0604030504040204" pitchFamily="34" charset="0"/>
            </a:endParaRPr>
          </a:p>
          <a:p>
            <a:pPr marL="742950" lvl="1" indent="-285750" fontAlgn="t">
              <a:buFont typeface="Wingdings" pitchFamily="2" charset="2"/>
              <a:buChar char="ü"/>
            </a:pPr>
            <a:r>
              <a:rPr lang="ro-RO" dirty="0">
                <a:latin typeface="Verdana" panose="020B0604030504040204" pitchFamily="34" charset="0"/>
                <a:ea typeface="Verdana" panose="020B0604030504040204" pitchFamily="34" charset="0"/>
                <a:cs typeface="Verdana" panose="020B0604030504040204" pitchFamily="34" charset="0"/>
              </a:rPr>
              <a:t>Utilizatorii din aval </a:t>
            </a:r>
            <a:r>
              <a:rPr lang="ro-RO" dirty="0" smtClean="0">
                <a:latin typeface="Verdana" panose="020B0604030504040204" pitchFamily="34" charset="0"/>
                <a:ea typeface="Verdana" panose="020B0604030504040204" pitchFamily="34" charset="0"/>
                <a:cs typeface="Verdana" panose="020B0604030504040204" pitchFamily="34" charset="0"/>
              </a:rPr>
              <a:t>trebui</a:t>
            </a:r>
            <a:r>
              <a:rPr lang="en-US" dirty="0" smtClean="0">
                <a:latin typeface="Verdana" panose="020B0604030504040204" pitchFamily="34" charset="0"/>
                <a:ea typeface="Verdana" panose="020B0604030504040204" pitchFamily="34" charset="0"/>
                <a:cs typeface="Verdana" panose="020B0604030504040204" pitchFamily="34" charset="0"/>
              </a:rPr>
              <a:t>e</a:t>
            </a:r>
            <a:r>
              <a:rPr lang="ro-RO" dirty="0" smtClean="0">
                <a:latin typeface="Verdana" panose="020B0604030504040204" pitchFamily="34" charset="0"/>
                <a:ea typeface="Verdana" panose="020B0604030504040204" pitchFamily="34" charset="0"/>
                <a:cs typeface="Verdana" panose="020B0604030504040204" pitchFamily="34" charset="0"/>
              </a:rPr>
              <a:t> </a:t>
            </a:r>
            <a:r>
              <a:rPr lang="ro-RO" dirty="0">
                <a:latin typeface="Verdana" panose="020B0604030504040204" pitchFamily="34" charset="0"/>
                <a:ea typeface="Verdana" panose="020B0604030504040204" pitchFamily="34" charset="0"/>
                <a:cs typeface="Verdana" panose="020B0604030504040204" pitchFamily="34" charset="0"/>
              </a:rPr>
              <a:t>să </a:t>
            </a:r>
            <a:r>
              <a:rPr lang="ro-RO" dirty="0" smtClean="0">
                <a:latin typeface="Verdana" panose="020B0604030504040204" pitchFamily="34" charset="0"/>
                <a:ea typeface="Verdana" panose="020B0604030504040204" pitchFamily="34" charset="0"/>
                <a:cs typeface="Verdana" panose="020B0604030504040204" pitchFamily="34" charset="0"/>
              </a:rPr>
              <a:t>aplice </a:t>
            </a:r>
            <a:r>
              <a:rPr lang="ro-RO" dirty="0">
                <a:latin typeface="Verdana" panose="020B0604030504040204" pitchFamily="34" charset="0"/>
                <a:ea typeface="Verdana" panose="020B0604030504040204" pitchFamily="34" charset="0"/>
                <a:cs typeface="Verdana" panose="020B0604030504040204" pitchFamily="34" charset="0"/>
              </a:rPr>
              <a:t>în cazul în care utilizarea lor nu este acoperită de o cerere </a:t>
            </a:r>
            <a:r>
              <a:rPr lang="en-US" dirty="0" smtClean="0">
                <a:latin typeface="Verdana" panose="020B0604030504040204" pitchFamily="34" charset="0"/>
                <a:ea typeface="Verdana" panose="020B0604030504040204" pitchFamily="34" charset="0"/>
                <a:cs typeface="Verdana" panose="020B0604030504040204" pitchFamily="34" charset="0"/>
              </a:rPr>
              <a:t>din </a:t>
            </a:r>
            <a:r>
              <a:rPr lang="ro-RO" dirty="0" smtClean="0">
                <a:latin typeface="Verdana" panose="020B0604030504040204" pitchFamily="34" charset="0"/>
                <a:ea typeface="Verdana" panose="020B0604030504040204" pitchFamily="34" charset="0"/>
                <a:cs typeface="Verdana" panose="020B0604030504040204" pitchFamily="34" charset="0"/>
              </a:rPr>
              <a:t>amonte</a:t>
            </a:r>
            <a:endParaRPr lang="en-US" dirty="0">
              <a:latin typeface="Verdana" panose="020B0604030504040204" pitchFamily="34" charset="0"/>
              <a:ea typeface="Verdana" panose="020B0604030504040204" pitchFamily="34" charset="0"/>
              <a:cs typeface="Verdana" panose="020B0604030504040204" pitchFamily="34" charset="0"/>
            </a:endParaRPr>
          </a:p>
          <a:p>
            <a:pPr marL="285750" indent="-285750">
              <a:buFont typeface="Arial" panose="020B0604020202020204" pitchFamily="34" charset="0"/>
              <a:buChar char="•"/>
            </a:pPr>
            <a:endParaRPr lang="en-GB" dirty="0">
              <a:solidFill>
                <a:srgbClr val="008BC8"/>
              </a:solidFill>
              <a:latin typeface="Verdana" panose="020B0604030504040204" pitchFamily="34" charset="0"/>
              <a:ea typeface="Verdana" panose="020B0604030504040204" pitchFamily="34" charset="0"/>
              <a:cs typeface="Verdana" panose="020B0604030504040204" pitchFamily="34" charset="0"/>
            </a:endParaRPr>
          </a:p>
          <a:p>
            <a:pPr marL="285750" lvl="0" indent="-285750" fontAlgn="t">
              <a:buFont typeface="Arial" pitchFamily="34" charset="0"/>
              <a:buChar char="•"/>
            </a:pPr>
            <a:r>
              <a:rPr lang="ro-RO" b="1" dirty="0">
                <a:solidFill>
                  <a:srgbClr val="0046AD"/>
                </a:solidFill>
                <a:latin typeface="Verdana" panose="020B0604030504040204" pitchFamily="34" charset="0"/>
                <a:ea typeface="Verdana" panose="020B0604030504040204" pitchFamily="34" charset="0"/>
                <a:cs typeface="Verdana" panose="020B0604030504040204" pitchFamily="34" charset="0"/>
              </a:rPr>
              <a:t>Cine din lanțul de aprovizionare ar trebui să </a:t>
            </a:r>
            <a:r>
              <a:rPr lang="ro-RO"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aplice</a:t>
            </a:r>
            <a:r>
              <a:rPr lang="ro-RO" b="1" dirty="0">
                <a:solidFill>
                  <a:srgbClr val="0046AD"/>
                </a:solidFill>
                <a:latin typeface="Verdana" panose="020B0604030504040204" pitchFamily="34" charset="0"/>
                <a:ea typeface="Verdana" panose="020B0604030504040204" pitchFamily="34" charset="0"/>
                <a:cs typeface="Verdana" panose="020B0604030504040204" pitchFamily="34" charset="0"/>
              </a:rPr>
              <a:t>?</a:t>
            </a:r>
            <a:endParaRPr lang="en-US" b="1" dirty="0">
              <a:solidFill>
                <a:srgbClr val="0046AD"/>
              </a:solidFill>
              <a:latin typeface="Verdana" panose="020B0604030504040204" pitchFamily="34" charset="0"/>
              <a:ea typeface="Verdana" panose="020B0604030504040204" pitchFamily="34" charset="0"/>
              <a:cs typeface="Verdana" panose="020B0604030504040204" pitchFamily="34" charset="0"/>
            </a:endParaRPr>
          </a:p>
          <a:p>
            <a:pPr marL="742950" lvl="1" indent="-285750" fontAlgn="t">
              <a:buFont typeface="Wingdings" pitchFamily="2" charset="2"/>
              <a:buChar char="ü"/>
            </a:pPr>
            <a:r>
              <a:rPr lang="ro-RO" dirty="0" smtClean="0">
                <a:latin typeface="Verdana" panose="020B0604030504040204" pitchFamily="34" charset="0"/>
                <a:ea typeface="Verdana" panose="020B0604030504040204" pitchFamily="34" charset="0"/>
                <a:cs typeface="Verdana" panose="020B0604030504040204" pitchFamily="34" charset="0"/>
              </a:rPr>
              <a:t>Producătorul/importatorul </a:t>
            </a:r>
            <a:r>
              <a:rPr lang="ro-RO" dirty="0">
                <a:latin typeface="Verdana" panose="020B0604030504040204" pitchFamily="34" charset="0"/>
                <a:ea typeface="Verdana" panose="020B0604030504040204" pitchFamily="34" charset="0"/>
                <a:cs typeface="Verdana" panose="020B0604030504040204" pitchFamily="34" charset="0"/>
              </a:rPr>
              <a:t>poate aplica pentru întregul lanț de aprovizionare</a:t>
            </a:r>
            <a:endParaRPr lang="en-US" dirty="0">
              <a:latin typeface="Verdana" panose="020B0604030504040204" pitchFamily="34" charset="0"/>
              <a:ea typeface="Verdana" panose="020B0604030504040204" pitchFamily="34" charset="0"/>
              <a:cs typeface="Verdana" panose="020B0604030504040204" pitchFamily="34" charset="0"/>
            </a:endParaRPr>
          </a:p>
          <a:p>
            <a:pPr marL="742950" lvl="1" indent="-285750" fontAlgn="t">
              <a:buFont typeface="Wingdings" pitchFamily="2" charset="2"/>
              <a:buChar char="ü"/>
            </a:pPr>
            <a:r>
              <a:rPr lang="ro-RO" dirty="0">
                <a:latin typeface="Verdana" panose="020B0604030504040204" pitchFamily="34" charset="0"/>
                <a:ea typeface="Verdana" panose="020B0604030504040204" pitchFamily="34" charset="0"/>
                <a:cs typeface="Verdana" panose="020B0604030504040204" pitchFamily="34" charset="0"/>
              </a:rPr>
              <a:t>Un "reprezentant unic" al unui producător din afara UE poate aplica, de asemenea</a:t>
            </a:r>
            <a:endParaRPr lang="en-US" dirty="0">
              <a:latin typeface="Verdana" panose="020B0604030504040204" pitchFamily="34" charset="0"/>
              <a:ea typeface="Verdana" panose="020B0604030504040204" pitchFamily="34" charset="0"/>
              <a:cs typeface="Verdana" panose="020B0604030504040204" pitchFamily="34" charset="0"/>
            </a:endParaRPr>
          </a:p>
          <a:p>
            <a:pPr marL="742950" lvl="1" indent="-285750" fontAlgn="t">
              <a:buFont typeface="Wingdings" pitchFamily="2" charset="2"/>
              <a:buChar char="ü"/>
            </a:pPr>
            <a:r>
              <a:rPr lang="ro-RO" dirty="0">
                <a:latin typeface="Verdana" panose="020B0604030504040204" pitchFamily="34" charset="0"/>
                <a:ea typeface="Verdana" panose="020B0604030504040204" pitchFamily="34" charset="0"/>
                <a:cs typeface="Verdana" panose="020B0604030504040204" pitchFamily="34" charset="0"/>
              </a:rPr>
              <a:t>Un utilizator din aval poate aplica pentru utilizările sale sau utiliză</a:t>
            </a:r>
            <a:r>
              <a:rPr lang="en-US" dirty="0" smtClean="0">
                <a:latin typeface="Verdana" panose="020B0604030504040204" pitchFamily="34" charset="0"/>
                <a:ea typeface="Verdana" panose="020B0604030504040204" pitchFamily="34" charset="0"/>
                <a:cs typeface="Verdana" panose="020B0604030504040204" pitchFamily="34" charset="0"/>
              </a:rPr>
              <a:t>rile</a:t>
            </a:r>
            <a:r>
              <a:rPr lang="ro-RO" dirty="0" smtClean="0">
                <a:latin typeface="Verdana" panose="020B0604030504040204" pitchFamily="34" charset="0"/>
                <a:ea typeface="Verdana" panose="020B0604030504040204" pitchFamily="34" charset="0"/>
                <a:cs typeface="Verdana" panose="020B0604030504040204" pitchFamily="34" charset="0"/>
              </a:rPr>
              <a:t> </a:t>
            </a:r>
            <a:r>
              <a:rPr lang="ro-RO" dirty="0">
                <a:latin typeface="Verdana" panose="020B0604030504040204" pitchFamily="34" charset="0"/>
                <a:ea typeface="Verdana" panose="020B0604030504040204" pitchFamily="34" charset="0"/>
                <a:cs typeface="Verdana" panose="020B0604030504040204" pitchFamily="34" charset="0"/>
              </a:rPr>
              <a:t>din aval, dar nu și pentru utilizări </a:t>
            </a:r>
            <a:r>
              <a:rPr lang="en-US" dirty="0" smtClean="0">
                <a:latin typeface="Verdana" panose="020B0604030504040204" pitchFamily="34" charset="0"/>
                <a:ea typeface="Verdana" panose="020B0604030504040204" pitchFamily="34" charset="0"/>
                <a:cs typeface="Verdana" panose="020B0604030504040204" pitchFamily="34" charset="0"/>
              </a:rPr>
              <a:t>din </a:t>
            </a:r>
            <a:r>
              <a:rPr lang="ro-RO" dirty="0" err="1" smtClean="0">
                <a:latin typeface="Verdana" panose="020B0604030504040204" pitchFamily="34" charset="0"/>
                <a:ea typeface="Verdana" panose="020B0604030504040204" pitchFamily="34" charset="0"/>
                <a:cs typeface="Verdana" panose="020B0604030504040204" pitchFamily="34" charset="0"/>
              </a:rPr>
              <a:t>amontele</a:t>
            </a:r>
            <a:r>
              <a:rPr lang="ro-RO" dirty="0" smtClean="0">
                <a:latin typeface="Verdana" panose="020B0604030504040204" pitchFamily="34" charset="0"/>
                <a:ea typeface="Verdana" panose="020B0604030504040204" pitchFamily="34" charset="0"/>
                <a:cs typeface="Verdana" panose="020B0604030504040204" pitchFamily="34" charset="0"/>
              </a:rPr>
              <a:t> </a:t>
            </a:r>
            <a:r>
              <a:rPr lang="ro-RO" dirty="0">
                <a:latin typeface="Verdana" panose="020B0604030504040204" pitchFamily="34" charset="0"/>
                <a:ea typeface="Verdana" panose="020B0604030504040204" pitchFamily="34" charset="0"/>
                <a:cs typeface="Verdana" panose="020B0604030504040204" pitchFamily="34" charset="0"/>
              </a:rPr>
              <a:t>lanțului de aprovizionare</a:t>
            </a:r>
            <a:endParaRPr lang="en-US"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66704086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9512" y="404664"/>
            <a:ext cx="8964488" cy="1109985"/>
          </a:xfrm>
        </p:spPr>
        <p:txBody>
          <a:bodyPr>
            <a:noAutofit/>
          </a:bodyPr>
          <a:lstStyle/>
          <a:p>
            <a:pPr lvl="0" algn="l"/>
            <a:r>
              <a:rPr lang="ro-RO" sz="28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Consideraţii </a:t>
            </a:r>
            <a:r>
              <a:rPr lang="ro-RO" sz="2800" b="1" dirty="0">
                <a:solidFill>
                  <a:srgbClr val="0046AD"/>
                </a:solidFill>
                <a:latin typeface="Verdana" panose="020B0604030504040204" pitchFamily="34" charset="0"/>
                <a:ea typeface="Verdana" panose="020B0604030504040204" pitchFamily="34" charset="0"/>
                <a:cs typeface="Verdana" panose="020B0604030504040204" pitchFamily="34" charset="0"/>
              </a:rPr>
              <a:t>privind lanţul de </a:t>
            </a:r>
            <a:r>
              <a:rPr lang="ro-RO" sz="28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aprovizionare</a:t>
            </a:r>
            <a:endParaRPr lang="en-GB" sz="2800" b="1" dirty="0">
              <a:solidFill>
                <a:srgbClr val="0046AD"/>
              </a:solidFill>
              <a:latin typeface="Verdana" panose="020B0604030504040204" pitchFamily="34" charset="0"/>
              <a:ea typeface="Verdana" panose="020B0604030504040204" pitchFamily="34" charset="0"/>
              <a:cs typeface="Verdana" panose="020B0604030504040204" pitchFamily="34" charset="0"/>
            </a:endParaRPr>
          </a:p>
        </p:txBody>
      </p:sp>
      <p:sp>
        <p:nvSpPr>
          <p:cNvPr id="6" name="Slide Number Placeholder 5"/>
          <p:cNvSpPr>
            <a:spLocks noGrp="1"/>
          </p:cNvSpPr>
          <p:nvPr>
            <p:ph type="sldNum" sz="quarter" idx="12"/>
          </p:nvPr>
        </p:nvSpPr>
        <p:spPr>
          <a:xfrm>
            <a:off x="6553200" y="6356350"/>
            <a:ext cx="2133600" cy="365125"/>
          </a:xfrm>
        </p:spPr>
        <p:txBody>
          <a:bodyPr/>
          <a:lstStyle/>
          <a:p>
            <a:fld id="{6230B351-A18E-4512-92B8-03A75F39B8B0}" type="slidenum">
              <a:rPr lang="en-GB" sz="1000" smtClean="0">
                <a:latin typeface="Verdana" panose="020B0604030504040204" pitchFamily="34" charset="0"/>
                <a:ea typeface="Verdana" panose="020B0604030504040204" pitchFamily="34" charset="0"/>
                <a:cs typeface="Verdana" panose="020B0604030504040204" pitchFamily="34" charset="0"/>
              </a:rPr>
              <a:t>34</a:t>
            </a:fld>
            <a:endParaRPr lang="en-GB" sz="1000" dirty="0">
              <a:latin typeface="Verdana" panose="020B0604030504040204" pitchFamily="34" charset="0"/>
              <a:ea typeface="Verdana" panose="020B0604030504040204" pitchFamily="34" charset="0"/>
              <a:cs typeface="Verdana" panose="020B0604030504040204" pitchFamily="34" charset="0"/>
            </a:endParaRPr>
          </a:p>
        </p:txBody>
      </p:sp>
      <p:sp>
        <p:nvSpPr>
          <p:cNvPr id="9" name="TextBox 8"/>
          <p:cNvSpPr txBox="1"/>
          <p:nvPr/>
        </p:nvSpPr>
        <p:spPr>
          <a:xfrm>
            <a:off x="1907704" y="5445224"/>
            <a:ext cx="6696744" cy="1323439"/>
          </a:xfrm>
          <a:prstGeom prst="rect">
            <a:avLst/>
          </a:prstGeom>
          <a:noFill/>
        </p:spPr>
        <p:txBody>
          <a:bodyPr wrap="square" rtlCol="0">
            <a:spAutoFit/>
          </a:bodyPr>
          <a:lstStyle/>
          <a:p>
            <a:r>
              <a:rPr lang="ro-RO" sz="16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Contactați </a:t>
            </a:r>
            <a:r>
              <a:rPr lang="ro-RO" sz="1600" b="1" dirty="0">
                <a:solidFill>
                  <a:srgbClr val="0046AD"/>
                </a:solidFill>
                <a:latin typeface="Verdana" panose="020B0604030504040204" pitchFamily="34" charset="0"/>
                <a:ea typeface="Verdana" panose="020B0604030504040204" pitchFamily="34" charset="0"/>
                <a:cs typeface="Verdana" panose="020B0604030504040204" pitchFamily="34" charset="0"/>
              </a:rPr>
              <a:t>furnizorii Dvs. și angajaţi-vă într-un dialog cu ei pentru a conveni cu privire la cine ar trebui să aplice și pentru a vă asigura că utilizarea Dvs. </a:t>
            </a:r>
            <a:r>
              <a:rPr lang="ro-RO" sz="16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v</a:t>
            </a:r>
            <a:r>
              <a:rPr lang="en-US" sz="16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a</a:t>
            </a:r>
            <a:r>
              <a:rPr lang="ro-RO" sz="16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 </a:t>
            </a:r>
            <a:r>
              <a:rPr lang="ro-RO" sz="1600" b="1" dirty="0">
                <a:solidFill>
                  <a:srgbClr val="0046AD"/>
                </a:solidFill>
                <a:latin typeface="Verdana" panose="020B0604030504040204" pitchFamily="34" charset="0"/>
                <a:ea typeface="Verdana" panose="020B0604030504040204" pitchFamily="34" charset="0"/>
                <a:cs typeface="Verdana" panose="020B0604030504040204" pitchFamily="34" charset="0"/>
              </a:rPr>
              <a:t>fi acoperită în cerere </a:t>
            </a:r>
            <a:endParaRPr lang="en-US" sz="1600" b="1" dirty="0">
              <a:solidFill>
                <a:srgbClr val="0046AD"/>
              </a:solidFill>
              <a:latin typeface="Verdana" panose="020B0604030504040204" pitchFamily="34" charset="0"/>
              <a:ea typeface="Verdana" panose="020B0604030504040204" pitchFamily="34" charset="0"/>
              <a:cs typeface="Verdana" panose="020B0604030504040204" pitchFamily="34" charset="0"/>
            </a:endParaRPr>
          </a:p>
          <a:p>
            <a:endParaRPr lang="en-GB" sz="1600" b="1" dirty="0" smtClean="0">
              <a:solidFill>
                <a:srgbClr val="0046AD"/>
              </a:solidFill>
              <a:latin typeface="Verdana" panose="020B0604030504040204" pitchFamily="34" charset="0"/>
              <a:ea typeface="Verdana" panose="020B0604030504040204" pitchFamily="34" charset="0"/>
              <a:cs typeface="Verdana" panose="020B0604030504040204" pitchFamily="34" charset="0"/>
            </a:endParaRPr>
          </a:p>
        </p:txBody>
      </p:sp>
      <p:sp>
        <p:nvSpPr>
          <p:cNvPr id="10" name="TextBox 9"/>
          <p:cNvSpPr txBox="1"/>
          <p:nvPr/>
        </p:nvSpPr>
        <p:spPr>
          <a:xfrm>
            <a:off x="2852533" y="3429000"/>
            <a:ext cx="5112568" cy="1631216"/>
          </a:xfrm>
          <a:prstGeom prst="rect">
            <a:avLst/>
          </a:prstGeom>
          <a:noFill/>
        </p:spPr>
        <p:txBody>
          <a:bodyPr wrap="square" rtlCol="0">
            <a:spAutoFit/>
          </a:bodyPr>
          <a:lstStyle/>
          <a:p>
            <a:pPr fontAlgn="t"/>
            <a:r>
              <a:rPr lang="ro-RO" sz="2000" dirty="0" smtClean="0">
                <a:latin typeface="Verdana" panose="020B0604030504040204" pitchFamily="34" charset="0"/>
                <a:ea typeface="Verdana" panose="020B0604030504040204" pitchFamily="34" charset="0"/>
                <a:cs typeface="Verdana" panose="020B0604030504040204" pitchFamily="34" charset="0"/>
              </a:rPr>
              <a:t>Distribuitorii </a:t>
            </a:r>
            <a:r>
              <a:rPr lang="ro-RO" sz="2000" dirty="0">
                <a:latin typeface="Verdana" panose="020B0604030504040204" pitchFamily="34" charset="0"/>
                <a:ea typeface="Verdana" panose="020B0604030504040204" pitchFamily="34" charset="0"/>
                <a:cs typeface="Verdana" panose="020B0604030504040204" pitchFamily="34" charset="0"/>
              </a:rPr>
              <a:t>(adică entități care doar depozitează substanța</a:t>
            </a:r>
            <a:r>
              <a:rPr lang="en-US" sz="2000" dirty="0">
                <a:latin typeface="Verdana" panose="020B0604030504040204" pitchFamily="34" charset="0"/>
                <a:ea typeface="Verdana" panose="020B0604030504040204" pitchFamily="34" charset="0"/>
                <a:cs typeface="Verdana" panose="020B0604030504040204" pitchFamily="34" charset="0"/>
              </a:rPr>
              <a:t>) </a:t>
            </a:r>
            <a:r>
              <a:rPr lang="ro-RO" sz="2000" dirty="0">
                <a:latin typeface="Verdana" panose="020B0604030504040204" pitchFamily="34" charset="0"/>
                <a:ea typeface="Verdana" panose="020B0604030504040204" pitchFamily="34" charset="0"/>
                <a:cs typeface="Verdana" panose="020B0604030504040204" pitchFamily="34" charset="0"/>
              </a:rPr>
              <a:t>sunt "</a:t>
            </a:r>
            <a:r>
              <a:rPr lang="en-US" sz="2000" dirty="0" err="1">
                <a:latin typeface="Verdana" panose="020B0604030504040204" pitchFamily="34" charset="0"/>
                <a:ea typeface="Verdana" panose="020B0604030504040204" pitchFamily="34" charset="0"/>
                <a:cs typeface="Verdana" panose="020B0604030504040204" pitchFamily="34" charset="0"/>
              </a:rPr>
              <a:t>transparente</a:t>
            </a:r>
            <a:r>
              <a:rPr lang="en-US" sz="2000" dirty="0">
                <a:latin typeface="Verdana" panose="020B0604030504040204" pitchFamily="34" charset="0"/>
                <a:ea typeface="Verdana" panose="020B0604030504040204" pitchFamily="34" charset="0"/>
                <a:cs typeface="Verdana" panose="020B0604030504040204" pitchFamily="34" charset="0"/>
              </a:rPr>
              <a:t>" </a:t>
            </a:r>
            <a:r>
              <a:rPr lang="ro-RO" sz="2000" dirty="0">
                <a:latin typeface="Verdana" panose="020B0604030504040204" pitchFamily="34" charset="0"/>
                <a:ea typeface="Verdana" panose="020B0604030504040204" pitchFamily="34" charset="0"/>
                <a:cs typeface="Verdana" panose="020B0604030504040204" pitchFamily="34" charset="0"/>
              </a:rPr>
              <a:t>în lanțul de aprovizionare în cazul în care nu "utilizează" substanța</a:t>
            </a:r>
            <a:endParaRPr lang="en-US" sz="2000" dirty="0">
              <a:latin typeface="Verdana" panose="020B0604030504040204" pitchFamily="34" charset="0"/>
              <a:ea typeface="Verdana" panose="020B0604030504040204" pitchFamily="34" charset="0"/>
              <a:cs typeface="Verdana" panose="020B0604030504040204" pitchFamily="34" charset="0"/>
            </a:endParaRPr>
          </a:p>
        </p:txBody>
      </p:sp>
      <p:sp>
        <p:nvSpPr>
          <p:cNvPr id="11" name="Rectangle 10"/>
          <p:cNvSpPr/>
          <p:nvPr/>
        </p:nvSpPr>
        <p:spPr>
          <a:xfrm>
            <a:off x="2852533" y="1889537"/>
            <a:ext cx="5112568" cy="1015663"/>
          </a:xfrm>
          <a:prstGeom prst="rect">
            <a:avLst/>
          </a:prstGeom>
        </p:spPr>
        <p:txBody>
          <a:bodyPr wrap="square">
            <a:spAutoFit/>
          </a:bodyPr>
          <a:lstStyle/>
          <a:p>
            <a:pPr fontAlgn="t"/>
            <a:r>
              <a:rPr lang="ro-RO" sz="2000" dirty="0">
                <a:latin typeface="Verdana" panose="020B0604030504040204" pitchFamily="34" charset="0"/>
                <a:ea typeface="Verdana" panose="020B0604030504040204" pitchFamily="34" charset="0"/>
                <a:cs typeface="Verdana" panose="020B0604030504040204" pitchFamily="34" charset="0"/>
              </a:rPr>
              <a:t>Fabricarea și operațiunile necesare </a:t>
            </a:r>
            <a:r>
              <a:rPr lang="ro-RO" sz="2000" dirty="0" smtClean="0">
                <a:latin typeface="Verdana" panose="020B0604030504040204" pitchFamily="34" charset="0"/>
                <a:ea typeface="Verdana" panose="020B0604030504040204" pitchFamily="34" charset="0"/>
                <a:cs typeface="Verdana" panose="020B0604030504040204" pitchFamily="34" charset="0"/>
              </a:rPr>
              <a:t>stadiul</a:t>
            </a:r>
            <a:r>
              <a:rPr lang="en-US" sz="2000" dirty="0" err="1" smtClean="0">
                <a:latin typeface="Verdana" panose="020B0604030504040204" pitchFamily="34" charset="0"/>
                <a:ea typeface="Verdana" panose="020B0604030504040204" pitchFamily="34" charset="0"/>
                <a:cs typeface="Verdana" panose="020B0604030504040204" pitchFamily="34" charset="0"/>
              </a:rPr>
              <a:t>ui</a:t>
            </a:r>
            <a:r>
              <a:rPr lang="ro-RO" sz="2000" dirty="0" smtClean="0">
                <a:latin typeface="Verdana" panose="020B0604030504040204" pitchFamily="34" charset="0"/>
                <a:ea typeface="Verdana" panose="020B0604030504040204" pitchFamily="34" charset="0"/>
                <a:cs typeface="Verdana" panose="020B0604030504040204" pitchFamily="34" charset="0"/>
              </a:rPr>
              <a:t> </a:t>
            </a:r>
            <a:r>
              <a:rPr lang="ro-RO" sz="2000" dirty="0">
                <a:latin typeface="Verdana" panose="020B0604030504040204" pitchFamily="34" charset="0"/>
                <a:ea typeface="Verdana" panose="020B0604030504040204" pitchFamily="34" charset="0"/>
                <a:cs typeface="Verdana" panose="020B0604030504040204" pitchFamily="34" charset="0"/>
              </a:rPr>
              <a:t>de </a:t>
            </a:r>
            <a:r>
              <a:rPr lang="ro-RO" sz="2000" dirty="0" smtClean="0">
                <a:latin typeface="Verdana" panose="020B0604030504040204" pitchFamily="34" charset="0"/>
                <a:ea typeface="Verdana" panose="020B0604030504040204" pitchFamily="34" charset="0"/>
                <a:cs typeface="Verdana" panose="020B0604030504040204" pitchFamily="34" charset="0"/>
              </a:rPr>
              <a:t>fabrica</a:t>
            </a:r>
            <a:r>
              <a:rPr lang="en-US" sz="2000" dirty="0" smtClean="0">
                <a:latin typeface="Verdana" panose="020B0604030504040204" pitchFamily="34" charset="0"/>
                <a:ea typeface="Verdana" panose="020B0604030504040204" pitchFamily="34" charset="0"/>
                <a:cs typeface="Verdana" panose="020B0604030504040204" pitchFamily="34" charset="0"/>
              </a:rPr>
              <a:t>re</a:t>
            </a:r>
            <a:r>
              <a:rPr lang="ro-RO" sz="2000" dirty="0" smtClean="0">
                <a:latin typeface="Verdana" panose="020B0604030504040204" pitchFamily="34" charset="0"/>
                <a:ea typeface="Verdana" panose="020B0604030504040204" pitchFamily="34" charset="0"/>
                <a:cs typeface="Verdana" panose="020B0604030504040204" pitchFamily="34" charset="0"/>
              </a:rPr>
              <a:t> </a:t>
            </a:r>
            <a:r>
              <a:rPr lang="ro-RO" sz="2000" dirty="0">
                <a:latin typeface="Verdana" panose="020B0604030504040204" pitchFamily="34" charset="0"/>
                <a:ea typeface="Verdana" panose="020B0604030504040204" pitchFamily="34" charset="0"/>
                <a:cs typeface="Verdana" panose="020B0604030504040204" pitchFamily="34" charset="0"/>
              </a:rPr>
              <a:t>nu sunt supuse obligației de autorizare.</a:t>
            </a:r>
            <a:endParaRPr lang="en-US" sz="2000" dirty="0">
              <a:latin typeface="Verdana" panose="020B0604030504040204" pitchFamily="34" charset="0"/>
              <a:ea typeface="Verdana" panose="020B0604030504040204" pitchFamily="34" charset="0"/>
              <a:cs typeface="Verdana" panose="020B0604030504040204" pitchFamily="34" charset="0"/>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31640" y="1642822"/>
            <a:ext cx="1059080" cy="1545267"/>
          </a:xfrm>
          <a:prstGeom prst="rect">
            <a:avLst/>
          </a:prstGeom>
        </p:spPr>
      </p:pic>
      <p:pic>
        <p:nvPicPr>
          <p:cNvPr id="12" name="Picture 2" descr="Z:\2.1 DU support package\2.1.14 Video Tutorials\DUtutorials Images\DU_tutorials_symbols\Who_is_DU\distributor.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15616" y="3508559"/>
            <a:ext cx="1520893" cy="977143"/>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57845" y="5301208"/>
            <a:ext cx="1149859" cy="968400"/>
          </a:xfrm>
          <a:prstGeom prst="rect">
            <a:avLst/>
          </a:prstGeom>
        </p:spPr>
      </p:pic>
    </p:spTree>
    <p:extLst>
      <p:ext uri="{BB962C8B-B14F-4D97-AF65-F5344CB8AC3E}">
        <p14:creationId xmlns:p14="http://schemas.microsoft.com/office/powerpoint/2010/main" val="74292146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1560" y="116632"/>
            <a:ext cx="7772400" cy="1080121"/>
          </a:xfrm>
        </p:spPr>
        <p:txBody>
          <a:bodyPr>
            <a:noAutofit/>
          </a:bodyPr>
          <a:lstStyle/>
          <a:p>
            <a:pPr lvl="0" fontAlgn="t"/>
            <a:r>
              <a:rPr lang="ro-RO" sz="28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Acoperirea </a:t>
            </a:r>
            <a:r>
              <a:rPr lang="ro-RO" sz="2800" b="1" dirty="0">
                <a:solidFill>
                  <a:srgbClr val="0046AD"/>
                </a:solidFill>
                <a:latin typeface="Verdana" panose="020B0604030504040204" pitchFamily="34" charset="0"/>
                <a:ea typeface="Verdana" panose="020B0604030504040204" pitchFamily="34" charset="0"/>
                <a:cs typeface="Verdana" panose="020B0604030504040204" pitchFamily="34" charset="0"/>
              </a:rPr>
              <a:t>lanţului de aprovizionare</a:t>
            </a:r>
            <a:endParaRPr lang="en-US" sz="2800" b="1" dirty="0">
              <a:solidFill>
                <a:srgbClr val="0046AD"/>
              </a:solidFill>
              <a:latin typeface="Verdana" panose="020B0604030504040204" pitchFamily="34" charset="0"/>
              <a:ea typeface="Verdana" panose="020B0604030504040204" pitchFamily="34" charset="0"/>
              <a:cs typeface="Verdana" panose="020B0604030504040204" pitchFamily="34" charset="0"/>
            </a:endParaRPr>
          </a:p>
        </p:txBody>
      </p:sp>
      <p:sp>
        <p:nvSpPr>
          <p:cNvPr id="6" name="Slide Number Placeholder 5"/>
          <p:cNvSpPr>
            <a:spLocks noGrp="1"/>
          </p:cNvSpPr>
          <p:nvPr>
            <p:ph type="sldNum" sz="quarter" idx="12"/>
          </p:nvPr>
        </p:nvSpPr>
        <p:spPr>
          <a:xfrm>
            <a:off x="6553200" y="6356350"/>
            <a:ext cx="2133600" cy="365125"/>
          </a:xfrm>
        </p:spPr>
        <p:txBody>
          <a:bodyPr/>
          <a:lstStyle/>
          <a:p>
            <a:fld id="{6230B351-A18E-4512-92B8-03A75F39B8B0}" type="slidenum">
              <a:rPr lang="en-GB" sz="1000" smtClean="0">
                <a:latin typeface="Verdana" panose="020B0604030504040204" pitchFamily="34" charset="0"/>
                <a:ea typeface="Verdana" panose="020B0604030504040204" pitchFamily="34" charset="0"/>
                <a:cs typeface="Verdana" panose="020B0604030504040204" pitchFamily="34" charset="0"/>
              </a:rPr>
              <a:t>35</a:t>
            </a:fld>
            <a:endParaRPr lang="en-GB" sz="1000" dirty="0">
              <a:latin typeface="Verdana" panose="020B0604030504040204" pitchFamily="34" charset="0"/>
              <a:ea typeface="Verdana" panose="020B0604030504040204" pitchFamily="34" charset="0"/>
              <a:cs typeface="Verdana" panose="020B0604030504040204" pitchFamily="34" charset="0"/>
            </a:endParaRPr>
          </a:p>
        </p:txBody>
      </p:sp>
      <p:grpSp>
        <p:nvGrpSpPr>
          <p:cNvPr id="83" name="Group 82"/>
          <p:cNvGrpSpPr/>
          <p:nvPr/>
        </p:nvGrpSpPr>
        <p:grpSpPr>
          <a:xfrm>
            <a:off x="215515" y="1198493"/>
            <a:ext cx="9001001" cy="5328592"/>
            <a:chOff x="323527" y="1124744"/>
            <a:chExt cx="9001001" cy="5328592"/>
          </a:xfrm>
        </p:grpSpPr>
        <p:sp>
          <p:nvSpPr>
            <p:cNvPr id="3" name="Rounded Rectangle 2"/>
            <p:cNvSpPr/>
            <p:nvPr/>
          </p:nvSpPr>
          <p:spPr>
            <a:xfrm>
              <a:off x="323528" y="2204864"/>
              <a:ext cx="8424936" cy="1368152"/>
            </a:xfrm>
            <a:prstGeom prst="roundRect">
              <a:avLst/>
            </a:prstGeom>
            <a:noFill/>
            <a:ln w="28575">
              <a:solidFill>
                <a:srgbClr val="008B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Rounded Rectangle 7"/>
            <p:cNvSpPr/>
            <p:nvPr/>
          </p:nvSpPr>
          <p:spPr>
            <a:xfrm>
              <a:off x="323527" y="1700808"/>
              <a:ext cx="2664297" cy="360040"/>
            </a:xfrm>
            <a:prstGeom prst="roundRect">
              <a:avLst/>
            </a:prstGeom>
            <a:noFill/>
            <a:ln w="28575">
              <a:solidFill>
                <a:srgbClr val="008B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o-RO" sz="1400" b="1" dirty="0" smtClean="0">
                  <a:solidFill>
                    <a:srgbClr val="008BC8"/>
                  </a:solidFill>
                  <a:latin typeface="Verdana" panose="020B0604030504040204" pitchFamily="34" charset="0"/>
                  <a:ea typeface="Verdana" panose="020B0604030504040204" pitchFamily="34" charset="0"/>
                  <a:cs typeface="Verdana" panose="020B0604030504040204" pitchFamily="34" charset="0"/>
                </a:rPr>
                <a:t>Producător/importator</a:t>
              </a:r>
              <a:endParaRPr lang="en-GB" sz="1400" b="1" dirty="0">
                <a:solidFill>
                  <a:srgbClr val="008BC8"/>
                </a:solidFill>
                <a:latin typeface="Verdana" panose="020B0604030504040204" pitchFamily="34" charset="0"/>
                <a:ea typeface="Verdana" panose="020B0604030504040204" pitchFamily="34" charset="0"/>
                <a:cs typeface="Verdana" panose="020B0604030504040204" pitchFamily="34" charset="0"/>
              </a:endParaRPr>
            </a:p>
          </p:txBody>
        </p:sp>
        <p:sp>
          <p:nvSpPr>
            <p:cNvPr id="12" name="Rounded Rectangle 11"/>
            <p:cNvSpPr/>
            <p:nvPr/>
          </p:nvSpPr>
          <p:spPr>
            <a:xfrm>
              <a:off x="3203848" y="1700808"/>
              <a:ext cx="5544616" cy="360040"/>
            </a:xfrm>
            <a:prstGeom prst="roundRect">
              <a:avLst/>
            </a:prstGeom>
            <a:noFill/>
            <a:ln w="28575">
              <a:solidFill>
                <a:srgbClr val="008B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ro-RO" sz="1400" b="1" dirty="0" smtClean="0">
                  <a:solidFill>
                    <a:srgbClr val="008BC8"/>
                  </a:solidFill>
                  <a:latin typeface="Verdana" panose="020B0604030504040204" pitchFamily="34" charset="0"/>
                  <a:ea typeface="Verdana" panose="020B0604030504040204" pitchFamily="34" charset="0"/>
                  <a:cs typeface="Verdana" panose="020B0604030504040204" pitchFamily="34" charset="0"/>
                </a:rPr>
                <a:t>Utilizator </a:t>
              </a:r>
              <a:r>
                <a:rPr lang="ro-RO" sz="1400" b="1" dirty="0">
                  <a:solidFill>
                    <a:srgbClr val="008BC8"/>
                  </a:solidFill>
                  <a:latin typeface="Verdana" panose="020B0604030504040204" pitchFamily="34" charset="0"/>
                  <a:ea typeface="Verdana" panose="020B0604030504040204" pitchFamily="34" charset="0"/>
                  <a:cs typeface="Verdana" panose="020B0604030504040204" pitchFamily="34" charset="0"/>
                </a:rPr>
                <a:t>din </a:t>
              </a:r>
              <a:r>
                <a:rPr lang="ro-RO" sz="1400" b="1" dirty="0" smtClean="0">
                  <a:solidFill>
                    <a:srgbClr val="008BC8"/>
                  </a:solidFill>
                  <a:latin typeface="Verdana" panose="020B0604030504040204" pitchFamily="34" charset="0"/>
                  <a:ea typeface="Verdana" panose="020B0604030504040204" pitchFamily="34" charset="0"/>
                  <a:cs typeface="Verdana" panose="020B0604030504040204" pitchFamily="34" charset="0"/>
                </a:rPr>
                <a:t>aval</a:t>
              </a:r>
              <a:endParaRPr lang="en-US" sz="1400" b="1" dirty="0">
                <a:solidFill>
                  <a:srgbClr val="008BC8"/>
                </a:solidFill>
                <a:latin typeface="Verdana" panose="020B0604030504040204" pitchFamily="34" charset="0"/>
                <a:ea typeface="Verdana" panose="020B0604030504040204" pitchFamily="34" charset="0"/>
                <a:cs typeface="Verdana" panose="020B0604030504040204" pitchFamily="34" charset="0"/>
              </a:endParaRPr>
            </a:p>
          </p:txBody>
        </p:sp>
        <p:sp>
          <p:nvSpPr>
            <p:cNvPr id="13" name="Rounded Rectangle 12"/>
            <p:cNvSpPr/>
            <p:nvPr/>
          </p:nvSpPr>
          <p:spPr>
            <a:xfrm>
              <a:off x="323528" y="1124744"/>
              <a:ext cx="504056" cy="504056"/>
            </a:xfrm>
            <a:prstGeom prst="roundRect">
              <a:avLst/>
            </a:prstGeom>
            <a:noFill/>
            <a:ln w="285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p:cNvSpPr txBox="1"/>
            <p:nvPr/>
          </p:nvSpPr>
          <p:spPr>
            <a:xfrm>
              <a:off x="827584" y="1187460"/>
              <a:ext cx="1872208" cy="307777"/>
            </a:xfrm>
            <a:prstGeom prst="rect">
              <a:avLst/>
            </a:prstGeom>
            <a:noFill/>
          </p:spPr>
          <p:txBody>
            <a:bodyPr wrap="square" rtlCol="0">
              <a:spAutoFit/>
            </a:bodyPr>
            <a:lstStyle/>
            <a:p>
              <a:r>
                <a:rPr lang="en-GB" sz="1400" dirty="0" err="1" smtClean="0">
                  <a:latin typeface="Verdana" panose="020B0604030504040204" pitchFamily="34" charset="0"/>
                  <a:ea typeface="Verdana" panose="020B0604030504040204" pitchFamily="34" charset="0"/>
                  <a:cs typeface="Verdana" panose="020B0604030504040204" pitchFamily="34" charset="0"/>
                </a:rPr>
                <a:t>Aplicant</a:t>
              </a:r>
              <a:endParaRPr lang="en-GB" sz="1400" dirty="0">
                <a:latin typeface="Verdana" panose="020B0604030504040204" pitchFamily="34" charset="0"/>
                <a:ea typeface="Verdana" panose="020B0604030504040204" pitchFamily="34" charset="0"/>
                <a:cs typeface="Verdana" panose="020B0604030504040204" pitchFamily="34" charset="0"/>
              </a:endParaRPr>
            </a:p>
          </p:txBody>
        </p:sp>
        <p:cxnSp>
          <p:nvCxnSpPr>
            <p:cNvPr id="16" name="Straight Arrow Connector 15"/>
            <p:cNvCxnSpPr/>
            <p:nvPr/>
          </p:nvCxnSpPr>
          <p:spPr>
            <a:xfrm>
              <a:off x="2267744" y="1372126"/>
              <a:ext cx="648072" cy="0"/>
            </a:xfrm>
            <a:prstGeom prst="straightConnector1">
              <a:avLst/>
            </a:prstGeom>
            <a:ln w="28575">
              <a:solidFill>
                <a:srgbClr val="008BC8"/>
              </a:solidFill>
              <a:tailEnd type="arrow"/>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2915816" y="1196752"/>
              <a:ext cx="2304256" cy="307777"/>
            </a:xfrm>
            <a:prstGeom prst="rect">
              <a:avLst/>
            </a:prstGeom>
            <a:noFill/>
          </p:spPr>
          <p:txBody>
            <a:bodyPr wrap="square" rtlCol="0">
              <a:spAutoFit/>
            </a:bodyPr>
            <a:lstStyle/>
            <a:p>
              <a:r>
                <a:rPr lang="ro-RO" sz="1400" dirty="0" smtClean="0">
                  <a:latin typeface="Verdana" panose="020B0604030504040204" pitchFamily="34" charset="0"/>
                  <a:ea typeface="Verdana" panose="020B0604030504040204" pitchFamily="34" charset="0"/>
                  <a:cs typeface="Verdana" panose="020B0604030504040204" pitchFamily="34" charset="0"/>
                </a:rPr>
                <a:t>Autorizaţia acoperă</a:t>
              </a:r>
              <a:endParaRPr lang="en-GB" sz="1400" dirty="0">
                <a:latin typeface="Verdana" panose="020B0604030504040204" pitchFamily="34" charset="0"/>
                <a:ea typeface="Verdana" panose="020B0604030504040204" pitchFamily="34" charset="0"/>
                <a:cs typeface="Verdana" panose="020B0604030504040204" pitchFamily="34" charset="0"/>
              </a:endParaRPr>
            </a:p>
          </p:txBody>
        </p:sp>
        <p:cxnSp>
          <p:nvCxnSpPr>
            <p:cNvPr id="20" name="Straight Arrow Connector 19"/>
            <p:cNvCxnSpPr/>
            <p:nvPr/>
          </p:nvCxnSpPr>
          <p:spPr>
            <a:xfrm flipH="1">
              <a:off x="5364088" y="1370073"/>
              <a:ext cx="688268" cy="1488"/>
            </a:xfrm>
            <a:prstGeom prst="straightConnector1">
              <a:avLst/>
            </a:prstGeom>
            <a:ln w="28575">
              <a:solidFill>
                <a:srgbClr val="E45E24"/>
              </a:solidFill>
              <a:tailEnd type="arrow"/>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6012160" y="1196752"/>
              <a:ext cx="3312368" cy="307777"/>
            </a:xfrm>
            <a:prstGeom prst="rect">
              <a:avLst/>
            </a:prstGeom>
            <a:noFill/>
          </p:spPr>
          <p:txBody>
            <a:bodyPr wrap="square" rtlCol="0">
              <a:spAutoFit/>
            </a:bodyPr>
            <a:lstStyle/>
            <a:p>
              <a:r>
                <a:rPr lang="ro-RO" sz="1400" dirty="0" smtClean="0">
                  <a:latin typeface="Verdana" panose="020B0604030504040204" pitchFamily="34" charset="0"/>
                  <a:ea typeface="Verdana" panose="020B0604030504040204" pitchFamily="34" charset="0"/>
                  <a:cs typeface="Verdana" panose="020B0604030504040204" pitchFamily="34" charset="0"/>
                </a:rPr>
                <a:t>Autorizaţia</a:t>
              </a:r>
              <a:r>
                <a:rPr lang="en-US" sz="1400" dirty="0" smtClean="0">
                  <a:latin typeface="Verdana" panose="020B0604030504040204" pitchFamily="34" charset="0"/>
                  <a:ea typeface="Verdana" panose="020B0604030504040204" pitchFamily="34" charset="0"/>
                  <a:cs typeface="Verdana" panose="020B0604030504040204" pitchFamily="34" charset="0"/>
                </a:rPr>
                <a:t> nu</a:t>
              </a:r>
              <a:r>
                <a:rPr lang="ro-RO" sz="1400" dirty="0" smtClean="0">
                  <a:latin typeface="Verdana" panose="020B0604030504040204" pitchFamily="34" charset="0"/>
                  <a:ea typeface="Verdana" panose="020B0604030504040204" pitchFamily="34" charset="0"/>
                  <a:cs typeface="Verdana" panose="020B0604030504040204" pitchFamily="34" charset="0"/>
                </a:rPr>
                <a:t> acoperă</a:t>
              </a:r>
              <a:endParaRPr lang="en-GB" sz="1400" dirty="0">
                <a:latin typeface="Verdana" panose="020B0604030504040204" pitchFamily="34" charset="0"/>
                <a:ea typeface="Verdana" panose="020B0604030504040204" pitchFamily="34" charset="0"/>
                <a:cs typeface="Verdana" panose="020B0604030504040204" pitchFamily="34" charset="0"/>
              </a:endParaRPr>
            </a:p>
          </p:txBody>
        </p:sp>
        <p:cxnSp>
          <p:nvCxnSpPr>
            <p:cNvPr id="26" name="Straight Connector 25"/>
            <p:cNvCxnSpPr/>
            <p:nvPr/>
          </p:nvCxnSpPr>
          <p:spPr>
            <a:xfrm>
              <a:off x="5508104" y="1145713"/>
              <a:ext cx="544252" cy="447991"/>
            </a:xfrm>
            <a:prstGeom prst="line">
              <a:avLst/>
            </a:prstGeom>
            <a:ln w="28575">
              <a:solidFill>
                <a:srgbClr val="E45E24"/>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V="1">
              <a:off x="5535724" y="1145713"/>
              <a:ext cx="476436" cy="447991"/>
            </a:xfrm>
            <a:prstGeom prst="line">
              <a:avLst/>
            </a:prstGeom>
            <a:ln w="28575">
              <a:solidFill>
                <a:srgbClr val="E45E24"/>
              </a:solidFill>
            </a:ln>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323528" y="2566645"/>
              <a:ext cx="648072" cy="646331"/>
            </a:xfrm>
            <a:prstGeom prst="rect">
              <a:avLst/>
            </a:prstGeom>
            <a:noFill/>
          </p:spPr>
          <p:txBody>
            <a:bodyPr wrap="square" rtlCol="0">
              <a:spAutoFit/>
            </a:bodyPr>
            <a:lstStyle/>
            <a:p>
              <a:pPr algn="ctr"/>
              <a:r>
                <a:rPr lang="en-GB" sz="3600" b="1" dirty="0" smtClean="0">
                  <a:solidFill>
                    <a:srgbClr val="008BC8"/>
                  </a:solidFill>
                  <a:latin typeface="Verdana" panose="020B0604030504040204" pitchFamily="34" charset="0"/>
                  <a:ea typeface="Verdana" panose="020B0604030504040204" pitchFamily="34" charset="0"/>
                  <a:cs typeface="Verdana" panose="020B0604030504040204" pitchFamily="34" charset="0"/>
                </a:rPr>
                <a:t>A</a:t>
              </a:r>
              <a:endParaRPr lang="en-GB" sz="3600" b="1" dirty="0">
                <a:solidFill>
                  <a:srgbClr val="008BC8"/>
                </a:solidFill>
                <a:latin typeface="Verdana" panose="020B0604030504040204" pitchFamily="34" charset="0"/>
                <a:ea typeface="Verdana" panose="020B0604030504040204" pitchFamily="34" charset="0"/>
                <a:cs typeface="Verdana" panose="020B0604030504040204" pitchFamily="34" charset="0"/>
              </a:endParaRPr>
            </a:p>
          </p:txBody>
        </p:sp>
        <p:sp>
          <p:nvSpPr>
            <p:cNvPr id="37" name="TextBox 36"/>
            <p:cNvSpPr txBox="1"/>
            <p:nvPr/>
          </p:nvSpPr>
          <p:spPr>
            <a:xfrm>
              <a:off x="323528" y="3934797"/>
              <a:ext cx="648072" cy="646331"/>
            </a:xfrm>
            <a:prstGeom prst="rect">
              <a:avLst/>
            </a:prstGeom>
            <a:noFill/>
          </p:spPr>
          <p:txBody>
            <a:bodyPr wrap="square" rtlCol="0">
              <a:spAutoFit/>
            </a:bodyPr>
            <a:lstStyle/>
            <a:p>
              <a:pPr algn="ctr"/>
              <a:r>
                <a:rPr lang="en-GB" sz="3600" b="1" dirty="0" smtClean="0">
                  <a:solidFill>
                    <a:srgbClr val="008BC8"/>
                  </a:solidFill>
                  <a:latin typeface="Verdana" panose="020B0604030504040204" pitchFamily="34" charset="0"/>
                  <a:ea typeface="Verdana" panose="020B0604030504040204" pitchFamily="34" charset="0"/>
                  <a:cs typeface="Verdana" panose="020B0604030504040204" pitchFamily="34" charset="0"/>
                </a:rPr>
                <a:t>B</a:t>
              </a:r>
              <a:endParaRPr lang="en-GB" sz="3600" b="1" dirty="0">
                <a:solidFill>
                  <a:srgbClr val="008BC8"/>
                </a:solidFill>
                <a:latin typeface="Verdana" panose="020B0604030504040204" pitchFamily="34" charset="0"/>
                <a:ea typeface="Verdana" panose="020B0604030504040204" pitchFamily="34" charset="0"/>
                <a:cs typeface="Verdana" panose="020B0604030504040204" pitchFamily="34" charset="0"/>
              </a:endParaRPr>
            </a:p>
          </p:txBody>
        </p:sp>
        <p:sp>
          <p:nvSpPr>
            <p:cNvPr id="38" name="TextBox 37"/>
            <p:cNvSpPr txBox="1"/>
            <p:nvPr/>
          </p:nvSpPr>
          <p:spPr>
            <a:xfrm>
              <a:off x="323528" y="5446965"/>
              <a:ext cx="648072" cy="646331"/>
            </a:xfrm>
            <a:prstGeom prst="rect">
              <a:avLst/>
            </a:prstGeom>
            <a:noFill/>
          </p:spPr>
          <p:txBody>
            <a:bodyPr wrap="square" rtlCol="0">
              <a:spAutoFit/>
            </a:bodyPr>
            <a:lstStyle/>
            <a:p>
              <a:pPr algn="ctr"/>
              <a:r>
                <a:rPr lang="en-GB" sz="3600" b="1" dirty="0" smtClean="0">
                  <a:solidFill>
                    <a:srgbClr val="008BC8"/>
                  </a:solidFill>
                  <a:latin typeface="Verdana" panose="020B0604030504040204" pitchFamily="34" charset="0"/>
                  <a:ea typeface="Verdana" panose="020B0604030504040204" pitchFamily="34" charset="0"/>
                  <a:cs typeface="Verdana" panose="020B0604030504040204" pitchFamily="34" charset="0"/>
                </a:rPr>
                <a:t>C</a:t>
              </a:r>
              <a:endParaRPr lang="en-GB" sz="3600" b="1" dirty="0">
                <a:solidFill>
                  <a:srgbClr val="008BC8"/>
                </a:solidFill>
                <a:latin typeface="Verdana" panose="020B0604030504040204" pitchFamily="34" charset="0"/>
                <a:ea typeface="Verdana" panose="020B0604030504040204" pitchFamily="34" charset="0"/>
                <a:cs typeface="Verdana" panose="020B0604030504040204" pitchFamily="34" charset="0"/>
              </a:endParaRPr>
            </a:p>
          </p:txBody>
        </p:sp>
        <p:pic>
          <p:nvPicPr>
            <p:cNvPr id="42" name="Picture 4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73288" y="3717032"/>
              <a:ext cx="478432" cy="698063"/>
            </a:xfrm>
            <a:prstGeom prst="rect">
              <a:avLst/>
            </a:prstGeom>
          </p:spPr>
        </p:pic>
        <p:pic>
          <p:nvPicPr>
            <p:cNvPr id="43" name="Picture 4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73288" y="5179209"/>
              <a:ext cx="478432" cy="698063"/>
            </a:xfrm>
            <a:prstGeom prst="rect">
              <a:avLst/>
            </a:prstGeom>
          </p:spPr>
        </p:pic>
        <p:pic>
          <p:nvPicPr>
            <p:cNvPr id="47" name="Picture 4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72594" y="2341099"/>
              <a:ext cx="499606" cy="727861"/>
            </a:xfrm>
            <a:prstGeom prst="rect">
              <a:avLst/>
            </a:prstGeom>
          </p:spPr>
        </p:pic>
        <p:sp>
          <p:nvSpPr>
            <p:cNvPr id="49" name="Rounded Rectangle 48"/>
            <p:cNvSpPr/>
            <p:nvPr/>
          </p:nvSpPr>
          <p:spPr>
            <a:xfrm>
              <a:off x="971600" y="2276872"/>
              <a:ext cx="1728192" cy="1224136"/>
            </a:xfrm>
            <a:prstGeom prst="roundRect">
              <a:avLst/>
            </a:prstGeom>
            <a:noFill/>
            <a:ln w="285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1" name="Picture 5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79912" y="2348880"/>
              <a:ext cx="499606" cy="727861"/>
            </a:xfrm>
            <a:prstGeom prst="rect">
              <a:avLst/>
            </a:prstGeom>
          </p:spPr>
        </p:pic>
        <p:sp>
          <p:nvSpPr>
            <p:cNvPr id="52" name="TextBox 51"/>
            <p:cNvSpPr txBox="1"/>
            <p:nvPr/>
          </p:nvSpPr>
          <p:spPr>
            <a:xfrm>
              <a:off x="899592" y="3100898"/>
              <a:ext cx="1872208" cy="246221"/>
            </a:xfrm>
            <a:prstGeom prst="rect">
              <a:avLst/>
            </a:prstGeom>
            <a:noFill/>
          </p:spPr>
          <p:txBody>
            <a:bodyPr wrap="square" rtlCol="0">
              <a:spAutoFit/>
            </a:bodyPr>
            <a:lstStyle/>
            <a:p>
              <a:pPr algn="ctr"/>
              <a:r>
                <a:rPr lang="en-GB" sz="1000" dirty="0" smtClean="0">
                  <a:latin typeface="Verdana" panose="020B0604030504040204" pitchFamily="34" charset="0"/>
                  <a:ea typeface="Verdana" panose="020B0604030504040204" pitchFamily="34" charset="0"/>
                  <a:cs typeface="Verdana" panose="020B0604030504040204" pitchFamily="34" charset="0"/>
                </a:rPr>
                <a:t>(</a:t>
              </a:r>
              <a:r>
                <a:rPr lang="en-GB" sz="1000" dirty="0" err="1" smtClean="0">
                  <a:latin typeface="Verdana" panose="020B0604030504040204" pitchFamily="34" charset="0"/>
                  <a:ea typeface="Verdana" panose="020B0604030504040204" pitchFamily="34" charset="0"/>
                  <a:cs typeface="Verdana" panose="020B0604030504040204" pitchFamily="34" charset="0"/>
                </a:rPr>
                <a:t>aplicant</a:t>
              </a:r>
              <a:r>
                <a:rPr lang="en-GB" sz="1000" dirty="0">
                  <a:latin typeface="Verdana" panose="020B0604030504040204" pitchFamily="34" charset="0"/>
                  <a:ea typeface="Verdana" panose="020B0604030504040204" pitchFamily="34" charset="0"/>
                  <a:cs typeface="Verdana" panose="020B0604030504040204" pitchFamily="34" charset="0"/>
                </a:rPr>
                <a:t>) </a:t>
              </a:r>
            </a:p>
          </p:txBody>
        </p:sp>
        <p:sp>
          <p:nvSpPr>
            <p:cNvPr id="53" name="Rounded Rectangle 52"/>
            <p:cNvSpPr/>
            <p:nvPr/>
          </p:nvSpPr>
          <p:spPr>
            <a:xfrm>
              <a:off x="323528" y="3645024"/>
              <a:ext cx="8424936" cy="1368152"/>
            </a:xfrm>
            <a:prstGeom prst="roundRect">
              <a:avLst/>
            </a:prstGeom>
            <a:noFill/>
            <a:ln w="28575">
              <a:solidFill>
                <a:srgbClr val="008B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4" name="Rounded Rectangle 53"/>
            <p:cNvSpPr/>
            <p:nvPr/>
          </p:nvSpPr>
          <p:spPr>
            <a:xfrm>
              <a:off x="323528" y="5085184"/>
              <a:ext cx="8424936" cy="1368152"/>
            </a:xfrm>
            <a:prstGeom prst="roundRect">
              <a:avLst/>
            </a:prstGeom>
            <a:noFill/>
            <a:ln w="28575">
              <a:solidFill>
                <a:srgbClr val="008B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5" name="Rounded Rectangle 54"/>
            <p:cNvSpPr/>
            <p:nvPr/>
          </p:nvSpPr>
          <p:spPr>
            <a:xfrm>
              <a:off x="3347864" y="3717032"/>
              <a:ext cx="1368152" cy="1224136"/>
            </a:xfrm>
            <a:prstGeom prst="roundRect">
              <a:avLst/>
            </a:prstGeom>
            <a:noFill/>
            <a:ln w="285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Rounded Rectangle 55"/>
            <p:cNvSpPr/>
            <p:nvPr/>
          </p:nvSpPr>
          <p:spPr>
            <a:xfrm>
              <a:off x="3347864" y="5157192"/>
              <a:ext cx="1368152" cy="1224136"/>
            </a:xfrm>
            <a:prstGeom prst="roundRect">
              <a:avLst/>
            </a:prstGeom>
            <a:noFill/>
            <a:ln w="285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TextBox 56"/>
            <p:cNvSpPr txBox="1"/>
            <p:nvPr/>
          </p:nvSpPr>
          <p:spPr>
            <a:xfrm>
              <a:off x="575556" y="4437112"/>
              <a:ext cx="2412268" cy="553998"/>
            </a:xfrm>
            <a:prstGeom prst="rect">
              <a:avLst/>
            </a:prstGeom>
            <a:noFill/>
          </p:spPr>
          <p:txBody>
            <a:bodyPr wrap="square" rtlCol="0">
              <a:spAutoFit/>
            </a:bodyPr>
            <a:lstStyle/>
            <a:p>
              <a:pPr algn="ctr"/>
              <a:r>
                <a:rPr lang="ro-RO" sz="1000" dirty="0">
                  <a:latin typeface="Verdana" panose="020B0604030504040204" pitchFamily="34" charset="0"/>
                  <a:ea typeface="Verdana" panose="020B0604030504040204" pitchFamily="34" charset="0"/>
                  <a:cs typeface="Verdana" panose="020B0604030504040204" pitchFamily="34" charset="0"/>
                </a:rPr>
                <a:t>Producător/importato</a:t>
              </a:r>
              <a:r>
                <a:rPr lang="en-US" sz="1000" dirty="0">
                  <a:latin typeface="Verdana" panose="020B0604030504040204" pitchFamily="34" charset="0"/>
                  <a:ea typeface="Verdana" panose="020B0604030504040204" pitchFamily="34" charset="0"/>
                  <a:cs typeface="Verdana" panose="020B0604030504040204" pitchFamily="34" charset="0"/>
                </a:rPr>
                <a:t>r</a:t>
              </a:r>
              <a:r>
                <a:rPr lang="en-GB" sz="1000" dirty="0">
                  <a:latin typeface="Verdana" panose="020B0604030504040204" pitchFamily="34" charset="0"/>
                  <a:ea typeface="Verdana" panose="020B0604030504040204" pitchFamily="34" charset="0"/>
                  <a:cs typeface="Verdana" panose="020B0604030504040204" pitchFamily="34" charset="0"/>
                </a:rPr>
                <a:t> </a:t>
              </a:r>
            </a:p>
            <a:p>
              <a:pPr algn="ctr"/>
              <a:r>
                <a:rPr lang="ro-RO" sz="1000" dirty="0" err="1">
                  <a:latin typeface="Verdana" panose="020B0604030504040204" pitchFamily="34" charset="0"/>
                  <a:ea typeface="Verdana" panose="020B0604030504040204" pitchFamily="34" charset="0"/>
                  <a:cs typeface="Verdana" panose="020B0604030504040204" pitchFamily="34" charset="0"/>
                </a:rPr>
                <a:t>Aplicant</a:t>
              </a:r>
              <a:r>
                <a:rPr lang="ro-RO" sz="1000" dirty="0">
                  <a:latin typeface="Verdana" panose="020B0604030504040204" pitchFamily="34" charset="0"/>
                  <a:ea typeface="Verdana" panose="020B0604030504040204" pitchFamily="34" charset="0"/>
                  <a:cs typeface="Verdana" panose="020B0604030504040204" pitchFamily="34" charset="0"/>
                </a:rPr>
                <a:t> imediat după furnizor</a:t>
              </a:r>
              <a:r>
                <a:rPr lang="en-GB" sz="1000" dirty="0">
                  <a:latin typeface="Verdana" panose="020B0604030504040204" pitchFamily="34" charset="0"/>
                  <a:ea typeface="Verdana" panose="020B0604030504040204" pitchFamily="34" charset="0"/>
                  <a:cs typeface="Verdana" panose="020B0604030504040204" pitchFamily="34" charset="0"/>
                </a:rPr>
                <a:t>.</a:t>
              </a:r>
            </a:p>
            <a:p>
              <a:pPr algn="ctr"/>
              <a:r>
                <a:rPr lang="ro-RO" sz="1000" dirty="0">
                  <a:latin typeface="Verdana" panose="020B0604030504040204" pitchFamily="34" charset="0"/>
                  <a:ea typeface="Verdana" panose="020B0604030504040204" pitchFamily="34" charset="0"/>
                  <a:cs typeface="Verdana" panose="020B0604030504040204" pitchFamily="34" charset="0"/>
                </a:rPr>
                <a:t>P/I nu o utilizează el însuşi</a:t>
              </a:r>
              <a:endParaRPr lang="en-GB" sz="1000" dirty="0">
                <a:latin typeface="Verdana" panose="020B0604030504040204" pitchFamily="34" charset="0"/>
                <a:ea typeface="Verdana" panose="020B0604030504040204" pitchFamily="34" charset="0"/>
                <a:cs typeface="Verdana" panose="020B0604030504040204" pitchFamily="34" charset="0"/>
              </a:endParaRPr>
            </a:p>
          </p:txBody>
        </p:sp>
        <p:cxnSp>
          <p:nvCxnSpPr>
            <p:cNvPr id="59" name="Straight Arrow Connector 58"/>
            <p:cNvCxnSpPr/>
            <p:nvPr/>
          </p:nvCxnSpPr>
          <p:spPr>
            <a:xfrm>
              <a:off x="2771800" y="2852936"/>
              <a:ext cx="432048" cy="0"/>
            </a:xfrm>
            <a:prstGeom prst="straightConnector1">
              <a:avLst/>
            </a:prstGeom>
            <a:ln w="28575">
              <a:solidFill>
                <a:srgbClr val="008BC8"/>
              </a:solidFill>
              <a:tailEnd type="arrow"/>
            </a:ln>
          </p:spPr>
          <p:style>
            <a:lnRef idx="1">
              <a:schemeClr val="accent1"/>
            </a:lnRef>
            <a:fillRef idx="0">
              <a:schemeClr val="accent1"/>
            </a:fillRef>
            <a:effectRef idx="0">
              <a:schemeClr val="accent1"/>
            </a:effectRef>
            <a:fontRef idx="minor">
              <a:schemeClr val="tx1"/>
            </a:fontRef>
          </p:style>
        </p:cxnSp>
        <p:cxnSp>
          <p:nvCxnSpPr>
            <p:cNvPr id="61" name="Straight Arrow Connector 60"/>
            <p:cNvCxnSpPr/>
            <p:nvPr/>
          </p:nvCxnSpPr>
          <p:spPr>
            <a:xfrm flipH="1">
              <a:off x="2771800" y="4293096"/>
              <a:ext cx="432048" cy="0"/>
            </a:xfrm>
            <a:prstGeom prst="straightConnector1">
              <a:avLst/>
            </a:prstGeom>
            <a:ln w="28575">
              <a:solidFill>
                <a:srgbClr val="008BC8"/>
              </a:solidFill>
              <a:tailEnd type="arrow"/>
            </a:ln>
          </p:spPr>
          <p:style>
            <a:lnRef idx="1">
              <a:schemeClr val="accent1"/>
            </a:lnRef>
            <a:fillRef idx="0">
              <a:schemeClr val="accent1"/>
            </a:fillRef>
            <a:effectRef idx="0">
              <a:schemeClr val="accent1"/>
            </a:effectRef>
            <a:fontRef idx="minor">
              <a:schemeClr val="tx1"/>
            </a:fontRef>
          </p:style>
        </p:cxnSp>
        <p:pic>
          <p:nvPicPr>
            <p:cNvPr id="62" name="Picture 6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72594" y="3781259"/>
              <a:ext cx="499606" cy="727861"/>
            </a:xfrm>
            <a:prstGeom prst="rect">
              <a:avLst/>
            </a:prstGeom>
          </p:spPr>
        </p:pic>
        <p:cxnSp>
          <p:nvCxnSpPr>
            <p:cNvPr id="63" name="Straight Arrow Connector 62"/>
            <p:cNvCxnSpPr/>
            <p:nvPr/>
          </p:nvCxnSpPr>
          <p:spPr>
            <a:xfrm flipH="1">
              <a:off x="2771800" y="5805264"/>
              <a:ext cx="432048" cy="0"/>
            </a:xfrm>
            <a:prstGeom prst="straightConnector1">
              <a:avLst/>
            </a:prstGeom>
            <a:ln w="28575">
              <a:solidFill>
                <a:srgbClr val="008BC8"/>
              </a:solidFill>
              <a:tailEnd type="arrow"/>
            </a:ln>
          </p:spPr>
          <p:style>
            <a:lnRef idx="1">
              <a:schemeClr val="accent1"/>
            </a:lnRef>
            <a:fillRef idx="0">
              <a:schemeClr val="accent1"/>
            </a:fillRef>
            <a:effectRef idx="0">
              <a:schemeClr val="accent1"/>
            </a:effectRef>
            <a:fontRef idx="minor">
              <a:schemeClr val="tx1"/>
            </a:fontRef>
          </p:style>
        </p:cxnSp>
        <p:cxnSp>
          <p:nvCxnSpPr>
            <p:cNvPr id="64" name="Straight Arrow Connector 63"/>
            <p:cNvCxnSpPr/>
            <p:nvPr/>
          </p:nvCxnSpPr>
          <p:spPr>
            <a:xfrm>
              <a:off x="5004048" y="2852936"/>
              <a:ext cx="432048" cy="0"/>
            </a:xfrm>
            <a:prstGeom prst="straightConnector1">
              <a:avLst/>
            </a:prstGeom>
            <a:ln w="28575">
              <a:solidFill>
                <a:srgbClr val="008BC8"/>
              </a:solidFill>
              <a:tailEnd type="arrow"/>
            </a:ln>
          </p:spPr>
          <p:style>
            <a:lnRef idx="1">
              <a:schemeClr val="accent1"/>
            </a:lnRef>
            <a:fillRef idx="0">
              <a:schemeClr val="accent1"/>
            </a:fillRef>
            <a:effectRef idx="0">
              <a:schemeClr val="accent1"/>
            </a:effectRef>
            <a:fontRef idx="minor">
              <a:schemeClr val="tx1"/>
            </a:fontRef>
          </p:style>
        </p:cxnSp>
        <p:cxnSp>
          <p:nvCxnSpPr>
            <p:cNvPr id="65" name="Straight Arrow Connector 64"/>
            <p:cNvCxnSpPr/>
            <p:nvPr/>
          </p:nvCxnSpPr>
          <p:spPr>
            <a:xfrm>
              <a:off x="5004048" y="4293096"/>
              <a:ext cx="432048" cy="0"/>
            </a:xfrm>
            <a:prstGeom prst="straightConnector1">
              <a:avLst/>
            </a:prstGeom>
            <a:ln w="28575">
              <a:solidFill>
                <a:srgbClr val="008BC8"/>
              </a:solidFill>
              <a:tailEnd type="arrow"/>
            </a:ln>
          </p:spPr>
          <p:style>
            <a:lnRef idx="1">
              <a:schemeClr val="accent1"/>
            </a:lnRef>
            <a:fillRef idx="0">
              <a:schemeClr val="accent1"/>
            </a:fillRef>
            <a:effectRef idx="0">
              <a:schemeClr val="accent1"/>
            </a:effectRef>
            <a:fontRef idx="minor">
              <a:schemeClr val="tx1"/>
            </a:fontRef>
          </p:style>
        </p:cxnSp>
        <p:cxnSp>
          <p:nvCxnSpPr>
            <p:cNvPr id="67" name="Straight Arrow Connector 66"/>
            <p:cNvCxnSpPr/>
            <p:nvPr/>
          </p:nvCxnSpPr>
          <p:spPr>
            <a:xfrm>
              <a:off x="6732240" y="2852936"/>
              <a:ext cx="432048" cy="0"/>
            </a:xfrm>
            <a:prstGeom prst="straightConnector1">
              <a:avLst/>
            </a:prstGeom>
            <a:ln w="28575">
              <a:solidFill>
                <a:srgbClr val="008BC8"/>
              </a:solidFill>
              <a:tailEnd type="arrow"/>
            </a:ln>
          </p:spPr>
          <p:style>
            <a:lnRef idx="1">
              <a:schemeClr val="accent1"/>
            </a:lnRef>
            <a:fillRef idx="0">
              <a:schemeClr val="accent1"/>
            </a:fillRef>
            <a:effectRef idx="0">
              <a:schemeClr val="accent1"/>
            </a:effectRef>
            <a:fontRef idx="minor">
              <a:schemeClr val="tx1"/>
            </a:fontRef>
          </p:style>
        </p:cxnSp>
        <p:cxnSp>
          <p:nvCxnSpPr>
            <p:cNvPr id="68" name="Straight Arrow Connector 67"/>
            <p:cNvCxnSpPr/>
            <p:nvPr/>
          </p:nvCxnSpPr>
          <p:spPr>
            <a:xfrm>
              <a:off x="6732240" y="4293096"/>
              <a:ext cx="432048" cy="0"/>
            </a:xfrm>
            <a:prstGeom prst="straightConnector1">
              <a:avLst/>
            </a:prstGeom>
            <a:ln w="28575">
              <a:solidFill>
                <a:srgbClr val="008BC8"/>
              </a:solidFill>
              <a:tailEnd type="arrow"/>
            </a:ln>
          </p:spPr>
          <p:style>
            <a:lnRef idx="1">
              <a:schemeClr val="accent1"/>
            </a:lnRef>
            <a:fillRef idx="0">
              <a:schemeClr val="accent1"/>
            </a:fillRef>
            <a:effectRef idx="0">
              <a:schemeClr val="accent1"/>
            </a:effectRef>
            <a:fontRef idx="minor">
              <a:schemeClr val="tx1"/>
            </a:fontRef>
          </p:style>
        </p:cxnSp>
        <p:sp>
          <p:nvSpPr>
            <p:cNvPr id="69" name="TextBox 68"/>
            <p:cNvSpPr txBox="1"/>
            <p:nvPr/>
          </p:nvSpPr>
          <p:spPr>
            <a:xfrm>
              <a:off x="3131840" y="3100898"/>
              <a:ext cx="1872208" cy="246221"/>
            </a:xfrm>
            <a:prstGeom prst="rect">
              <a:avLst/>
            </a:prstGeom>
            <a:noFill/>
          </p:spPr>
          <p:txBody>
            <a:bodyPr wrap="square" rtlCol="0">
              <a:spAutoFit/>
            </a:bodyPr>
            <a:lstStyle/>
            <a:p>
              <a:pPr algn="ctr"/>
              <a:r>
                <a:rPr lang="en-GB" sz="1000" dirty="0" smtClean="0">
                  <a:latin typeface="Verdana" panose="020B0604030504040204" pitchFamily="34" charset="0"/>
                  <a:ea typeface="Verdana" panose="020B0604030504040204" pitchFamily="34" charset="0"/>
                  <a:cs typeface="Verdana" panose="020B0604030504040204" pitchFamily="34" charset="0"/>
                </a:rPr>
                <a:t>Formulator 1</a:t>
              </a:r>
              <a:endParaRPr lang="en-GB" sz="1000" dirty="0">
                <a:latin typeface="Verdana" panose="020B0604030504040204" pitchFamily="34" charset="0"/>
                <a:ea typeface="Verdana" panose="020B0604030504040204" pitchFamily="34" charset="0"/>
                <a:cs typeface="Verdana" panose="020B0604030504040204" pitchFamily="34" charset="0"/>
              </a:endParaRPr>
            </a:p>
          </p:txBody>
        </p:sp>
        <p:sp>
          <p:nvSpPr>
            <p:cNvPr id="70" name="TextBox 69"/>
            <p:cNvSpPr txBox="1"/>
            <p:nvPr/>
          </p:nvSpPr>
          <p:spPr>
            <a:xfrm>
              <a:off x="5220072" y="3110771"/>
              <a:ext cx="1872208" cy="246221"/>
            </a:xfrm>
            <a:prstGeom prst="rect">
              <a:avLst/>
            </a:prstGeom>
            <a:noFill/>
          </p:spPr>
          <p:txBody>
            <a:bodyPr wrap="square" rtlCol="0">
              <a:spAutoFit/>
            </a:bodyPr>
            <a:lstStyle/>
            <a:p>
              <a:pPr algn="ctr"/>
              <a:r>
                <a:rPr lang="en-GB" sz="1000" dirty="0" smtClean="0">
                  <a:latin typeface="Verdana" panose="020B0604030504040204" pitchFamily="34" charset="0"/>
                  <a:ea typeface="Verdana" panose="020B0604030504040204" pitchFamily="34" charset="0"/>
                  <a:cs typeface="Verdana" panose="020B0604030504040204" pitchFamily="34" charset="0"/>
                </a:rPr>
                <a:t>Formulator 2</a:t>
              </a:r>
              <a:endParaRPr lang="en-GB" sz="1000" dirty="0">
                <a:latin typeface="Verdana" panose="020B0604030504040204" pitchFamily="34" charset="0"/>
                <a:ea typeface="Verdana" panose="020B0604030504040204" pitchFamily="34" charset="0"/>
                <a:cs typeface="Verdana" panose="020B0604030504040204" pitchFamily="34" charset="0"/>
              </a:endParaRPr>
            </a:p>
          </p:txBody>
        </p:sp>
        <p:sp>
          <p:nvSpPr>
            <p:cNvPr id="71" name="TextBox 70"/>
            <p:cNvSpPr txBox="1"/>
            <p:nvPr/>
          </p:nvSpPr>
          <p:spPr>
            <a:xfrm>
              <a:off x="7164288" y="3110771"/>
              <a:ext cx="1872208" cy="246221"/>
            </a:xfrm>
            <a:prstGeom prst="rect">
              <a:avLst/>
            </a:prstGeom>
            <a:noFill/>
          </p:spPr>
          <p:txBody>
            <a:bodyPr wrap="square" rtlCol="0">
              <a:spAutoFit/>
            </a:bodyPr>
            <a:lstStyle/>
            <a:p>
              <a:pPr algn="ctr"/>
              <a:r>
                <a:rPr lang="en-GB" sz="1000" dirty="0" err="1" smtClean="0">
                  <a:latin typeface="Verdana" panose="020B0604030504040204" pitchFamily="34" charset="0"/>
                  <a:ea typeface="Verdana" panose="020B0604030504040204" pitchFamily="34" charset="0"/>
                  <a:cs typeface="Verdana" panose="020B0604030504040204" pitchFamily="34" charset="0"/>
                </a:rPr>
                <a:t>Utilizator</a:t>
              </a:r>
              <a:r>
                <a:rPr lang="en-GB" sz="1000" dirty="0" smtClean="0">
                  <a:latin typeface="Verdana" panose="020B0604030504040204" pitchFamily="34" charset="0"/>
                  <a:ea typeface="Verdana" panose="020B0604030504040204" pitchFamily="34" charset="0"/>
                  <a:cs typeface="Verdana" panose="020B0604030504040204" pitchFamily="34" charset="0"/>
                </a:rPr>
                <a:t> final</a:t>
              </a:r>
              <a:endParaRPr lang="en-GB" sz="1000" dirty="0">
                <a:latin typeface="Verdana" panose="020B0604030504040204" pitchFamily="34" charset="0"/>
                <a:ea typeface="Verdana" panose="020B0604030504040204" pitchFamily="34" charset="0"/>
                <a:cs typeface="Verdana" panose="020B0604030504040204" pitchFamily="34" charset="0"/>
              </a:endParaRPr>
            </a:p>
          </p:txBody>
        </p:sp>
        <p:sp>
          <p:nvSpPr>
            <p:cNvPr id="72" name="TextBox 71"/>
            <p:cNvSpPr txBox="1"/>
            <p:nvPr/>
          </p:nvSpPr>
          <p:spPr>
            <a:xfrm>
              <a:off x="3131840" y="4478923"/>
              <a:ext cx="1872208" cy="400110"/>
            </a:xfrm>
            <a:prstGeom prst="rect">
              <a:avLst/>
            </a:prstGeom>
            <a:noFill/>
          </p:spPr>
          <p:txBody>
            <a:bodyPr wrap="square" rtlCol="0">
              <a:spAutoFit/>
            </a:bodyPr>
            <a:lstStyle/>
            <a:p>
              <a:pPr algn="ctr"/>
              <a:r>
                <a:rPr lang="en-GB" sz="1000" dirty="0" smtClean="0">
                  <a:latin typeface="Verdana" panose="020B0604030504040204" pitchFamily="34" charset="0"/>
                  <a:ea typeface="Verdana" panose="020B0604030504040204" pitchFamily="34" charset="0"/>
                  <a:cs typeface="Verdana" panose="020B0604030504040204" pitchFamily="34" charset="0"/>
                </a:rPr>
                <a:t>Formulator 1</a:t>
              </a:r>
            </a:p>
            <a:p>
              <a:pPr algn="ctr"/>
              <a:r>
                <a:rPr lang="en-GB" sz="1000" dirty="0" smtClean="0">
                  <a:latin typeface="Verdana" panose="020B0604030504040204" pitchFamily="34" charset="0"/>
                  <a:ea typeface="Verdana" panose="020B0604030504040204" pitchFamily="34" charset="0"/>
                  <a:cs typeface="Verdana" panose="020B0604030504040204" pitchFamily="34" charset="0"/>
                </a:rPr>
                <a:t>(</a:t>
              </a:r>
              <a:r>
                <a:rPr lang="en-GB" sz="1000" dirty="0" err="1" smtClean="0">
                  <a:latin typeface="Verdana" panose="020B0604030504040204" pitchFamily="34" charset="0"/>
                  <a:ea typeface="Verdana" panose="020B0604030504040204" pitchFamily="34" charset="0"/>
                  <a:cs typeface="Verdana" panose="020B0604030504040204" pitchFamily="34" charset="0"/>
                </a:rPr>
                <a:t>aplicant</a:t>
              </a:r>
              <a:r>
                <a:rPr lang="en-GB" sz="1000" dirty="0" smtClean="0">
                  <a:latin typeface="Verdana" panose="020B0604030504040204" pitchFamily="34" charset="0"/>
                  <a:ea typeface="Verdana" panose="020B0604030504040204" pitchFamily="34" charset="0"/>
                  <a:cs typeface="Verdana" panose="020B0604030504040204" pitchFamily="34" charset="0"/>
                </a:rPr>
                <a:t>)</a:t>
              </a:r>
              <a:endParaRPr lang="en-GB" sz="1000" dirty="0">
                <a:latin typeface="Verdana" panose="020B0604030504040204" pitchFamily="34" charset="0"/>
                <a:ea typeface="Verdana" panose="020B0604030504040204" pitchFamily="34" charset="0"/>
                <a:cs typeface="Verdana" panose="020B0604030504040204" pitchFamily="34" charset="0"/>
              </a:endParaRPr>
            </a:p>
          </p:txBody>
        </p:sp>
        <p:sp>
          <p:nvSpPr>
            <p:cNvPr id="73" name="TextBox 72"/>
            <p:cNvSpPr txBox="1"/>
            <p:nvPr/>
          </p:nvSpPr>
          <p:spPr>
            <a:xfrm>
              <a:off x="5220072" y="4478923"/>
              <a:ext cx="1872208" cy="246221"/>
            </a:xfrm>
            <a:prstGeom prst="rect">
              <a:avLst/>
            </a:prstGeom>
            <a:noFill/>
          </p:spPr>
          <p:txBody>
            <a:bodyPr wrap="square" rtlCol="0">
              <a:spAutoFit/>
            </a:bodyPr>
            <a:lstStyle/>
            <a:p>
              <a:pPr algn="ctr"/>
              <a:r>
                <a:rPr lang="en-GB" sz="1000" dirty="0" smtClean="0">
                  <a:latin typeface="Verdana" panose="020B0604030504040204" pitchFamily="34" charset="0"/>
                  <a:ea typeface="Verdana" panose="020B0604030504040204" pitchFamily="34" charset="0"/>
                  <a:cs typeface="Verdana" panose="020B0604030504040204" pitchFamily="34" charset="0"/>
                </a:rPr>
                <a:t>Formulator 2</a:t>
              </a:r>
              <a:endParaRPr lang="en-GB" sz="1000" dirty="0">
                <a:latin typeface="Verdana" panose="020B0604030504040204" pitchFamily="34" charset="0"/>
                <a:ea typeface="Verdana" panose="020B0604030504040204" pitchFamily="34" charset="0"/>
                <a:cs typeface="Verdana" panose="020B0604030504040204" pitchFamily="34" charset="0"/>
              </a:endParaRPr>
            </a:p>
          </p:txBody>
        </p:sp>
        <p:sp>
          <p:nvSpPr>
            <p:cNvPr id="75" name="TextBox 74"/>
            <p:cNvSpPr txBox="1"/>
            <p:nvPr/>
          </p:nvSpPr>
          <p:spPr>
            <a:xfrm>
              <a:off x="7164288" y="4478923"/>
              <a:ext cx="1872208" cy="246221"/>
            </a:xfrm>
            <a:prstGeom prst="rect">
              <a:avLst/>
            </a:prstGeom>
            <a:noFill/>
          </p:spPr>
          <p:txBody>
            <a:bodyPr wrap="square" rtlCol="0">
              <a:spAutoFit/>
            </a:bodyPr>
            <a:lstStyle/>
            <a:p>
              <a:pPr algn="ctr"/>
              <a:r>
                <a:rPr lang="en-GB" sz="1000" dirty="0" err="1" smtClean="0">
                  <a:latin typeface="Verdana" panose="020B0604030504040204" pitchFamily="34" charset="0"/>
                  <a:ea typeface="Verdana" panose="020B0604030504040204" pitchFamily="34" charset="0"/>
                  <a:cs typeface="Verdana" panose="020B0604030504040204" pitchFamily="34" charset="0"/>
                </a:rPr>
                <a:t>Utilizator</a:t>
              </a:r>
              <a:r>
                <a:rPr lang="en-GB" sz="1000" dirty="0" smtClean="0">
                  <a:latin typeface="Verdana" panose="020B0604030504040204" pitchFamily="34" charset="0"/>
                  <a:ea typeface="Verdana" panose="020B0604030504040204" pitchFamily="34" charset="0"/>
                  <a:cs typeface="Verdana" panose="020B0604030504040204" pitchFamily="34" charset="0"/>
                </a:rPr>
                <a:t> final</a:t>
              </a:r>
              <a:endParaRPr lang="en-GB" sz="1000" dirty="0">
                <a:latin typeface="Verdana" panose="020B0604030504040204" pitchFamily="34" charset="0"/>
                <a:ea typeface="Verdana" panose="020B0604030504040204" pitchFamily="34" charset="0"/>
                <a:cs typeface="Verdana" panose="020B0604030504040204" pitchFamily="34" charset="0"/>
              </a:endParaRPr>
            </a:p>
          </p:txBody>
        </p:sp>
        <p:sp>
          <p:nvSpPr>
            <p:cNvPr id="76" name="TextBox 75"/>
            <p:cNvSpPr txBox="1"/>
            <p:nvPr/>
          </p:nvSpPr>
          <p:spPr>
            <a:xfrm>
              <a:off x="3131840" y="5981218"/>
              <a:ext cx="1872208" cy="400110"/>
            </a:xfrm>
            <a:prstGeom prst="rect">
              <a:avLst/>
            </a:prstGeom>
            <a:noFill/>
          </p:spPr>
          <p:txBody>
            <a:bodyPr wrap="square" rtlCol="0">
              <a:spAutoFit/>
            </a:bodyPr>
            <a:lstStyle/>
            <a:p>
              <a:pPr algn="ctr"/>
              <a:r>
                <a:rPr lang="en-GB" sz="1000" dirty="0" err="1" smtClean="0">
                  <a:latin typeface="Verdana" panose="020B0604030504040204" pitchFamily="34" charset="0"/>
                  <a:ea typeface="Verdana" panose="020B0604030504040204" pitchFamily="34" charset="0"/>
                  <a:cs typeface="Verdana" panose="020B0604030504040204" pitchFamily="34" charset="0"/>
                </a:rPr>
                <a:t>Utilizator</a:t>
              </a:r>
              <a:r>
                <a:rPr lang="en-GB" sz="1000" dirty="0" smtClean="0">
                  <a:latin typeface="Verdana" panose="020B0604030504040204" pitchFamily="34" charset="0"/>
                  <a:ea typeface="Verdana" panose="020B0604030504040204" pitchFamily="34" charset="0"/>
                  <a:cs typeface="Verdana" panose="020B0604030504040204" pitchFamily="34" charset="0"/>
                </a:rPr>
                <a:t> final</a:t>
              </a:r>
            </a:p>
            <a:p>
              <a:pPr algn="ctr"/>
              <a:r>
                <a:rPr lang="en-GB" sz="1000" dirty="0" smtClean="0">
                  <a:latin typeface="Verdana" panose="020B0604030504040204" pitchFamily="34" charset="0"/>
                  <a:ea typeface="Verdana" panose="020B0604030504040204" pitchFamily="34" charset="0"/>
                  <a:cs typeface="Verdana" panose="020B0604030504040204" pitchFamily="34" charset="0"/>
                </a:rPr>
                <a:t>(</a:t>
              </a:r>
              <a:r>
                <a:rPr lang="en-GB" sz="1000" dirty="0" err="1" smtClean="0">
                  <a:latin typeface="Verdana" panose="020B0604030504040204" pitchFamily="34" charset="0"/>
                  <a:ea typeface="Verdana" panose="020B0604030504040204" pitchFamily="34" charset="0"/>
                  <a:cs typeface="Verdana" panose="020B0604030504040204" pitchFamily="34" charset="0"/>
                </a:rPr>
                <a:t>aplicant</a:t>
              </a:r>
              <a:r>
                <a:rPr lang="en-GB" sz="1000" dirty="0" smtClean="0">
                  <a:latin typeface="Verdana" panose="020B0604030504040204" pitchFamily="34" charset="0"/>
                  <a:ea typeface="Verdana" panose="020B0604030504040204" pitchFamily="34" charset="0"/>
                  <a:cs typeface="Verdana" panose="020B0604030504040204" pitchFamily="34" charset="0"/>
                </a:rPr>
                <a:t>)</a:t>
              </a:r>
              <a:endParaRPr lang="en-GB" sz="1000" dirty="0">
                <a:latin typeface="Verdana" panose="020B0604030504040204" pitchFamily="34" charset="0"/>
                <a:ea typeface="Verdana" panose="020B0604030504040204" pitchFamily="34" charset="0"/>
                <a:cs typeface="Verdana" panose="020B0604030504040204" pitchFamily="34" charset="0"/>
              </a:endParaRPr>
            </a:p>
          </p:txBody>
        </p:sp>
        <p:pic>
          <p:nvPicPr>
            <p:cNvPr id="78" name="Picture 7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601353" y="5254538"/>
              <a:ext cx="898639" cy="766750"/>
            </a:xfrm>
            <a:prstGeom prst="rect">
              <a:avLst/>
            </a:prstGeom>
          </p:spPr>
        </p:pic>
        <p:pic>
          <p:nvPicPr>
            <p:cNvPr id="79" name="Picture 7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611274" y="3768664"/>
              <a:ext cx="888718" cy="758284"/>
            </a:xfrm>
            <a:prstGeom prst="rect">
              <a:avLst/>
            </a:prstGeom>
          </p:spPr>
        </p:pic>
        <p:pic>
          <p:nvPicPr>
            <p:cNvPr id="80" name="Picture 7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403648" y="2352487"/>
              <a:ext cx="888718" cy="758284"/>
            </a:xfrm>
            <a:prstGeom prst="rect">
              <a:avLst/>
            </a:prstGeom>
          </p:spPr>
        </p:pic>
        <p:pic>
          <p:nvPicPr>
            <p:cNvPr id="81" name="Picture 8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524328" y="2348880"/>
              <a:ext cx="892154" cy="750949"/>
            </a:xfrm>
            <a:prstGeom prst="rect">
              <a:avLst/>
            </a:prstGeom>
          </p:spPr>
        </p:pic>
        <p:pic>
          <p:nvPicPr>
            <p:cNvPr id="82" name="Picture 8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524328" y="3758171"/>
              <a:ext cx="892154" cy="750949"/>
            </a:xfrm>
            <a:prstGeom prst="rect">
              <a:avLst/>
            </a:prstGeom>
          </p:spPr>
        </p:pic>
      </p:grpSp>
      <p:sp>
        <p:nvSpPr>
          <p:cNvPr id="60" name="TextBox 59"/>
          <p:cNvSpPr txBox="1"/>
          <p:nvPr/>
        </p:nvSpPr>
        <p:spPr>
          <a:xfrm>
            <a:off x="683568" y="5978023"/>
            <a:ext cx="2412268" cy="553998"/>
          </a:xfrm>
          <a:prstGeom prst="rect">
            <a:avLst/>
          </a:prstGeom>
          <a:noFill/>
        </p:spPr>
        <p:txBody>
          <a:bodyPr wrap="square" rtlCol="0">
            <a:spAutoFit/>
          </a:bodyPr>
          <a:lstStyle/>
          <a:p>
            <a:pPr algn="ctr"/>
            <a:r>
              <a:rPr lang="ro-RO" sz="1000" dirty="0">
                <a:latin typeface="Verdana" panose="020B0604030504040204" pitchFamily="34" charset="0"/>
                <a:ea typeface="Verdana" panose="020B0604030504040204" pitchFamily="34" charset="0"/>
                <a:cs typeface="Verdana" panose="020B0604030504040204" pitchFamily="34" charset="0"/>
              </a:rPr>
              <a:t>Producător/importato</a:t>
            </a:r>
            <a:r>
              <a:rPr lang="en-US" sz="1000" dirty="0">
                <a:latin typeface="Verdana" panose="020B0604030504040204" pitchFamily="34" charset="0"/>
                <a:ea typeface="Verdana" panose="020B0604030504040204" pitchFamily="34" charset="0"/>
                <a:cs typeface="Verdana" panose="020B0604030504040204" pitchFamily="34" charset="0"/>
              </a:rPr>
              <a:t>r</a:t>
            </a:r>
            <a:r>
              <a:rPr lang="en-GB" sz="1000" dirty="0">
                <a:latin typeface="Verdana" panose="020B0604030504040204" pitchFamily="34" charset="0"/>
                <a:ea typeface="Verdana" panose="020B0604030504040204" pitchFamily="34" charset="0"/>
                <a:cs typeface="Verdana" panose="020B0604030504040204" pitchFamily="34" charset="0"/>
              </a:rPr>
              <a:t> </a:t>
            </a:r>
          </a:p>
          <a:p>
            <a:pPr algn="ctr"/>
            <a:r>
              <a:rPr lang="ro-RO" sz="1000" dirty="0" err="1">
                <a:latin typeface="Verdana" panose="020B0604030504040204" pitchFamily="34" charset="0"/>
                <a:ea typeface="Verdana" panose="020B0604030504040204" pitchFamily="34" charset="0"/>
                <a:cs typeface="Verdana" panose="020B0604030504040204" pitchFamily="34" charset="0"/>
              </a:rPr>
              <a:t>Aplicant</a:t>
            </a:r>
            <a:r>
              <a:rPr lang="ro-RO" sz="1000" dirty="0">
                <a:latin typeface="Verdana" panose="020B0604030504040204" pitchFamily="34" charset="0"/>
                <a:ea typeface="Verdana" panose="020B0604030504040204" pitchFamily="34" charset="0"/>
                <a:cs typeface="Verdana" panose="020B0604030504040204" pitchFamily="34" charset="0"/>
              </a:rPr>
              <a:t> imediat după furnizor</a:t>
            </a:r>
            <a:r>
              <a:rPr lang="en-GB" sz="1000" dirty="0">
                <a:latin typeface="Verdana" panose="020B0604030504040204" pitchFamily="34" charset="0"/>
                <a:ea typeface="Verdana" panose="020B0604030504040204" pitchFamily="34" charset="0"/>
                <a:cs typeface="Verdana" panose="020B0604030504040204" pitchFamily="34" charset="0"/>
              </a:rPr>
              <a:t>.</a:t>
            </a:r>
          </a:p>
          <a:p>
            <a:pPr algn="ctr"/>
            <a:r>
              <a:rPr lang="ro-RO" sz="1000" dirty="0">
                <a:latin typeface="Verdana" panose="020B0604030504040204" pitchFamily="34" charset="0"/>
                <a:ea typeface="Verdana" panose="020B0604030504040204" pitchFamily="34" charset="0"/>
                <a:cs typeface="Verdana" panose="020B0604030504040204" pitchFamily="34" charset="0"/>
              </a:rPr>
              <a:t>P/I nu o utilizează el însuşi</a:t>
            </a:r>
            <a:endParaRPr lang="en-GB" sz="10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53862995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1560" y="332655"/>
            <a:ext cx="7772400" cy="1080121"/>
          </a:xfrm>
        </p:spPr>
        <p:txBody>
          <a:bodyPr>
            <a:noAutofit/>
          </a:bodyPr>
          <a:lstStyle/>
          <a:p>
            <a:pPr lvl="0" algn="l"/>
            <a:r>
              <a:rPr lang="ro-RO" sz="28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Acoperirea </a:t>
            </a:r>
            <a:r>
              <a:rPr lang="ro-RO" sz="2800" b="1" dirty="0">
                <a:solidFill>
                  <a:srgbClr val="0046AD"/>
                </a:solidFill>
                <a:latin typeface="Verdana" panose="020B0604030504040204" pitchFamily="34" charset="0"/>
                <a:ea typeface="Verdana" panose="020B0604030504040204" pitchFamily="34" charset="0"/>
                <a:cs typeface="Verdana" panose="020B0604030504040204" pitchFamily="34" charset="0"/>
              </a:rPr>
              <a:t>lanţului de aprovizionare</a:t>
            </a:r>
            <a:r>
              <a:rPr lang="en-US" sz="2800" b="1" dirty="0">
                <a:solidFill>
                  <a:srgbClr val="0046AD"/>
                </a:solidFill>
                <a:latin typeface="Verdana" panose="020B0604030504040204" pitchFamily="34" charset="0"/>
                <a:ea typeface="Verdana" panose="020B0604030504040204" pitchFamily="34" charset="0"/>
                <a:cs typeface="Verdana" panose="020B0604030504040204" pitchFamily="34" charset="0"/>
              </a:rPr>
              <a:t/>
            </a:r>
            <a:br>
              <a:rPr lang="en-US" sz="2800" b="1" dirty="0">
                <a:solidFill>
                  <a:srgbClr val="0046AD"/>
                </a:solidFill>
                <a:latin typeface="Verdana" panose="020B0604030504040204" pitchFamily="34" charset="0"/>
                <a:ea typeface="Verdana" panose="020B0604030504040204" pitchFamily="34" charset="0"/>
                <a:cs typeface="Verdana" panose="020B0604030504040204" pitchFamily="34" charset="0"/>
              </a:rPr>
            </a:br>
            <a:endParaRPr lang="en-GB" sz="2800" b="1" dirty="0">
              <a:solidFill>
                <a:srgbClr val="0046AD"/>
              </a:solidFill>
              <a:latin typeface="Verdana" panose="020B0604030504040204" pitchFamily="34" charset="0"/>
              <a:ea typeface="Verdana" panose="020B0604030504040204" pitchFamily="34" charset="0"/>
              <a:cs typeface="Verdana" panose="020B0604030504040204" pitchFamily="34" charset="0"/>
            </a:endParaRPr>
          </a:p>
        </p:txBody>
      </p:sp>
      <p:sp>
        <p:nvSpPr>
          <p:cNvPr id="6" name="Slide Number Placeholder 5"/>
          <p:cNvSpPr>
            <a:spLocks noGrp="1"/>
          </p:cNvSpPr>
          <p:nvPr>
            <p:ph type="sldNum" sz="quarter" idx="12"/>
          </p:nvPr>
        </p:nvSpPr>
        <p:spPr>
          <a:xfrm>
            <a:off x="6553200" y="6356350"/>
            <a:ext cx="2133600" cy="365125"/>
          </a:xfrm>
        </p:spPr>
        <p:txBody>
          <a:bodyPr/>
          <a:lstStyle/>
          <a:p>
            <a:fld id="{6230B351-A18E-4512-92B8-03A75F39B8B0}" type="slidenum">
              <a:rPr lang="en-GB" sz="1000" smtClean="0">
                <a:latin typeface="Verdana" panose="020B0604030504040204" pitchFamily="34" charset="0"/>
                <a:ea typeface="Verdana" panose="020B0604030504040204" pitchFamily="34" charset="0"/>
                <a:cs typeface="Verdana" panose="020B0604030504040204" pitchFamily="34" charset="0"/>
              </a:rPr>
              <a:t>36</a:t>
            </a:fld>
            <a:endParaRPr lang="en-GB" sz="1000" dirty="0">
              <a:latin typeface="Verdana" panose="020B0604030504040204" pitchFamily="34" charset="0"/>
              <a:ea typeface="Verdana" panose="020B0604030504040204" pitchFamily="34" charset="0"/>
              <a:cs typeface="Verdana" panose="020B0604030504040204" pitchFamily="34" charset="0"/>
            </a:endParaRPr>
          </a:p>
        </p:txBody>
      </p:sp>
      <p:grpSp>
        <p:nvGrpSpPr>
          <p:cNvPr id="5" name="Group 4"/>
          <p:cNvGrpSpPr/>
          <p:nvPr/>
        </p:nvGrpSpPr>
        <p:grpSpPr>
          <a:xfrm>
            <a:off x="403363" y="1549549"/>
            <a:ext cx="8712968" cy="3888432"/>
            <a:chOff x="323528" y="1052736"/>
            <a:chExt cx="8712968" cy="3888432"/>
          </a:xfrm>
        </p:grpSpPr>
        <p:sp>
          <p:nvSpPr>
            <p:cNvPr id="3" name="Rounded Rectangle 2"/>
            <p:cNvSpPr/>
            <p:nvPr/>
          </p:nvSpPr>
          <p:spPr>
            <a:xfrm>
              <a:off x="323528" y="2132856"/>
              <a:ext cx="8424936" cy="1368152"/>
            </a:xfrm>
            <a:prstGeom prst="roundRect">
              <a:avLst/>
            </a:prstGeom>
            <a:noFill/>
            <a:ln w="28575">
              <a:solidFill>
                <a:srgbClr val="008B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Rounded Rectangle 12"/>
            <p:cNvSpPr/>
            <p:nvPr/>
          </p:nvSpPr>
          <p:spPr>
            <a:xfrm>
              <a:off x="323528" y="1052736"/>
              <a:ext cx="504056" cy="504056"/>
            </a:xfrm>
            <a:prstGeom prst="roundRect">
              <a:avLst/>
            </a:prstGeom>
            <a:noFill/>
            <a:ln w="285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p:cNvSpPr txBox="1"/>
            <p:nvPr/>
          </p:nvSpPr>
          <p:spPr>
            <a:xfrm>
              <a:off x="827584" y="1115452"/>
              <a:ext cx="1872208" cy="307777"/>
            </a:xfrm>
            <a:prstGeom prst="rect">
              <a:avLst/>
            </a:prstGeom>
            <a:noFill/>
          </p:spPr>
          <p:txBody>
            <a:bodyPr wrap="square" rtlCol="0">
              <a:spAutoFit/>
            </a:bodyPr>
            <a:lstStyle/>
            <a:p>
              <a:r>
                <a:rPr lang="en-GB" sz="1400" dirty="0" err="1" smtClean="0">
                  <a:latin typeface="Verdana" panose="020B0604030504040204" pitchFamily="34" charset="0"/>
                  <a:ea typeface="Verdana" panose="020B0604030504040204" pitchFamily="34" charset="0"/>
                  <a:cs typeface="Verdana" panose="020B0604030504040204" pitchFamily="34" charset="0"/>
                </a:rPr>
                <a:t>Aplicant</a:t>
              </a:r>
              <a:endParaRPr lang="en-GB" sz="1400" dirty="0">
                <a:latin typeface="Verdana" panose="020B0604030504040204" pitchFamily="34" charset="0"/>
                <a:ea typeface="Verdana" panose="020B0604030504040204" pitchFamily="34" charset="0"/>
                <a:cs typeface="Verdana" panose="020B0604030504040204" pitchFamily="34" charset="0"/>
              </a:endParaRPr>
            </a:p>
          </p:txBody>
        </p:sp>
        <p:cxnSp>
          <p:nvCxnSpPr>
            <p:cNvPr id="16" name="Straight Arrow Connector 15"/>
            <p:cNvCxnSpPr/>
            <p:nvPr/>
          </p:nvCxnSpPr>
          <p:spPr>
            <a:xfrm>
              <a:off x="2267744" y="1300118"/>
              <a:ext cx="648072" cy="0"/>
            </a:xfrm>
            <a:prstGeom prst="straightConnector1">
              <a:avLst/>
            </a:prstGeom>
            <a:ln w="28575">
              <a:solidFill>
                <a:srgbClr val="008BC8"/>
              </a:solidFill>
              <a:tailEnd type="arrow"/>
            </a:ln>
          </p:spPr>
          <p:style>
            <a:lnRef idx="1">
              <a:schemeClr val="accent1"/>
            </a:lnRef>
            <a:fillRef idx="0">
              <a:schemeClr val="accent1"/>
            </a:fillRef>
            <a:effectRef idx="0">
              <a:schemeClr val="accent1"/>
            </a:effectRef>
            <a:fontRef idx="minor">
              <a:schemeClr val="tx1"/>
            </a:fontRef>
          </p:style>
        </p:cxnSp>
        <p:grpSp>
          <p:nvGrpSpPr>
            <p:cNvPr id="4" name="Group 3"/>
            <p:cNvGrpSpPr/>
            <p:nvPr/>
          </p:nvGrpSpPr>
          <p:grpSpPr>
            <a:xfrm>
              <a:off x="5364088" y="1073705"/>
              <a:ext cx="688268" cy="447991"/>
              <a:chOff x="5364088" y="1073705"/>
              <a:chExt cx="688268" cy="447991"/>
            </a:xfrm>
          </p:grpSpPr>
          <p:cxnSp>
            <p:nvCxnSpPr>
              <p:cNvPr id="20" name="Straight Arrow Connector 19"/>
              <p:cNvCxnSpPr/>
              <p:nvPr/>
            </p:nvCxnSpPr>
            <p:spPr>
              <a:xfrm flipH="1">
                <a:off x="5364088" y="1298065"/>
                <a:ext cx="688268" cy="1488"/>
              </a:xfrm>
              <a:prstGeom prst="straightConnector1">
                <a:avLst/>
              </a:prstGeom>
              <a:ln w="28575">
                <a:solidFill>
                  <a:srgbClr val="E45E24"/>
                </a:solidFill>
                <a:tailEnd type="arrow"/>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5508104" y="1073705"/>
                <a:ext cx="544252" cy="447991"/>
              </a:xfrm>
              <a:prstGeom prst="line">
                <a:avLst/>
              </a:prstGeom>
              <a:ln w="28575">
                <a:solidFill>
                  <a:srgbClr val="E45E24"/>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V="1">
                <a:off x="5535724" y="1073705"/>
                <a:ext cx="476436" cy="447991"/>
              </a:xfrm>
              <a:prstGeom prst="line">
                <a:avLst/>
              </a:prstGeom>
              <a:ln w="28575">
                <a:solidFill>
                  <a:srgbClr val="E45E24"/>
                </a:solidFill>
              </a:ln>
            </p:spPr>
            <p:style>
              <a:lnRef idx="1">
                <a:schemeClr val="accent1"/>
              </a:lnRef>
              <a:fillRef idx="0">
                <a:schemeClr val="accent1"/>
              </a:fillRef>
              <a:effectRef idx="0">
                <a:schemeClr val="accent1"/>
              </a:effectRef>
              <a:fontRef idx="minor">
                <a:schemeClr val="tx1"/>
              </a:fontRef>
            </p:style>
          </p:cxnSp>
        </p:grpSp>
        <p:sp>
          <p:nvSpPr>
            <p:cNvPr id="36" name="TextBox 35"/>
            <p:cNvSpPr txBox="1"/>
            <p:nvPr/>
          </p:nvSpPr>
          <p:spPr>
            <a:xfrm>
              <a:off x="323528" y="2494637"/>
              <a:ext cx="648072" cy="646331"/>
            </a:xfrm>
            <a:prstGeom prst="rect">
              <a:avLst/>
            </a:prstGeom>
            <a:noFill/>
          </p:spPr>
          <p:txBody>
            <a:bodyPr wrap="square" rtlCol="0">
              <a:spAutoFit/>
            </a:bodyPr>
            <a:lstStyle/>
            <a:p>
              <a:pPr algn="ctr"/>
              <a:r>
                <a:rPr lang="en-GB" sz="3600" b="1" dirty="0" smtClean="0">
                  <a:solidFill>
                    <a:srgbClr val="008BC8"/>
                  </a:solidFill>
                  <a:latin typeface="Verdana" panose="020B0604030504040204" pitchFamily="34" charset="0"/>
                  <a:ea typeface="Verdana" panose="020B0604030504040204" pitchFamily="34" charset="0"/>
                  <a:cs typeface="Verdana" panose="020B0604030504040204" pitchFamily="34" charset="0"/>
                </a:rPr>
                <a:t>D</a:t>
              </a:r>
              <a:endParaRPr lang="en-GB" sz="3600" b="1" dirty="0">
                <a:solidFill>
                  <a:srgbClr val="008BC8"/>
                </a:solidFill>
                <a:latin typeface="Verdana" panose="020B0604030504040204" pitchFamily="34" charset="0"/>
                <a:ea typeface="Verdana" panose="020B0604030504040204" pitchFamily="34" charset="0"/>
                <a:cs typeface="Verdana" panose="020B0604030504040204" pitchFamily="34" charset="0"/>
              </a:endParaRPr>
            </a:p>
          </p:txBody>
        </p:sp>
        <p:sp>
          <p:nvSpPr>
            <p:cNvPr id="37" name="TextBox 36"/>
            <p:cNvSpPr txBox="1"/>
            <p:nvPr/>
          </p:nvSpPr>
          <p:spPr>
            <a:xfrm>
              <a:off x="323528" y="3933056"/>
              <a:ext cx="648072" cy="646331"/>
            </a:xfrm>
            <a:prstGeom prst="rect">
              <a:avLst/>
            </a:prstGeom>
            <a:noFill/>
          </p:spPr>
          <p:txBody>
            <a:bodyPr wrap="square" rtlCol="0">
              <a:spAutoFit/>
            </a:bodyPr>
            <a:lstStyle/>
            <a:p>
              <a:pPr algn="ctr"/>
              <a:r>
                <a:rPr lang="en-GB" sz="3600" b="1" dirty="0">
                  <a:solidFill>
                    <a:srgbClr val="008BC8"/>
                  </a:solidFill>
                  <a:latin typeface="Verdana" panose="020B0604030504040204" pitchFamily="34" charset="0"/>
                  <a:ea typeface="Verdana" panose="020B0604030504040204" pitchFamily="34" charset="0"/>
                  <a:cs typeface="Verdana" panose="020B0604030504040204" pitchFamily="34" charset="0"/>
                </a:rPr>
                <a:t>E</a:t>
              </a:r>
            </a:p>
          </p:txBody>
        </p:sp>
        <p:pic>
          <p:nvPicPr>
            <p:cNvPr id="42" name="Picture 4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73288" y="3739049"/>
              <a:ext cx="478432" cy="698063"/>
            </a:xfrm>
            <a:prstGeom prst="rect">
              <a:avLst/>
            </a:prstGeom>
          </p:spPr>
        </p:pic>
        <p:pic>
          <p:nvPicPr>
            <p:cNvPr id="51" name="Picture 5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79912" y="2358753"/>
              <a:ext cx="499606" cy="727861"/>
            </a:xfrm>
            <a:prstGeom prst="rect">
              <a:avLst/>
            </a:prstGeom>
          </p:spPr>
        </p:pic>
        <p:sp>
          <p:nvSpPr>
            <p:cNvPr id="53" name="Rounded Rectangle 52"/>
            <p:cNvSpPr/>
            <p:nvPr/>
          </p:nvSpPr>
          <p:spPr>
            <a:xfrm>
              <a:off x="323528" y="3573016"/>
              <a:ext cx="8424936" cy="1368152"/>
            </a:xfrm>
            <a:prstGeom prst="roundRect">
              <a:avLst/>
            </a:prstGeom>
            <a:noFill/>
            <a:ln w="28575">
              <a:solidFill>
                <a:srgbClr val="008B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62" name="Picture 6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72594" y="3781259"/>
              <a:ext cx="499606" cy="727861"/>
            </a:xfrm>
            <a:prstGeom prst="rect">
              <a:avLst/>
            </a:prstGeom>
          </p:spPr>
        </p:pic>
        <p:cxnSp>
          <p:nvCxnSpPr>
            <p:cNvPr id="67" name="Straight Arrow Connector 66"/>
            <p:cNvCxnSpPr/>
            <p:nvPr/>
          </p:nvCxnSpPr>
          <p:spPr>
            <a:xfrm>
              <a:off x="6876256" y="2780928"/>
              <a:ext cx="432048" cy="0"/>
            </a:xfrm>
            <a:prstGeom prst="straightConnector1">
              <a:avLst/>
            </a:prstGeom>
            <a:ln w="28575">
              <a:solidFill>
                <a:srgbClr val="008BC8"/>
              </a:solidFill>
              <a:tailEnd type="arrow"/>
            </a:ln>
          </p:spPr>
          <p:style>
            <a:lnRef idx="1">
              <a:schemeClr val="accent1"/>
            </a:lnRef>
            <a:fillRef idx="0">
              <a:schemeClr val="accent1"/>
            </a:fillRef>
            <a:effectRef idx="0">
              <a:schemeClr val="accent1"/>
            </a:effectRef>
            <a:fontRef idx="minor">
              <a:schemeClr val="tx1"/>
            </a:fontRef>
          </p:style>
        </p:cxnSp>
        <p:sp>
          <p:nvSpPr>
            <p:cNvPr id="69" name="TextBox 68"/>
            <p:cNvSpPr txBox="1"/>
            <p:nvPr/>
          </p:nvSpPr>
          <p:spPr>
            <a:xfrm>
              <a:off x="3131840" y="3110771"/>
              <a:ext cx="1872208" cy="246221"/>
            </a:xfrm>
            <a:prstGeom prst="rect">
              <a:avLst/>
            </a:prstGeom>
            <a:noFill/>
          </p:spPr>
          <p:txBody>
            <a:bodyPr wrap="square" rtlCol="0">
              <a:spAutoFit/>
            </a:bodyPr>
            <a:lstStyle/>
            <a:p>
              <a:pPr algn="ctr"/>
              <a:r>
                <a:rPr lang="en-GB" sz="1000" dirty="0" smtClean="0">
                  <a:latin typeface="Verdana" panose="020B0604030504040204" pitchFamily="34" charset="0"/>
                  <a:ea typeface="Verdana" panose="020B0604030504040204" pitchFamily="34" charset="0"/>
                  <a:cs typeface="Verdana" panose="020B0604030504040204" pitchFamily="34" charset="0"/>
                </a:rPr>
                <a:t>Formulator 1</a:t>
              </a:r>
              <a:endParaRPr lang="en-GB" sz="1000" dirty="0">
                <a:latin typeface="Verdana" panose="020B0604030504040204" pitchFamily="34" charset="0"/>
                <a:ea typeface="Verdana" panose="020B0604030504040204" pitchFamily="34" charset="0"/>
                <a:cs typeface="Verdana" panose="020B0604030504040204" pitchFamily="34" charset="0"/>
              </a:endParaRPr>
            </a:p>
          </p:txBody>
        </p:sp>
        <p:sp>
          <p:nvSpPr>
            <p:cNvPr id="70" name="TextBox 69"/>
            <p:cNvSpPr txBox="1"/>
            <p:nvPr/>
          </p:nvSpPr>
          <p:spPr>
            <a:xfrm>
              <a:off x="5220072" y="3038763"/>
              <a:ext cx="1872208" cy="400110"/>
            </a:xfrm>
            <a:prstGeom prst="rect">
              <a:avLst/>
            </a:prstGeom>
            <a:noFill/>
          </p:spPr>
          <p:txBody>
            <a:bodyPr wrap="square" rtlCol="0">
              <a:spAutoFit/>
            </a:bodyPr>
            <a:lstStyle/>
            <a:p>
              <a:pPr algn="ctr"/>
              <a:r>
                <a:rPr lang="en-GB" sz="1000" dirty="0" smtClean="0">
                  <a:latin typeface="Verdana" panose="020B0604030504040204" pitchFamily="34" charset="0"/>
                  <a:ea typeface="Verdana" panose="020B0604030504040204" pitchFamily="34" charset="0"/>
                  <a:cs typeface="Verdana" panose="020B0604030504040204" pitchFamily="34" charset="0"/>
                </a:rPr>
                <a:t>Formulator 2</a:t>
              </a:r>
            </a:p>
            <a:p>
              <a:pPr algn="ctr"/>
              <a:r>
                <a:rPr lang="en-GB" sz="1000" dirty="0" smtClean="0">
                  <a:latin typeface="Verdana" panose="020B0604030504040204" pitchFamily="34" charset="0"/>
                  <a:ea typeface="Verdana" panose="020B0604030504040204" pitchFamily="34" charset="0"/>
                  <a:cs typeface="Verdana" panose="020B0604030504040204" pitchFamily="34" charset="0"/>
                </a:rPr>
                <a:t>(</a:t>
              </a:r>
              <a:r>
                <a:rPr lang="en-GB" sz="1000" dirty="0" err="1" smtClean="0">
                  <a:latin typeface="Verdana" panose="020B0604030504040204" pitchFamily="34" charset="0"/>
                  <a:ea typeface="Verdana" panose="020B0604030504040204" pitchFamily="34" charset="0"/>
                  <a:cs typeface="Verdana" panose="020B0604030504040204" pitchFamily="34" charset="0"/>
                </a:rPr>
                <a:t>aplicant</a:t>
              </a:r>
              <a:r>
                <a:rPr lang="en-GB" sz="1000" dirty="0" smtClean="0">
                  <a:latin typeface="Verdana" panose="020B0604030504040204" pitchFamily="34" charset="0"/>
                  <a:ea typeface="Verdana" panose="020B0604030504040204" pitchFamily="34" charset="0"/>
                  <a:cs typeface="Verdana" panose="020B0604030504040204" pitchFamily="34" charset="0"/>
                </a:rPr>
                <a:t>)</a:t>
              </a:r>
              <a:endParaRPr lang="en-GB" sz="1000" dirty="0">
                <a:latin typeface="Verdana" panose="020B0604030504040204" pitchFamily="34" charset="0"/>
                <a:ea typeface="Verdana" panose="020B0604030504040204" pitchFamily="34" charset="0"/>
                <a:cs typeface="Verdana" panose="020B0604030504040204" pitchFamily="34" charset="0"/>
              </a:endParaRPr>
            </a:p>
          </p:txBody>
        </p:sp>
        <p:sp>
          <p:nvSpPr>
            <p:cNvPr id="71" name="TextBox 70"/>
            <p:cNvSpPr txBox="1"/>
            <p:nvPr/>
          </p:nvSpPr>
          <p:spPr>
            <a:xfrm>
              <a:off x="7164288" y="3038763"/>
              <a:ext cx="1872208" cy="246221"/>
            </a:xfrm>
            <a:prstGeom prst="rect">
              <a:avLst/>
            </a:prstGeom>
            <a:noFill/>
          </p:spPr>
          <p:txBody>
            <a:bodyPr wrap="square" rtlCol="0">
              <a:spAutoFit/>
            </a:bodyPr>
            <a:lstStyle/>
            <a:p>
              <a:pPr algn="ctr"/>
              <a:r>
                <a:rPr lang="en-GB" sz="1000" dirty="0" err="1" smtClean="0">
                  <a:latin typeface="Verdana" panose="020B0604030504040204" pitchFamily="34" charset="0"/>
                  <a:ea typeface="Verdana" panose="020B0604030504040204" pitchFamily="34" charset="0"/>
                  <a:cs typeface="Verdana" panose="020B0604030504040204" pitchFamily="34" charset="0"/>
                </a:rPr>
                <a:t>Utilizator</a:t>
              </a:r>
              <a:r>
                <a:rPr lang="en-GB" sz="1000" dirty="0" smtClean="0">
                  <a:latin typeface="Verdana" panose="020B0604030504040204" pitchFamily="34" charset="0"/>
                  <a:ea typeface="Verdana" panose="020B0604030504040204" pitchFamily="34" charset="0"/>
                  <a:cs typeface="Verdana" panose="020B0604030504040204" pitchFamily="34" charset="0"/>
                </a:rPr>
                <a:t> final</a:t>
              </a:r>
              <a:endParaRPr lang="en-GB" sz="1000" dirty="0">
                <a:latin typeface="Verdana" panose="020B0604030504040204" pitchFamily="34" charset="0"/>
                <a:ea typeface="Verdana" panose="020B0604030504040204" pitchFamily="34" charset="0"/>
                <a:cs typeface="Verdana" panose="020B0604030504040204" pitchFamily="34" charset="0"/>
              </a:endParaRPr>
            </a:p>
          </p:txBody>
        </p:sp>
        <p:sp>
          <p:nvSpPr>
            <p:cNvPr id="72" name="TextBox 71"/>
            <p:cNvSpPr txBox="1"/>
            <p:nvPr/>
          </p:nvSpPr>
          <p:spPr>
            <a:xfrm>
              <a:off x="3131840" y="4478923"/>
              <a:ext cx="1872208" cy="246221"/>
            </a:xfrm>
            <a:prstGeom prst="rect">
              <a:avLst/>
            </a:prstGeom>
            <a:noFill/>
          </p:spPr>
          <p:txBody>
            <a:bodyPr wrap="square" rtlCol="0">
              <a:spAutoFit/>
            </a:bodyPr>
            <a:lstStyle/>
            <a:p>
              <a:pPr algn="ctr"/>
              <a:r>
                <a:rPr lang="en-GB" sz="1000" dirty="0" smtClean="0">
                  <a:latin typeface="Verdana" panose="020B0604030504040204" pitchFamily="34" charset="0"/>
                  <a:ea typeface="Verdana" panose="020B0604030504040204" pitchFamily="34" charset="0"/>
                  <a:cs typeface="Verdana" panose="020B0604030504040204" pitchFamily="34" charset="0"/>
                </a:rPr>
                <a:t>Formulator 1</a:t>
              </a:r>
            </a:p>
          </p:txBody>
        </p:sp>
        <p:sp>
          <p:nvSpPr>
            <p:cNvPr id="73" name="TextBox 72"/>
            <p:cNvSpPr txBox="1"/>
            <p:nvPr/>
          </p:nvSpPr>
          <p:spPr>
            <a:xfrm>
              <a:off x="5220072" y="4478923"/>
              <a:ext cx="1872208" cy="246221"/>
            </a:xfrm>
            <a:prstGeom prst="rect">
              <a:avLst/>
            </a:prstGeom>
            <a:noFill/>
          </p:spPr>
          <p:txBody>
            <a:bodyPr wrap="square" rtlCol="0">
              <a:spAutoFit/>
            </a:bodyPr>
            <a:lstStyle/>
            <a:p>
              <a:pPr algn="ctr"/>
              <a:r>
                <a:rPr lang="en-GB" sz="1000" dirty="0" smtClean="0">
                  <a:latin typeface="Verdana" panose="020B0604030504040204" pitchFamily="34" charset="0"/>
                  <a:ea typeface="Verdana" panose="020B0604030504040204" pitchFamily="34" charset="0"/>
                  <a:cs typeface="Verdana" panose="020B0604030504040204" pitchFamily="34" charset="0"/>
                </a:rPr>
                <a:t>Formulator 2</a:t>
              </a:r>
              <a:endParaRPr lang="en-GB" sz="1000" dirty="0">
                <a:latin typeface="Verdana" panose="020B0604030504040204" pitchFamily="34" charset="0"/>
                <a:ea typeface="Verdana" panose="020B0604030504040204" pitchFamily="34" charset="0"/>
                <a:cs typeface="Verdana" panose="020B0604030504040204" pitchFamily="34" charset="0"/>
              </a:endParaRPr>
            </a:p>
          </p:txBody>
        </p:sp>
        <p:sp>
          <p:nvSpPr>
            <p:cNvPr id="75" name="TextBox 74"/>
            <p:cNvSpPr txBox="1"/>
            <p:nvPr/>
          </p:nvSpPr>
          <p:spPr>
            <a:xfrm>
              <a:off x="7092280" y="4469050"/>
              <a:ext cx="1872208" cy="400110"/>
            </a:xfrm>
            <a:prstGeom prst="rect">
              <a:avLst/>
            </a:prstGeom>
            <a:noFill/>
          </p:spPr>
          <p:txBody>
            <a:bodyPr wrap="square" rtlCol="0">
              <a:spAutoFit/>
            </a:bodyPr>
            <a:lstStyle/>
            <a:p>
              <a:pPr algn="ctr"/>
              <a:r>
                <a:rPr lang="en-GB" sz="1000" dirty="0" err="1" smtClean="0">
                  <a:latin typeface="Verdana" panose="020B0604030504040204" pitchFamily="34" charset="0"/>
                  <a:ea typeface="Verdana" panose="020B0604030504040204" pitchFamily="34" charset="0"/>
                  <a:cs typeface="Verdana" panose="020B0604030504040204" pitchFamily="34" charset="0"/>
                </a:rPr>
                <a:t>Utilizator</a:t>
              </a:r>
              <a:endParaRPr lang="en-GB" sz="1000" dirty="0" smtClean="0">
                <a:latin typeface="Verdana" panose="020B0604030504040204" pitchFamily="34" charset="0"/>
                <a:ea typeface="Verdana" panose="020B0604030504040204" pitchFamily="34" charset="0"/>
                <a:cs typeface="Verdana" panose="020B0604030504040204" pitchFamily="34" charset="0"/>
              </a:endParaRPr>
            </a:p>
            <a:p>
              <a:pPr algn="ctr"/>
              <a:r>
                <a:rPr lang="en-GB" sz="1000" dirty="0" smtClean="0">
                  <a:latin typeface="Verdana" panose="020B0604030504040204" pitchFamily="34" charset="0"/>
                  <a:ea typeface="Verdana" panose="020B0604030504040204" pitchFamily="34" charset="0"/>
                  <a:cs typeface="Verdana" panose="020B0604030504040204" pitchFamily="34" charset="0"/>
                </a:rPr>
                <a:t>(</a:t>
              </a:r>
              <a:r>
                <a:rPr lang="en-GB" sz="1000" dirty="0" err="1" smtClean="0">
                  <a:latin typeface="Verdana" panose="020B0604030504040204" pitchFamily="34" charset="0"/>
                  <a:ea typeface="Verdana" panose="020B0604030504040204" pitchFamily="34" charset="0"/>
                  <a:cs typeface="Verdana" panose="020B0604030504040204" pitchFamily="34" charset="0"/>
                </a:rPr>
                <a:t>aplicant</a:t>
              </a:r>
              <a:r>
                <a:rPr lang="en-GB" sz="1000" dirty="0" smtClean="0">
                  <a:latin typeface="Verdana" panose="020B0604030504040204" pitchFamily="34" charset="0"/>
                  <a:ea typeface="Verdana" panose="020B0604030504040204" pitchFamily="34" charset="0"/>
                  <a:cs typeface="Verdana" panose="020B0604030504040204" pitchFamily="34" charset="0"/>
                </a:rPr>
                <a:t>)</a:t>
              </a:r>
              <a:endParaRPr lang="en-GB" sz="1000" dirty="0">
                <a:latin typeface="Verdana" panose="020B0604030504040204" pitchFamily="34" charset="0"/>
                <a:ea typeface="Verdana" panose="020B0604030504040204" pitchFamily="34" charset="0"/>
                <a:cs typeface="Verdana" panose="020B0604030504040204" pitchFamily="34" charset="0"/>
              </a:endParaRPr>
            </a:p>
          </p:txBody>
        </p:sp>
        <p:pic>
          <p:nvPicPr>
            <p:cNvPr id="81" name="Picture 8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524328" y="2276872"/>
              <a:ext cx="892154" cy="750949"/>
            </a:xfrm>
            <a:prstGeom prst="rect">
              <a:avLst/>
            </a:prstGeom>
          </p:spPr>
        </p:pic>
        <p:pic>
          <p:nvPicPr>
            <p:cNvPr id="50" name="Picture 4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73288" y="2298889"/>
              <a:ext cx="478432" cy="698063"/>
            </a:xfrm>
            <a:prstGeom prst="rect">
              <a:avLst/>
            </a:prstGeom>
          </p:spPr>
        </p:pic>
        <p:grpSp>
          <p:nvGrpSpPr>
            <p:cNvPr id="60" name="Group 59"/>
            <p:cNvGrpSpPr/>
            <p:nvPr/>
          </p:nvGrpSpPr>
          <p:grpSpPr>
            <a:xfrm>
              <a:off x="2627784" y="2564904"/>
              <a:ext cx="688268" cy="447991"/>
              <a:chOff x="5364088" y="1073705"/>
              <a:chExt cx="688268" cy="447991"/>
            </a:xfrm>
          </p:grpSpPr>
          <p:cxnSp>
            <p:nvCxnSpPr>
              <p:cNvPr id="66" name="Straight Arrow Connector 65"/>
              <p:cNvCxnSpPr/>
              <p:nvPr/>
            </p:nvCxnSpPr>
            <p:spPr>
              <a:xfrm flipH="1">
                <a:off x="5364088" y="1298065"/>
                <a:ext cx="688268" cy="1488"/>
              </a:xfrm>
              <a:prstGeom prst="straightConnector1">
                <a:avLst/>
              </a:prstGeom>
              <a:ln w="28575">
                <a:solidFill>
                  <a:srgbClr val="E45E24"/>
                </a:solidFill>
                <a:tailEnd type="arrow"/>
              </a:ln>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a:off x="5508104" y="1073705"/>
                <a:ext cx="544252" cy="447991"/>
              </a:xfrm>
              <a:prstGeom prst="line">
                <a:avLst/>
              </a:prstGeom>
              <a:ln w="28575">
                <a:solidFill>
                  <a:srgbClr val="E45E24"/>
                </a:solidFill>
              </a:ln>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flipV="1">
                <a:off x="5535724" y="1073705"/>
                <a:ext cx="476436" cy="447991"/>
              </a:xfrm>
              <a:prstGeom prst="line">
                <a:avLst/>
              </a:prstGeom>
              <a:ln w="28575">
                <a:solidFill>
                  <a:srgbClr val="E45E24"/>
                </a:solidFill>
              </a:ln>
            </p:spPr>
            <p:style>
              <a:lnRef idx="1">
                <a:schemeClr val="accent1"/>
              </a:lnRef>
              <a:fillRef idx="0">
                <a:schemeClr val="accent1"/>
              </a:fillRef>
              <a:effectRef idx="0">
                <a:schemeClr val="accent1"/>
              </a:effectRef>
              <a:fontRef idx="minor">
                <a:schemeClr val="tx1"/>
              </a:fontRef>
            </p:style>
          </p:cxnSp>
        </p:grpSp>
        <p:grpSp>
          <p:nvGrpSpPr>
            <p:cNvPr id="83" name="Group 82"/>
            <p:cNvGrpSpPr/>
            <p:nvPr/>
          </p:nvGrpSpPr>
          <p:grpSpPr>
            <a:xfrm>
              <a:off x="2627784" y="4005064"/>
              <a:ext cx="688268" cy="447991"/>
              <a:chOff x="5364088" y="1073705"/>
              <a:chExt cx="688268" cy="447991"/>
            </a:xfrm>
          </p:grpSpPr>
          <p:cxnSp>
            <p:nvCxnSpPr>
              <p:cNvPr id="84" name="Straight Arrow Connector 83"/>
              <p:cNvCxnSpPr/>
              <p:nvPr/>
            </p:nvCxnSpPr>
            <p:spPr>
              <a:xfrm flipH="1">
                <a:off x="5364088" y="1298065"/>
                <a:ext cx="688268" cy="1488"/>
              </a:xfrm>
              <a:prstGeom prst="straightConnector1">
                <a:avLst/>
              </a:prstGeom>
              <a:ln w="28575">
                <a:solidFill>
                  <a:srgbClr val="E45E24"/>
                </a:solidFill>
                <a:tailEnd type="arrow"/>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a:off x="5508104" y="1073705"/>
                <a:ext cx="544252" cy="447991"/>
              </a:xfrm>
              <a:prstGeom prst="line">
                <a:avLst/>
              </a:prstGeom>
              <a:ln w="28575">
                <a:solidFill>
                  <a:srgbClr val="E45E24"/>
                </a:solidFill>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flipV="1">
                <a:off x="5535724" y="1073705"/>
                <a:ext cx="476436" cy="447991"/>
              </a:xfrm>
              <a:prstGeom prst="line">
                <a:avLst/>
              </a:prstGeom>
              <a:ln w="28575">
                <a:solidFill>
                  <a:srgbClr val="E45E24"/>
                </a:solidFill>
              </a:ln>
            </p:spPr>
            <p:style>
              <a:lnRef idx="1">
                <a:schemeClr val="accent1"/>
              </a:lnRef>
              <a:fillRef idx="0">
                <a:schemeClr val="accent1"/>
              </a:fillRef>
              <a:effectRef idx="0">
                <a:schemeClr val="accent1"/>
              </a:effectRef>
              <a:fontRef idx="minor">
                <a:schemeClr val="tx1"/>
              </a:fontRef>
            </p:style>
          </p:cxnSp>
        </p:grpSp>
        <p:pic>
          <p:nvPicPr>
            <p:cNvPr id="87" name="Picture 8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79912" y="3789040"/>
              <a:ext cx="499606" cy="727861"/>
            </a:xfrm>
            <a:prstGeom prst="rect">
              <a:avLst/>
            </a:prstGeom>
          </p:spPr>
        </p:pic>
        <p:grpSp>
          <p:nvGrpSpPr>
            <p:cNvPr id="88" name="Group 87"/>
            <p:cNvGrpSpPr/>
            <p:nvPr/>
          </p:nvGrpSpPr>
          <p:grpSpPr>
            <a:xfrm>
              <a:off x="4675820" y="2564904"/>
              <a:ext cx="688268" cy="447991"/>
              <a:chOff x="5364088" y="1073705"/>
              <a:chExt cx="688268" cy="447991"/>
            </a:xfrm>
          </p:grpSpPr>
          <p:cxnSp>
            <p:nvCxnSpPr>
              <p:cNvPr id="89" name="Straight Arrow Connector 88"/>
              <p:cNvCxnSpPr/>
              <p:nvPr/>
            </p:nvCxnSpPr>
            <p:spPr>
              <a:xfrm flipH="1">
                <a:off x="5364088" y="1298065"/>
                <a:ext cx="688268" cy="1488"/>
              </a:xfrm>
              <a:prstGeom prst="straightConnector1">
                <a:avLst/>
              </a:prstGeom>
              <a:ln w="28575">
                <a:solidFill>
                  <a:srgbClr val="E45E24"/>
                </a:solidFill>
                <a:tailEnd type="arrow"/>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a:off x="5508104" y="1073705"/>
                <a:ext cx="544252" cy="447991"/>
              </a:xfrm>
              <a:prstGeom prst="line">
                <a:avLst/>
              </a:prstGeom>
              <a:ln w="28575">
                <a:solidFill>
                  <a:srgbClr val="E45E24"/>
                </a:solidFill>
              </a:ln>
            </p:spPr>
            <p:style>
              <a:lnRef idx="1">
                <a:schemeClr val="accent1"/>
              </a:lnRef>
              <a:fillRef idx="0">
                <a:schemeClr val="accent1"/>
              </a:fillRef>
              <a:effectRef idx="0">
                <a:schemeClr val="accent1"/>
              </a:effectRef>
              <a:fontRef idx="minor">
                <a:schemeClr val="tx1"/>
              </a:fontRef>
            </p:style>
          </p:cxnSp>
          <p:cxnSp>
            <p:nvCxnSpPr>
              <p:cNvPr id="91" name="Straight Connector 90"/>
              <p:cNvCxnSpPr/>
              <p:nvPr/>
            </p:nvCxnSpPr>
            <p:spPr>
              <a:xfrm flipV="1">
                <a:off x="5535724" y="1073705"/>
                <a:ext cx="476436" cy="447991"/>
              </a:xfrm>
              <a:prstGeom prst="line">
                <a:avLst/>
              </a:prstGeom>
              <a:ln w="28575">
                <a:solidFill>
                  <a:srgbClr val="E45E24"/>
                </a:solidFill>
              </a:ln>
            </p:spPr>
            <p:style>
              <a:lnRef idx="1">
                <a:schemeClr val="accent1"/>
              </a:lnRef>
              <a:fillRef idx="0">
                <a:schemeClr val="accent1"/>
              </a:fillRef>
              <a:effectRef idx="0">
                <a:schemeClr val="accent1"/>
              </a:effectRef>
              <a:fontRef idx="minor">
                <a:schemeClr val="tx1"/>
              </a:fontRef>
            </p:style>
          </p:cxnSp>
        </p:grpSp>
        <p:grpSp>
          <p:nvGrpSpPr>
            <p:cNvPr id="92" name="Group 91"/>
            <p:cNvGrpSpPr/>
            <p:nvPr/>
          </p:nvGrpSpPr>
          <p:grpSpPr>
            <a:xfrm>
              <a:off x="4675820" y="3989121"/>
              <a:ext cx="688268" cy="447991"/>
              <a:chOff x="5364088" y="1073705"/>
              <a:chExt cx="688268" cy="447991"/>
            </a:xfrm>
          </p:grpSpPr>
          <p:cxnSp>
            <p:nvCxnSpPr>
              <p:cNvPr id="93" name="Straight Arrow Connector 92"/>
              <p:cNvCxnSpPr/>
              <p:nvPr/>
            </p:nvCxnSpPr>
            <p:spPr>
              <a:xfrm flipH="1">
                <a:off x="5364088" y="1298065"/>
                <a:ext cx="688268" cy="1488"/>
              </a:xfrm>
              <a:prstGeom prst="straightConnector1">
                <a:avLst/>
              </a:prstGeom>
              <a:ln w="28575">
                <a:solidFill>
                  <a:srgbClr val="E45E24"/>
                </a:solidFill>
                <a:tailEnd type="arrow"/>
              </a:ln>
            </p:spPr>
            <p:style>
              <a:lnRef idx="1">
                <a:schemeClr val="accent1"/>
              </a:lnRef>
              <a:fillRef idx="0">
                <a:schemeClr val="accent1"/>
              </a:fillRef>
              <a:effectRef idx="0">
                <a:schemeClr val="accent1"/>
              </a:effectRef>
              <a:fontRef idx="minor">
                <a:schemeClr val="tx1"/>
              </a:fontRef>
            </p:style>
          </p:cxnSp>
          <p:cxnSp>
            <p:nvCxnSpPr>
              <p:cNvPr id="94" name="Straight Connector 93"/>
              <p:cNvCxnSpPr/>
              <p:nvPr/>
            </p:nvCxnSpPr>
            <p:spPr>
              <a:xfrm>
                <a:off x="5508104" y="1073705"/>
                <a:ext cx="544252" cy="447991"/>
              </a:xfrm>
              <a:prstGeom prst="line">
                <a:avLst/>
              </a:prstGeom>
              <a:ln w="28575">
                <a:solidFill>
                  <a:srgbClr val="E45E24"/>
                </a:solidFill>
              </a:ln>
            </p:spPr>
            <p:style>
              <a:lnRef idx="1">
                <a:schemeClr val="accent1"/>
              </a:lnRef>
              <a:fillRef idx="0">
                <a:schemeClr val="accent1"/>
              </a:fillRef>
              <a:effectRef idx="0">
                <a:schemeClr val="accent1"/>
              </a:effectRef>
              <a:fontRef idx="minor">
                <a:schemeClr val="tx1"/>
              </a:fontRef>
            </p:style>
          </p:cxnSp>
          <p:cxnSp>
            <p:nvCxnSpPr>
              <p:cNvPr id="95" name="Straight Connector 94"/>
              <p:cNvCxnSpPr/>
              <p:nvPr/>
            </p:nvCxnSpPr>
            <p:spPr>
              <a:xfrm flipV="1">
                <a:off x="5535724" y="1073705"/>
                <a:ext cx="476436" cy="447991"/>
              </a:xfrm>
              <a:prstGeom prst="line">
                <a:avLst/>
              </a:prstGeom>
              <a:ln w="28575">
                <a:solidFill>
                  <a:srgbClr val="E45E24"/>
                </a:solidFill>
              </a:ln>
            </p:spPr>
            <p:style>
              <a:lnRef idx="1">
                <a:schemeClr val="accent1"/>
              </a:lnRef>
              <a:fillRef idx="0">
                <a:schemeClr val="accent1"/>
              </a:fillRef>
              <a:effectRef idx="0">
                <a:schemeClr val="accent1"/>
              </a:effectRef>
              <a:fontRef idx="minor">
                <a:schemeClr val="tx1"/>
              </a:fontRef>
            </p:style>
          </p:cxnSp>
        </p:grpSp>
        <p:grpSp>
          <p:nvGrpSpPr>
            <p:cNvPr id="100" name="Group 99"/>
            <p:cNvGrpSpPr/>
            <p:nvPr/>
          </p:nvGrpSpPr>
          <p:grpSpPr>
            <a:xfrm>
              <a:off x="6516216" y="4005064"/>
              <a:ext cx="688268" cy="447991"/>
              <a:chOff x="5260268" y="1073705"/>
              <a:chExt cx="688268" cy="447991"/>
            </a:xfrm>
          </p:grpSpPr>
          <p:cxnSp>
            <p:nvCxnSpPr>
              <p:cNvPr id="101" name="Straight Arrow Connector 100"/>
              <p:cNvCxnSpPr/>
              <p:nvPr/>
            </p:nvCxnSpPr>
            <p:spPr>
              <a:xfrm flipH="1">
                <a:off x="5260268" y="1298065"/>
                <a:ext cx="688268" cy="1488"/>
              </a:xfrm>
              <a:prstGeom prst="straightConnector1">
                <a:avLst/>
              </a:prstGeom>
              <a:ln w="28575">
                <a:solidFill>
                  <a:srgbClr val="E45E24"/>
                </a:solidFill>
                <a:tailEnd type="arrow"/>
              </a:ln>
            </p:spPr>
            <p:style>
              <a:lnRef idx="1">
                <a:schemeClr val="accent1"/>
              </a:lnRef>
              <a:fillRef idx="0">
                <a:schemeClr val="accent1"/>
              </a:fillRef>
              <a:effectRef idx="0">
                <a:schemeClr val="accent1"/>
              </a:effectRef>
              <a:fontRef idx="minor">
                <a:schemeClr val="tx1"/>
              </a:fontRef>
            </p:style>
          </p:cxnSp>
          <p:cxnSp>
            <p:nvCxnSpPr>
              <p:cNvPr id="102" name="Straight Connector 101"/>
              <p:cNvCxnSpPr/>
              <p:nvPr/>
            </p:nvCxnSpPr>
            <p:spPr>
              <a:xfrm>
                <a:off x="5404284" y="1073705"/>
                <a:ext cx="544252" cy="447991"/>
              </a:xfrm>
              <a:prstGeom prst="line">
                <a:avLst/>
              </a:prstGeom>
              <a:ln w="28575">
                <a:solidFill>
                  <a:srgbClr val="E45E24"/>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p:cNvCxnSpPr/>
              <p:nvPr/>
            </p:nvCxnSpPr>
            <p:spPr>
              <a:xfrm flipV="1">
                <a:off x="5431904" y="1073705"/>
                <a:ext cx="476436" cy="447991"/>
              </a:xfrm>
              <a:prstGeom prst="line">
                <a:avLst/>
              </a:prstGeom>
              <a:ln w="28575">
                <a:solidFill>
                  <a:srgbClr val="E45E24"/>
                </a:solidFill>
              </a:ln>
            </p:spPr>
            <p:style>
              <a:lnRef idx="1">
                <a:schemeClr val="accent1"/>
              </a:lnRef>
              <a:fillRef idx="0">
                <a:schemeClr val="accent1"/>
              </a:fillRef>
              <a:effectRef idx="0">
                <a:schemeClr val="accent1"/>
              </a:effectRef>
              <a:fontRef idx="minor">
                <a:schemeClr val="tx1"/>
              </a:fontRef>
            </p:style>
          </p:cxnSp>
        </p:grpSp>
        <p:sp>
          <p:nvSpPr>
            <p:cNvPr id="104" name="Rounded Rectangle 103"/>
            <p:cNvSpPr/>
            <p:nvPr/>
          </p:nvSpPr>
          <p:spPr>
            <a:xfrm>
              <a:off x="5436096" y="2204864"/>
              <a:ext cx="1368152" cy="1224136"/>
            </a:xfrm>
            <a:prstGeom prst="roundRect">
              <a:avLst/>
            </a:prstGeom>
            <a:noFill/>
            <a:ln w="285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5" name="Picture 10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699506" y="2310676"/>
              <a:ext cx="888718" cy="758284"/>
            </a:xfrm>
            <a:prstGeom prst="rect">
              <a:avLst/>
            </a:prstGeom>
          </p:spPr>
        </p:pic>
        <p:sp>
          <p:nvSpPr>
            <p:cNvPr id="106" name="Rounded Rectangle 105"/>
            <p:cNvSpPr/>
            <p:nvPr/>
          </p:nvSpPr>
          <p:spPr>
            <a:xfrm>
              <a:off x="7308304" y="3645024"/>
              <a:ext cx="1368152" cy="1224136"/>
            </a:xfrm>
            <a:prstGeom prst="roundRect">
              <a:avLst/>
            </a:prstGeom>
            <a:noFill/>
            <a:ln w="285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7" name="Picture 10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561793" y="3717032"/>
              <a:ext cx="898639" cy="766750"/>
            </a:xfrm>
            <a:prstGeom prst="rect">
              <a:avLst/>
            </a:prstGeom>
          </p:spPr>
        </p:pic>
      </p:grpSp>
      <p:sp>
        <p:nvSpPr>
          <p:cNvPr id="59" name="TextBox 58"/>
          <p:cNvSpPr txBox="1"/>
          <p:nvPr/>
        </p:nvSpPr>
        <p:spPr>
          <a:xfrm>
            <a:off x="3051753" y="1640989"/>
            <a:ext cx="2304256" cy="307777"/>
          </a:xfrm>
          <a:prstGeom prst="rect">
            <a:avLst/>
          </a:prstGeom>
          <a:noFill/>
        </p:spPr>
        <p:txBody>
          <a:bodyPr wrap="square" rtlCol="0">
            <a:spAutoFit/>
          </a:bodyPr>
          <a:lstStyle/>
          <a:p>
            <a:r>
              <a:rPr lang="ro-RO" sz="1400" dirty="0" smtClean="0">
                <a:latin typeface="Verdana" panose="020B0604030504040204" pitchFamily="34" charset="0"/>
                <a:ea typeface="Verdana" panose="020B0604030504040204" pitchFamily="34" charset="0"/>
                <a:cs typeface="Verdana" panose="020B0604030504040204" pitchFamily="34" charset="0"/>
              </a:rPr>
              <a:t>Autorizaţia acoperă</a:t>
            </a:r>
            <a:endParaRPr lang="en-GB" sz="1400" dirty="0">
              <a:latin typeface="Verdana" panose="020B0604030504040204" pitchFamily="34" charset="0"/>
              <a:ea typeface="Verdana" panose="020B0604030504040204" pitchFamily="34" charset="0"/>
              <a:cs typeface="Verdana" panose="020B0604030504040204" pitchFamily="34" charset="0"/>
            </a:endParaRPr>
          </a:p>
        </p:txBody>
      </p:sp>
      <p:sp>
        <p:nvSpPr>
          <p:cNvPr id="61" name="TextBox 60"/>
          <p:cNvSpPr txBox="1"/>
          <p:nvPr/>
        </p:nvSpPr>
        <p:spPr>
          <a:xfrm>
            <a:off x="6372200" y="1654931"/>
            <a:ext cx="2304256" cy="307777"/>
          </a:xfrm>
          <a:prstGeom prst="rect">
            <a:avLst/>
          </a:prstGeom>
          <a:noFill/>
        </p:spPr>
        <p:txBody>
          <a:bodyPr wrap="square" rtlCol="0">
            <a:spAutoFit/>
          </a:bodyPr>
          <a:lstStyle/>
          <a:p>
            <a:r>
              <a:rPr lang="ro-RO" sz="1400" dirty="0" smtClean="0">
                <a:latin typeface="Verdana" panose="020B0604030504040204" pitchFamily="34" charset="0"/>
                <a:ea typeface="Verdana" panose="020B0604030504040204" pitchFamily="34" charset="0"/>
                <a:cs typeface="Verdana" panose="020B0604030504040204" pitchFamily="34" charset="0"/>
              </a:rPr>
              <a:t>Autorizaţia </a:t>
            </a:r>
            <a:r>
              <a:rPr lang="en-US" sz="1400" dirty="0" smtClean="0">
                <a:latin typeface="Verdana" panose="020B0604030504040204" pitchFamily="34" charset="0"/>
                <a:ea typeface="Verdana" panose="020B0604030504040204" pitchFamily="34" charset="0"/>
                <a:cs typeface="Verdana" panose="020B0604030504040204" pitchFamily="34" charset="0"/>
              </a:rPr>
              <a:t>nu </a:t>
            </a:r>
            <a:r>
              <a:rPr lang="ro-RO" sz="1400" dirty="0" smtClean="0">
                <a:latin typeface="Verdana" panose="020B0604030504040204" pitchFamily="34" charset="0"/>
                <a:ea typeface="Verdana" panose="020B0604030504040204" pitchFamily="34" charset="0"/>
                <a:cs typeface="Verdana" panose="020B0604030504040204" pitchFamily="34" charset="0"/>
              </a:rPr>
              <a:t>acoperă</a:t>
            </a:r>
            <a:endParaRPr lang="en-GB" sz="1400" dirty="0">
              <a:latin typeface="Verdana" panose="020B0604030504040204" pitchFamily="34" charset="0"/>
              <a:ea typeface="Verdana" panose="020B0604030504040204" pitchFamily="34" charset="0"/>
              <a:cs typeface="Verdana" panose="020B0604030504040204" pitchFamily="34" charset="0"/>
            </a:endParaRPr>
          </a:p>
        </p:txBody>
      </p:sp>
      <p:sp>
        <p:nvSpPr>
          <p:cNvPr id="64" name="Rounded Rectangle 63"/>
          <p:cNvSpPr/>
          <p:nvPr/>
        </p:nvSpPr>
        <p:spPr>
          <a:xfrm>
            <a:off x="323528" y="2134597"/>
            <a:ext cx="2664297" cy="360040"/>
          </a:xfrm>
          <a:prstGeom prst="roundRect">
            <a:avLst/>
          </a:prstGeom>
          <a:noFill/>
          <a:ln w="28575">
            <a:solidFill>
              <a:srgbClr val="008B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o-RO" sz="1400" b="1" dirty="0" smtClean="0">
                <a:solidFill>
                  <a:srgbClr val="008BC8"/>
                </a:solidFill>
                <a:latin typeface="Verdana" panose="020B0604030504040204" pitchFamily="34" charset="0"/>
                <a:ea typeface="Verdana" panose="020B0604030504040204" pitchFamily="34" charset="0"/>
                <a:cs typeface="Verdana" panose="020B0604030504040204" pitchFamily="34" charset="0"/>
              </a:rPr>
              <a:t>Producător/importator</a:t>
            </a:r>
            <a:endParaRPr lang="en-GB" sz="1400" b="1" dirty="0">
              <a:solidFill>
                <a:srgbClr val="008BC8"/>
              </a:solidFill>
              <a:latin typeface="Verdana" panose="020B0604030504040204" pitchFamily="34" charset="0"/>
              <a:ea typeface="Verdana" panose="020B0604030504040204" pitchFamily="34" charset="0"/>
              <a:cs typeface="Verdana" panose="020B0604030504040204" pitchFamily="34" charset="0"/>
            </a:endParaRPr>
          </a:p>
        </p:txBody>
      </p:sp>
      <p:sp>
        <p:nvSpPr>
          <p:cNvPr id="65" name="Rounded Rectangle 64"/>
          <p:cNvSpPr/>
          <p:nvPr/>
        </p:nvSpPr>
        <p:spPr>
          <a:xfrm>
            <a:off x="3203848" y="2140143"/>
            <a:ext cx="5544616" cy="360040"/>
          </a:xfrm>
          <a:prstGeom prst="roundRect">
            <a:avLst/>
          </a:prstGeom>
          <a:noFill/>
          <a:ln w="28575">
            <a:solidFill>
              <a:srgbClr val="008B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ro-RO" sz="1400" b="1" dirty="0" smtClean="0">
                <a:solidFill>
                  <a:srgbClr val="008BC8"/>
                </a:solidFill>
                <a:latin typeface="Verdana" panose="020B0604030504040204" pitchFamily="34" charset="0"/>
                <a:ea typeface="Verdana" panose="020B0604030504040204" pitchFamily="34" charset="0"/>
                <a:cs typeface="Verdana" panose="020B0604030504040204" pitchFamily="34" charset="0"/>
              </a:rPr>
              <a:t>Utilizator </a:t>
            </a:r>
            <a:r>
              <a:rPr lang="ro-RO" sz="1400" b="1" dirty="0">
                <a:solidFill>
                  <a:srgbClr val="008BC8"/>
                </a:solidFill>
                <a:latin typeface="Verdana" panose="020B0604030504040204" pitchFamily="34" charset="0"/>
                <a:ea typeface="Verdana" panose="020B0604030504040204" pitchFamily="34" charset="0"/>
                <a:cs typeface="Verdana" panose="020B0604030504040204" pitchFamily="34" charset="0"/>
              </a:rPr>
              <a:t>din </a:t>
            </a:r>
            <a:r>
              <a:rPr lang="ro-RO" sz="1400" b="1" dirty="0" smtClean="0">
                <a:solidFill>
                  <a:srgbClr val="008BC8"/>
                </a:solidFill>
                <a:latin typeface="Verdana" panose="020B0604030504040204" pitchFamily="34" charset="0"/>
                <a:ea typeface="Verdana" panose="020B0604030504040204" pitchFamily="34" charset="0"/>
                <a:cs typeface="Verdana" panose="020B0604030504040204" pitchFamily="34" charset="0"/>
              </a:rPr>
              <a:t>aval</a:t>
            </a:r>
            <a:endParaRPr lang="en-US" sz="1400" b="1" dirty="0">
              <a:solidFill>
                <a:srgbClr val="008BC8"/>
              </a:solidFill>
              <a:latin typeface="Verdana" panose="020B0604030504040204" pitchFamily="34" charset="0"/>
              <a:ea typeface="Verdana" panose="020B0604030504040204" pitchFamily="34" charset="0"/>
              <a:cs typeface="Verdana" panose="020B0604030504040204" pitchFamily="34" charset="0"/>
            </a:endParaRPr>
          </a:p>
        </p:txBody>
      </p:sp>
      <p:sp>
        <p:nvSpPr>
          <p:cNvPr id="68" name="TextBox 67"/>
          <p:cNvSpPr txBox="1"/>
          <p:nvPr/>
        </p:nvSpPr>
        <p:spPr>
          <a:xfrm>
            <a:off x="822381" y="3532949"/>
            <a:ext cx="1980246" cy="246221"/>
          </a:xfrm>
          <a:prstGeom prst="rect">
            <a:avLst/>
          </a:prstGeom>
          <a:noFill/>
        </p:spPr>
        <p:txBody>
          <a:bodyPr wrap="square" rtlCol="0">
            <a:spAutoFit/>
          </a:bodyPr>
          <a:lstStyle/>
          <a:p>
            <a:pPr algn="ctr"/>
            <a:r>
              <a:rPr lang="ro-RO" sz="1000" dirty="0">
                <a:latin typeface="Verdana" panose="020B0604030504040204" pitchFamily="34" charset="0"/>
                <a:ea typeface="Verdana" panose="020B0604030504040204" pitchFamily="34" charset="0"/>
                <a:cs typeface="Verdana" panose="020B0604030504040204" pitchFamily="34" charset="0"/>
              </a:rPr>
              <a:t>Producător/importato</a:t>
            </a:r>
            <a:r>
              <a:rPr lang="en-US" sz="1000" dirty="0">
                <a:latin typeface="Verdana" panose="020B0604030504040204" pitchFamily="34" charset="0"/>
                <a:ea typeface="Verdana" panose="020B0604030504040204" pitchFamily="34" charset="0"/>
                <a:cs typeface="Verdana" panose="020B0604030504040204" pitchFamily="34" charset="0"/>
              </a:rPr>
              <a:t>r</a:t>
            </a:r>
            <a:r>
              <a:rPr lang="en-GB" sz="1000" dirty="0">
                <a:latin typeface="Verdana" panose="020B0604030504040204" pitchFamily="34" charset="0"/>
                <a:ea typeface="Verdana" panose="020B0604030504040204" pitchFamily="34" charset="0"/>
                <a:cs typeface="Verdana" panose="020B0604030504040204" pitchFamily="34" charset="0"/>
              </a:rPr>
              <a:t> </a:t>
            </a:r>
          </a:p>
        </p:txBody>
      </p:sp>
      <p:sp>
        <p:nvSpPr>
          <p:cNvPr id="76" name="TextBox 75"/>
          <p:cNvSpPr txBox="1"/>
          <p:nvPr/>
        </p:nvSpPr>
        <p:spPr>
          <a:xfrm>
            <a:off x="816673" y="4882822"/>
            <a:ext cx="1980246" cy="246221"/>
          </a:xfrm>
          <a:prstGeom prst="rect">
            <a:avLst/>
          </a:prstGeom>
          <a:noFill/>
        </p:spPr>
        <p:txBody>
          <a:bodyPr wrap="square" rtlCol="0">
            <a:spAutoFit/>
          </a:bodyPr>
          <a:lstStyle/>
          <a:p>
            <a:pPr algn="ctr"/>
            <a:r>
              <a:rPr lang="ro-RO" sz="1000" dirty="0">
                <a:latin typeface="Verdana" panose="020B0604030504040204" pitchFamily="34" charset="0"/>
                <a:ea typeface="Verdana" panose="020B0604030504040204" pitchFamily="34" charset="0"/>
                <a:cs typeface="Verdana" panose="020B0604030504040204" pitchFamily="34" charset="0"/>
              </a:rPr>
              <a:t>Producător/importato</a:t>
            </a:r>
            <a:r>
              <a:rPr lang="en-US" sz="1000" dirty="0">
                <a:latin typeface="Verdana" panose="020B0604030504040204" pitchFamily="34" charset="0"/>
                <a:ea typeface="Verdana" panose="020B0604030504040204" pitchFamily="34" charset="0"/>
                <a:cs typeface="Verdana" panose="020B0604030504040204" pitchFamily="34" charset="0"/>
              </a:rPr>
              <a:t>r</a:t>
            </a:r>
            <a:r>
              <a:rPr lang="en-GB" sz="1000" dirty="0">
                <a:latin typeface="Verdana" panose="020B0604030504040204" pitchFamily="34" charset="0"/>
                <a:ea typeface="Verdana" panose="020B0604030504040204" pitchFamily="34" charset="0"/>
                <a:cs typeface="Verdana" panose="020B0604030504040204" pitchFamily="34" charset="0"/>
              </a:rPr>
              <a:t> </a:t>
            </a:r>
          </a:p>
        </p:txBody>
      </p:sp>
    </p:spTree>
    <p:extLst>
      <p:ext uri="{BB962C8B-B14F-4D97-AF65-F5344CB8AC3E}">
        <p14:creationId xmlns:p14="http://schemas.microsoft.com/office/powerpoint/2010/main" val="180787970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72008" y="374799"/>
            <a:ext cx="8204448" cy="1109985"/>
          </a:xfrm>
        </p:spPr>
        <p:txBody>
          <a:bodyPr>
            <a:noAutofit/>
          </a:bodyPr>
          <a:lstStyle/>
          <a:p>
            <a:pPr lvl="0" algn="l"/>
            <a:r>
              <a:rPr lang="ro-RO" sz="28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Privire </a:t>
            </a:r>
            <a:r>
              <a:rPr lang="ro-RO" sz="2800" b="1" dirty="0">
                <a:solidFill>
                  <a:srgbClr val="0046AD"/>
                </a:solidFill>
                <a:latin typeface="Verdana" panose="020B0604030504040204" pitchFamily="34" charset="0"/>
                <a:ea typeface="Verdana" panose="020B0604030504040204" pitchFamily="34" charset="0"/>
                <a:cs typeface="Verdana" panose="020B0604030504040204" pitchFamily="34" charset="0"/>
              </a:rPr>
              <a:t>de ansamblu a aplicaţiei pentru autorizaţie</a:t>
            </a:r>
            <a:r>
              <a:rPr lang="en-US" sz="2800" b="1" dirty="0">
                <a:solidFill>
                  <a:srgbClr val="0046AD"/>
                </a:solidFill>
                <a:latin typeface="Verdana" panose="020B0604030504040204" pitchFamily="34" charset="0"/>
                <a:ea typeface="Verdana" panose="020B0604030504040204" pitchFamily="34" charset="0"/>
                <a:cs typeface="Verdana" panose="020B0604030504040204" pitchFamily="34" charset="0"/>
              </a:rPr>
              <a:t/>
            </a:r>
            <a:br>
              <a:rPr lang="en-US" sz="2800" b="1" dirty="0">
                <a:solidFill>
                  <a:srgbClr val="0046AD"/>
                </a:solidFill>
                <a:latin typeface="Verdana" panose="020B0604030504040204" pitchFamily="34" charset="0"/>
                <a:ea typeface="Verdana" panose="020B0604030504040204" pitchFamily="34" charset="0"/>
                <a:cs typeface="Verdana" panose="020B0604030504040204" pitchFamily="34" charset="0"/>
              </a:rPr>
            </a:br>
            <a:endParaRPr lang="en-GB" sz="2800" b="1" dirty="0">
              <a:solidFill>
                <a:srgbClr val="0046AD"/>
              </a:solidFill>
              <a:latin typeface="Verdana" panose="020B0604030504040204" pitchFamily="34" charset="0"/>
              <a:ea typeface="Verdana" panose="020B0604030504040204" pitchFamily="34" charset="0"/>
              <a:cs typeface="Verdana" panose="020B0604030504040204" pitchFamily="34" charset="0"/>
            </a:endParaRPr>
          </a:p>
        </p:txBody>
      </p:sp>
      <p:sp>
        <p:nvSpPr>
          <p:cNvPr id="6" name="Slide Number Placeholder 5"/>
          <p:cNvSpPr>
            <a:spLocks noGrp="1"/>
          </p:cNvSpPr>
          <p:nvPr>
            <p:ph type="sldNum" sz="quarter" idx="12"/>
          </p:nvPr>
        </p:nvSpPr>
        <p:spPr>
          <a:xfrm>
            <a:off x="6553200" y="6356350"/>
            <a:ext cx="2133600" cy="365125"/>
          </a:xfrm>
        </p:spPr>
        <p:txBody>
          <a:bodyPr/>
          <a:lstStyle/>
          <a:p>
            <a:fld id="{6230B351-A18E-4512-92B8-03A75F39B8B0}" type="slidenum">
              <a:rPr lang="en-GB" sz="1000" smtClean="0">
                <a:latin typeface="Verdana" panose="020B0604030504040204" pitchFamily="34" charset="0"/>
                <a:ea typeface="Verdana" panose="020B0604030504040204" pitchFamily="34" charset="0"/>
                <a:cs typeface="Verdana" panose="020B0604030504040204" pitchFamily="34" charset="0"/>
              </a:rPr>
              <a:t>37</a:t>
            </a:fld>
            <a:endParaRPr lang="en-GB" sz="1000" dirty="0">
              <a:latin typeface="Verdana" panose="020B0604030504040204" pitchFamily="34" charset="0"/>
              <a:ea typeface="Verdana" panose="020B0604030504040204" pitchFamily="34" charset="0"/>
              <a:cs typeface="Verdana" panose="020B0604030504040204" pitchFamily="34" charset="0"/>
            </a:endParaRPr>
          </a:p>
        </p:txBody>
      </p:sp>
      <p:grpSp>
        <p:nvGrpSpPr>
          <p:cNvPr id="3" name="Group 2"/>
          <p:cNvGrpSpPr/>
          <p:nvPr/>
        </p:nvGrpSpPr>
        <p:grpSpPr>
          <a:xfrm>
            <a:off x="755576" y="2454514"/>
            <a:ext cx="7563684" cy="1368152"/>
            <a:chOff x="561337" y="4797152"/>
            <a:chExt cx="7563684" cy="1368152"/>
          </a:xfrm>
          <a:effectLst/>
        </p:grpSpPr>
        <p:sp>
          <p:nvSpPr>
            <p:cNvPr id="25" name="Flowchart: Alternate Process 24"/>
            <p:cNvSpPr/>
            <p:nvPr/>
          </p:nvSpPr>
          <p:spPr>
            <a:xfrm>
              <a:off x="561337" y="4797152"/>
              <a:ext cx="7563684" cy="1368152"/>
            </a:xfrm>
            <a:prstGeom prst="flowChartAlternateProcess">
              <a:avLst/>
            </a:prstGeom>
            <a:solidFill>
              <a:srgbClr val="FF99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Box 25"/>
            <p:cNvSpPr txBox="1"/>
            <p:nvPr/>
          </p:nvSpPr>
          <p:spPr>
            <a:xfrm>
              <a:off x="2483768" y="5229212"/>
              <a:ext cx="288000" cy="216000"/>
            </a:xfrm>
            <a:prstGeom prst="rightArrow">
              <a:avLst/>
            </a:prstGeom>
            <a:solidFill>
              <a:srgbClr val="008BC8"/>
            </a:solidFill>
            <a:ln>
              <a:solidFill>
                <a:srgbClr val="008BC8"/>
              </a:solidFill>
            </a:ln>
          </p:spPr>
          <p:txBody>
            <a:bodyPr wrap="square" rtlCol="0">
              <a:spAutoFit/>
            </a:bodyPr>
            <a:lstStyle/>
            <a:p>
              <a:pPr algn="ctr"/>
              <a:endParaRPr lang="en-GB" sz="1000" b="1" dirty="0">
                <a:solidFill>
                  <a:schemeClr val="bg1"/>
                </a:solidFill>
              </a:endParaRPr>
            </a:p>
          </p:txBody>
        </p:sp>
        <p:sp>
          <p:nvSpPr>
            <p:cNvPr id="29" name="TextBox 28"/>
            <p:cNvSpPr txBox="1"/>
            <p:nvPr/>
          </p:nvSpPr>
          <p:spPr>
            <a:xfrm>
              <a:off x="6175733" y="5229212"/>
              <a:ext cx="288000" cy="216000"/>
            </a:xfrm>
            <a:prstGeom prst="rightArrow">
              <a:avLst/>
            </a:prstGeom>
            <a:solidFill>
              <a:srgbClr val="008BC8"/>
            </a:solidFill>
            <a:ln>
              <a:solidFill>
                <a:srgbClr val="008BC8"/>
              </a:solidFill>
            </a:ln>
          </p:spPr>
          <p:txBody>
            <a:bodyPr wrap="square" rtlCol="0">
              <a:spAutoFit/>
            </a:bodyPr>
            <a:lstStyle/>
            <a:p>
              <a:pPr algn="ctr"/>
              <a:endParaRPr lang="en-GB" sz="1000" b="1" dirty="0">
                <a:solidFill>
                  <a:schemeClr val="bg1"/>
                </a:solidFill>
              </a:endParaRPr>
            </a:p>
          </p:txBody>
        </p:sp>
        <p:sp>
          <p:nvSpPr>
            <p:cNvPr id="32" name="TextBox 31"/>
            <p:cNvSpPr txBox="1"/>
            <p:nvPr/>
          </p:nvSpPr>
          <p:spPr>
            <a:xfrm>
              <a:off x="4644008" y="5229212"/>
              <a:ext cx="288000" cy="216000"/>
            </a:xfrm>
            <a:prstGeom prst="rightArrow">
              <a:avLst/>
            </a:prstGeom>
            <a:solidFill>
              <a:srgbClr val="008BC8"/>
            </a:solidFill>
            <a:ln>
              <a:solidFill>
                <a:srgbClr val="008BC8"/>
              </a:solidFill>
            </a:ln>
          </p:spPr>
          <p:txBody>
            <a:bodyPr wrap="square" rtlCol="0">
              <a:spAutoFit/>
            </a:bodyPr>
            <a:lstStyle/>
            <a:p>
              <a:pPr algn="ctr"/>
              <a:endParaRPr lang="en-GB" sz="1000" b="1" dirty="0">
                <a:solidFill>
                  <a:schemeClr val="bg1"/>
                </a:solidFill>
              </a:endParaRPr>
            </a:p>
          </p:txBody>
        </p:sp>
        <p:sp>
          <p:nvSpPr>
            <p:cNvPr id="37" name="Rounded Rectangle 36"/>
            <p:cNvSpPr/>
            <p:nvPr/>
          </p:nvSpPr>
          <p:spPr>
            <a:xfrm>
              <a:off x="987348" y="5356152"/>
              <a:ext cx="1407063" cy="737144"/>
            </a:xfrm>
            <a:prstGeom prst="roundRect">
              <a:avLst/>
            </a:prstGeom>
            <a:solidFill>
              <a:schemeClr val="bg1"/>
            </a:solidFill>
            <a:ln w="38100">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Flowchart: Alternate Process 37"/>
            <p:cNvSpPr/>
            <p:nvPr/>
          </p:nvSpPr>
          <p:spPr>
            <a:xfrm>
              <a:off x="882243" y="5213185"/>
              <a:ext cx="1423017" cy="736095"/>
            </a:xfrm>
            <a:prstGeom prst="flowChartAlternateProcess">
              <a:avLst/>
            </a:prstGeom>
            <a:solidFill>
              <a:schemeClr val="bg1"/>
            </a:solidFill>
            <a:ln w="38100">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ounded Rectangle 38"/>
            <p:cNvSpPr/>
            <p:nvPr/>
          </p:nvSpPr>
          <p:spPr>
            <a:xfrm>
              <a:off x="772719" y="4866767"/>
              <a:ext cx="1423017" cy="940890"/>
            </a:xfrm>
            <a:prstGeom prst="roundRect">
              <a:avLst/>
            </a:prstGeom>
            <a:solidFill>
              <a:schemeClr val="bg1"/>
            </a:solidFill>
            <a:ln w="38100">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100" b="1" dirty="0" smtClean="0">
                  <a:solidFill>
                    <a:srgbClr val="FF9900"/>
                  </a:solidFill>
                  <a:latin typeface="Verdana" panose="020B0604030504040204" pitchFamily="34" charset="0"/>
                  <a:ea typeface="Verdana" panose="020B0604030504040204" pitchFamily="34" charset="0"/>
                  <a:cs typeface="Verdana" panose="020B0604030504040204" pitchFamily="34" charset="0"/>
                </a:rPr>
                <a:t>Aplicare </a:t>
              </a:r>
              <a:r>
                <a:rPr lang="vi-VN" sz="1100" b="1" dirty="0">
                  <a:solidFill>
                    <a:srgbClr val="FF9900"/>
                  </a:solidFill>
                  <a:latin typeface="Verdana" panose="020B0604030504040204" pitchFamily="34" charset="0"/>
                  <a:ea typeface="Verdana" panose="020B0604030504040204" pitchFamily="34" charset="0"/>
                  <a:cs typeface="Verdana" panose="020B0604030504040204" pitchFamily="34" charset="0"/>
                </a:rPr>
                <a:t>pentru </a:t>
              </a:r>
              <a:r>
                <a:rPr lang="vi-VN" sz="1100" b="1" dirty="0" smtClean="0">
                  <a:solidFill>
                    <a:srgbClr val="FF9900"/>
                  </a:solidFill>
                  <a:latin typeface="Verdana" panose="020B0604030504040204" pitchFamily="34" charset="0"/>
                  <a:ea typeface="Verdana" panose="020B0604030504040204" pitchFamily="34" charset="0"/>
                  <a:cs typeface="Verdana" panose="020B0604030504040204" pitchFamily="34" charset="0"/>
                </a:rPr>
                <a:t>autorizaţie</a:t>
              </a:r>
              <a:r>
                <a:rPr lang="en-GB" sz="1100" b="1" dirty="0" smtClean="0">
                  <a:solidFill>
                    <a:srgbClr val="FF9900"/>
                  </a:solidFill>
                  <a:latin typeface="Verdana" panose="020B0604030504040204" pitchFamily="34" charset="0"/>
                  <a:ea typeface="Verdana" panose="020B0604030504040204" pitchFamily="34" charset="0"/>
                  <a:cs typeface="Verdana" panose="020B0604030504040204" pitchFamily="34" charset="0"/>
                </a:rPr>
                <a:t> </a:t>
              </a:r>
              <a:endParaRPr lang="en-GB" sz="1100" b="1" dirty="0">
                <a:solidFill>
                  <a:srgbClr val="FF9900"/>
                </a:solidFill>
                <a:latin typeface="Verdana" panose="020B0604030504040204" pitchFamily="34" charset="0"/>
                <a:ea typeface="Verdana" panose="020B0604030504040204" pitchFamily="34" charset="0"/>
                <a:cs typeface="Verdana" panose="020B0604030504040204" pitchFamily="34" charset="0"/>
              </a:endParaRPr>
            </a:p>
          </p:txBody>
        </p:sp>
        <p:sp>
          <p:nvSpPr>
            <p:cNvPr id="40" name="Rounded Rectangle 39"/>
            <p:cNvSpPr/>
            <p:nvPr/>
          </p:nvSpPr>
          <p:spPr>
            <a:xfrm>
              <a:off x="3049895" y="5356152"/>
              <a:ext cx="1407063" cy="737144"/>
            </a:xfrm>
            <a:prstGeom prst="roundRect">
              <a:avLst/>
            </a:prstGeom>
            <a:solidFill>
              <a:schemeClr val="bg1"/>
            </a:solidFill>
            <a:ln w="38100">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Flowchart: Alternate Process 40"/>
            <p:cNvSpPr/>
            <p:nvPr/>
          </p:nvSpPr>
          <p:spPr>
            <a:xfrm>
              <a:off x="2944790" y="5213185"/>
              <a:ext cx="1423017" cy="736095"/>
            </a:xfrm>
            <a:prstGeom prst="flowChartAlternateProcess">
              <a:avLst/>
            </a:prstGeom>
            <a:solidFill>
              <a:schemeClr val="bg1"/>
            </a:solidFill>
            <a:ln w="38100">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Rounded Rectangle 41"/>
            <p:cNvSpPr/>
            <p:nvPr/>
          </p:nvSpPr>
          <p:spPr>
            <a:xfrm>
              <a:off x="2861126" y="4866767"/>
              <a:ext cx="1423017" cy="940890"/>
            </a:xfrm>
            <a:prstGeom prst="roundRect">
              <a:avLst/>
            </a:prstGeom>
            <a:solidFill>
              <a:schemeClr val="bg1"/>
            </a:solidFill>
            <a:ln w="38100">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100" b="1" dirty="0" smtClean="0">
                  <a:solidFill>
                    <a:srgbClr val="FF9900"/>
                  </a:solidFill>
                  <a:latin typeface="Verdana" panose="020B0604030504040204" pitchFamily="34" charset="0"/>
                  <a:ea typeface="Verdana" panose="020B0604030504040204" pitchFamily="34" charset="0"/>
                  <a:cs typeface="Verdana" panose="020B0604030504040204" pitchFamily="34" charset="0"/>
                </a:rPr>
                <a:t>Consultarea </a:t>
              </a:r>
              <a:r>
                <a:rPr lang="vi-VN" sz="1100" b="1" dirty="0">
                  <a:solidFill>
                    <a:srgbClr val="FF9900"/>
                  </a:solidFill>
                  <a:latin typeface="Verdana" panose="020B0604030504040204" pitchFamily="34" charset="0"/>
                  <a:ea typeface="Verdana" panose="020B0604030504040204" pitchFamily="34" charset="0"/>
                  <a:cs typeface="Verdana" panose="020B0604030504040204" pitchFamily="34" charset="0"/>
                </a:rPr>
                <a:t>şi opiniile </a:t>
              </a:r>
              <a:r>
                <a:rPr lang="vi-VN" sz="1100" b="1" dirty="0" smtClean="0">
                  <a:solidFill>
                    <a:srgbClr val="FF9900"/>
                  </a:solidFill>
                  <a:latin typeface="Verdana" panose="020B0604030504040204" pitchFamily="34" charset="0"/>
                  <a:ea typeface="Verdana" panose="020B0604030504040204" pitchFamily="34" charset="0"/>
                  <a:cs typeface="Verdana" panose="020B0604030504040204" pitchFamily="34" charset="0"/>
                </a:rPr>
                <a:t>comitetelor</a:t>
              </a:r>
              <a:endParaRPr lang="vi-VN" sz="1100" b="1" dirty="0">
                <a:solidFill>
                  <a:srgbClr val="FF9900"/>
                </a:solidFill>
                <a:latin typeface="Verdana" panose="020B0604030504040204" pitchFamily="34" charset="0"/>
                <a:ea typeface="Verdana" panose="020B0604030504040204" pitchFamily="34" charset="0"/>
                <a:cs typeface="Verdana" panose="020B0604030504040204" pitchFamily="34" charset="0"/>
              </a:endParaRPr>
            </a:p>
          </p:txBody>
        </p:sp>
        <p:grpSp>
          <p:nvGrpSpPr>
            <p:cNvPr id="43" name="Group 42"/>
            <p:cNvGrpSpPr/>
            <p:nvPr/>
          </p:nvGrpSpPr>
          <p:grpSpPr>
            <a:xfrm>
              <a:off x="5012218" y="4960548"/>
              <a:ext cx="1129229" cy="753329"/>
              <a:chOff x="6179075" y="1734267"/>
              <a:chExt cx="1129229" cy="753329"/>
            </a:xfrm>
          </p:grpSpPr>
          <p:sp>
            <p:nvSpPr>
              <p:cNvPr id="44" name="Diamond 43"/>
              <p:cNvSpPr/>
              <p:nvPr/>
            </p:nvSpPr>
            <p:spPr>
              <a:xfrm>
                <a:off x="6228184" y="1734267"/>
                <a:ext cx="1042711" cy="753329"/>
              </a:xfrm>
              <a:prstGeom prst="diamond">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b="1" dirty="0">
                  <a:solidFill>
                    <a:srgbClr val="008BC8"/>
                  </a:solidFill>
                  <a:latin typeface="Verdana" panose="020B0604030504040204" pitchFamily="34" charset="0"/>
                  <a:ea typeface="Verdana" panose="020B0604030504040204" pitchFamily="34" charset="0"/>
                  <a:cs typeface="Verdana" panose="020B0604030504040204" pitchFamily="34" charset="0"/>
                </a:endParaRPr>
              </a:p>
            </p:txBody>
          </p:sp>
          <p:sp>
            <p:nvSpPr>
              <p:cNvPr id="45" name="TextBox 44"/>
              <p:cNvSpPr txBox="1"/>
              <p:nvPr/>
            </p:nvSpPr>
            <p:spPr>
              <a:xfrm>
                <a:off x="6179075" y="1980126"/>
                <a:ext cx="1129229" cy="261610"/>
              </a:xfrm>
              <a:prstGeom prst="rect">
                <a:avLst/>
              </a:prstGeom>
              <a:noFill/>
            </p:spPr>
            <p:txBody>
              <a:bodyPr wrap="square" rtlCol="0">
                <a:spAutoFit/>
              </a:bodyPr>
              <a:lstStyle/>
              <a:p>
                <a:pPr algn="ctr"/>
                <a:r>
                  <a:rPr lang="en-GB" sz="1100" b="1" dirty="0" err="1" smtClean="0">
                    <a:solidFill>
                      <a:srgbClr val="FF9900"/>
                    </a:solidFill>
                    <a:latin typeface="Verdana" panose="020B0604030504040204" pitchFamily="34" charset="0"/>
                    <a:ea typeface="Verdana" panose="020B0604030504040204" pitchFamily="34" charset="0"/>
                    <a:cs typeface="Verdana" panose="020B0604030504040204" pitchFamily="34" charset="0"/>
                  </a:rPr>
                  <a:t>Decizia</a:t>
                </a:r>
                <a:endParaRPr lang="en-GB" sz="1100" b="1" dirty="0">
                  <a:solidFill>
                    <a:srgbClr val="FF9900"/>
                  </a:solidFill>
                  <a:latin typeface="Verdana" panose="020B0604030504040204" pitchFamily="34" charset="0"/>
                  <a:ea typeface="Verdana" panose="020B0604030504040204" pitchFamily="34" charset="0"/>
                  <a:cs typeface="Verdana" panose="020B0604030504040204" pitchFamily="34" charset="0"/>
                </a:endParaRPr>
              </a:p>
            </p:txBody>
          </p:sp>
        </p:grpSp>
        <p:sp>
          <p:nvSpPr>
            <p:cNvPr id="46" name="Flowchart: Alternate Process 45"/>
            <p:cNvSpPr/>
            <p:nvPr/>
          </p:nvSpPr>
          <p:spPr>
            <a:xfrm>
              <a:off x="6552915" y="4925612"/>
              <a:ext cx="1316724" cy="823201"/>
            </a:xfrm>
            <a:prstGeom prst="flowChartAlternateProcess">
              <a:avLst/>
            </a:prstGeom>
            <a:solidFill>
              <a:schemeClr val="bg1"/>
            </a:solidFill>
            <a:ln w="38100">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TextBox 46"/>
            <p:cNvSpPr txBox="1"/>
            <p:nvPr/>
          </p:nvSpPr>
          <p:spPr>
            <a:xfrm>
              <a:off x="6573493" y="5037130"/>
              <a:ext cx="1296146" cy="600164"/>
            </a:xfrm>
            <a:prstGeom prst="rect">
              <a:avLst/>
            </a:prstGeom>
            <a:noFill/>
          </p:spPr>
          <p:txBody>
            <a:bodyPr wrap="square" rtlCol="0">
              <a:spAutoFit/>
            </a:bodyPr>
            <a:lstStyle/>
            <a:p>
              <a:pPr algn="ctr"/>
              <a:r>
                <a:rPr lang="vi-VN" sz="1100" b="1" dirty="0" smtClean="0">
                  <a:solidFill>
                    <a:srgbClr val="FF9900"/>
                  </a:solidFill>
                  <a:latin typeface="Verdana" panose="020B0604030504040204" pitchFamily="34" charset="0"/>
                  <a:ea typeface="Verdana" panose="020B0604030504040204" pitchFamily="34" charset="0"/>
                  <a:cs typeface="Verdana" panose="020B0604030504040204" pitchFamily="34" charset="0"/>
                </a:rPr>
                <a:t>Autorizaţia </a:t>
              </a:r>
              <a:r>
                <a:rPr lang="vi-VN" sz="1100" b="1" dirty="0">
                  <a:solidFill>
                    <a:srgbClr val="FF9900"/>
                  </a:solidFill>
                  <a:latin typeface="Verdana" panose="020B0604030504040204" pitchFamily="34" charset="0"/>
                  <a:ea typeface="Verdana" panose="020B0604030504040204" pitchFamily="34" charset="0"/>
                  <a:cs typeface="Verdana" panose="020B0604030504040204" pitchFamily="34" charset="0"/>
                </a:rPr>
                <a:t>acordată sau </a:t>
              </a:r>
              <a:r>
                <a:rPr lang="vi-VN" sz="1100" b="1" dirty="0" smtClean="0">
                  <a:solidFill>
                    <a:srgbClr val="FF9900"/>
                  </a:solidFill>
                  <a:latin typeface="Verdana" panose="020B0604030504040204" pitchFamily="34" charset="0"/>
                  <a:ea typeface="Verdana" panose="020B0604030504040204" pitchFamily="34" charset="0"/>
                  <a:cs typeface="Verdana" panose="020B0604030504040204" pitchFamily="34" charset="0"/>
                </a:rPr>
                <a:t>respinsă</a:t>
              </a:r>
              <a:endParaRPr lang="vi-VN" sz="1100" b="1" dirty="0">
                <a:solidFill>
                  <a:srgbClr val="FF9900"/>
                </a:solidFill>
                <a:latin typeface="Verdana" panose="020B0604030504040204" pitchFamily="34" charset="0"/>
                <a:ea typeface="Verdana" panose="020B0604030504040204" pitchFamily="34" charset="0"/>
                <a:cs typeface="Verdana" panose="020B0604030504040204" pitchFamily="34" charset="0"/>
              </a:endParaRPr>
            </a:p>
          </p:txBody>
        </p:sp>
      </p:grpSp>
    </p:spTree>
    <p:extLst>
      <p:ext uri="{BB962C8B-B14F-4D97-AF65-F5344CB8AC3E}">
        <p14:creationId xmlns:p14="http://schemas.microsoft.com/office/powerpoint/2010/main" val="198086252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72008" y="347504"/>
            <a:ext cx="7772400" cy="1109985"/>
          </a:xfrm>
        </p:spPr>
        <p:txBody>
          <a:bodyPr>
            <a:noAutofit/>
          </a:bodyPr>
          <a:lstStyle/>
          <a:p>
            <a:pPr lvl="0" fontAlgn="t"/>
            <a:r>
              <a:rPr lang="ro-RO" sz="28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Aplicarea </a:t>
            </a:r>
            <a:r>
              <a:rPr lang="ro-RO" sz="2800" b="1" dirty="0">
                <a:solidFill>
                  <a:srgbClr val="0046AD"/>
                </a:solidFill>
                <a:latin typeface="Verdana" panose="020B0604030504040204" pitchFamily="34" charset="0"/>
                <a:ea typeface="Verdana" panose="020B0604030504040204" pitchFamily="34" charset="0"/>
                <a:cs typeface="Verdana" panose="020B0604030504040204" pitchFamily="34" charset="0"/>
              </a:rPr>
              <a:t>pentru </a:t>
            </a:r>
            <a:r>
              <a:rPr lang="ro-RO" sz="28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autoriza</a:t>
            </a:r>
            <a:r>
              <a:rPr lang="en-US" sz="28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r</a:t>
            </a:r>
            <a:r>
              <a:rPr lang="ro-RO" sz="28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e</a:t>
            </a:r>
            <a:endParaRPr lang="en-US" sz="2800" b="1" dirty="0">
              <a:solidFill>
                <a:srgbClr val="0046AD"/>
              </a:solidFill>
              <a:latin typeface="Verdana" panose="020B0604030504040204" pitchFamily="34" charset="0"/>
              <a:ea typeface="Verdana" panose="020B0604030504040204" pitchFamily="34" charset="0"/>
              <a:cs typeface="Verdana" panose="020B0604030504040204" pitchFamily="34" charset="0"/>
            </a:endParaRPr>
          </a:p>
        </p:txBody>
      </p:sp>
      <p:sp>
        <p:nvSpPr>
          <p:cNvPr id="6" name="Slide Number Placeholder 5"/>
          <p:cNvSpPr>
            <a:spLocks noGrp="1"/>
          </p:cNvSpPr>
          <p:nvPr>
            <p:ph type="sldNum" sz="quarter" idx="12"/>
          </p:nvPr>
        </p:nvSpPr>
        <p:spPr>
          <a:xfrm>
            <a:off x="6553200" y="6356350"/>
            <a:ext cx="2133600" cy="365125"/>
          </a:xfrm>
        </p:spPr>
        <p:txBody>
          <a:bodyPr/>
          <a:lstStyle/>
          <a:p>
            <a:fld id="{6230B351-A18E-4512-92B8-03A75F39B8B0}" type="slidenum">
              <a:rPr lang="en-GB" sz="1000" smtClean="0">
                <a:latin typeface="Verdana" panose="020B0604030504040204" pitchFamily="34" charset="0"/>
                <a:ea typeface="Verdana" panose="020B0604030504040204" pitchFamily="34" charset="0"/>
                <a:cs typeface="Verdana" panose="020B0604030504040204" pitchFamily="34" charset="0"/>
              </a:rPr>
              <a:t>38</a:t>
            </a:fld>
            <a:endParaRPr lang="en-GB" sz="1000" dirty="0">
              <a:latin typeface="Verdana" panose="020B0604030504040204" pitchFamily="34" charset="0"/>
              <a:ea typeface="Verdana" panose="020B0604030504040204" pitchFamily="34" charset="0"/>
              <a:cs typeface="Verdana" panose="020B0604030504040204" pitchFamily="34" charset="0"/>
            </a:endParaRPr>
          </a:p>
        </p:txBody>
      </p:sp>
      <p:sp>
        <p:nvSpPr>
          <p:cNvPr id="9" name="TextBox 8"/>
          <p:cNvSpPr txBox="1"/>
          <p:nvPr/>
        </p:nvSpPr>
        <p:spPr>
          <a:xfrm>
            <a:off x="1979712" y="5364505"/>
            <a:ext cx="6696744" cy="1077218"/>
          </a:xfrm>
          <a:prstGeom prst="rect">
            <a:avLst/>
          </a:prstGeom>
          <a:noFill/>
        </p:spPr>
        <p:txBody>
          <a:bodyPr wrap="square" rtlCol="0">
            <a:spAutoFit/>
          </a:bodyPr>
          <a:lstStyle/>
          <a:p>
            <a:pPr>
              <a:buClr>
                <a:schemeClr val="tx1"/>
              </a:buClr>
            </a:pPr>
            <a:r>
              <a:rPr lang="ro-RO" sz="16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Cererea </a:t>
            </a:r>
            <a:r>
              <a:rPr lang="ro-RO" sz="1600" b="1" dirty="0">
                <a:solidFill>
                  <a:srgbClr val="0046AD"/>
                </a:solidFill>
                <a:latin typeface="Verdana" panose="020B0604030504040204" pitchFamily="34" charset="0"/>
                <a:ea typeface="Verdana" panose="020B0604030504040204" pitchFamily="34" charset="0"/>
                <a:cs typeface="Verdana" panose="020B0604030504040204" pitchFamily="34" charset="0"/>
              </a:rPr>
              <a:t>trebuie depusă înainte de "data limită de introducere a cererii” pentru a evita perturbarea aprovizionării/utilizării</a:t>
            </a:r>
            <a:endParaRPr lang="en-US" sz="1600" b="1" dirty="0">
              <a:solidFill>
                <a:srgbClr val="0046AD"/>
              </a:solidFill>
              <a:latin typeface="Verdana" panose="020B0604030504040204" pitchFamily="34" charset="0"/>
              <a:ea typeface="Verdana" panose="020B0604030504040204" pitchFamily="34" charset="0"/>
              <a:cs typeface="Verdana" panose="020B0604030504040204" pitchFamily="34" charset="0"/>
            </a:endParaRPr>
          </a:p>
          <a:p>
            <a:pPr>
              <a:buClr>
                <a:schemeClr val="tx1"/>
              </a:buClr>
            </a:pPr>
            <a:endParaRPr lang="en-GB" sz="1600" b="1" dirty="0">
              <a:solidFill>
                <a:srgbClr val="0046AD"/>
              </a:solidFill>
              <a:latin typeface="Verdana" panose="020B0604030504040204" pitchFamily="34" charset="0"/>
              <a:ea typeface="Verdana" panose="020B0604030504040204" pitchFamily="34" charset="0"/>
              <a:cs typeface="Verdana" panose="020B0604030504040204" pitchFamily="34" charset="0"/>
            </a:endParaRPr>
          </a:p>
        </p:txBody>
      </p:sp>
      <p:sp>
        <p:nvSpPr>
          <p:cNvPr id="10" name="TextBox 9"/>
          <p:cNvSpPr txBox="1"/>
          <p:nvPr/>
        </p:nvSpPr>
        <p:spPr>
          <a:xfrm>
            <a:off x="2339752" y="1457488"/>
            <a:ext cx="6480720" cy="3693319"/>
          </a:xfrm>
          <a:prstGeom prst="rect">
            <a:avLst/>
          </a:prstGeom>
          <a:noFill/>
        </p:spPr>
        <p:txBody>
          <a:bodyPr wrap="square" rtlCol="0">
            <a:spAutoFit/>
          </a:bodyPr>
          <a:lstStyle/>
          <a:p>
            <a:pPr lvl="0" fontAlgn="t"/>
            <a:r>
              <a:rPr lang="ro-RO" dirty="0" smtClean="0">
                <a:latin typeface="Verdana" panose="020B0604030504040204" pitchFamily="34" charset="0"/>
                <a:ea typeface="Verdana" panose="020B0604030504040204" pitchFamily="34" charset="0"/>
                <a:cs typeface="Verdana" panose="020B0604030504040204" pitchFamily="34" charset="0"/>
              </a:rPr>
              <a:t>Atunci </a:t>
            </a:r>
            <a:r>
              <a:rPr lang="ro-RO" dirty="0">
                <a:latin typeface="Verdana" panose="020B0604030504040204" pitchFamily="34" charset="0"/>
                <a:ea typeface="Verdana" panose="020B0604030504040204" pitchFamily="34" charset="0"/>
                <a:cs typeface="Verdana" panose="020B0604030504040204" pitchFamily="34" charset="0"/>
              </a:rPr>
              <a:t>când o substanță este </a:t>
            </a:r>
            <a:r>
              <a:rPr lang="en-US" dirty="0" smtClean="0">
                <a:latin typeface="Verdana" panose="020B0604030504040204" pitchFamily="34" charset="0"/>
                <a:ea typeface="Verdana" panose="020B0604030504040204" pitchFamily="34" charset="0"/>
                <a:cs typeface="Verdana" panose="020B0604030504040204" pitchFamily="34" charset="0"/>
              </a:rPr>
              <a:t>in </a:t>
            </a:r>
            <a:r>
              <a:rPr lang="ro-RO" dirty="0" smtClean="0">
                <a:latin typeface="Verdana" panose="020B0604030504040204" pitchFamily="34" charset="0"/>
                <a:ea typeface="Verdana" panose="020B0604030504040204" pitchFamily="34" charset="0"/>
                <a:cs typeface="Verdana" panose="020B0604030504040204" pitchFamily="34" charset="0"/>
              </a:rPr>
              <a:t>lista </a:t>
            </a:r>
            <a:r>
              <a:rPr lang="ro-RO" dirty="0">
                <a:latin typeface="Verdana" panose="020B0604030504040204" pitchFamily="34" charset="0"/>
                <a:ea typeface="Verdana" panose="020B0604030504040204" pitchFamily="34" charset="0"/>
                <a:cs typeface="Verdana" panose="020B0604030504040204" pitchFamily="34" charset="0"/>
              </a:rPr>
              <a:t>autoriza</a:t>
            </a:r>
            <a:r>
              <a:rPr lang="en-US" dirty="0">
                <a:latin typeface="Verdana" panose="020B0604030504040204" pitchFamily="34" charset="0"/>
                <a:ea typeface="Verdana" panose="020B0604030504040204" pitchFamily="34" charset="0"/>
                <a:cs typeface="Verdana" panose="020B0604030504040204" pitchFamily="34" charset="0"/>
              </a:rPr>
              <a:t>t</a:t>
            </a:r>
            <a:r>
              <a:rPr lang="ro-RO" dirty="0">
                <a:latin typeface="Verdana" panose="020B0604030504040204" pitchFamily="34" charset="0"/>
                <a:ea typeface="Verdana" panose="020B0604030504040204" pitchFamily="34" charset="0"/>
                <a:cs typeface="Verdana" panose="020B0604030504040204" pitchFamily="34" charset="0"/>
              </a:rPr>
              <a:t>el</a:t>
            </a:r>
            <a:r>
              <a:rPr lang="en-US" dirty="0" smtClean="0">
                <a:latin typeface="Verdana" panose="020B0604030504040204" pitchFamily="34" charset="0"/>
                <a:ea typeface="Verdana" panose="020B0604030504040204" pitchFamily="34" charset="0"/>
                <a:cs typeface="Verdana" panose="020B0604030504040204" pitchFamily="34" charset="0"/>
              </a:rPr>
              <a:t>or</a:t>
            </a:r>
            <a:r>
              <a:rPr lang="ro-RO" dirty="0" smtClean="0">
                <a:latin typeface="Verdana" panose="020B0604030504040204" pitchFamily="34" charset="0"/>
                <a:ea typeface="Verdana" panose="020B0604030504040204" pitchFamily="34" charset="0"/>
                <a:cs typeface="Verdana" panose="020B0604030504040204" pitchFamily="34" charset="0"/>
              </a:rPr>
              <a:t>, </a:t>
            </a:r>
            <a:r>
              <a:rPr lang="ro-RO" dirty="0">
                <a:latin typeface="Verdana" panose="020B0604030504040204" pitchFamily="34" charset="0"/>
                <a:ea typeface="Verdana" panose="020B0604030504040204" pitchFamily="34" charset="0"/>
                <a:cs typeface="Verdana" panose="020B0604030504040204" pitchFamily="34" charset="0"/>
              </a:rPr>
              <a:t>companiile pot depune o cerere la ECHA </a:t>
            </a:r>
            <a:r>
              <a:rPr lang="en-US" dirty="0" err="1" smtClean="0">
                <a:latin typeface="Verdana" panose="020B0604030504040204" pitchFamily="34" charset="0"/>
                <a:ea typeface="Verdana" panose="020B0604030504040204" pitchFamily="34" charset="0"/>
                <a:cs typeface="Verdana" panose="020B0604030504040204" pitchFamily="34" charset="0"/>
              </a:rPr>
              <a:t>prin</a:t>
            </a:r>
            <a:r>
              <a:rPr lang="en-US" dirty="0" smtClean="0">
                <a:latin typeface="Verdana" panose="020B0604030504040204" pitchFamily="34" charset="0"/>
                <a:ea typeface="Verdana" panose="020B0604030504040204" pitchFamily="34" charset="0"/>
                <a:cs typeface="Verdana" panose="020B0604030504040204" pitchFamily="34" charset="0"/>
              </a:rPr>
              <a:t> care </a:t>
            </a:r>
            <a:r>
              <a:rPr lang="ro-RO" dirty="0" smtClean="0">
                <a:latin typeface="Verdana" panose="020B0604030504040204" pitchFamily="34" charset="0"/>
                <a:ea typeface="Verdana" panose="020B0604030504040204" pitchFamily="34" charset="0"/>
                <a:cs typeface="Verdana" panose="020B0604030504040204" pitchFamily="34" charset="0"/>
              </a:rPr>
              <a:t>solicită </a:t>
            </a:r>
            <a:r>
              <a:rPr lang="ro-RO" dirty="0">
                <a:latin typeface="Verdana" panose="020B0604030504040204" pitchFamily="34" charset="0"/>
                <a:ea typeface="Verdana" panose="020B0604030504040204" pitchFamily="34" charset="0"/>
                <a:cs typeface="Verdana" panose="020B0604030504040204" pitchFamily="34" charset="0"/>
              </a:rPr>
              <a:t>autorizarea pentru utilizări specifice</a:t>
            </a:r>
            <a:br>
              <a:rPr lang="ro-RO" dirty="0">
                <a:latin typeface="Verdana" panose="020B0604030504040204" pitchFamily="34" charset="0"/>
                <a:ea typeface="Verdana" panose="020B0604030504040204" pitchFamily="34" charset="0"/>
                <a:cs typeface="Verdana" panose="020B0604030504040204" pitchFamily="34" charset="0"/>
              </a:rPr>
            </a:br>
            <a:r>
              <a:rPr lang="ro-RO" dirty="0">
                <a:latin typeface="Verdana" panose="020B0604030504040204" pitchFamily="34" charset="0"/>
                <a:ea typeface="Verdana" panose="020B0604030504040204" pitchFamily="34" charset="0"/>
                <a:cs typeface="Verdana" panose="020B0604030504040204" pitchFamily="34" charset="0"/>
              </a:rPr>
              <a:t/>
            </a:r>
            <a:br>
              <a:rPr lang="ro-RO" dirty="0">
                <a:latin typeface="Verdana" panose="020B0604030504040204" pitchFamily="34" charset="0"/>
                <a:ea typeface="Verdana" panose="020B0604030504040204" pitchFamily="34" charset="0"/>
                <a:cs typeface="Verdana" panose="020B0604030504040204" pitchFamily="34" charset="0"/>
              </a:rPr>
            </a:br>
            <a:r>
              <a:rPr lang="ro-RO" dirty="0">
                <a:latin typeface="Verdana" panose="020B0604030504040204" pitchFamily="34" charset="0"/>
                <a:ea typeface="Verdana" panose="020B0604030504040204" pitchFamily="34" charset="0"/>
                <a:cs typeface="Verdana" panose="020B0604030504040204" pitchFamily="34" charset="0"/>
              </a:rPr>
              <a:t/>
            </a:r>
            <a:br>
              <a:rPr lang="ro-RO" dirty="0">
                <a:latin typeface="Verdana" panose="020B0604030504040204" pitchFamily="34" charset="0"/>
                <a:ea typeface="Verdana" panose="020B0604030504040204" pitchFamily="34" charset="0"/>
                <a:cs typeface="Verdana" panose="020B0604030504040204" pitchFamily="34" charset="0"/>
              </a:rPr>
            </a:br>
            <a:r>
              <a:rPr lang="ro-RO" dirty="0" err="1">
                <a:latin typeface="Verdana" panose="020B0604030504040204" pitchFamily="34" charset="0"/>
                <a:ea typeface="Verdana" panose="020B0604030504040204" pitchFamily="34" charset="0"/>
                <a:cs typeface="Verdana" panose="020B0604030504040204" pitchFamily="34" charset="0"/>
              </a:rPr>
              <a:t>Aplicanţii</a:t>
            </a:r>
            <a:r>
              <a:rPr lang="ro-RO" dirty="0">
                <a:latin typeface="Verdana" panose="020B0604030504040204" pitchFamily="34" charset="0"/>
                <a:ea typeface="Verdana" panose="020B0604030504040204" pitchFamily="34" charset="0"/>
                <a:cs typeface="Verdana" panose="020B0604030504040204" pitchFamily="34" charset="0"/>
              </a:rPr>
              <a:t> sunt rugați să notifice ECHA cu privire la </a:t>
            </a:r>
            <a:r>
              <a:rPr lang="ro-RO" dirty="0" err="1" smtClean="0">
                <a:latin typeface="Verdana" panose="020B0604030504040204" pitchFamily="34" charset="0"/>
                <a:ea typeface="Verdana" panose="020B0604030504040204" pitchFamily="34" charset="0"/>
                <a:cs typeface="Verdana" panose="020B0604030504040204" pitchFamily="34" charset="0"/>
              </a:rPr>
              <a:t>intenți</a:t>
            </a:r>
            <a:r>
              <a:rPr lang="en-US" dirty="0" smtClean="0">
                <a:latin typeface="Verdana" panose="020B0604030504040204" pitchFamily="34" charset="0"/>
                <a:ea typeface="Verdana" panose="020B0604030504040204" pitchFamily="34" charset="0"/>
                <a:cs typeface="Verdana" panose="020B0604030504040204" pitchFamily="34" charset="0"/>
              </a:rPr>
              <a:t>a</a:t>
            </a:r>
            <a:r>
              <a:rPr lang="ro-RO" dirty="0" smtClean="0">
                <a:latin typeface="Verdana" panose="020B0604030504040204" pitchFamily="34" charset="0"/>
                <a:ea typeface="Verdana" panose="020B0604030504040204" pitchFamily="34" charset="0"/>
                <a:cs typeface="Verdana" panose="020B0604030504040204" pitchFamily="34" charset="0"/>
              </a:rPr>
              <a:t> </a:t>
            </a:r>
            <a:r>
              <a:rPr lang="ro-RO" dirty="0">
                <a:latin typeface="Verdana" panose="020B0604030504040204" pitchFamily="34" charset="0"/>
                <a:ea typeface="Verdana" panose="020B0604030504040204" pitchFamily="34" charset="0"/>
                <a:cs typeface="Verdana" panose="020B0604030504040204" pitchFamily="34" charset="0"/>
              </a:rPr>
              <a:t>lor de a depune o cerere și pot solicita o sesiune de informare pre-depunere cu ECHA </a:t>
            </a:r>
            <a:r>
              <a:rPr lang="en-US" dirty="0" err="1" smtClean="0">
                <a:latin typeface="Verdana" panose="020B0604030504040204" pitchFamily="34" charset="0"/>
                <a:ea typeface="Verdana" panose="020B0604030504040204" pitchFamily="34" charset="0"/>
                <a:cs typeface="Verdana" panose="020B0604030504040204" pitchFamily="34" charset="0"/>
              </a:rPr>
              <a:t>pentru</a:t>
            </a:r>
            <a:r>
              <a:rPr lang="en-US" dirty="0" smtClean="0">
                <a:latin typeface="Verdana" panose="020B0604030504040204" pitchFamily="34" charset="0"/>
                <a:ea typeface="Verdana" panose="020B0604030504040204" pitchFamily="34" charset="0"/>
                <a:cs typeface="Verdana" panose="020B0604030504040204" pitchFamily="34" charset="0"/>
              </a:rPr>
              <a:t> </a:t>
            </a:r>
            <a:r>
              <a:rPr lang="ro-RO" dirty="0" smtClean="0">
                <a:latin typeface="Verdana" panose="020B0604030504040204" pitchFamily="34" charset="0"/>
                <a:ea typeface="Verdana" panose="020B0604030504040204" pitchFamily="34" charset="0"/>
                <a:cs typeface="Verdana" panose="020B0604030504040204" pitchFamily="34" charset="0"/>
              </a:rPr>
              <a:t>a </a:t>
            </a:r>
            <a:r>
              <a:rPr lang="ro-RO" dirty="0">
                <a:latin typeface="Verdana" panose="020B0604030504040204" pitchFamily="34" charset="0"/>
                <a:ea typeface="Verdana" panose="020B0604030504040204" pitchFamily="34" charset="0"/>
                <a:cs typeface="Verdana" panose="020B0604030504040204" pitchFamily="34" charset="0"/>
              </a:rPr>
              <a:t>pune întrebări specifice despre caz</a:t>
            </a:r>
            <a:br>
              <a:rPr lang="ro-RO" dirty="0">
                <a:latin typeface="Verdana" panose="020B0604030504040204" pitchFamily="34" charset="0"/>
                <a:ea typeface="Verdana" panose="020B0604030504040204" pitchFamily="34" charset="0"/>
                <a:cs typeface="Verdana" panose="020B0604030504040204" pitchFamily="34" charset="0"/>
              </a:rPr>
            </a:br>
            <a:r>
              <a:rPr lang="ro-RO" dirty="0">
                <a:latin typeface="Verdana" panose="020B0604030504040204" pitchFamily="34" charset="0"/>
                <a:ea typeface="Verdana" panose="020B0604030504040204" pitchFamily="34" charset="0"/>
                <a:cs typeface="Verdana" panose="020B0604030504040204" pitchFamily="34" charset="0"/>
              </a:rPr>
              <a:t>Odată ce cererea este depusă, ECHA verifică dacă este completă, emite factura și pregătește documentele pentru consultarea publică</a:t>
            </a:r>
            <a:endParaRPr lang="en-US" dirty="0">
              <a:latin typeface="Verdana" panose="020B0604030504040204" pitchFamily="34" charset="0"/>
              <a:ea typeface="Verdana" panose="020B0604030504040204" pitchFamily="34" charset="0"/>
              <a:cs typeface="Verdana" panose="020B0604030504040204" pitchFamily="34" charset="0"/>
            </a:endParaRPr>
          </a:p>
          <a:p>
            <a:endParaRPr lang="en-GB" dirty="0" smtClean="0">
              <a:latin typeface="Verdana" panose="020B0604030504040204" pitchFamily="34" charset="0"/>
              <a:ea typeface="Verdana" panose="020B0604030504040204" pitchFamily="34" charset="0"/>
              <a:cs typeface="Verdana" panose="020B0604030504040204" pitchFamily="34" charset="0"/>
            </a:endParaRPr>
          </a:p>
        </p:txBody>
      </p:sp>
      <p:grpSp>
        <p:nvGrpSpPr>
          <p:cNvPr id="5" name="Group 4"/>
          <p:cNvGrpSpPr/>
          <p:nvPr/>
        </p:nvGrpSpPr>
        <p:grpSpPr>
          <a:xfrm>
            <a:off x="179512" y="1556792"/>
            <a:ext cx="2160240" cy="2104976"/>
            <a:chOff x="179512" y="1556792"/>
            <a:chExt cx="2160240" cy="2104976"/>
          </a:xfrm>
        </p:grpSpPr>
        <p:sp>
          <p:nvSpPr>
            <p:cNvPr id="7" name="Rounded Rectangle 6"/>
            <p:cNvSpPr/>
            <p:nvPr/>
          </p:nvSpPr>
          <p:spPr>
            <a:xfrm>
              <a:off x="971600" y="1556792"/>
              <a:ext cx="1220060" cy="710243"/>
            </a:xfrm>
            <a:prstGeom prst="roundRect">
              <a:avLst/>
            </a:prstGeom>
            <a:solidFill>
              <a:schemeClr val="bg1"/>
            </a:solidFill>
            <a:ln w="38100">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ounded Rectangle 10"/>
            <p:cNvSpPr/>
            <p:nvPr/>
          </p:nvSpPr>
          <p:spPr>
            <a:xfrm>
              <a:off x="999004" y="2915107"/>
              <a:ext cx="1165253" cy="737144"/>
            </a:xfrm>
            <a:prstGeom prst="roundRect">
              <a:avLst/>
            </a:prstGeom>
            <a:solidFill>
              <a:schemeClr val="bg1"/>
            </a:solidFill>
            <a:ln w="38100">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p:cNvSpPr txBox="1"/>
            <p:nvPr/>
          </p:nvSpPr>
          <p:spPr>
            <a:xfrm>
              <a:off x="823508" y="1677185"/>
              <a:ext cx="1516244" cy="600164"/>
            </a:xfrm>
            <a:prstGeom prst="rect">
              <a:avLst/>
            </a:prstGeom>
            <a:noFill/>
          </p:spPr>
          <p:txBody>
            <a:bodyPr wrap="square" rtlCol="0">
              <a:spAutoFit/>
            </a:bodyPr>
            <a:lstStyle/>
            <a:p>
              <a:pPr algn="ctr"/>
              <a:r>
                <a:rPr lang="pt-BR" sz="1100" b="1" dirty="0" smtClean="0">
                  <a:solidFill>
                    <a:srgbClr val="FF9900"/>
                  </a:solidFill>
                  <a:latin typeface="Verdana" panose="020B0604030504040204" pitchFamily="34" charset="0"/>
                  <a:ea typeface="Verdana" panose="020B0604030504040204" pitchFamily="34" charset="0"/>
                  <a:cs typeface="Verdana" panose="020B0604030504040204" pitchFamily="34" charset="0"/>
                </a:rPr>
                <a:t>Lista </a:t>
              </a:r>
              <a:r>
                <a:rPr lang="pt-BR" sz="1100" b="1" dirty="0">
                  <a:solidFill>
                    <a:srgbClr val="FF9900"/>
                  </a:solidFill>
                  <a:latin typeface="Verdana" panose="020B0604030504040204" pitchFamily="34" charset="0"/>
                  <a:ea typeface="Verdana" panose="020B0604030504040204" pitchFamily="34" charset="0"/>
                  <a:cs typeface="Verdana" panose="020B0604030504040204" pitchFamily="34" charset="0"/>
                </a:rPr>
                <a:t>autorizatelor</a:t>
              </a:r>
            </a:p>
            <a:p>
              <a:pPr algn="ctr"/>
              <a:endParaRPr lang="en-GB" sz="1100" b="1" dirty="0">
                <a:solidFill>
                  <a:srgbClr val="FF9900"/>
                </a:solidFill>
                <a:latin typeface="Verdana" panose="020B0604030504040204" pitchFamily="34" charset="0"/>
                <a:ea typeface="Verdana" panose="020B0604030504040204" pitchFamily="34" charset="0"/>
                <a:cs typeface="Verdana" panose="020B0604030504040204" pitchFamily="34" charset="0"/>
              </a:endParaRPr>
            </a:p>
          </p:txBody>
        </p:sp>
        <p:sp>
          <p:nvSpPr>
            <p:cNvPr id="17" name="TextBox 16"/>
            <p:cNvSpPr txBox="1"/>
            <p:nvPr/>
          </p:nvSpPr>
          <p:spPr>
            <a:xfrm>
              <a:off x="931520" y="2978176"/>
              <a:ext cx="1300220" cy="600164"/>
            </a:xfrm>
            <a:prstGeom prst="rect">
              <a:avLst/>
            </a:prstGeom>
            <a:noFill/>
          </p:spPr>
          <p:txBody>
            <a:bodyPr wrap="square" rtlCol="0">
              <a:spAutoFit/>
            </a:bodyPr>
            <a:lstStyle/>
            <a:p>
              <a:pPr algn="ctr"/>
              <a:r>
                <a:rPr lang="pt-BR" sz="1100" b="1" dirty="0" smtClean="0">
                  <a:solidFill>
                    <a:srgbClr val="FF9900"/>
                  </a:solidFill>
                  <a:latin typeface="Verdana" panose="020B0604030504040204" pitchFamily="34" charset="0"/>
                  <a:ea typeface="Verdana" panose="020B0604030504040204" pitchFamily="34" charset="0"/>
                  <a:cs typeface="Verdana" panose="020B0604030504040204" pitchFamily="34" charset="0"/>
                </a:rPr>
                <a:t>Aplicarea </a:t>
              </a:r>
              <a:r>
                <a:rPr lang="pt-BR" sz="1100" b="1" dirty="0">
                  <a:solidFill>
                    <a:srgbClr val="FF9900"/>
                  </a:solidFill>
                  <a:latin typeface="Verdana" panose="020B0604030504040204" pitchFamily="34" charset="0"/>
                  <a:ea typeface="Verdana" panose="020B0604030504040204" pitchFamily="34" charset="0"/>
                  <a:cs typeface="Verdana" panose="020B0604030504040204" pitchFamily="34" charset="0"/>
                </a:rPr>
                <a:t>pentru </a:t>
              </a:r>
              <a:r>
                <a:rPr lang="pt-BR" sz="1100" b="1" dirty="0" smtClean="0">
                  <a:solidFill>
                    <a:srgbClr val="FF9900"/>
                  </a:solidFill>
                  <a:latin typeface="Verdana" panose="020B0604030504040204" pitchFamily="34" charset="0"/>
                  <a:ea typeface="Verdana" panose="020B0604030504040204" pitchFamily="34" charset="0"/>
                  <a:cs typeface="Verdana" panose="020B0604030504040204" pitchFamily="34" charset="0"/>
                </a:rPr>
                <a:t>autorizre </a:t>
              </a:r>
              <a:endParaRPr lang="en-GB" sz="1100" b="1" dirty="0">
                <a:solidFill>
                  <a:srgbClr val="FF9900"/>
                </a:solidFill>
                <a:latin typeface="Verdana" panose="020B0604030504040204" pitchFamily="34" charset="0"/>
                <a:ea typeface="Verdana" panose="020B0604030504040204" pitchFamily="34" charset="0"/>
                <a:cs typeface="Verdana" panose="020B0604030504040204" pitchFamily="34" charset="0"/>
              </a:endParaRPr>
            </a:p>
          </p:txBody>
        </p:sp>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469" y="2780928"/>
              <a:ext cx="504123" cy="448792"/>
            </a:xfrm>
            <a:prstGeom prst="rect">
              <a:avLst/>
            </a:prstGeom>
          </p:spPr>
        </p:pic>
        <p:grpSp>
          <p:nvGrpSpPr>
            <p:cNvPr id="14" name="Group 13"/>
            <p:cNvGrpSpPr/>
            <p:nvPr/>
          </p:nvGrpSpPr>
          <p:grpSpPr>
            <a:xfrm>
              <a:off x="179512" y="3338275"/>
              <a:ext cx="720080" cy="323493"/>
              <a:chOff x="7416301" y="969999"/>
              <a:chExt cx="720080" cy="323493"/>
            </a:xfrm>
          </p:grpSpPr>
          <p:sp>
            <p:nvSpPr>
              <p:cNvPr id="15" name="TextBox 14"/>
              <p:cNvSpPr txBox="1"/>
              <p:nvPr/>
            </p:nvSpPr>
            <p:spPr>
              <a:xfrm>
                <a:off x="7416301" y="969999"/>
                <a:ext cx="720080" cy="323493"/>
              </a:xfrm>
              <a:prstGeom prst="roundRect">
                <a:avLst/>
              </a:prstGeom>
              <a:solidFill>
                <a:schemeClr val="bg1"/>
              </a:solidFill>
              <a:ln>
                <a:solidFill>
                  <a:schemeClr val="bg1">
                    <a:lumMod val="50000"/>
                  </a:schemeClr>
                </a:solidFill>
              </a:ln>
            </p:spPr>
            <p:txBody>
              <a:bodyPr wrap="square" rtlCol="0">
                <a:spAutoFit/>
              </a:bodyPr>
              <a:lstStyle/>
              <a:p>
                <a:pPr algn="ctr"/>
                <a:endParaRPr lang="en-GB" sz="1300" b="1" dirty="0">
                  <a:latin typeface="Verdana" panose="020B0604030504040204" pitchFamily="34" charset="0"/>
                  <a:ea typeface="Verdana" panose="020B0604030504040204" pitchFamily="34" charset="0"/>
                  <a:cs typeface="Verdana" panose="020B0604030504040204" pitchFamily="34" charset="0"/>
                </a:endParaRPr>
              </a:p>
            </p:txBody>
          </p:sp>
          <p:pic>
            <p:nvPicPr>
              <p:cNvPr id="16" name="Picture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66383" y="1050383"/>
                <a:ext cx="619911" cy="162727"/>
              </a:xfrm>
              <a:prstGeom prst="rect">
                <a:avLst/>
              </a:prstGeom>
            </p:spPr>
          </p:pic>
        </p:grpSp>
        <p:sp>
          <p:nvSpPr>
            <p:cNvPr id="18" name="TextBox 17"/>
            <p:cNvSpPr txBox="1"/>
            <p:nvPr/>
          </p:nvSpPr>
          <p:spPr>
            <a:xfrm rot="5400000">
              <a:off x="1454757" y="2464209"/>
              <a:ext cx="253746" cy="216000"/>
            </a:xfrm>
            <a:prstGeom prst="rightArrow">
              <a:avLst/>
            </a:prstGeom>
            <a:solidFill>
              <a:srgbClr val="008BC8"/>
            </a:solidFill>
            <a:ln>
              <a:solidFill>
                <a:srgbClr val="008BC8"/>
              </a:solidFill>
            </a:ln>
          </p:spPr>
          <p:txBody>
            <a:bodyPr wrap="square" rtlCol="0">
              <a:spAutoFit/>
            </a:bodyPr>
            <a:lstStyle/>
            <a:p>
              <a:pPr algn="ctr"/>
              <a:endParaRPr lang="en-GB" sz="1000" b="1" dirty="0">
                <a:solidFill>
                  <a:schemeClr val="bg1"/>
                </a:solidFill>
              </a:endParaRPr>
            </a:p>
          </p:txBody>
        </p:sp>
      </p:grpSp>
      <p:pic>
        <p:nvPicPr>
          <p:cNvPr id="20" name="Picture 1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9853" y="5229200"/>
            <a:ext cx="1149859" cy="968400"/>
          </a:xfrm>
          <a:prstGeom prst="rect">
            <a:avLst/>
          </a:prstGeom>
        </p:spPr>
      </p:pic>
      <p:grpSp>
        <p:nvGrpSpPr>
          <p:cNvPr id="3" name="Group 2"/>
          <p:cNvGrpSpPr/>
          <p:nvPr/>
        </p:nvGrpSpPr>
        <p:grpSpPr>
          <a:xfrm>
            <a:off x="6948264" y="188696"/>
            <a:ext cx="2088231" cy="486000"/>
            <a:chOff x="6948264" y="188696"/>
            <a:chExt cx="2088231" cy="486000"/>
          </a:xfrm>
        </p:grpSpPr>
        <p:pic>
          <p:nvPicPr>
            <p:cNvPr id="3075"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959462" y="215988"/>
              <a:ext cx="2077033" cy="404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3" name="Rounded Rectangle 42"/>
            <p:cNvSpPr/>
            <p:nvPr/>
          </p:nvSpPr>
          <p:spPr>
            <a:xfrm>
              <a:off x="6948264" y="188696"/>
              <a:ext cx="576000" cy="486000"/>
            </a:xfrm>
            <a:prstGeom prst="roundRect">
              <a:avLst/>
            </a:prstGeom>
            <a:noFill/>
            <a:ln w="19050">
              <a:solidFill>
                <a:srgbClr val="E45E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Tree>
    <p:extLst>
      <p:ext uri="{BB962C8B-B14F-4D97-AF65-F5344CB8AC3E}">
        <p14:creationId xmlns:p14="http://schemas.microsoft.com/office/powerpoint/2010/main" val="176415709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 26"/>
          <p:cNvGrpSpPr/>
          <p:nvPr/>
        </p:nvGrpSpPr>
        <p:grpSpPr>
          <a:xfrm>
            <a:off x="6959462" y="188640"/>
            <a:ext cx="2077033" cy="486000"/>
            <a:chOff x="6959462" y="188640"/>
            <a:chExt cx="2077033" cy="486000"/>
          </a:xfrm>
        </p:grpSpPr>
        <p:pic>
          <p:nvPicPr>
            <p:cNvPr id="28"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59462" y="215988"/>
              <a:ext cx="2077033" cy="404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9" name="Rounded Rectangle 28"/>
            <p:cNvSpPr/>
            <p:nvPr/>
          </p:nvSpPr>
          <p:spPr>
            <a:xfrm>
              <a:off x="7524327" y="188640"/>
              <a:ext cx="576000" cy="486000"/>
            </a:xfrm>
            <a:prstGeom prst="roundRect">
              <a:avLst/>
            </a:prstGeom>
            <a:noFill/>
            <a:ln w="19050">
              <a:solidFill>
                <a:srgbClr val="E45E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2" name="Title 1"/>
          <p:cNvSpPr>
            <a:spLocks noGrp="1"/>
          </p:cNvSpPr>
          <p:nvPr>
            <p:ph type="ctrTitle"/>
          </p:nvPr>
        </p:nvSpPr>
        <p:spPr>
          <a:xfrm>
            <a:off x="472008" y="446807"/>
            <a:ext cx="8132440" cy="1109985"/>
          </a:xfrm>
        </p:spPr>
        <p:txBody>
          <a:bodyPr>
            <a:noAutofit/>
          </a:bodyPr>
          <a:lstStyle/>
          <a:p>
            <a:pPr lvl="0" algn="l"/>
            <a:r>
              <a:rPr lang="ro-RO" sz="28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Consultarea </a:t>
            </a:r>
            <a:r>
              <a:rPr lang="ro-RO" sz="2800" b="1" dirty="0">
                <a:solidFill>
                  <a:srgbClr val="0046AD"/>
                </a:solidFill>
                <a:latin typeface="Verdana" panose="020B0604030504040204" pitchFamily="34" charset="0"/>
                <a:ea typeface="Verdana" panose="020B0604030504040204" pitchFamily="34" charset="0"/>
                <a:cs typeface="Verdana" panose="020B0604030504040204" pitchFamily="34" charset="0"/>
              </a:rPr>
              <a:t>şi Comitetele de opinie</a:t>
            </a:r>
            <a:r>
              <a:rPr lang="en-US" sz="2800" b="1" dirty="0">
                <a:solidFill>
                  <a:srgbClr val="0046AD"/>
                </a:solidFill>
                <a:latin typeface="Verdana" panose="020B0604030504040204" pitchFamily="34" charset="0"/>
                <a:ea typeface="Verdana" panose="020B0604030504040204" pitchFamily="34" charset="0"/>
                <a:cs typeface="Verdana" panose="020B0604030504040204" pitchFamily="34" charset="0"/>
              </a:rPr>
              <a:t/>
            </a:r>
            <a:br>
              <a:rPr lang="en-US" sz="2800" b="1" dirty="0">
                <a:solidFill>
                  <a:srgbClr val="0046AD"/>
                </a:solidFill>
                <a:latin typeface="Verdana" panose="020B0604030504040204" pitchFamily="34" charset="0"/>
                <a:ea typeface="Verdana" panose="020B0604030504040204" pitchFamily="34" charset="0"/>
                <a:cs typeface="Verdana" panose="020B0604030504040204" pitchFamily="34" charset="0"/>
              </a:rPr>
            </a:br>
            <a:endParaRPr lang="en-GB" sz="2800" b="1" dirty="0">
              <a:solidFill>
                <a:srgbClr val="0046AD"/>
              </a:solidFill>
              <a:latin typeface="Verdana" panose="020B0604030504040204" pitchFamily="34" charset="0"/>
              <a:ea typeface="Verdana" panose="020B0604030504040204" pitchFamily="34" charset="0"/>
              <a:cs typeface="Verdana" panose="020B0604030504040204" pitchFamily="34" charset="0"/>
            </a:endParaRPr>
          </a:p>
        </p:txBody>
      </p:sp>
      <p:sp>
        <p:nvSpPr>
          <p:cNvPr id="6" name="Slide Number Placeholder 5"/>
          <p:cNvSpPr>
            <a:spLocks noGrp="1"/>
          </p:cNvSpPr>
          <p:nvPr>
            <p:ph type="sldNum" sz="quarter" idx="12"/>
          </p:nvPr>
        </p:nvSpPr>
        <p:spPr>
          <a:xfrm>
            <a:off x="6553200" y="6356350"/>
            <a:ext cx="2133600" cy="365125"/>
          </a:xfrm>
        </p:spPr>
        <p:txBody>
          <a:bodyPr/>
          <a:lstStyle/>
          <a:p>
            <a:fld id="{6230B351-A18E-4512-92B8-03A75F39B8B0}" type="slidenum">
              <a:rPr lang="en-GB" sz="1000" smtClean="0">
                <a:latin typeface="Verdana" panose="020B0604030504040204" pitchFamily="34" charset="0"/>
                <a:ea typeface="Verdana" panose="020B0604030504040204" pitchFamily="34" charset="0"/>
                <a:cs typeface="Verdana" panose="020B0604030504040204" pitchFamily="34" charset="0"/>
              </a:rPr>
              <a:t>39</a:t>
            </a:fld>
            <a:endParaRPr lang="en-GB" sz="1000" dirty="0">
              <a:latin typeface="Verdana" panose="020B0604030504040204" pitchFamily="34" charset="0"/>
              <a:ea typeface="Verdana" panose="020B0604030504040204" pitchFamily="34" charset="0"/>
              <a:cs typeface="Verdana" panose="020B0604030504040204" pitchFamily="34" charset="0"/>
            </a:endParaRPr>
          </a:p>
        </p:txBody>
      </p:sp>
      <p:sp>
        <p:nvSpPr>
          <p:cNvPr id="9" name="TextBox 8"/>
          <p:cNvSpPr txBox="1"/>
          <p:nvPr/>
        </p:nvSpPr>
        <p:spPr>
          <a:xfrm>
            <a:off x="1782225" y="5129897"/>
            <a:ext cx="7182263" cy="1477328"/>
          </a:xfrm>
          <a:prstGeom prst="rect">
            <a:avLst/>
          </a:prstGeom>
          <a:noFill/>
        </p:spPr>
        <p:txBody>
          <a:bodyPr wrap="square" rtlCol="0">
            <a:spAutoFit/>
          </a:bodyPr>
          <a:lstStyle/>
          <a:p>
            <a:pPr marL="285750" indent="-285750" fontAlgn="t">
              <a:spcAft>
                <a:spcPts val="600"/>
              </a:spcAft>
              <a:buFont typeface="Arial" pitchFamily="34" charset="0"/>
              <a:buChar char="•"/>
            </a:pPr>
            <a:r>
              <a:rPr lang="ro-RO" sz="16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Urmăriţi </a:t>
            </a:r>
            <a:r>
              <a:rPr lang="ro-RO" sz="1600" b="1" dirty="0">
                <a:solidFill>
                  <a:srgbClr val="0046AD"/>
                </a:solidFill>
                <a:latin typeface="Verdana" panose="020B0604030504040204" pitchFamily="34" charset="0"/>
                <a:ea typeface="Verdana" panose="020B0604030504040204" pitchFamily="34" charset="0"/>
                <a:cs typeface="Verdana" panose="020B0604030504040204" pitchFamily="34" charset="0"/>
              </a:rPr>
              <a:t>procesul și fiţi gata să oferiţi mai multe informații la cererea </a:t>
            </a:r>
            <a:r>
              <a:rPr lang="ro-RO" sz="16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Comitetelor</a:t>
            </a:r>
            <a:endParaRPr lang="en-US" sz="1600" b="1" dirty="0" smtClean="0">
              <a:solidFill>
                <a:srgbClr val="0046AD"/>
              </a:solidFill>
              <a:latin typeface="Verdana" panose="020B0604030504040204" pitchFamily="34" charset="0"/>
              <a:ea typeface="Verdana" panose="020B0604030504040204" pitchFamily="34" charset="0"/>
              <a:cs typeface="Verdana" panose="020B0604030504040204" pitchFamily="34" charset="0"/>
            </a:endParaRPr>
          </a:p>
          <a:p>
            <a:pPr marL="285750" indent="-285750" fontAlgn="t">
              <a:spcAft>
                <a:spcPts val="600"/>
              </a:spcAft>
              <a:buFont typeface="Arial" pitchFamily="34" charset="0"/>
              <a:buChar char="•"/>
            </a:pPr>
            <a:r>
              <a:rPr lang="ro-RO" sz="16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Puteți </a:t>
            </a:r>
            <a:r>
              <a:rPr lang="ro-RO" sz="1600" b="1" dirty="0">
                <a:solidFill>
                  <a:srgbClr val="0046AD"/>
                </a:solidFill>
                <a:latin typeface="Verdana" panose="020B0604030504040204" pitchFamily="34" charset="0"/>
                <a:ea typeface="Verdana" panose="020B0604030504040204" pitchFamily="34" charset="0"/>
                <a:cs typeface="Verdana" panose="020B0604030504040204" pitchFamily="34" charset="0"/>
              </a:rPr>
              <a:t>contribui la consultarea publică privind alternativele altor </a:t>
            </a:r>
            <a:r>
              <a:rPr lang="ro-RO" sz="16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aplicații</a:t>
            </a:r>
            <a:endParaRPr lang="en-US" sz="1600" b="1" dirty="0" smtClean="0">
              <a:solidFill>
                <a:srgbClr val="0046AD"/>
              </a:solidFill>
              <a:latin typeface="Verdana" panose="020B0604030504040204" pitchFamily="34" charset="0"/>
              <a:ea typeface="Verdana" panose="020B0604030504040204" pitchFamily="34" charset="0"/>
              <a:cs typeface="Verdana" panose="020B0604030504040204" pitchFamily="34" charset="0"/>
            </a:endParaRPr>
          </a:p>
          <a:p>
            <a:pPr marL="285750" indent="-285750" fontAlgn="t">
              <a:spcAft>
                <a:spcPts val="600"/>
              </a:spcAft>
              <a:buFont typeface="Arial" pitchFamily="34" charset="0"/>
              <a:buChar char="•"/>
            </a:pPr>
            <a:r>
              <a:rPr lang="ro-RO" sz="16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Solicitanții </a:t>
            </a:r>
            <a:r>
              <a:rPr lang="ro-RO" sz="1600" b="1" dirty="0">
                <a:solidFill>
                  <a:srgbClr val="0046AD"/>
                </a:solidFill>
                <a:latin typeface="Verdana" panose="020B0604030504040204" pitchFamily="34" charset="0"/>
                <a:ea typeface="Verdana" panose="020B0604030504040204" pitchFamily="34" charset="0"/>
                <a:cs typeface="Verdana" panose="020B0604030504040204" pitchFamily="34" charset="0"/>
              </a:rPr>
              <a:t>pot furniza răspunsuri la comentarii</a:t>
            </a:r>
            <a:endParaRPr lang="en-US" sz="1600" b="1" dirty="0">
              <a:solidFill>
                <a:srgbClr val="0046AD"/>
              </a:solidFill>
              <a:latin typeface="Verdana" panose="020B0604030504040204" pitchFamily="34" charset="0"/>
              <a:ea typeface="Verdana" panose="020B0604030504040204" pitchFamily="34" charset="0"/>
              <a:cs typeface="Verdana" panose="020B0604030504040204" pitchFamily="34" charset="0"/>
            </a:endParaRPr>
          </a:p>
        </p:txBody>
      </p:sp>
      <p:sp>
        <p:nvSpPr>
          <p:cNvPr id="10" name="TextBox 9"/>
          <p:cNvSpPr txBox="1"/>
          <p:nvPr/>
        </p:nvSpPr>
        <p:spPr>
          <a:xfrm>
            <a:off x="2267744" y="1412776"/>
            <a:ext cx="6408712" cy="3693319"/>
          </a:xfrm>
          <a:prstGeom prst="rect">
            <a:avLst/>
          </a:prstGeom>
          <a:noFill/>
        </p:spPr>
        <p:txBody>
          <a:bodyPr wrap="square" rtlCol="0">
            <a:spAutoFit/>
          </a:bodyPr>
          <a:lstStyle/>
          <a:p>
            <a:pPr fontAlgn="t"/>
            <a:r>
              <a:rPr lang="ro-RO" dirty="0">
                <a:latin typeface="Verdana" panose="020B0604030504040204" pitchFamily="34" charset="0"/>
                <a:ea typeface="Verdana" panose="020B0604030504040204" pitchFamily="34" charset="0"/>
                <a:cs typeface="Verdana" panose="020B0604030504040204" pitchFamily="34" charset="0"/>
              </a:rPr>
              <a:t>O consultare publică privind alternativele este lansată pentru fiecare combinație </a:t>
            </a:r>
            <a:r>
              <a:rPr lang="ro-RO" dirty="0" smtClean="0">
                <a:latin typeface="Verdana" panose="020B0604030504040204" pitchFamily="34" charset="0"/>
                <a:ea typeface="Verdana" panose="020B0604030504040204" pitchFamily="34" charset="0"/>
                <a:cs typeface="Verdana" panose="020B0604030504040204" pitchFamily="34" charset="0"/>
              </a:rPr>
              <a:t>solicitant/substanță/utilizare </a:t>
            </a:r>
            <a:r>
              <a:rPr lang="ro-RO" dirty="0">
                <a:latin typeface="Verdana" panose="020B0604030504040204" pitchFamily="34" charset="0"/>
                <a:ea typeface="Verdana" panose="020B0604030504040204" pitchFamily="34" charset="0"/>
                <a:cs typeface="Verdana" panose="020B0604030504040204" pitchFamily="34" charset="0"/>
              </a:rPr>
              <a:t>solicitată</a:t>
            </a:r>
            <a:br>
              <a:rPr lang="ro-RO" dirty="0">
                <a:latin typeface="Verdana" panose="020B0604030504040204" pitchFamily="34" charset="0"/>
                <a:ea typeface="Verdana" panose="020B0604030504040204" pitchFamily="34" charset="0"/>
                <a:cs typeface="Verdana" panose="020B0604030504040204" pitchFamily="34" charset="0"/>
              </a:rPr>
            </a:br>
            <a:r>
              <a:rPr lang="ro-RO" dirty="0">
                <a:latin typeface="Verdana" panose="020B0604030504040204" pitchFamily="34" charset="0"/>
                <a:ea typeface="Verdana" panose="020B0604030504040204" pitchFamily="34" charset="0"/>
                <a:cs typeface="Verdana" panose="020B0604030504040204" pitchFamily="34" charset="0"/>
              </a:rPr>
              <a:t>Consultarea durează 8 săptămâni şi se referă la posibilele substanțe sau tehnologii alternative</a:t>
            </a:r>
            <a:br>
              <a:rPr lang="ro-RO" dirty="0">
                <a:latin typeface="Verdana" panose="020B0604030504040204" pitchFamily="34" charset="0"/>
                <a:ea typeface="Verdana" panose="020B0604030504040204" pitchFamily="34" charset="0"/>
                <a:cs typeface="Verdana" panose="020B0604030504040204" pitchFamily="34" charset="0"/>
              </a:rPr>
            </a:br>
            <a:r>
              <a:rPr lang="ro-RO" dirty="0">
                <a:latin typeface="Verdana" panose="020B0604030504040204" pitchFamily="34" charset="0"/>
                <a:ea typeface="Verdana" panose="020B0604030504040204" pitchFamily="34" charset="0"/>
                <a:cs typeface="Verdana" panose="020B0604030504040204" pitchFamily="34" charset="0"/>
              </a:rPr>
              <a:t/>
            </a:r>
            <a:br>
              <a:rPr lang="ro-RO" dirty="0">
                <a:latin typeface="Verdana" panose="020B0604030504040204" pitchFamily="34" charset="0"/>
                <a:ea typeface="Verdana" panose="020B0604030504040204" pitchFamily="34" charset="0"/>
                <a:cs typeface="Verdana" panose="020B0604030504040204" pitchFamily="34" charset="0"/>
              </a:rPr>
            </a:br>
            <a:r>
              <a:rPr lang="ro-RO" dirty="0">
                <a:latin typeface="Verdana" panose="020B0604030504040204" pitchFamily="34" charset="0"/>
                <a:ea typeface="Verdana" panose="020B0604030504040204" pitchFamily="34" charset="0"/>
                <a:cs typeface="Verdana" panose="020B0604030504040204" pitchFamily="34" charset="0"/>
              </a:rPr>
              <a:t>RAC și SEAC pregătesc proiectele de aviz în termen de circa </a:t>
            </a:r>
            <a:r>
              <a:rPr lang="en-US" dirty="0" smtClean="0">
                <a:latin typeface="Verdana" panose="020B0604030504040204" pitchFamily="34" charset="0"/>
                <a:ea typeface="Verdana" panose="020B0604030504040204" pitchFamily="34" charset="0"/>
                <a:cs typeface="Verdana" panose="020B0604030504040204" pitchFamily="34" charset="0"/>
              </a:rPr>
              <a:t>10 </a:t>
            </a:r>
            <a:r>
              <a:rPr lang="ro-RO" dirty="0" smtClean="0">
                <a:latin typeface="Verdana" panose="020B0604030504040204" pitchFamily="34" charset="0"/>
                <a:ea typeface="Verdana" panose="020B0604030504040204" pitchFamily="34" charset="0"/>
                <a:cs typeface="Verdana" panose="020B0604030504040204" pitchFamily="34" charset="0"/>
              </a:rPr>
              <a:t>luni</a:t>
            </a:r>
            <a:r>
              <a:rPr lang="ro-RO" dirty="0">
                <a:latin typeface="Verdana" panose="020B0604030504040204" pitchFamily="34" charset="0"/>
                <a:ea typeface="Verdana" panose="020B0604030504040204" pitchFamily="34" charset="0"/>
                <a:cs typeface="Verdana" panose="020B0604030504040204" pitchFamily="34" charset="0"/>
              </a:rPr>
              <a:t/>
            </a:r>
            <a:br>
              <a:rPr lang="ro-RO" dirty="0">
                <a:latin typeface="Verdana" panose="020B0604030504040204" pitchFamily="34" charset="0"/>
                <a:ea typeface="Verdana" panose="020B0604030504040204" pitchFamily="34" charset="0"/>
                <a:cs typeface="Verdana" panose="020B0604030504040204" pitchFamily="34" charset="0"/>
              </a:rPr>
            </a:br>
            <a:r>
              <a:rPr lang="ro-RO" dirty="0">
                <a:latin typeface="Verdana" panose="020B0604030504040204" pitchFamily="34" charset="0"/>
                <a:ea typeface="Verdana" panose="020B0604030504040204" pitchFamily="34" charset="0"/>
                <a:cs typeface="Verdana" panose="020B0604030504040204" pitchFamily="34" charset="0"/>
              </a:rPr>
              <a:t>Solicitantul are </a:t>
            </a:r>
            <a:r>
              <a:rPr lang="en-US" dirty="0" smtClean="0">
                <a:latin typeface="Verdana" panose="020B0604030504040204" pitchFamily="34" charset="0"/>
                <a:ea typeface="Verdana" panose="020B0604030504040204" pitchFamily="34" charset="0"/>
                <a:cs typeface="Verdana" panose="020B0604030504040204" pitchFamily="34" charset="0"/>
              </a:rPr>
              <a:t>2 </a:t>
            </a:r>
            <a:r>
              <a:rPr lang="ro-RO" dirty="0" smtClean="0">
                <a:latin typeface="Verdana" panose="020B0604030504040204" pitchFamily="34" charset="0"/>
                <a:ea typeface="Verdana" panose="020B0604030504040204" pitchFamily="34" charset="0"/>
                <a:cs typeface="Verdana" panose="020B0604030504040204" pitchFamily="34" charset="0"/>
              </a:rPr>
              <a:t>luni </a:t>
            </a:r>
            <a:r>
              <a:rPr lang="ro-RO" dirty="0">
                <a:latin typeface="Verdana" panose="020B0604030504040204" pitchFamily="34" charset="0"/>
                <a:ea typeface="Verdana" panose="020B0604030504040204" pitchFamily="34" charset="0"/>
                <a:cs typeface="Verdana" panose="020B0604030504040204" pitchFamily="34" charset="0"/>
              </a:rPr>
              <a:t>pentru a comenta </a:t>
            </a:r>
            <a:r>
              <a:rPr lang="ro-RO" dirty="0" smtClean="0">
                <a:latin typeface="Verdana" panose="020B0604030504040204" pitchFamily="34" charset="0"/>
                <a:ea typeface="Verdana" panose="020B0604030504040204" pitchFamily="34" charset="0"/>
                <a:cs typeface="Verdana" panose="020B0604030504040204" pitchFamily="34" charset="0"/>
              </a:rPr>
              <a:t>proiect</a:t>
            </a:r>
            <a:r>
              <a:rPr lang="en-US" dirty="0" smtClean="0">
                <a:latin typeface="Verdana" panose="020B0604030504040204" pitchFamily="34" charset="0"/>
                <a:ea typeface="Verdana" panose="020B0604030504040204" pitchFamily="34" charset="0"/>
                <a:cs typeface="Verdana" panose="020B0604030504040204" pitchFamily="34" charset="0"/>
              </a:rPr>
              <a:t>e</a:t>
            </a:r>
            <a:r>
              <a:rPr lang="ro-RO" dirty="0" smtClean="0">
                <a:latin typeface="Verdana" panose="020B0604030504040204" pitchFamily="34" charset="0"/>
                <a:ea typeface="Verdana" panose="020B0604030504040204" pitchFamily="34" charset="0"/>
                <a:cs typeface="Verdana" panose="020B0604030504040204" pitchFamily="34" charset="0"/>
              </a:rPr>
              <a:t>l</a:t>
            </a:r>
            <a:r>
              <a:rPr lang="en-US" dirty="0" smtClean="0">
                <a:latin typeface="Verdana" panose="020B0604030504040204" pitchFamily="34" charset="0"/>
                <a:ea typeface="Verdana" panose="020B0604030504040204" pitchFamily="34" charset="0"/>
                <a:cs typeface="Verdana" panose="020B0604030504040204" pitchFamily="34" charset="0"/>
              </a:rPr>
              <a:t>e</a:t>
            </a:r>
            <a:r>
              <a:rPr lang="ro-RO" dirty="0" smtClean="0">
                <a:latin typeface="Verdana" panose="020B0604030504040204" pitchFamily="34" charset="0"/>
                <a:ea typeface="Verdana" panose="020B0604030504040204" pitchFamily="34" charset="0"/>
                <a:cs typeface="Verdana" panose="020B0604030504040204" pitchFamily="34" charset="0"/>
              </a:rPr>
              <a:t> </a:t>
            </a:r>
            <a:r>
              <a:rPr lang="ro-RO" dirty="0">
                <a:latin typeface="Verdana" panose="020B0604030504040204" pitchFamily="34" charset="0"/>
                <a:ea typeface="Verdana" panose="020B0604030504040204" pitchFamily="34" charset="0"/>
                <a:cs typeface="Verdana" panose="020B0604030504040204" pitchFamily="34" charset="0"/>
              </a:rPr>
              <a:t>de aviz înainte să fie adoptate opiniile finale de către comitete </a:t>
            </a:r>
            <a:br>
              <a:rPr lang="ro-RO" dirty="0">
                <a:latin typeface="Verdana" panose="020B0604030504040204" pitchFamily="34" charset="0"/>
                <a:ea typeface="Verdana" panose="020B0604030504040204" pitchFamily="34" charset="0"/>
                <a:cs typeface="Verdana" panose="020B0604030504040204" pitchFamily="34" charset="0"/>
              </a:rPr>
            </a:br>
            <a:r>
              <a:rPr lang="ro-RO" dirty="0">
                <a:latin typeface="Verdana" panose="020B0604030504040204" pitchFamily="34" charset="0"/>
                <a:ea typeface="Verdana" panose="020B0604030504040204" pitchFamily="34" charset="0"/>
                <a:cs typeface="Verdana" panose="020B0604030504040204" pitchFamily="34" charset="0"/>
              </a:rPr>
              <a:t>ECHA publică versiuni neconfidențiale ale avizelor </a:t>
            </a:r>
            <a:r>
              <a:rPr lang="ro-RO" dirty="0" smtClean="0">
                <a:latin typeface="Verdana" panose="020B0604030504040204" pitchFamily="34" charset="0"/>
                <a:ea typeface="Verdana" panose="020B0604030504040204" pitchFamily="34" charset="0"/>
                <a:cs typeface="Verdana" panose="020B0604030504040204" pitchFamily="34" charset="0"/>
              </a:rPr>
              <a:t>finale</a:t>
            </a:r>
            <a:endParaRPr lang="en-GB" sz="2000" dirty="0" smtClean="0">
              <a:latin typeface="Verdana" panose="020B0604030504040204" pitchFamily="34" charset="0"/>
              <a:ea typeface="Verdana" panose="020B0604030504040204" pitchFamily="34" charset="0"/>
              <a:cs typeface="Verdana" panose="020B0604030504040204" pitchFamily="34" charset="0"/>
            </a:endParaRPr>
          </a:p>
        </p:txBody>
      </p:sp>
      <p:grpSp>
        <p:nvGrpSpPr>
          <p:cNvPr id="4" name="Group 3"/>
          <p:cNvGrpSpPr/>
          <p:nvPr/>
        </p:nvGrpSpPr>
        <p:grpSpPr>
          <a:xfrm>
            <a:off x="395536" y="1611273"/>
            <a:ext cx="1942177" cy="2690840"/>
            <a:chOff x="395536" y="1611273"/>
            <a:chExt cx="1942177" cy="2690840"/>
          </a:xfrm>
        </p:grpSpPr>
        <p:grpSp>
          <p:nvGrpSpPr>
            <p:cNvPr id="3" name="Group 2"/>
            <p:cNvGrpSpPr/>
            <p:nvPr/>
          </p:nvGrpSpPr>
          <p:grpSpPr>
            <a:xfrm>
              <a:off x="395536" y="1611273"/>
              <a:ext cx="1942177" cy="2690840"/>
              <a:chOff x="395536" y="1611273"/>
              <a:chExt cx="1942177" cy="2690840"/>
            </a:xfrm>
          </p:grpSpPr>
          <p:sp>
            <p:nvSpPr>
              <p:cNvPr id="7" name="Flowchart: Alternate Process 6"/>
              <p:cNvSpPr/>
              <p:nvPr/>
            </p:nvSpPr>
            <p:spPr>
              <a:xfrm>
                <a:off x="1120111" y="1611273"/>
                <a:ext cx="1134985" cy="737607"/>
              </a:xfrm>
              <a:prstGeom prst="flowChartAlternateProcess">
                <a:avLst/>
              </a:prstGeom>
              <a:solidFill>
                <a:schemeClr val="bg1"/>
              </a:solidFill>
              <a:ln w="38100">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Flowchart: Alternate Process 10"/>
              <p:cNvSpPr/>
              <p:nvPr/>
            </p:nvSpPr>
            <p:spPr>
              <a:xfrm>
                <a:off x="1192119" y="3112045"/>
                <a:ext cx="990969" cy="496322"/>
              </a:xfrm>
              <a:prstGeom prst="flowChartAlternateProcess">
                <a:avLst/>
              </a:prstGeom>
              <a:solidFill>
                <a:schemeClr val="bg1"/>
              </a:solidFill>
              <a:ln w="38100">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p:cNvSpPr txBox="1"/>
              <p:nvPr/>
            </p:nvSpPr>
            <p:spPr>
              <a:xfrm>
                <a:off x="1037493" y="3145816"/>
                <a:ext cx="1300220" cy="600164"/>
              </a:xfrm>
              <a:prstGeom prst="rect">
                <a:avLst/>
              </a:prstGeom>
              <a:noFill/>
            </p:spPr>
            <p:txBody>
              <a:bodyPr wrap="square" rtlCol="0">
                <a:spAutoFit/>
              </a:bodyPr>
              <a:lstStyle/>
              <a:p>
                <a:pPr algn="ctr"/>
                <a:r>
                  <a:rPr lang="en-GB" sz="1100" b="1" dirty="0" err="1" smtClean="0">
                    <a:solidFill>
                      <a:srgbClr val="FF9900"/>
                    </a:solidFill>
                    <a:latin typeface="Verdana" panose="020B0604030504040204" pitchFamily="34" charset="0"/>
                    <a:ea typeface="Verdana" panose="020B0604030504040204" pitchFamily="34" charset="0"/>
                    <a:cs typeface="Verdana" panose="020B0604030504040204" pitchFamily="34" charset="0"/>
                  </a:rPr>
                  <a:t>Opinia</a:t>
                </a:r>
                <a:r>
                  <a:rPr lang="en-GB" sz="1100" b="1" dirty="0" smtClean="0">
                    <a:solidFill>
                      <a:srgbClr val="FF9900"/>
                    </a:solidFill>
                    <a:latin typeface="Verdana" panose="020B0604030504040204" pitchFamily="34" charset="0"/>
                    <a:ea typeface="Verdana" panose="020B0604030504040204" pitchFamily="34" charset="0"/>
                    <a:cs typeface="Verdana" panose="020B0604030504040204" pitchFamily="34" charset="0"/>
                  </a:rPr>
                  <a:t> </a:t>
                </a:r>
              </a:p>
              <a:p>
                <a:pPr algn="ctr"/>
                <a:r>
                  <a:rPr lang="en-GB" sz="1100" b="1" dirty="0" smtClean="0">
                    <a:solidFill>
                      <a:srgbClr val="FF9900"/>
                    </a:solidFill>
                    <a:latin typeface="Verdana" panose="020B0604030504040204" pitchFamily="34" charset="0"/>
                    <a:ea typeface="Verdana" panose="020B0604030504040204" pitchFamily="34" charset="0"/>
                    <a:cs typeface="Verdana" panose="020B0604030504040204" pitchFamily="34" charset="0"/>
                  </a:rPr>
                  <a:t>RAC</a:t>
                </a:r>
              </a:p>
              <a:p>
                <a:pPr algn="ctr"/>
                <a:endParaRPr lang="en-GB" sz="1100" b="1" dirty="0">
                  <a:solidFill>
                    <a:srgbClr val="FF9900"/>
                  </a:solidFill>
                  <a:latin typeface="Verdana" panose="020B0604030504040204" pitchFamily="34" charset="0"/>
                  <a:ea typeface="Verdana" panose="020B0604030504040204" pitchFamily="34" charset="0"/>
                  <a:cs typeface="Verdana" panose="020B0604030504040204" pitchFamily="34" charset="0"/>
                </a:endParaRPr>
              </a:p>
            </p:txBody>
          </p:sp>
          <p:sp>
            <p:nvSpPr>
              <p:cNvPr id="13" name="Flowchart: Alternate Process 12"/>
              <p:cNvSpPr/>
              <p:nvPr/>
            </p:nvSpPr>
            <p:spPr>
              <a:xfrm>
                <a:off x="1194157" y="3700788"/>
                <a:ext cx="986893" cy="448292"/>
              </a:xfrm>
              <a:prstGeom prst="flowChartAlternateProcess">
                <a:avLst/>
              </a:prstGeom>
              <a:solidFill>
                <a:schemeClr val="bg1"/>
              </a:solidFill>
              <a:ln w="38100">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p:cNvSpPr txBox="1"/>
              <p:nvPr/>
            </p:nvSpPr>
            <p:spPr>
              <a:xfrm>
                <a:off x="1037493" y="3701949"/>
                <a:ext cx="1300220" cy="600164"/>
              </a:xfrm>
              <a:prstGeom prst="rect">
                <a:avLst/>
              </a:prstGeom>
              <a:noFill/>
            </p:spPr>
            <p:txBody>
              <a:bodyPr wrap="square" rtlCol="0">
                <a:spAutoFit/>
              </a:bodyPr>
              <a:lstStyle/>
              <a:p>
                <a:pPr algn="ctr"/>
                <a:r>
                  <a:rPr lang="en-GB" sz="1100" b="1" dirty="0" err="1" smtClean="0">
                    <a:solidFill>
                      <a:srgbClr val="FF9900"/>
                    </a:solidFill>
                    <a:latin typeface="Verdana" panose="020B0604030504040204" pitchFamily="34" charset="0"/>
                    <a:ea typeface="Verdana" panose="020B0604030504040204" pitchFamily="34" charset="0"/>
                    <a:cs typeface="Verdana" panose="020B0604030504040204" pitchFamily="34" charset="0"/>
                  </a:rPr>
                  <a:t>Opinia</a:t>
                </a:r>
                <a:endParaRPr lang="en-GB" sz="1100" b="1" dirty="0" smtClean="0">
                  <a:solidFill>
                    <a:srgbClr val="FF9900"/>
                  </a:solidFill>
                  <a:latin typeface="Verdana" panose="020B0604030504040204" pitchFamily="34" charset="0"/>
                  <a:ea typeface="Verdana" panose="020B0604030504040204" pitchFamily="34" charset="0"/>
                  <a:cs typeface="Verdana" panose="020B0604030504040204" pitchFamily="34" charset="0"/>
                </a:endParaRPr>
              </a:p>
              <a:p>
                <a:pPr algn="ctr"/>
                <a:r>
                  <a:rPr lang="en-GB" sz="1100" b="1" dirty="0" smtClean="0">
                    <a:solidFill>
                      <a:srgbClr val="FF9900"/>
                    </a:solidFill>
                    <a:latin typeface="Verdana" panose="020B0604030504040204" pitchFamily="34" charset="0"/>
                    <a:ea typeface="Verdana" panose="020B0604030504040204" pitchFamily="34" charset="0"/>
                    <a:cs typeface="Verdana" panose="020B0604030504040204" pitchFamily="34" charset="0"/>
                  </a:rPr>
                  <a:t>SEAC</a:t>
                </a:r>
              </a:p>
              <a:p>
                <a:pPr algn="ctr"/>
                <a:endParaRPr lang="en-GB" sz="1100" b="1" dirty="0">
                  <a:solidFill>
                    <a:srgbClr val="FF9900"/>
                  </a:solidFill>
                  <a:latin typeface="Verdana" panose="020B0604030504040204" pitchFamily="34" charset="0"/>
                  <a:ea typeface="Verdana" panose="020B0604030504040204" pitchFamily="34" charset="0"/>
                  <a:cs typeface="Verdana" panose="020B0604030504040204" pitchFamily="34" charset="0"/>
                </a:endParaRPr>
              </a:p>
            </p:txBody>
          </p:sp>
          <p:pic>
            <p:nvPicPr>
              <p:cNvPr id="15" name="Picture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9485" y="1684064"/>
                <a:ext cx="504123" cy="448792"/>
              </a:xfrm>
              <a:prstGeom prst="rect">
                <a:avLst/>
              </a:prstGeom>
            </p:spPr>
          </p:pic>
          <p:sp>
            <p:nvSpPr>
              <p:cNvPr id="17" name="TextBox 16"/>
              <p:cNvSpPr txBox="1"/>
              <p:nvPr/>
            </p:nvSpPr>
            <p:spPr>
              <a:xfrm>
                <a:off x="395536" y="3861048"/>
                <a:ext cx="720080" cy="323493"/>
              </a:xfrm>
              <a:prstGeom prst="roundRect">
                <a:avLst/>
              </a:prstGeom>
              <a:solidFill>
                <a:srgbClr val="FFCC00"/>
              </a:solidFill>
              <a:ln>
                <a:solidFill>
                  <a:srgbClr val="FFCC00"/>
                </a:solidFill>
              </a:ln>
            </p:spPr>
            <p:txBody>
              <a:bodyPr wrap="square" rtlCol="0">
                <a:spAutoFit/>
              </a:bodyPr>
              <a:lstStyle/>
              <a:p>
                <a:pPr algn="ctr"/>
                <a:r>
                  <a:rPr lang="en-GB" sz="1300" b="1" dirty="0" smtClean="0">
                    <a:latin typeface="Verdana" panose="020B0604030504040204" pitchFamily="34" charset="0"/>
                    <a:ea typeface="Verdana" panose="020B0604030504040204" pitchFamily="34" charset="0"/>
                    <a:cs typeface="Verdana" panose="020B0604030504040204" pitchFamily="34" charset="0"/>
                  </a:rPr>
                  <a:t>SEAC</a:t>
                </a:r>
                <a:endParaRPr lang="en-GB" sz="1300" b="1" dirty="0">
                  <a:latin typeface="Verdana" panose="020B0604030504040204" pitchFamily="34" charset="0"/>
                  <a:ea typeface="Verdana" panose="020B0604030504040204" pitchFamily="34" charset="0"/>
                  <a:cs typeface="Verdana" panose="020B0604030504040204" pitchFamily="34" charset="0"/>
                </a:endParaRPr>
              </a:p>
            </p:txBody>
          </p:sp>
          <p:sp>
            <p:nvSpPr>
              <p:cNvPr id="18" name="TextBox 17"/>
              <p:cNvSpPr txBox="1"/>
              <p:nvPr/>
            </p:nvSpPr>
            <p:spPr>
              <a:xfrm>
                <a:off x="1037493" y="1754479"/>
                <a:ext cx="1300220" cy="430887"/>
              </a:xfrm>
              <a:prstGeom prst="rect">
                <a:avLst/>
              </a:prstGeom>
              <a:noFill/>
            </p:spPr>
            <p:txBody>
              <a:bodyPr wrap="square" rtlCol="0">
                <a:spAutoFit/>
              </a:bodyPr>
              <a:lstStyle/>
              <a:p>
                <a:pPr algn="ctr"/>
                <a:r>
                  <a:rPr lang="it-IT" sz="1100" b="1" dirty="0" smtClean="0">
                    <a:solidFill>
                      <a:srgbClr val="FF9900"/>
                    </a:solidFill>
                    <a:latin typeface="Verdana" panose="020B0604030504040204" pitchFamily="34" charset="0"/>
                    <a:ea typeface="Verdana" panose="020B0604030504040204" pitchFamily="34" charset="0"/>
                    <a:cs typeface="Verdana" panose="020B0604030504040204" pitchFamily="34" charset="0"/>
                  </a:rPr>
                  <a:t>Consultarea publică</a:t>
                </a:r>
                <a:endParaRPr lang="en-GB" sz="1100" b="1" dirty="0">
                  <a:solidFill>
                    <a:srgbClr val="FF9900"/>
                  </a:solidFill>
                  <a:latin typeface="Verdana" panose="020B0604030504040204" pitchFamily="34" charset="0"/>
                  <a:ea typeface="Verdana" panose="020B0604030504040204" pitchFamily="34" charset="0"/>
                  <a:cs typeface="Verdana" panose="020B0604030504040204" pitchFamily="34" charset="0"/>
                </a:endParaRPr>
              </a:p>
            </p:txBody>
          </p:sp>
          <p:sp>
            <p:nvSpPr>
              <p:cNvPr id="19" name="TextBox 18"/>
              <p:cNvSpPr txBox="1"/>
              <p:nvPr/>
            </p:nvSpPr>
            <p:spPr>
              <a:xfrm>
                <a:off x="395536" y="3068960"/>
                <a:ext cx="720080" cy="323493"/>
              </a:xfrm>
              <a:prstGeom prst="roundRect">
                <a:avLst/>
              </a:prstGeom>
              <a:solidFill>
                <a:srgbClr val="D7EFFA"/>
              </a:solidFill>
              <a:ln>
                <a:solidFill>
                  <a:srgbClr val="D7EFFA"/>
                </a:solidFill>
              </a:ln>
            </p:spPr>
            <p:txBody>
              <a:bodyPr wrap="square" rtlCol="0">
                <a:spAutoFit/>
              </a:bodyPr>
              <a:lstStyle/>
              <a:p>
                <a:pPr algn="ctr"/>
                <a:r>
                  <a:rPr lang="en-GB" sz="1300" b="1" dirty="0" smtClean="0">
                    <a:latin typeface="Verdana" panose="020B0604030504040204" pitchFamily="34" charset="0"/>
                    <a:ea typeface="Verdana" panose="020B0604030504040204" pitchFamily="34" charset="0"/>
                    <a:cs typeface="Verdana" panose="020B0604030504040204" pitchFamily="34" charset="0"/>
                  </a:rPr>
                  <a:t>RAC</a:t>
                </a:r>
                <a:endParaRPr lang="en-GB" sz="1300" b="1" dirty="0">
                  <a:latin typeface="Verdana" panose="020B0604030504040204" pitchFamily="34" charset="0"/>
                  <a:ea typeface="Verdana" panose="020B0604030504040204" pitchFamily="34" charset="0"/>
                  <a:cs typeface="Verdana" panose="020B0604030504040204" pitchFamily="34" charset="0"/>
                </a:endParaRPr>
              </a:p>
            </p:txBody>
          </p:sp>
          <p:grpSp>
            <p:nvGrpSpPr>
              <p:cNvPr id="20" name="Group 19"/>
              <p:cNvGrpSpPr/>
              <p:nvPr/>
            </p:nvGrpSpPr>
            <p:grpSpPr>
              <a:xfrm>
                <a:off x="395536" y="3465547"/>
                <a:ext cx="720080" cy="323493"/>
                <a:chOff x="7416301" y="969999"/>
                <a:chExt cx="720080" cy="323493"/>
              </a:xfrm>
            </p:grpSpPr>
            <p:sp>
              <p:nvSpPr>
                <p:cNvPr id="21" name="TextBox 20"/>
                <p:cNvSpPr txBox="1"/>
                <p:nvPr/>
              </p:nvSpPr>
              <p:spPr>
                <a:xfrm>
                  <a:off x="7416301" y="969999"/>
                  <a:ext cx="720080" cy="323493"/>
                </a:xfrm>
                <a:prstGeom prst="roundRect">
                  <a:avLst/>
                </a:prstGeom>
                <a:solidFill>
                  <a:schemeClr val="bg1"/>
                </a:solidFill>
                <a:ln>
                  <a:solidFill>
                    <a:schemeClr val="bg1">
                      <a:lumMod val="50000"/>
                    </a:schemeClr>
                  </a:solidFill>
                </a:ln>
              </p:spPr>
              <p:txBody>
                <a:bodyPr wrap="square" rtlCol="0">
                  <a:spAutoFit/>
                </a:bodyPr>
                <a:lstStyle/>
                <a:p>
                  <a:pPr algn="ctr"/>
                  <a:endParaRPr lang="en-GB" sz="1300" b="1" dirty="0">
                    <a:latin typeface="Verdana" panose="020B0604030504040204" pitchFamily="34" charset="0"/>
                    <a:ea typeface="Verdana" panose="020B0604030504040204" pitchFamily="34" charset="0"/>
                    <a:cs typeface="Verdana" panose="020B0604030504040204" pitchFamily="34" charset="0"/>
                  </a:endParaRPr>
                </a:p>
              </p:txBody>
            </p:sp>
            <p:pic>
              <p:nvPicPr>
                <p:cNvPr id="22" name="Picture 2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66383" y="1050383"/>
                  <a:ext cx="619911" cy="162727"/>
                </a:xfrm>
                <a:prstGeom prst="rect">
                  <a:avLst/>
                </a:prstGeom>
              </p:spPr>
            </p:pic>
          </p:grpSp>
        </p:grpSp>
        <p:sp>
          <p:nvSpPr>
            <p:cNvPr id="23" name="TextBox 22"/>
            <p:cNvSpPr txBox="1"/>
            <p:nvPr/>
          </p:nvSpPr>
          <p:spPr>
            <a:xfrm rot="5400000">
              <a:off x="1560730" y="2618063"/>
              <a:ext cx="253746" cy="216000"/>
            </a:xfrm>
            <a:prstGeom prst="rightArrow">
              <a:avLst/>
            </a:prstGeom>
            <a:solidFill>
              <a:srgbClr val="008BC8"/>
            </a:solidFill>
            <a:ln>
              <a:solidFill>
                <a:srgbClr val="008BC8"/>
              </a:solidFill>
            </a:ln>
          </p:spPr>
          <p:txBody>
            <a:bodyPr wrap="square" rtlCol="0">
              <a:spAutoFit/>
            </a:bodyPr>
            <a:lstStyle/>
            <a:p>
              <a:pPr algn="ctr"/>
              <a:endParaRPr lang="en-GB" sz="1000" b="1" dirty="0">
                <a:solidFill>
                  <a:schemeClr val="bg1"/>
                </a:solidFill>
              </a:endParaRPr>
            </a:p>
          </p:txBody>
        </p:sp>
      </p:grpSp>
      <p:pic>
        <p:nvPicPr>
          <p:cNvPr id="26" name="Picture 2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11560" y="5301208"/>
            <a:ext cx="1149859" cy="968400"/>
          </a:xfrm>
          <a:prstGeom prst="rect">
            <a:avLst/>
          </a:prstGeom>
        </p:spPr>
      </p:pic>
    </p:spTree>
    <p:extLst>
      <p:ext uri="{BB962C8B-B14F-4D97-AF65-F5344CB8AC3E}">
        <p14:creationId xmlns:p14="http://schemas.microsoft.com/office/powerpoint/2010/main" val="21248300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1560" y="374799"/>
            <a:ext cx="7772400" cy="1254001"/>
          </a:xfrm>
        </p:spPr>
        <p:txBody>
          <a:bodyPr>
            <a:noAutofit/>
          </a:bodyPr>
          <a:lstStyle/>
          <a:p>
            <a:pPr algn="l"/>
            <a:r>
              <a:rPr lang="ro-RO" sz="32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Secţiunea </a:t>
            </a:r>
            <a:r>
              <a:rPr lang="en-GB" altLang="en-US" sz="32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1</a:t>
            </a:r>
            <a:endParaRPr lang="en-GB" sz="3200" b="1" dirty="0">
              <a:solidFill>
                <a:srgbClr val="0046AD"/>
              </a:solidFill>
              <a:latin typeface="Verdana" panose="020B0604030504040204" pitchFamily="34" charset="0"/>
              <a:ea typeface="Verdana" panose="020B0604030504040204" pitchFamily="34" charset="0"/>
              <a:cs typeface="Verdana" panose="020B0604030504040204" pitchFamily="34" charset="0"/>
            </a:endParaRPr>
          </a:p>
        </p:txBody>
      </p:sp>
      <p:sp>
        <p:nvSpPr>
          <p:cNvPr id="6" name="Slide Number Placeholder 5"/>
          <p:cNvSpPr>
            <a:spLocks noGrp="1"/>
          </p:cNvSpPr>
          <p:nvPr>
            <p:ph type="sldNum" sz="quarter" idx="12"/>
          </p:nvPr>
        </p:nvSpPr>
        <p:spPr>
          <a:xfrm>
            <a:off x="6553200" y="6356350"/>
            <a:ext cx="2133600" cy="365125"/>
          </a:xfrm>
        </p:spPr>
        <p:txBody>
          <a:bodyPr/>
          <a:lstStyle/>
          <a:p>
            <a:fld id="{6230B351-A18E-4512-92B8-03A75F39B8B0}" type="slidenum">
              <a:rPr lang="en-GB" sz="1000" smtClean="0">
                <a:latin typeface="Verdana" panose="020B0604030504040204" pitchFamily="34" charset="0"/>
                <a:ea typeface="Verdana" panose="020B0604030504040204" pitchFamily="34" charset="0"/>
                <a:cs typeface="Verdana" panose="020B0604030504040204" pitchFamily="34" charset="0"/>
              </a:rPr>
              <a:t>4</a:t>
            </a:fld>
            <a:endParaRPr lang="en-GB" sz="1000" dirty="0">
              <a:latin typeface="Verdana" panose="020B0604030504040204" pitchFamily="34" charset="0"/>
              <a:ea typeface="Verdana" panose="020B0604030504040204" pitchFamily="34" charset="0"/>
              <a:cs typeface="Verdana" panose="020B0604030504040204" pitchFamily="34" charset="0"/>
            </a:endParaRPr>
          </a:p>
        </p:txBody>
      </p:sp>
      <p:sp>
        <p:nvSpPr>
          <p:cNvPr id="3" name="TextBox 2"/>
          <p:cNvSpPr txBox="1"/>
          <p:nvPr/>
        </p:nvSpPr>
        <p:spPr>
          <a:xfrm>
            <a:off x="683568" y="1730673"/>
            <a:ext cx="7776864" cy="2616101"/>
          </a:xfrm>
          <a:prstGeom prst="rect">
            <a:avLst/>
          </a:prstGeom>
          <a:noFill/>
        </p:spPr>
        <p:txBody>
          <a:bodyPr wrap="square" rtlCol="0">
            <a:spAutoFit/>
          </a:bodyPr>
          <a:lstStyle/>
          <a:p>
            <a:r>
              <a:rPr lang="ro-RO" sz="2200" dirty="0" smtClean="0">
                <a:latin typeface="Verdana" panose="020B0604030504040204" pitchFamily="34" charset="0"/>
                <a:ea typeface="Verdana" panose="020B0604030504040204" pitchFamily="34" charset="0"/>
                <a:cs typeface="Verdana" panose="020B0604030504040204" pitchFamily="34" charset="0"/>
              </a:rPr>
              <a:t>Identificarea </a:t>
            </a:r>
            <a:r>
              <a:rPr lang="ro-RO" sz="2200" dirty="0">
                <a:latin typeface="Verdana" panose="020B0604030504040204" pitchFamily="34" charset="0"/>
                <a:ea typeface="Verdana" panose="020B0604030504040204" pitchFamily="34" charset="0"/>
                <a:cs typeface="Verdana" panose="020B0604030504040204" pitchFamily="34" charset="0"/>
              </a:rPr>
              <a:t>substanţelor chimice care prezintă motive de îngrijorare şi decizia de a fi tratate conform REACH/CLP</a:t>
            </a:r>
            <a:endParaRPr lang="en-US" sz="2200" dirty="0">
              <a:latin typeface="Verdana" panose="020B0604030504040204" pitchFamily="34" charset="0"/>
              <a:ea typeface="Verdana" panose="020B0604030504040204" pitchFamily="34" charset="0"/>
              <a:cs typeface="Verdana" panose="020B0604030504040204" pitchFamily="34" charset="0"/>
            </a:endParaRPr>
          </a:p>
          <a:p>
            <a:pPr>
              <a:spcBef>
                <a:spcPts val="600"/>
              </a:spcBef>
            </a:pPr>
            <a:endParaRPr lang="en-GB" sz="2200" dirty="0" smtClean="0">
              <a:latin typeface="Verdana" panose="020B0604030504040204" pitchFamily="34" charset="0"/>
              <a:ea typeface="Verdana" panose="020B0604030504040204" pitchFamily="34" charset="0"/>
              <a:cs typeface="Verdana" panose="020B0604030504040204" pitchFamily="34" charset="0"/>
            </a:endParaRPr>
          </a:p>
          <a:p>
            <a:pPr marL="342900" indent="-342900">
              <a:buFont typeface="Arial" pitchFamily="34" charset="0"/>
              <a:buChar char="•"/>
            </a:pPr>
            <a:r>
              <a:rPr lang="ro-RO" sz="2200" dirty="0" smtClean="0">
                <a:latin typeface="Verdana" panose="020B0604030504040204" pitchFamily="34" charset="0"/>
                <a:ea typeface="Verdana" panose="020B0604030504040204" pitchFamily="34" charset="0"/>
                <a:cs typeface="Verdana" panose="020B0604030504040204" pitchFamily="34" charset="0"/>
              </a:rPr>
              <a:t>Conceptele </a:t>
            </a:r>
            <a:r>
              <a:rPr lang="ro-RO" sz="2200" dirty="0">
                <a:latin typeface="Verdana" panose="020B0604030504040204" pitchFamily="34" charset="0"/>
                <a:ea typeface="Verdana" panose="020B0604030504040204" pitchFamily="34" charset="0"/>
                <a:cs typeface="Verdana" panose="020B0604030504040204" pitchFamily="34" charset="0"/>
              </a:rPr>
              <a:t>de bază</a:t>
            </a:r>
            <a:endParaRPr lang="en-US" sz="2200" dirty="0">
              <a:latin typeface="Verdana" panose="020B0604030504040204" pitchFamily="34" charset="0"/>
              <a:ea typeface="Verdana" panose="020B0604030504040204" pitchFamily="34" charset="0"/>
              <a:cs typeface="Verdana" panose="020B0604030504040204" pitchFamily="34" charset="0"/>
            </a:endParaRPr>
          </a:p>
          <a:p>
            <a:pPr marL="342900" indent="-342900">
              <a:buFont typeface="Arial" pitchFamily="34" charset="0"/>
              <a:buChar char="•"/>
            </a:pPr>
            <a:r>
              <a:rPr lang="ro-RO" sz="2200" dirty="0">
                <a:latin typeface="Verdana" panose="020B0604030504040204" pitchFamily="34" charset="0"/>
                <a:ea typeface="Verdana" panose="020B0604030504040204" pitchFamily="34" charset="0"/>
                <a:cs typeface="Verdana" panose="020B0604030504040204" pitchFamily="34" charset="0"/>
              </a:rPr>
              <a:t>Instrumente legale utilizate de autorităţi</a:t>
            </a:r>
            <a:endParaRPr lang="en-US" sz="2200" dirty="0">
              <a:latin typeface="Verdana" panose="020B0604030504040204" pitchFamily="34" charset="0"/>
              <a:ea typeface="Verdana" panose="020B0604030504040204" pitchFamily="34" charset="0"/>
              <a:cs typeface="Verdana" panose="020B0604030504040204" pitchFamily="34" charset="0"/>
            </a:endParaRPr>
          </a:p>
          <a:p>
            <a:pPr marL="342900" indent="-342900">
              <a:spcBef>
                <a:spcPts val="600"/>
              </a:spcBef>
              <a:buFont typeface="Arial" panose="020B0604020202020204" pitchFamily="34" charset="0"/>
              <a:buChar char="•"/>
            </a:pPr>
            <a:endParaRPr lang="en-GB" sz="2200" dirty="0" smtClean="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82604756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1560" y="44624"/>
            <a:ext cx="7772400" cy="1470025"/>
          </a:xfrm>
        </p:spPr>
        <p:txBody>
          <a:bodyPr>
            <a:noAutofit/>
          </a:bodyPr>
          <a:lstStyle/>
          <a:p>
            <a:pPr lvl="0" algn="l"/>
            <a:r>
              <a:rPr lang="ro-RO" sz="28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De </a:t>
            </a:r>
            <a:r>
              <a:rPr lang="ro-RO" sz="2800" b="1" dirty="0">
                <a:solidFill>
                  <a:srgbClr val="0046AD"/>
                </a:solidFill>
                <a:latin typeface="Verdana" panose="020B0604030504040204" pitchFamily="34" charset="0"/>
                <a:ea typeface="Verdana" panose="020B0604030504040204" pitchFamily="34" charset="0"/>
                <a:cs typeface="Verdana" panose="020B0604030504040204" pitchFamily="34" charset="0"/>
              </a:rPr>
              <a:t>la opinii la </a:t>
            </a:r>
            <a:r>
              <a:rPr lang="ro-RO" sz="28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decizie</a:t>
            </a:r>
            <a:endParaRPr lang="en-GB" sz="2800" b="1" dirty="0">
              <a:solidFill>
                <a:srgbClr val="0046AD"/>
              </a:solidFill>
              <a:latin typeface="Verdana" panose="020B0604030504040204" pitchFamily="34" charset="0"/>
              <a:ea typeface="Verdana" panose="020B0604030504040204" pitchFamily="34" charset="0"/>
              <a:cs typeface="Verdana" panose="020B0604030504040204" pitchFamily="34" charset="0"/>
            </a:endParaRPr>
          </a:p>
        </p:txBody>
      </p:sp>
      <p:sp>
        <p:nvSpPr>
          <p:cNvPr id="6" name="Slide Number Placeholder 5"/>
          <p:cNvSpPr>
            <a:spLocks noGrp="1"/>
          </p:cNvSpPr>
          <p:nvPr>
            <p:ph type="sldNum" sz="quarter" idx="12"/>
          </p:nvPr>
        </p:nvSpPr>
        <p:spPr>
          <a:xfrm>
            <a:off x="6553200" y="6356350"/>
            <a:ext cx="2133600" cy="365125"/>
          </a:xfrm>
        </p:spPr>
        <p:txBody>
          <a:bodyPr/>
          <a:lstStyle/>
          <a:p>
            <a:fld id="{6230B351-A18E-4512-92B8-03A75F39B8B0}" type="slidenum">
              <a:rPr lang="en-GB" sz="1000" smtClean="0">
                <a:latin typeface="Verdana" panose="020B0604030504040204" pitchFamily="34" charset="0"/>
                <a:ea typeface="Verdana" panose="020B0604030504040204" pitchFamily="34" charset="0"/>
                <a:cs typeface="Verdana" panose="020B0604030504040204" pitchFamily="34" charset="0"/>
              </a:rPr>
              <a:t>40</a:t>
            </a:fld>
            <a:endParaRPr lang="en-GB" sz="1000" dirty="0">
              <a:latin typeface="Verdana" panose="020B0604030504040204" pitchFamily="34" charset="0"/>
              <a:ea typeface="Verdana" panose="020B0604030504040204" pitchFamily="34" charset="0"/>
              <a:cs typeface="Verdana" panose="020B0604030504040204" pitchFamily="34" charset="0"/>
            </a:endParaRPr>
          </a:p>
        </p:txBody>
      </p:sp>
      <p:sp>
        <p:nvSpPr>
          <p:cNvPr id="3" name="TextBox 2"/>
          <p:cNvSpPr txBox="1"/>
          <p:nvPr/>
        </p:nvSpPr>
        <p:spPr>
          <a:xfrm>
            <a:off x="683568" y="1272250"/>
            <a:ext cx="5224748" cy="4862870"/>
          </a:xfrm>
          <a:prstGeom prst="rect">
            <a:avLst/>
          </a:prstGeom>
          <a:noFill/>
        </p:spPr>
        <p:txBody>
          <a:bodyPr wrap="square" rtlCol="0">
            <a:spAutoFit/>
          </a:bodyPr>
          <a:lstStyle/>
          <a:p>
            <a:pPr marL="342900" indent="-342900">
              <a:spcBef>
                <a:spcPts val="1200"/>
              </a:spcBef>
              <a:buFont typeface="Arial" panose="020B0604020202020204" pitchFamily="34" charset="0"/>
              <a:buChar char="•"/>
            </a:pPr>
            <a:r>
              <a:rPr lang="ro-RO" dirty="0" smtClean="0">
                <a:latin typeface="Verdana" panose="020B0604030504040204" pitchFamily="34" charset="0"/>
                <a:ea typeface="Verdana" panose="020B0604030504040204" pitchFamily="34" charset="0"/>
                <a:cs typeface="Verdana" panose="020B0604030504040204" pitchFamily="34" charset="0"/>
              </a:rPr>
              <a:t>Opiniile </a:t>
            </a:r>
            <a:r>
              <a:rPr lang="ro-RO" dirty="0">
                <a:latin typeface="Verdana" panose="020B0604030504040204" pitchFamily="34" charset="0"/>
                <a:ea typeface="Verdana" panose="020B0604030504040204" pitchFamily="34" charset="0"/>
                <a:cs typeface="Verdana" panose="020B0604030504040204" pitchFamily="34" charset="0"/>
              </a:rPr>
              <a:t>finale ale comitetelor sunt trimise Comisiei Europene, statelor membre și </a:t>
            </a:r>
            <a:r>
              <a:rPr lang="ro-RO" dirty="0" smtClean="0">
                <a:latin typeface="Verdana" panose="020B0604030504040204" pitchFamily="34" charset="0"/>
                <a:ea typeface="Verdana" panose="020B0604030504040204" pitchFamily="34" charset="0"/>
                <a:cs typeface="Verdana" panose="020B0604030504040204" pitchFamily="34" charset="0"/>
              </a:rPr>
              <a:t>solicitantului.</a:t>
            </a:r>
            <a:endParaRPr lang="en-US" dirty="0" smtClean="0">
              <a:latin typeface="Verdana" panose="020B0604030504040204" pitchFamily="34" charset="0"/>
              <a:ea typeface="Verdana" panose="020B0604030504040204" pitchFamily="34" charset="0"/>
              <a:cs typeface="Verdana" panose="020B0604030504040204" pitchFamily="34" charset="0"/>
            </a:endParaRPr>
          </a:p>
          <a:p>
            <a:pPr marL="342900" indent="-342900">
              <a:spcBef>
                <a:spcPts val="1200"/>
              </a:spcBef>
              <a:buFont typeface="Arial" panose="020B0604020202020204" pitchFamily="34" charset="0"/>
              <a:buChar char="•"/>
            </a:pPr>
            <a:r>
              <a:rPr lang="ro-RO" dirty="0" smtClean="0">
                <a:latin typeface="Verdana" panose="020B0604030504040204" pitchFamily="34" charset="0"/>
                <a:ea typeface="Verdana" panose="020B0604030504040204" pitchFamily="34" charset="0"/>
                <a:cs typeface="Verdana" panose="020B0604030504040204" pitchFamily="34" charset="0"/>
              </a:rPr>
              <a:t>Comisia </a:t>
            </a:r>
            <a:r>
              <a:rPr lang="ro-RO" dirty="0">
                <a:latin typeface="Verdana" panose="020B0604030504040204" pitchFamily="34" charset="0"/>
                <a:ea typeface="Verdana" panose="020B0604030504040204" pitchFamily="34" charset="0"/>
                <a:cs typeface="Verdana" panose="020B0604030504040204" pitchFamily="34" charset="0"/>
              </a:rPr>
              <a:t>pregătește un proiect de decizie în termen de 3 luni de la primirea </a:t>
            </a:r>
            <a:r>
              <a:rPr lang="ro-RO" dirty="0" smtClean="0">
                <a:latin typeface="Verdana" panose="020B0604030504040204" pitchFamily="34" charset="0"/>
                <a:ea typeface="Verdana" panose="020B0604030504040204" pitchFamily="34" charset="0"/>
                <a:cs typeface="Verdana" panose="020B0604030504040204" pitchFamily="34" charset="0"/>
              </a:rPr>
              <a:t>avizelor.</a:t>
            </a:r>
            <a:endParaRPr lang="en-US" dirty="0" smtClean="0">
              <a:latin typeface="Verdana" panose="020B0604030504040204" pitchFamily="34" charset="0"/>
              <a:ea typeface="Verdana" panose="020B0604030504040204" pitchFamily="34" charset="0"/>
              <a:cs typeface="Verdana" panose="020B0604030504040204" pitchFamily="34" charset="0"/>
            </a:endParaRPr>
          </a:p>
          <a:p>
            <a:pPr marL="342900" indent="-342900">
              <a:spcBef>
                <a:spcPts val="1200"/>
              </a:spcBef>
              <a:buFont typeface="Arial" panose="020B0604020202020204" pitchFamily="34" charset="0"/>
              <a:buChar char="•"/>
            </a:pPr>
            <a:r>
              <a:rPr lang="ro-RO" dirty="0" smtClean="0">
                <a:latin typeface="Verdana" panose="020B0604030504040204" pitchFamily="34" charset="0"/>
                <a:ea typeface="Verdana" panose="020B0604030504040204" pitchFamily="34" charset="0"/>
                <a:cs typeface="Verdana" panose="020B0604030504040204" pitchFamily="34" charset="0"/>
              </a:rPr>
              <a:t>Decizia </a:t>
            </a:r>
            <a:r>
              <a:rPr lang="ro-RO" dirty="0">
                <a:latin typeface="Verdana" panose="020B0604030504040204" pitchFamily="34" charset="0"/>
                <a:ea typeface="Verdana" panose="020B0604030504040204" pitchFamily="34" charset="0"/>
                <a:cs typeface="Verdana" panose="020B0604030504040204" pitchFamily="34" charset="0"/>
              </a:rPr>
              <a:t>finală este luată de către </a:t>
            </a:r>
            <a:r>
              <a:rPr lang="ro-RO" dirty="0" smtClean="0">
                <a:latin typeface="Verdana" panose="020B0604030504040204" pitchFamily="34" charset="0"/>
                <a:ea typeface="Verdana" panose="020B0604030504040204" pitchFamily="34" charset="0"/>
                <a:cs typeface="Verdana" panose="020B0604030504040204" pitchFamily="34" charset="0"/>
              </a:rPr>
              <a:t>Comisie.</a:t>
            </a:r>
            <a:endParaRPr lang="en-US" dirty="0" smtClean="0">
              <a:latin typeface="Verdana" panose="020B0604030504040204" pitchFamily="34" charset="0"/>
              <a:ea typeface="Verdana" panose="020B0604030504040204" pitchFamily="34" charset="0"/>
              <a:cs typeface="Verdana" panose="020B0604030504040204" pitchFamily="34" charset="0"/>
            </a:endParaRPr>
          </a:p>
          <a:p>
            <a:pPr marL="342900" indent="-342900">
              <a:spcBef>
                <a:spcPts val="1200"/>
              </a:spcBef>
              <a:buFont typeface="Arial" panose="020B0604020202020204" pitchFamily="34" charset="0"/>
              <a:buChar char="•"/>
            </a:pPr>
            <a:r>
              <a:rPr lang="ro-RO" dirty="0" smtClean="0">
                <a:latin typeface="Verdana" panose="020B0604030504040204" pitchFamily="34" charset="0"/>
                <a:ea typeface="Verdana" panose="020B0604030504040204" pitchFamily="34" charset="0"/>
                <a:cs typeface="Verdana" panose="020B0604030504040204" pitchFamily="34" charset="0"/>
              </a:rPr>
              <a:t>Un </a:t>
            </a:r>
            <a:r>
              <a:rPr lang="ro-RO" dirty="0">
                <a:latin typeface="Verdana" panose="020B0604030504040204" pitchFamily="34" charset="0"/>
                <a:ea typeface="Verdana" panose="020B0604030504040204" pitchFamily="34" charset="0"/>
                <a:cs typeface="Verdana" panose="020B0604030504040204" pitchFamily="34" charset="0"/>
              </a:rPr>
              <a:t>rezumat al deciziei este publicat în Jurnalul Oficial (JO) a Uniunii Europene și pus la dispoziția publicului prin intermediul unei baze de date menținută de </a:t>
            </a:r>
            <a:r>
              <a:rPr lang="ro-RO" dirty="0" smtClean="0">
                <a:latin typeface="Verdana" panose="020B0604030504040204" pitchFamily="34" charset="0"/>
                <a:ea typeface="Verdana" panose="020B0604030504040204" pitchFamily="34" charset="0"/>
                <a:cs typeface="Verdana" panose="020B0604030504040204" pitchFamily="34" charset="0"/>
              </a:rPr>
              <a:t>ECHA.</a:t>
            </a:r>
            <a:endParaRPr lang="en-US" dirty="0" smtClean="0">
              <a:latin typeface="Verdana" panose="020B0604030504040204" pitchFamily="34" charset="0"/>
              <a:ea typeface="Verdana" panose="020B0604030504040204" pitchFamily="34" charset="0"/>
              <a:cs typeface="Verdana" panose="020B0604030504040204" pitchFamily="34" charset="0"/>
            </a:endParaRPr>
          </a:p>
          <a:p>
            <a:pPr marL="342900" indent="-342900">
              <a:spcBef>
                <a:spcPts val="1200"/>
              </a:spcBef>
              <a:buFont typeface="Arial" panose="020B0604020202020204" pitchFamily="34" charset="0"/>
              <a:buChar char="•"/>
            </a:pPr>
            <a:r>
              <a:rPr lang="ro-RO" dirty="0" smtClean="0">
                <a:latin typeface="Verdana" panose="020B0604030504040204" pitchFamily="34" charset="0"/>
                <a:ea typeface="Verdana" panose="020B0604030504040204" pitchFamily="34" charset="0"/>
                <a:cs typeface="Verdana" panose="020B0604030504040204" pitchFamily="34" charset="0"/>
              </a:rPr>
              <a:t>Autorizația </a:t>
            </a:r>
            <a:r>
              <a:rPr lang="ro-RO" dirty="0">
                <a:latin typeface="Verdana" panose="020B0604030504040204" pitchFamily="34" charset="0"/>
                <a:ea typeface="Verdana" panose="020B0604030504040204" pitchFamily="34" charset="0"/>
                <a:cs typeface="Verdana" panose="020B0604030504040204" pitchFamily="34" charset="0"/>
              </a:rPr>
              <a:t>este supusă unei perioade de revizuire limitată în timp.</a:t>
            </a:r>
            <a:endParaRPr lang="en-GB" dirty="0">
              <a:latin typeface="Verdana" panose="020B0604030504040204" pitchFamily="34" charset="0"/>
              <a:ea typeface="Verdana" panose="020B0604030504040204" pitchFamily="34" charset="0"/>
              <a:cs typeface="Verdana" panose="020B0604030504040204" pitchFamily="34" charset="0"/>
            </a:endParaRPr>
          </a:p>
        </p:txBody>
      </p:sp>
      <p:grpSp>
        <p:nvGrpSpPr>
          <p:cNvPr id="29" name="Group 28"/>
          <p:cNvGrpSpPr/>
          <p:nvPr/>
        </p:nvGrpSpPr>
        <p:grpSpPr>
          <a:xfrm>
            <a:off x="6959462" y="188640"/>
            <a:ext cx="2077033" cy="465112"/>
            <a:chOff x="6959462" y="188640"/>
            <a:chExt cx="2077033" cy="465112"/>
          </a:xfrm>
        </p:grpSpPr>
        <p:pic>
          <p:nvPicPr>
            <p:cNvPr id="30"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59462" y="215988"/>
              <a:ext cx="2077033" cy="404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1" name="Rounded Rectangle 30"/>
            <p:cNvSpPr/>
            <p:nvPr/>
          </p:nvSpPr>
          <p:spPr>
            <a:xfrm>
              <a:off x="8100392" y="188640"/>
              <a:ext cx="936000" cy="465112"/>
            </a:xfrm>
            <a:prstGeom prst="roundRect">
              <a:avLst/>
            </a:prstGeom>
            <a:noFill/>
            <a:ln w="19050">
              <a:solidFill>
                <a:srgbClr val="E45E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5" name="Group 4"/>
          <p:cNvGrpSpPr/>
          <p:nvPr/>
        </p:nvGrpSpPr>
        <p:grpSpPr>
          <a:xfrm>
            <a:off x="5796136" y="2606204"/>
            <a:ext cx="3096312" cy="1290305"/>
            <a:chOff x="503215" y="1302434"/>
            <a:chExt cx="3096312" cy="1290305"/>
          </a:xfrm>
        </p:grpSpPr>
        <p:grpSp>
          <p:nvGrpSpPr>
            <p:cNvPr id="4" name="Group 3"/>
            <p:cNvGrpSpPr/>
            <p:nvPr/>
          </p:nvGrpSpPr>
          <p:grpSpPr>
            <a:xfrm>
              <a:off x="503215" y="1302434"/>
              <a:ext cx="3096312" cy="1044000"/>
              <a:chOff x="5017934" y="44624"/>
              <a:chExt cx="3096312" cy="1044000"/>
            </a:xfrm>
          </p:grpSpPr>
          <p:sp>
            <p:nvSpPr>
              <p:cNvPr id="16" name="Flowchart: Alternate Process 15"/>
              <p:cNvSpPr/>
              <p:nvPr/>
            </p:nvSpPr>
            <p:spPr>
              <a:xfrm>
                <a:off x="5161934" y="44624"/>
                <a:ext cx="2952312" cy="1044000"/>
              </a:xfrm>
              <a:prstGeom prst="flowChartAlternateProcess">
                <a:avLst/>
              </a:prstGeom>
              <a:solidFill>
                <a:srgbClr val="FF99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Diamond 21"/>
              <p:cNvSpPr/>
              <p:nvPr/>
            </p:nvSpPr>
            <p:spPr>
              <a:xfrm>
                <a:off x="5283035" y="183796"/>
                <a:ext cx="1042711" cy="753329"/>
              </a:xfrm>
              <a:prstGeom prst="diamond">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b="1" dirty="0">
                  <a:solidFill>
                    <a:srgbClr val="008BC8"/>
                  </a:solidFill>
                  <a:latin typeface="Verdana" panose="020B0604030504040204" pitchFamily="34" charset="0"/>
                  <a:ea typeface="Verdana" panose="020B0604030504040204" pitchFamily="34" charset="0"/>
                  <a:cs typeface="Verdana" panose="020B0604030504040204" pitchFamily="34" charset="0"/>
                </a:endParaRPr>
              </a:p>
            </p:txBody>
          </p:sp>
          <p:sp>
            <p:nvSpPr>
              <p:cNvPr id="24" name="TextBox 23"/>
              <p:cNvSpPr txBox="1"/>
              <p:nvPr/>
            </p:nvSpPr>
            <p:spPr>
              <a:xfrm>
                <a:off x="5233926" y="429655"/>
                <a:ext cx="1129229" cy="261610"/>
              </a:xfrm>
              <a:prstGeom prst="rect">
                <a:avLst/>
              </a:prstGeom>
              <a:noFill/>
            </p:spPr>
            <p:txBody>
              <a:bodyPr wrap="square" rtlCol="0">
                <a:spAutoFit/>
              </a:bodyPr>
              <a:lstStyle/>
              <a:p>
                <a:pPr algn="ctr"/>
                <a:r>
                  <a:rPr lang="en-GB" sz="1100" b="1" dirty="0" err="1" smtClean="0">
                    <a:solidFill>
                      <a:srgbClr val="FF9900"/>
                    </a:solidFill>
                    <a:latin typeface="Verdana" panose="020B0604030504040204" pitchFamily="34" charset="0"/>
                    <a:ea typeface="Verdana" panose="020B0604030504040204" pitchFamily="34" charset="0"/>
                    <a:cs typeface="Verdana" panose="020B0604030504040204" pitchFamily="34" charset="0"/>
                  </a:rPr>
                  <a:t>Decizia</a:t>
                </a:r>
                <a:endParaRPr lang="en-GB" sz="1100" b="1" dirty="0">
                  <a:solidFill>
                    <a:srgbClr val="FF9900"/>
                  </a:solidFill>
                  <a:latin typeface="Verdana" panose="020B0604030504040204" pitchFamily="34" charset="0"/>
                  <a:ea typeface="Verdana" panose="020B0604030504040204" pitchFamily="34" charset="0"/>
                  <a:cs typeface="Verdana" panose="020B0604030504040204" pitchFamily="34" charset="0"/>
                </a:endParaRPr>
              </a:p>
            </p:txBody>
          </p:sp>
          <p:sp>
            <p:nvSpPr>
              <p:cNvPr id="32" name="Flowchart: Alternate Process 31"/>
              <p:cNvSpPr/>
              <p:nvPr/>
            </p:nvSpPr>
            <p:spPr>
              <a:xfrm>
                <a:off x="6652247" y="148860"/>
                <a:ext cx="1316724" cy="823201"/>
              </a:xfrm>
              <a:prstGeom prst="flowChartAlternateProcess">
                <a:avLst/>
              </a:prstGeom>
              <a:solidFill>
                <a:schemeClr val="bg1"/>
              </a:solidFill>
              <a:ln w="38100">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TextBox 32"/>
              <p:cNvSpPr txBox="1"/>
              <p:nvPr/>
            </p:nvSpPr>
            <p:spPr>
              <a:xfrm>
                <a:off x="6672825" y="260378"/>
                <a:ext cx="1296146" cy="600164"/>
              </a:xfrm>
              <a:prstGeom prst="rect">
                <a:avLst/>
              </a:prstGeom>
              <a:noFill/>
            </p:spPr>
            <p:txBody>
              <a:bodyPr wrap="square" rtlCol="0">
                <a:spAutoFit/>
              </a:bodyPr>
              <a:lstStyle/>
              <a:p>
                <a:pPr algn="ctr"/>
                <a:r>
                  <a:rPr lang="vi-VN" sz="1100" b="1" dirty="0" smtClean="0">
                    <a:solidFill>
                      <a:srgbClr val="FF9900"/>
                    </a:solidFill>
                    <a:latin typeface="Verdana" panose="020B0604030504040204" pitchFamily="34" charset="0"/>
                    <a:ea typeface="Verdana" panose="020B0604030504040204" pitchFamily="34" charset="0"/>
                    <a:cs typeface="Verdana" panose="020B0604030504040204" pitchFamily="34" charset="0"/>
                  </a:rPr>
                  <a:t>Autorizaţia </a:t>
                </a:r>
                <a:r>
                  <a:rPr lang="vi-VN" sz="1100" b="1" dirty="0">
                    <a:solidFill>
                      <a:srgbClr val="FF9900"/>
                    </a:solidFill>
                    <a:latin typeface="Verdana" panose="020B0604030504040204" pitchFamily="34" charset="0"/>
                    <a:ea typeface="Verdana" panose="020B0604030504040204" pitchFamily="34" charset="0"/>
                    <a:cs typeface="Verdana" panose="020B0604030504040204" pitchFamily="34" charset="0"/>
                  </a:rPr>
                  <a:t>acordată sau </a:t>
                </a:r>
                <a:r>
                  <a:rPr lang="vi-VN" sz="1100" b="1" dirty="0" smtClean="0">
                    <a:solidFill>
                      <a:srgbClr val="FF9900"/>
                    </a:solidFill>
                    <a:latin typeface="Verdana" panose="020B0604030504040204" pitchFamily="34" charset="0"/>
                    <a:ea typeface="Verdana" panose="020B0604030504040204" pitchFamily="34" charset="0"/>
                    <a:cs typeface="Verdana" panose="020B0604030504040204" pitchFamily="34" charset="0"/>
                  </a:rPr>
                  <a:t>respinsă</a:t>
                </a:r>
                <a:endParaRPr lang="en-US" sz="1100" b="1" dirty="0">
                  <a:solidFill>
                    <a:srgbClr val="FF9900"/>
                  </a:solidFill>
                  <a:latin typeface="Verdana" panose="020B0604030504040204" pitchFamily="34" charset="0"/>
                  <a:ea typeface="Verdana" panose="020B0604030504040204" pitchFamily="34" charset="0"/>
                  <a:cs typeface="Verdana" panose="020B0604030504040204" pitchFamily="34" charset="0"/>
                </a:endParaRPr>
              </a:p>
            </p:txBody>
          </p:sp>
          <p:sp>
            <p:nvSpPr>
              <p:cNvPr id="20" name="TextBox 19"/>
              <p:cNvSpPr txBox="1"/>
              <p:nvPr/>
            </p:nvSpPr>
            <p:spPr>
              <a:xfrm>
                <a:off x="6363187" y="452460"/>
                <a:ext cx="288000" cy="216000"/>
              </a:xfrm>
              <a:prstGeom prst="rightArrow">
                <a:avLst/>
              </a:prstGeom>
              <a:solidFill>
                <a:srgbClr val="008BC8"/>
              </a:solidFill>
              <a:ln>
                <a:solidFill>
                  <a:srgbClr val="008BC8"/>
                </a:solidFill>
              </a:ln>
            </p:spPr>
            <p:txBody>
              <a:bodyPr wrap="square" rtlCol="0">
                <a:spAutoFit/>
              </a:bodyPr>
              <a:lstStyle/>
              <a:p>
                <a:pPr algn="ctr"/>
                <a:endParaRPr lang="en-GB" sz="1000" b="1" dirty="0">
                  <a:solidFill>
                    <a:schemeClr val="bg1"/>
                  </a:solidFill>
                </a:endParaRPr>
              </a:p>
            </p:txBody>
          </p:sp>
          <p:sp>
            <p:nvSpPr>
              <p:cNvPr id="21" name="TextBox 20"/>
              <p:cNvSpPr txBox="1"/>
              <p:nvPr/>
            </p:nvSpPr>
            <p:spPr>
              <a:xfrm>
                <a:off x="5017934" y="452460"/>
                <a:ext cx="288000" cy="216000"/>
              </a:xfrm>
              <a:prstGeom prst="rightArrow">
                <a:avLst/>
              </a:prstGeom>
              <a:solidFill>
                <a:srgbClr val="008BC8"/>
              </a:solidFill>
              <a:ln>
                <a:solidFill>
                  <a:srgbClr val="008BC8"/>
                </a:solidFill>
              </a:ln>
            </p:spPr>
            <p:txBody>
              <a:bodyPr wrap="square" rtlCol="0">
                <a:spAutoFit/>
              </a:bodyPr>
              <a:lstStyle/>
              <a:p>
                <a:pPr algn="ctr"/>
                <a:endParaRPr lang="en-GB" sz="1000" b="1" dirty="0">
                  <a:solidFill>
                    <a:schemeClr val="bg1"/>
                  </a:solidFill>
                </a:endParaRPr>
              </a:p>
            </p:txBody>
          </p:sp>
        </p:grpSp>
        <p:grpSp>
          <p:nvGrpSpPr>
            <p:cNvPr id="17" name="Group 16"/>
            <p:cNvGrpSpPr/>
            <p:nvPr/>
          </p:nvGrpSpPr>
          <p:grpSpPr>
            <a:xfrm>
              <a:off x="935231" y="2269246"/>
              <a:ext cx="720080" cy="323493"/>
              <a:chOff x="321034" y="4103413"/>
              <a:chExt cx="720080" cy="323493"/>
            </a:xfrm>
          </p:grpSpPr>
          <p:sp>
            <p:nvSpPr>
              <p:cNvPr id="18" name="TextBox 17"/>
              <p:cNvSpPr txBox="1"/>
              <p:nvPr/>
            </p:nvSpPr>
            <p:spPr>
              <a:xfrm>
                <a:off x="321034" y="4103413"/>
                <a:ext cx="720080" cy="323493"/>
              </a:xfrm>
              <a:prstGeom prst="roundRect">
                <a:avLst/>
              </a:prstGeom>
              <a:solidFill>
                <a:schemeClr val="bg1"/>
              </a:solidFill>
              <a:ln>
                <a:solidFill>
                  <a:schemeClr val="bg1">
                    <a:lumMod val="50000"/>
                  </a:schemeClr>
                </a:solidFill>
              </a:ln>
            </p:spPr>
            <p:txBody>
              <a:bodyPr wrap="square" rtlCol="0">
                <a:spAutoFit/>
              </a:bodyPr>
              <a:lstStyle/>
              <a:p>
                <a:pPr algn="ctr"/>
                <a:endParaRPr lang="en-GB" sz="1300" b="1" dirty="0">
                  <a:latin typeface="Verdana" panose="020B0604030504040204" pitchFamily="34" charset="0"/>
                  <a:ea typeface="Verdana" panose="020B0604030504040204" pitchFamily="34" charset="0"/>
                  <a:cs typeface="Verdana" panose="020B0604030504040204" pitchFamily="34" charset="0"/>
                </a:endParaRPr>
              </a:p>
            </p:txBody>
          </p:sp>
          <p:pic>
            <p:nvPicPr>
              <p:cNvPr id="19"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5050" y="4124921"/>
                <a:ext cx="432048" cy="300273"/>
              </a:xfrm>
              <a:prstGeom prst="rect">
                <a:avLst/>
              </a:prstGeom>
              <a:noFill/>
              <a:ln w="9525">
                <a:noFill/>
                <a:miter lim="800000"/>
                <a:headEnd/>
                <a:tailEnd/>
              </a:ln>
              <a:extLst>
                <a:ext uri="{909E8E84-426E-40DD-AFC4-6F175D3DCCD1}">
                  <a14:hiddenFill xmlns:a14="http://schemas.microsoft.com/office/drawing/2010/main">
                    <a:solidFill>
                      <a:schemeClr val="accent1"/>
                    </a:solidFill>
                  </a14:hiddenFill>
                </a:ext>
              </a:extLst>
            </p:spPr>
          </p:pic>
        </p:grpSp>
      </p:grpSp>
    </p:spTree>
    <p:extLst>
      <p:ext uri="{BB962C8B-B14F-4D97-AF65-F5344CB8AC3E}">
        <p14:creationId xmlns:p14="http://schemas.microsoft.com/office/powerpoint/2010/main" val="24913512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9552" y="374799"/>
            <a:ext cx="7772400" cy="1470025"/>
          </a:xfrm>
        </p:spPr>
        <p:txBody>
          <a:bodyPr>
            <a:noAutofit/>
          </a:bodyPr>
          <a:lstStyle/>
          <a:p>
            <a:pPr algn="l"/>
            <a:r>
              <a:rPr lang="ro-RO" sz="30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Obligaţii </a:t>
            </a:r>
            <a:r>
              <a:rPr lang="ro-RO" sz="3000" b="1" dirty="0">
                <a:solidFill>
                  <a:srgbClr val="0046AD"/>
                </a:solidFill>
                <a:latin typeface="Verdana" panose="020B0604030504040204" pitchFamily="34" charset="0"/>
                <a:ea typeface="Verdana" panose="020B0604030504040204" pitchFamily="34" charset="0"/>
                <a:cs typeface="Verdana" panose="020B0604030504040204" pitchFamily="34" charset="0"/>
              </a:rPr>
              <a:t>legate de o decizie de autorizare</a:t>
            </a:r>
            <a:endParaRPr lang="en-GB" sz="3000" b="1" dirty="0">
              <a:solidFill>
                <a:srgbClr val="0046AD"/>
              </a:solidFill>
              <a:latin typeface="Verdana" panose="020B0604030504040204" pitchFamily="34" charset="0"/>
              <a:ea typeface="Verdana" panose="020B0604030504040204" pitchFamily="34" charset="0"/>
              <a:cs typeface="Verdana" panose="020B0604030504040204" pitchFamily="34" charset="0"/>
            </a:endParaRPr>
          </a:p>
        </p:txBody>
      </p:sp>
      <p:sp>
        <p:nvSpPr>
          <p:cNvPr id="6" name="Slide Number Placeholder 5"/>
          <p:cNvSpPr>
            <a:spLocks noGrp="1"/>
          </p:cNvSpPr>
          <p:nvPr>
            <p:ph type="sldNum" sz="quarter" idx="12"/>
          </p:nvPr>
        </p:nvSpPr>
        <p:spPr>
          <a:xfrm>
            <a:off x="6553200" y="6356350"/>
            <a:ext cx="2133600" cy="365125"/>
          </a:xfrm>
        </p:spPr>
        <p:txBody>
          <a:bodyPr/>
          <a:lstStyle/>
          <a:p>
            <a:fld id="{6230B351-A18E-4512-92B8-03A75F39B8B0}" type="slidenum">
              <a:rPr lang="en-GB" sz="1000" smtClean="0">
                <a:latin typeface="Verdana" panose="020B0604030504040204" pitchFamily="34" charset="0"/>
                <a:ea typeface="Verdana" panose="020B0604030504040204" pitchFamily="34" charset="0"/>
                <a:cs typeface="Verdana" panose="020B0604030504040204" pitchFamily="34" charset="0"/>
              </a:rPr>
              <a:t>41</a:t>
            </a:fld>
            <a:endParaRPr lang="en-GB" sz="1000" dirty="0">
              <a:latin typeface="Verdana" panose="020B0604030504040204" pitchFamily="34" charset="0"/>
              <a:ea typeface="Verdana" panose="020B0604030504040204" pitchFamily="34" charset="0"/>
              <a:cs typeface="Verdana" panose="020B0604030504040204" pitchFamily="34" charset="0"/>
            </a:endParaRPr>
          </a:p>
        </p:txBody>
      </p:sp>
      <p:sp>
        <p:nvSpPr>
          <p:cNvPr id="7" name="TextBox 6"/>
          <p:cNvSpPr txBox="1"/>
          <p:nvPr/>
        </p:nvSpPr>
        <p:spPr>
          <a:xfrm>
            <a:off x="674300" y="1844824"/>
            <a:ext cx="7930148" cy="4247317"/>
          </a:xfrm>
          <a:prstGeom prst="rect">
            <a:avLst/>
          </a:prstGeom>
          <a:noFill/>
        </p:spPr>
        <p:txBody>
          <a:bodyPr wrap="square" rtlCol="0">
            <a:spAutoFit/>
          </a:bodyPr>
          <a:lstStyle/>
          <a:p>
            <a:pPr marL="342900" indent="-342900">
              <a:spcBef>
                <a:spcPts val="600"/>
              </a:spcBef>
              <a:buClr>
                <a:schemeClr val="tx1"/>
              </a:buClr>
              <a:buFont typeface="Arial" panose="020B0604020202020204" pitchFamily="34" charset="0"/>
              <a:buChar char="•"/>
            </a:pPr>
            <a:r>
              <a:rPr lang="ro-RO" b="1" dirty="0" err="1" smtClean="0">
                <a:solidFill>
                  <a:srgbClr val="0046AD"/>
                </a:solidFill>
                <a:latin typeface="Verdana" panose="020B0604030504040204" pitchFamily="34" charset="0"/>
                <a:ea typeface="Verdana" panose="020B0604030504040204" pitchFamily="34" charset="0"/>
                <a:cs typeface="Verdana" panose="020B0604030504040204" pitchFamily="34" charset="0"/>
              </a:rPr>
              <a:t>Includeț</a:t>
            </a:r>
            <a:r>
              <a:rPr lang="en-US" b="1" dirty="0" err="1" smtClean="0">
                <a:solidFill>
                  <a:srgbClr val="0046AD"/>
                </a:solidFill>
                <a:latin typeface="Verdana" panose="020B0604030504040204" pitchFamily="34" charset="0"/>
                <a:ea typeface="Verdana" panose="020B0604030504040204" pitchFamily="34" charset="0"/>
                <a:cs typeface="Verdana" panose="020B0604030504040204" pitchFamily="34" charset="0"/>
              </a:rPr>
              <a:t>i</a:t>
            </a:r>
            <a:r>
              <a:rPr lang="ro-RO"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 numărul </a:t>
            </a:r>
            <a:r>
              <a:rPr lang="ro-RO" b="1" dirty="0">
                <a:solidFill>
                  <a:srgbClr val="0046AD"/>
                </a:solidFill>
                <a:latin typeface="Verdana" panose="020B0604030504040204" pitchFamily="34" charset="0"/>
                <a:ea typeface="Verdana" panose="020B0604030504040204" pitchFamily="34" charset="0"/>
                <a:cs typeface="Verdana" panose="020B0604030504040204" pitchFamily="34" charset="0"/>
              </a:rPr>
              <a:t>autorizației pe </a:t>
            </a:r>
            <a:r>
              <a:rPr lang="ro-RO"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etichete</a:t>
            </a:r>
            <a:endParaRPr lang="en-US" b="1" dirty="0" smtClean="0">
              <a:solidFill>
                <a:srgbClr val="0046AD"/>
              </a:solidFill>
              <a:latin typeface="Verdana" panose="020B0604030504040204" pitchFamily="34" charset="0"/>
              <a:ea typeface="Verdana" panose="020B0604030504040204" pitchFamily="34" charset="0"/>
              <a:cs typeface="Verdana" panose="020B0604030504040204" pitchFamily="34" charset="0"/>
            </a:endParaRPr>
          </a:p>
          <a:p>
            <a:pPr marL="342900" indent="-342900">
              <a:spcBef>
                <a:spcPts val="600"/>
              </a:spcBef>
              <a:buClr>
                <a:schemeClr val="tx1"/>
              </a:buClr>
              <a:buFont typeface="Arial" panose="020B0604020202020204" pitchFamily="34" charset="0"/>
              <a:buChar char="•"/>
            </a:pPr>
            <a:r>
              <a:rPr lang="ro-RO" b="1" dirty="0" err="1" smtClean="0">
                <a:solidFill>
                  <a:srgbClr val="0046AD"/>
                </a:solidFill>
                <a:latin typeface="Verdana" panose="020B0604030504040204" pitchFamily="34" charset="0"/>
                <a:ea typeface="Verdana" panose="020B0604030504040204" pitchFamily="34" charset="0"/>
                <a:cs typeface="Verdana" panose="020B0604030504040204" pitchFamily="34" charset="0"/>
              </a:rPr>
              <a:t>Actualizaț</a:t>
            </a:r>
            <a:r>
              <a:rPr lang="en-US" b="1" dirty="0" err="1" smtClean="0">
                <a:solidFill>
                  <a:srgbClr val="0046AD"/>
                </a:solidFill>
                <a:latin typeface="Verdana" panose="020B0604030504040204" pitchFamily="34" charset="0"/>
                <a:ea typeface="Verdana" panose="020B0604030504040204" pitchFamily="34" charset="0"/>
                <a:cs typeface="Verdana" panose="020B0604030504040204" pitchFamily="34" charset="0"/>
              </a:rPr>
              <a:t>i</a:t>
            </a:r>
            <a:r>
              <a:rPr lang="ro-RO"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 </a:t>
            </a:r>
            <a:r>
              <a:rPr lang="ro-RO" b="1" dirty="0">
                <a:solidFill>
                  <a:srgbClr val="0046AD"/>
                </a:solidFill>
                <a:latin typeface="Verdana" panose="020B0604030504040204" pitchFamily="34" charset="0"/>
                <a:ea typeface="Verdana" panose="020B0604030504040204" pitchFamily="34" charset="0"/>
                <a:cs typeface="Verdana" panose="020B0604030504040204" pitchFamily="34" charset="0"/>
              </a:rPr>
              <a:t>FDS sau în cazul în care </a:t>
            </a:r>
            <a:r>
              <a:rPr lang="en-US"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o </a:t>
            </a:r>
            <a:r>
              <a:rPr lang="ro-RO"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FDS </a:t>
            </a:r>
            <a:r>
              <a:rPr lang="ro-RO" b="1" dirty="0">
                <a:solidFill>
                  <a:srgbClr val="0046AD"/>
                </a:solidFill>
                <a:latin typeface="Verdana" panose="020B0604030504040204" pitchFamily="34" charset="0"/>
                <a:ea typeface="Verdana" panose="020B0604030504040204" pitchFamily="34" charset="0"/>
                <a:cs typeface="Verdana" panose="020B0604030504040204" pitchFamily="34" charset="0"/>
              </a:rPr>
              <a:t>nu este necesară, informaţi destinatarul substanței cu privire la detaliile </a:t>
            </a:r>
            <a:r>
              <a:rPr lang="ro-RO"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autorizării</a:t>
            </a:r>
            <a:endParaRPr lang="en-US" b="1" dirty="0" smtClean="0">
              <a:solidFill>
                <a:srgbClr val="0046AD"/>
              </a:solidFill>
              <a:latin typeface="Verdana" panose="020B0604030504040204" pitchFamily="34" charset="0"/>
              <a:ea typeface="Verdana" panose="020B0604030504040204" pitchFamily="34" charset="0"/>
              <a:cs typeface="Verdana" panose="020B0604030504040204" pitchFamily="34" charset="0"/>
            </a:endParaRPr>
          </a:p>
          <a:p>
            <a:pPr marL="342900" indent="-342900">
              <a:spcBef>
                <a:spcPts val="600"/>
              </a:spcBef>
              <a:buClr>
                <a:schemeClr val="tx1"/>
              </a:buClr>
              <a:buFont typeface="Arial" panose="020B0604020202020204" pitchFamily="34" charset="0"/>
              <a:buChar char="•"/>
            </a:pPr>
            <a:r>
              <a:rPr lang="ro-RO"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Intraţi </a:t>
            </a:r>
            <a:r>
              <a:rPr lang="ro-RO" b="1" dirty="0">
                <a:solidFill>
                  <a:srgbClr val="0046AD"/>
                </a:solidFill>
                <a:latin typeface="Verdana" panose="020B0604030504040204" pitchFamily="34" charset="0"/>
                <a:ea typeface="Verdana" panose="020B0604030504040204" pitchFamily="34" charset="0"/>
                <a:cs typeface="Verdana" panose="020B0604030504040204" pitchFamily="34" charset="0"/>
              </a:rPr>
              <a:t>în conformitate cu condițiile definite în </a:t>
            </a:r>
            <a:r>
              <a:rPr lang="ro-RO"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autorizație</a:t>
            </a:r>
            <a:endParaRPr lang="en-US" b="1" dirty="0" smtClean="0">
              <a:solidFill>
                <a:srgbClr val="0046AD"/>
              </a:solidFill>
              <a:latin typeface="Verdana" panose="020B0604030504040204" pitchFamily="34" charset="0"/>
              <a:ea typeface="Verdana" panose="020B0604030504040204" pitchFamily="34" charset="0"/>
              <a:cs typeface="Verdana" panose="020B0604030504040204" pitchFamily="34" charset="0"/>
            </a:endParaRPr>
          </a:p>
          <a:p>
            <a:pPr marL="342900" indent="-342900">
              <a:spcBef>
                <a:spcPts val="600"/>
              </a:spcBef>
              <a:buClr>
                <a:schemeClr val="tx1"/>
              </a:buClr>
              <a:buFont typeface="Arial" panose="020B0604020202020204" pitchFamily="34" charset="0"/>
              <a:buChar char="•"/>
            </a:pPr>
            <a:r>
              <a:rPr lang="ro-RO"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Dosarul </a:t>
            </a:r>
            <a:r>
              <a:rPr lang="ro-RO" b="1" dirty="0">
                <a:solidFill>
                  <a:srgbClr val="0046AD"/>
                </a:solidFill>
                <a:latin typeface="Verdana" panose="020B0604030504040204" pitchFamily="34" charset="0"/>
                <a:ea typeface="Verdana" panose="020B0604030504040204" pitchFamily="34" charset="0"/>
                <a:cs typeface="Verdana" panose="020B0604030504040204" pitchFamily="34" charset="0"/>
              </a:rPr>
              <a:t>de înregistrare (dacă este cazul) trebuie să fie </a:t>
            </a:r>
            <a:r>
              <a:rPr lang="ro-RO"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actualizat</a:t>
            </a:r>
            <a:endParaRPr lang="en-US" b="1" dirty="0" smtClean="0">
              <a:solidFill>
                <a:srgbClr val="0046AD"/>
              </a:solidFill>
              <a:latin typeface="Verdana" panose="020B0604030504040204" pitchFamily="34" charset="0"/>
              <a:ea typeface="Verdana" panose="020B0604030504040204" pitchFamily="34" charset="0"/>
              <a:cs typeface="Verdana" panose="020B0604030504040204" pitchFamily="34" charset="0"/>
            </a:endParaRPr>
          </a:p>
          <a:p>
            <a:pPr marL="342900" indent="-342900">
              <a:spcBef>
                <a:spcPts val="600"/>
              </a:spcBef>
              <a:buClr>
                <a:schemeClr val="tx1"/>
              </a:buClr>
              <a:buFont typeface="Arial" panose="020B0604020202020204" pitchFamily="34" charset="0"/>
              <a:buChar char="•"/>
            </a:pPr>
            <a:r>
              <a:rPr lang="ro-RO" b="1" u="sng" dirty="0" smtClean="0">
                <a:solidFill>
                  <a:srgbClr val="0046AD"/>
                </a:solidFill>
                <a:latin typeface="Verdana" panose="020B0604030504040204" pitchFamily="34" charset="0"/>
                <a:ea typeface="Verdana" panose="020B0604030504040204" pitchFamily="34" charset="0"/>
                <a:cs typeface="Verdana" panose="020B0604030504040204" pitchFamily="34" charset="0"/>
              </a:rPr>
              <a:t>Specific </a:t>
            </a:r>
            <a:r>
              <a:rPr lang="ro-RO" b="1" u="sng" dirty="0">
                <a:solidFill>
                  <a:srgbClr val="0046AD"/>
                </a:solidFill>
                <a:latin typeface="Verdana" panose="020B0604030504040204" pitchFamily="34" charset="0"/>
                <a:ea typeface="Verdana" panose="020B0604030504040204" pitchFamily="34" charset="0"/>
                <a:cs typeface="Verdana" panose="020B0604030504040204" pitchFamily="34" charset="0"/>
              </a:rPr>
              <a:t>pentru </a:t>
            </a:r>
            <a:r>
              <a:rPr lang="ro-RO" b="1" u="sng" dirty="0" smtClean="0">
                <a:solidFill>
                  <a:srgbClr val="0046AD"/>
                </a:solidFill>
                <a:latin typeface="Verdana" panose="020B0604030504040204" pitchFamily="34" charset="0"/>
                <a:ea typeface="Verdana" panose="020B0604030504040204" pitchFamily="34" charset="0"/>
                <a:cs typeface="Verdana" panose="020B0604030504040204" pitchFamily="34" charset="0"/>
              </a:rPr>
              <a:t>U</a:t>
            </a:r>
            <a:r>
              <a:rPr lang="en-US" b="1" u="sng" dirty="0" smtClean="0">
                <a:solidFill>
                  <a:srgbClr val="0046AD"/>
                </a:solidFill>
                <a:latin typeface="Verdana" panose="020B0604030504040204" pitchFamily="34" charset="0"/>
                <a:ea typeface="Verdana" panose="020B0604030504040204" pitchFamily="34" charset="0"/>
                <a:cs typeface="Verdana" panose="020B0604030504040204" pitchFamily="34" charset="0"/>
              </a:rPr>
              <a:t>A</a:t>
            </a:r>
            <a:r>
              <a:rPr lang="ro-RO" b="1" u="sng" dirty="0" smtClean="0">
                <a:solidFill>
                  <a:srgbClr val="0046AD"/>
                </a:solidFill>
                <a:latin typeface="Verdana" panose="020B0604030504040204" pitchFamily="34" charset="0"/>
                <a:ea typeface="Verdana" panose="020B0604030504040204" pitchFamily="34" charset="0"/>
                <a:cs typeface="Verdana" panose="020B0604030504040204" pitchFamily="34" charset="0"/>
              </a:rPr>
              <a:t> </a:t>
            </a:r>
            <a:r>
              <a:rPr lang="ro-RO" b="1" u="sng" dirty="0">
                <a:solidFill>
                  <a:srgbClr val="0046AD"/>
                </a:solidFill>
                <a:latin typeface="Verdana" panose="020B0604030504040204" pitchFamily="34" charset="0"/>
                <a:ea typeface="Verdana" panose="020B0604030504040204" pitchFamily="34" charset="0"/>
                <a:cs typeface="Verdana" panose="020B0604030504040204" pitchFamily="34" charset="0"/>
              </a:rPr>
              <a:t>care nu dețin </a:t>
            </a:r>
            <a:r>
              <a:rPr lang="ro-RO" b="1" u="sng" dirty="0" smtClean="0">
                <a:solidFill>
                  <a:srgbClr val="0046AD"/>
                </a:solidFill>
                <a:latin typeface="Verdana" panose="020B0604030504040204" pitchFamily="34" charset="0"/>
                <a:ea typeface="Verdana" panose="020B0604030504040204" pitchFamily="34" charset="0"/>
                <a:cs typeface="Verdana" panose="020B0604030504040204" pitchFamily="34" charset="0"/>
              </a:rPr>
              <a:t>autorizați</a:t>
            </a:r>
            <a:r>
              <a:rPr lang="en-US" b="1" u="sng" dirty="0" smtClean="0">
                <a:solidFill>
                  <a:srgbClr val="0046AD"/>
                </a:solidFill>
                <a:latin typeface="Verdana" panose="020B0604030504040204" pitchFamily="34" charset="0"/>
                <a:ea typeface="Verdana" panose="020B0604030504040204" pitchFamily="34" charset="0"/>
                <a:cs typeface="Verdana" panose="020B0604030504040204" pitchFamily="34" charset="0"/>
              </a:rPr>
              <a:t>e</a:t>
            </a:r>
            <a:r>
              <a:rPr lang="ro-RO"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 notific</a:t>
            </a:r>
            <a:r>
              <a:rPr lang="en-US" b="1" dirty="0" err="1" smtClean="0">
                <a:solidFill>
                  <a:srgbClr val="0046AD"/>
                </a:solidFill>
                <a:latin typeface="Verdana" panose="020B0604030504040204" pitchFamily="34" charset="0"/>
                <a:ea typeface="Verdana" panose="020B0604030504040204" pitchFamily="34" charset="0"/>
                <a:cs typeface="Verdana" panose="020B0604030504040204" pitchFamily="34" charset="0"/>
              </a:rPr>
              <a:t>ati</a:t>
            </a:r>
            <a:r>
              <a:rPr lang="ro-RO"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 </a:t>
            </a:r>
            <a:r>
              <a:rPr lang="ro-RO" b="1" dirty="0">
                <a:solidFill>
                  <a:srgbClr val="0046AD"/>
                </a:solidFill>
                <a:latin typeface="Verdana" panose="020B0604030504040204" pitchFamily="34" charset="0"/>
                <a:ea typeface="Verdana" panose="020B0604030504040204" pitchFamily="34" charset="0"/>
                <a:cs typeface="Verdana" panose="020B0604030504040204" pitchFamily="34" charset="0"/>
              </a:rPr>
              <a:t>ECHA în termen de </a:t>
            </a:r>
            <a:r>
              <a:rPr lang="en-US"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3 </a:t>
            </a:r>
            <a:r>
              <a:rPr lang="ro-RO"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luni </a:t>
            </a:r>
            <a:r>
              <a:rPr lang="ro-RO" b="1" dirty="0">
                <a:solidFill>
                  <a:srgbClr val="0046AD"/>
                </a:solidFill>
                <a:latin typeface="Verdana" panose="020B0604030504040204" pitchFamily="34" charset="0"/>
                <a:ea typeface="Verdana" panose="020B0604030504040204" pitchFamily="34" charset="0"/>
                <a:cs typeface="Verdana" panose="020B0604030504040204" pitchFamily="34" charset="0"/>
              </a:rPr>
              <a:t>de la prima livrare a substanței</a:t>
            </a:r>
            <a:br>
              <a:rPr lang="ro-RO" b="1" dirty="0">
                <a:solidFill>
                  <a:srgbClr val="0046AD"/>
                </a:solidFill>
                <a:latin typeface="Verdana" panose="020B0604030504040204" pitchFamily="34" charset="0"/>
                <a:ea typeface="Verdana" panose="020B0604030504040204" pitchFamily="34" charset="0"/>
                <a:cs typeface="Verdana" panose="020B0604030504040204" pitchFamily="34" charset="0"/>
              </a:rPr>
            </a:br>
            <a:endParaRPr lang="en-GB" b="1" dirty="0">
              <a:solidFill>
                <a:srgbClr val="0046AD"/>
              </a:solidFill>
              <a:latin typeface="Verdana" panose="020B0604030504040204" pitchFamily="34" charset="0"/>
              <a:ea typeface="Verdana" panose="020B0604030504040204" pitchFamily="34" charset="0"/>
              <a:cs typeface="Verdana" panose="020B0604030504040204" pitchFamily="34" charset="0"/>
            </a:endParaRPr>
          </a:p>
          <a:p>
            <a:pPr lvl="0" fontAlgn="t"/>
            <a:r>
              <a:rPr lang="ro-RO"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Dacă </a:t>
            </a:r>
            <a:r>
              <a:rPr lang="ro-RO" b="1" dirty="0">
                <a:solidFill>
                  <a:srgbClr val="0046AD"/>
                </a:solidFill>
                <a:latin typeface="Verdana" panose="020B0604030504040204" pitchFamily="34" charset="0"/>
                <a:ea typeface="Verdana" panose="020B0604030504040204" pitchFamily="34" charset="0"/>
                <a:cs typeface="Verdana" panose="020B0604030504040204" pitchFamily="34" charset="0"/>
              </a:rPr>
              <a:t>doriți să continuați utilizarea dincolo de perioada de revizuire, trebui depus un raport de evaluare cu cel puțin 18 luni înainte de expirarea perioadei de revizuire.</a:t>
            </a:r>
            <a:endParaRPr lang="en-US" b="1" dirty="0">
              <a:solidFill>
                <a:srgbClr val="0046AD"/>
              </a:solidFill>
              <a:latin typeface="Verdana" panose="020B0604030504040204" pitchFamily="34" charset="0"/>
              <a:ea typeface="Verdana" panose="020B0604030504040204" pitchFamily="34" charset="0"/>
              <a:cs typeface="Verdana" panose="020B0604030504040204" pitchFamily="34" charset="0"/>
            </a:endParaRPr>
          </a:p>
          <a:p>
            <a:pPr marL="342900" indent="-342900">
              <a:buFont typeface="Arial" panose="020B0604020202020204" pitchFamily="34" charset="0"/>
              <a:buChar char="•"/>
            </a:pPr>
            <a:endParaRPr lang="en-GB" sz="1600" b="1" dirty="0" smtClean="0">
              <a:solidFill>
                <a:srgbClr val="008BC8"/>
              </a:solidFill>
              <a:latin typeface="Verdana" panose="020B0604030504040204" pitchFamily="34" charset="0"/>
              <a:ea typeface="Verdana" panose="020B0604030504040204" pitchFamily="34" charset="0"/>
              <a:cs typeface="Verdana" panose="020B0604030504040204" pitchFamily="34" charset="0"/>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52320" y="645984"/>
            <a:ext cx="995975" cy="838800"/>
          </a:xfrm>
          <a:prstGeom prst="rect">
            <a:avLst/>
          </a:prstGeom>
        </p:spPr>
      </p:pic>
    </p:spTree>
    <p:extLst>
      <p:ext uri="{BB962C8B-B14F-4D97-AF65-F5344CB8AC3E}">
        <p14:creationId xmlns:p14="http://schemas.microsoft.com/office/powerpoint/2010/main" val="57687225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1560" y="404664"/>
            <a:ext cx="7772400" cy="1181993"/>
          </a:xfrm>
        </p:spPr>
        <p:txBody>
          <a:bodyPr>
            <a:noAutofit/>
          </a:bodyPr>
          <a:lstStyle/>
          <a:p>
            <a:pPr lvl="0" fontAlgn="t"/>
            <a:r>
              <a:rPr lang="ro-RO" sz="26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Aplicarea </a:t>
            </a:r>
            <a:r>
              <a:rPr lang="ro-RO" sz="2600" b="1" dirty="0">
                <a:solidFill>
                  <a:srgbClr val="0046AD"/>
                </a:solidFill>
                <a:latin typeface="Verdana" panose="020B0604030504040204" pitchFamily="34" charset="0"/>
                <a:ea typeface="Verdana" panose="020B0604030504040204" pitchFamily="34" charset="0"/>
                <a:cs typeface="Verdana" panose="020B0604030504040204" pitchFamily="34" charset="0"/>
              </a:rPr>
              <a:t>pentru autorizare, rezumatul procesului</a:t>
            </a:r>
            <a:endParaRPr lang="en-US" sz="2600" b="1" dirty="0">
              <a:solidFill>
                <a:srgbClr val="0046AD"/>
              </a:solidFill>
              <a:latin typeface="Verdana" panose="020B0604030504040204" pitchFamily="34" charset="0"/>
              <a:ea typeface="Verdana" panose="020B0604030504040204" pitchFamily="34" charset="0"/>
              <a:cs typeface="Verdana" panose="020B0604030504040204" pitchFamily="34" charset="0"/>
            </a:endParaRPr>
          </a:p>
        </p:txBody>
      </p:sp>
      <p:sp>
        <p:nvSpPr>
          <p:cNvPr id="6" name="Slide Number Placeholder 5"/>
          <p:cNvSpPr>
            <a:spLocks noGrp="1"/>
          </p:cNvSpPr>
          <p:nvPr>
            <p:ph type="sldNum" sz="quarter" idx="12"/>
          </p:nvPr>
        </p:nvSpPr>
        <p:spPr>
          <a:xfrm>
            <a:off x="6553200" y="6356350"/>
            <a:ext cx="2133600" cy="365125"/>
          </a:xfrm>
        </p:spPr>
        <p:txBody>
          <a:bodyPr/>
          <a:lstStyle/>
          <a:p>
            <a:fld id="{6230B351-A18E-4512-92B8-03A75F39B8B0}" type="slidenum">
              <a:rPr lang="en-GB" sz="1000" smtClean="0">
                <a:latin typeface="Verdana" panose="020B0604030504040204" pitchFamily="34" charset="0"/>
                <a:ea typeface="Verdana" panose="020B0604030504040204" pitchFamily="34" charset="0"/>
                <a:cs typeface="Verdana" panose="020B0604030504040204" pitchFamily="34" charset="0"/>
              </a:rPr>
              <a:t>42</a:t>
            </a:fld>
            <a:endParaRPr lang="en-GB" sz="1000" dirty="0">
              <a:latin typeface="Verdana" panose="020B0604030504040204" pitchFamily="34" charset="0"/>
              <a:ea typeface="Verdana" panose="020B0604030504040204" pitchFamily="34" charset="0"/>
              <a:cs typeface="Verdana" panose="020B0604030504040204" pitchFamily="34" charset="0"/>
            </a:endParaRPr>
          </a:p>
        </p:txBody>
      </p:sp>
      <p:grpSp>
        <p:nvGrpSpPr>
          <p:cNvPr id="8" name="Group 7"/>
          <p:cNvGrpSpPr/>
          <p:nvPr/>
        </p:nvGrpSpPr>
        <p:grpSpPr>
          <a:xfrm>
            <a:off x="683568" y="1988840"/>
            <a:ext cx="7704856" cy="4032448"/>
            <a:chOff x="539552" y="1988840"/>
            <a:chExt cx="7704856" cy="4032448"/>
          </a:xfrm>
        </p:grpSpPr>
        <p:grpSp>
          <p:nvGrpSpPr>
            <p:cNvPr id="7" name="Group 6"/>
            <p:cNvGrpSpPr/>
            <p:nvPr/>
          </p:nvGrpSpPr>
          <p:grpSpPr>
            <a:xfrm>
              <a:off x="971600" y="1988840"/>
              <a:ext cx="7272808" cy="4032448"/>
              <a:chOff x="971600" y="1988840"/>
              <a:chExt cx="7272808" cy="4032448"/>
            </a:xfrm>
          </p:grpSpPr>
          <p:grpSp>
            <p:nvGrpSpPr>
              <p:cNvPr id="5" name="Group 4"/>
              <p:cNvGrpSpPr/>
              <p:nvPr/>
            </p:nvGrpSpPr>
            <p:grpSpPr>
              <a:xfrm>
                <a:off x="971600" y="1988840"/>
                <a:ext cx="7272808" cy="4032448"/>
                <a:chOff x="1403648" y="2060848"/>
                <a:chExt cx="7272808" cy="4032448"/>
              </a:xfrm>
              <a:effectLst/>
            </p:grpSpPr>
            <p:sp>
              <p:nvSpPr>
                <p:cNvPr id="50" name="Flowchart: Alternate Process 49"/>
                <p:cNvSpPr/>
                <p:nvPr/>
              </p:nvSpPr>
              <p:spPr>
                <a:xfrm>
                  <a:off x="1403648" y="2060848"/>
                  <a:ext cx="7272808" cy="1204310"/>
                </a:xfrm>
                <a:prstGeom prst="flowChartAlternateProcess">
                  <a:avLst/>
                </a:prstGeom>
                <a:solidFill>
                  <a:srgbClr val="FF9900"/>
                </a:solidFill>
                <a:ln>
                  <a:solidFill>
                    <a:srgbClr val="FF99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Rounded Rectangle 51"/>
                <p:cNvSpPr/>
                <p:nvPr/>
              </p:nvSpPr>
              <p:spPr>
                <a:xfrm>
                  <a:off x="1551740" y="2272498"/>
                  <a:ext cx="1220060" cy="756000"/>
                </a:xfrm>
                <a:prstGeom prst="roundRect">
                  <a:avLst/>
                </a:prstGeom>
                <a:solidFill>
                  <a:schemeClr val="bg1"/>
                </a:solidFill>
                <a:ln w="38100">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Rounded Rectangle 52"/>
                <p:cNvSpPr/>
                <p:nvPr/>
              </p:nvSpPr>
              <p:spPr>
                <a:xfrm>
                  <a:off x="3635896" y="2259048"/>
                  <a:ext cx="1165253" cy="756000"/>
                </a:xfrm>
                <a:prstGeom prst="roundRect">
                  <a:avLst/>
                </a:prstGeom>
                <a:solidFill>
                  <a:schemeClr val="bg1"/>
                </a:solidFill>
                <a:ln w="38100">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TextBox 53"/>
                <p:cNvSpPr txBox="1"/>
                <p:nvPr/>
              </p:nvSpPr>
              <p:spPr>
                <a:xfrm>
                  <a:off x="1403648" y="2362895"/>
                  <a:ext cx="1516244" cy="600164"/>
                </a:xfrm>
                <a:prstGeom prst="rect">
                  <a:avLst/>
                </a:prstGeom>
                <a:noFill/>
              </p:spPr>
              <p:txBody>
                <a:bodyPr wrap="square" rtlCol="0">
                  <a:spAutoFit/>
                </a:bodyPr>
                <a:lstStyle/>
                <a:p>
                  <a:pPr algn="ctr"/>
                  <a:r>
                    <a:rPr lang="vi-VN" sz="1100" b="1" dirty="0" smtClean="0">
                      <a:solidFill>
                        <a:srgbClr val="FF9900"/>
                      </a:solidFill>
                      <a:latin typeface="Verdana" panose="020B0604030504040204" pitchFamily="34" charset="0"/>
                      <a:ea typeface="Verdana" panose="020B0604030504040204" pitchFamily="34" charset="0"/>
                      <a:cs typeface="Verdana" panose="020B0604030504040204" pitchFamily="34" charset="0"/>
                    </a:rPr>
                    <a:t>Aplicarea </a:t>
                  </a:r>
                  <a:endParaRPr lang="en-US" sz="1100" b="1" dirty="0" smtClean="0">
                    <a:solidFill>
                      <a:srgbClr val="FF9900"/>
                    </a:solidFill>
                    <a:latin typeface="Verdana" panose="020B0604030504040204" pitchFamily="34" charset="0"/>
                    <a:ea typeface="Verdana" panose="020B0604030504040204" pitchFamily="34" charset="0"/>
                    <a:cs typeface="Verdana" panose="020B0604030504040204" pitchFamily="34" charset="0"/>
                  </a:endParaRPr>
                </a:p>
                <a:p>
                  <a:pPr algn="ctr"/>
                  <a:r>
                    <a:rPr lang="vi-VN" sz="1100" b="1" dirty="0" smtClean="0">
                      <a:solidFill>
                        <a:srgbClr val="FF9900"/>
                      </a:solidFill>
                      <a:latin typeface="Verdana" panose="020B0604030504040204" pitchFamily="34" charset="0"/>
                      <a:ea typeface="Verdana" panose="020B0604030504040204" pitchFamily="34" charset="0"/>
                      <a:cs typeface="Verdana" panose="020B0604030504040204" pitchFamily="34" charset="0"/>
                    </a:rPr>
                    <a:t>pentru autorizare</a:t>
                  </a:r>
                  <a:r>
                    <a:rPr lang="en-GB" sz="1100" b="1" dirty="0" smtClean="0">
                      <a:solidFill>
                        <a:srgbClr val="FF9900"/>
                      </a:solidFill>
                      <a:latin typeface="Verdana" panose="020B0604030504040204" pitchFamily="34" charset="0"/>
                      <a:ea typeface="Verdana" panose="020B0604030504040204" pitchFamily="34" charset="0"/>
                      <a:cs typeface="Verdana" panose="020B0604030504040204" pitchFamily="34" charset="0"/>
                    </a:rPr>
                    <a:t> </a:t>
                  </a:r>
                  <a:endParaRPr lang="en-GB" sz="1100" b="1" dirty="0">
                    <a:solidFill>
                      <a:srgbClr val="FF9900"/>
                    </a:solidFill>
                    <a:latin typeface="Verdana" panose="020B0604030504040204" pitchFamily="34" charset="0"/>
                    <a:ea typeface="Verdana" panose="020B0604030504040204" pitchFamily="34" charset="0"/>
                    <a:cs typeface="Verdana" panose="020B0604030504040204" pitchFamily="34" charset="0"/>
                  </a:endParaRPr>
                </a:p>
              </p:txBody>
            </p:sp>
            <p:sp>
              <p:nvSpPr>
                <p:cNvPr id="55" name="TextBox 54"/>
                <p:cNvSpPr txBox="1"/>
                <p:nvPr/>
              </p:nvSpPr>
              <p:spPr>
                <a:xfrm>
                  <a:off x="3635896" y="2321465"/>
                  <a:ext cx="1165253" cy="600164"/>
                </a:xfrm>
                <a:prstGeom prst="rect">
                  <a:avLst/>
                </a:prstGeom>
                <a:noFill/>
              </p:spPr>
              <p:txBody>
                <a:bodyPr wrap="square" rtlCol="0">
                  <a:spAutoFit/>
                </a:bodyPr>
                <a:lstStyle/>
                <a:p>
                  <a:pPr algn="ctr"/>
                  <a:r>
                    <a:rPr lang="vi-VN" sz="1100" b="1" dirty="0" smtClean="0">
                      <a:solidFill>
                        <a:srgbClr val="FF9900"/>
                      </a:solidFill>
                      <a:latin typeface="Verdana" panose="020B0604030504040204" pitchFamily="34" charset="0"/>
                      <a:ea typeface="Verdana" panose="020B0604030504040204" pitchFamily="34" charset="0"/>
                      <a:cs typeface="Verdana" panose="020B0604030504040204" pitchFamily="34" charset="0"/>
                    </a:rPr>
                    <a:t>Consultarea </a:t>
                  </a:r>
                  <a:r>
                    <a:rPr lang="vi-VN" sz="1100" b="1" dirty="0">
                      <a:solidFill>
                        <a:srgbClr val="FF9900"/>
                      </a:solidFill>
                      <a:latin typeface="Verdana" panose="020B0604030504040204" pitchFamily="34" charset="0"/>
                      <a:ea typeface="Verdana" panose="020B0604030504040204" pitchFamily="34" charset="0"/>
                      <a:cs typeface="Verdana" panose="020B0604030504040204" pitchFamily="34" charset="0"/>
                    </a:rPr>
                    <a:t>comitetelor de </a:t>
                  </a:r>
                  <a:r>
                    <a:rPr lang="vi-VN" sz="1100" b="1" dirty="0" smtClean="0">
                      <a:solidFill>
                        <a:srgbClr val="FF9900"/>
                      </a:solidFill>
                      <a:latin typeface="Verdana" panose="020B0604030504040204" pitchFamily="34" charset="0"/>
                      <a:ea typeface="Verdana" panose="020B0604030504040204" pitchFamily="34" charset="0"/>
                      <a:cs typeface="Verdana" panose="020B0604030504040204" pitchFamily="34" charset="0"/>
                    </a:rPr>
                    <a:t>opinie</a:t>
                  </a:r>
                  <a:endParaRPr lang="vi-VN" sz="1100" b="1" dirty="0">
                    <a:solidFill>
                      <a:srgbClr val="FF9900"/>
                    </a:solidFill>
                    <a:latin typeface="Verdana" panose="020B0604030504040204" pitchFamily="34" charset="0"/>
                    <a:ea typeface="Verdana" panose="020B0604030504040204" pitchFamily="34" charset="0"/>
                    <a:cs typeface="Verdana" panose="020B0604030504040204" pitchFamily="34" charset="0"/>
                  </a:endParaRPr>
                </a:p>
              </p:txBody>
            </p:sp>
            <p:sp>
              <p:nvSpPr>
                <p:cNvPr id="59" name="Flowchart: Alternate Process 58"/>
                <p:cNvSpPr/>
                <p:nvPr/>
              </p:nvSpPr>
              <p:spPr>
                <a:xfrm>
                  <a:off x="7071713" y="2258816"/>
                  <a:ext cx="1316711" cy="756000"/>
                </a:xfrm>
                <a:prstGeom prst="flowChartAlternateProcess">
                  <a:avLst/>
                </a:prstGeom>
                <a:solidFill>
                  <a:schemeClr val="bg1"/>
                </a:solidFill>
                <a:ln w="38100">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TextBox 59"/>
                <p:cNvSpPr txBox="1"/>
                <p:nvPr/>
              </p:nvSpPr>
              <p:spPr>
                <a:xfrm>
                  <a:off x="7071714" y="2327538"/>
                  <a:ext cx="1300220" cy="600164"/>
                </a:xfrm>
                <a:prstGeom prst="rect">
                  <a:avLst/>
                </a:prstGeom>
                <a:noFill/>
              </p:spPr>
              <p:txBody>
                <a:bodyPr wrap="square" rtlCol="0">
                  <a:spAutoFit/>
                </a:bodyPr>
                <a:lstStyle/>
                <a:p>
                  <a:pPr algn="ctr"/>
                  <a:r>
                    <a:rPr lang="vi-VN" sz="1100" b="1" dirty="0" smtClean="0">
                      <a:solidFill>
                        <a:srgbClr val="FF9900"/>
                      </a:solidFill>
                      <a:latin typeface="Verdana" panose="020B0604030504040204" pitchFamily="34" charset="0"/>
                      <a:ea typeface="Verdana" panose="020B0604030504040204" pitchFamily="34" charset="0"/>
                      <a:cs typeface="Verdana" panose="020B0604030504040204" pitchFamily="34" charset="0"/>
                    </a:rPr>
                    <a:t>Autorizare </a:t>
                  </a:r>
                  <a:r>
                    <a:rPr lang="vi-VN" sz="1100" b="1" dirty="0">
                      <a:solidFill>
                        <a:srgbClr val="FF9900"/>
                      </a:solidFill>
                      <a:latin typeface="Verdana" panose="020B0604030504040204" pitchFamily="34" charset="0"/>
                      <a:ea typeface="Verdana" panose="020B0604030504040204" pitchFamily="34" charset="0"/>
                      <a:cs typeface="Verdana" panose="020B0604030504040204" pitchFamily="34" charset="0"/>
                    </a:rPr>
                    <a:t>acordată sau </a:t>
                  </a:r>
                  <a:r>
                    <a:rPr lang="vi-VN" sz="1100" b="1" dirty="0" smtClean="0">
                      <a:solidFill>
                        <a:srgbClr val="FF9900"/>
                      </a:solidFill>
                      <a:latin typeface="Verdana" panose="020B0604030504040204" pitchFamily="34" charset="0"/>
                      <a:ea typeface="Verdana" panose="020B0604030504040204" pitchFamily="34" charset="0"/>
                      <a:cs typeface="Verdana" panose="020B0604030504040204" pitchFamily="34" charset="0"/>
                    </a:rPr>
                    <a:t>respinsă</a:t>
                  </a:r>
                  <a:endParaRPr lang="vi-VN" sz="1100" b="1" dirty="0">
                    <a:solidFill>
                      <a:srgbClr val="FF9900"/>
                    </a:solidFill>
                    <a:latin typeface="Verdana" panose="020B0604030504040204" pitchFamily="34" charset="0"/>
                    <a:ea typeface="Verdana" panose="020B0604030504040204" pitchFamily="34" charset="0"/>
                    <a:cs typeface="Verdana" panose="020B0604030504040204" pitchFamily="34" charset="0"/>
                  </a:endParaRPr>
                </a:p>
              </p:txBody>
            </p:sp>
            <p:sp>
              <p:nvSpPr>
                <p:cNvPr id="62" name="Diamond 61"/>
                <p:cNvSpPr/>
                <p:nvPr/>
              </p:nvSpPr>
              <p:spPr>
                <a:xfrm>
                  <a:off x="5578031" y="2292182"/>
                  <a:ext cx="972582" cy="670877"/>
                </a:xfrm>
                <a:prstGeom prst="diamond">
                  <a:avLst/>
                </a:prstGeom>
                <a:solidFill>
                  <a:schemeClr val="bg1"/>
                </a:solidFill>
                <a:ln w="38100">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TextBox 62"/>
                <p:cNvSpPr txBox="1"/>
                <p:nvPr/>
              </p:nvSpPr>
              <p:spPr>
                <a:xfrm>
                  <a:off x="5641281" y="2496815"/>
                  <a:ext cx="864094" cy="261610"/>
                </a:xfrm>
                <a:prstGeom prst="rect">
                  <a:avLst/>
                </a:prstGeom>
                <a:noFill/>
              </p:spPr>
              <p:txBody>
                <a:bodyPr wrap="square" rtlCol="0">
                  <a:spAutoFit/>
                </a:bodyPr>
                <a:lstStyle/>
                <a:p>
                  <a:r>
                    <a:rPr lang="en-GB" sz="1100" b="1" dirty="0" err="1" smtClean="0">
                      <a:solidFill>
                        <a:srgbClr val="FF9900"/>
                      </a:solidFill>
                      <a:latin typeface="Verdana" panose="020B0604030504040204" pitchFamily="34" charset="0"/>
                      <a:ea typeface="Verdana" panose="020B0604030504040204" pitchFamily="34" charset="0"/>
                      <a:cs typeface="Verdana" panose="020B0604030504040204" pitchFamily="34" charset="0"/>
                    </a:rPr>
                    <a:t>Decizia</a:t>
                  </a:r>
                  <a:endParaRPr lang="en-GB" sz="1100" b="1" dirty="0">
                    <a:solidFill>
                      <a:srgbClr val="FF9900"/>
                    </a:solidFill>
                    <a:latin typeface="Verdana" panose="020B0604030504040204" pitchFamily="34" charset="0"/>
                    <a:ea typeface="Verdana" panose="020B0604030504040204" pitchFamily="34" charset="0"/>
                    <a:cs typeface="Verdana" panose="020B0604030504040204" pitchFamily="34" charset="0"/>
                  </a:endParaRPr>
                </a:p>
              </p:txBody>
            </p:sp>
            <p:sp>
              <p:nvSpPr>
                <p:cNvPr id="57" name="TextBox 56"/>
                <p:cNvSpPr txBox="1"/>
                <p:nvPr/>
              </p:nvSpPr>
              <p:spPr>
                <a:xfrm>
                  <a:off x="6660232" y="2532247"/>
                  <a:ext cx="253746" cy="216000"/>
                </a:xfrm>
                <a:prstGeom prst="rightArrow">
                  <a:avLst/>
                </a:prstGeom>
                <a:solidFill>
                  <a:srgbClr val="008BC8"/>
                </a:solidFill>
                <a:ln>
                  <a:solidFill>
                    <a:srgbClr val="008BC8"/>
                  </a:solidFill>
                </a:ln>
              </p:spPr>
              <p:txBody>
                <a:bodyPr wrap="square" rtlCol="0">
                  <a:spAutoFit/>
                </a:bodyPr>
                <a:lstStyle/>
                <a:p>
                  <a:pPr algn="ctr"/>
                  <a:endParaRPr lang="en-GB" sz="1000" b="1" dirty="0">
                    <a:solidFill>
                      <a:schemeClr val="bg1"/>
                    </a:solidFill>
                  </a:endParaRPr>
                </a:p>
              </p:txBody>
            </p:sp>
            <p:grpSp>
              <p:nvGrpSpPr>
                <p:cNvPr id="30" name="Group 29"/>
                <p:cNvGrpSpPr/>
                <p:nvPr/>
              </p:nvGrpSpPr>
              <p:grpSpPr>
                <a:xfrm>
                  <a:off x="2699792" y="2532754"/>
                  <a:ext cx="733640" cy="2439762"/>
                  <a:chOff x="2699792" y="2532754"/>
                  <a:chExt cx="733640" cy="2439762"/>
                </a:xfrm>
              </p:grpSpPr>
              <p:sp>
                <p:nvSpPr>
                  <p:cNvPr id="65" name="Rectangle 64"/>
                  <p:cNvSpPr/>
                  <p:nvPr/>
                </p:nvSpPr>
                <p:spPr>
                  <a:xfrm>
                    <a:off x="2699792" y="4869160"/>
                    <a:ext cx="437663" cy="103356"/>
                  </a:xfrm>
                  <a:prstGeom prst="rect">
                    <a:avLst/>
                  </a:prstGeom>
                  <a:solidFill>
                    <a:srgbClr val="008BC8"/>
                  </a:solidFill>
                  <a:ln>
                    <a:solidFill>
                      <a:srgbClr val="008B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Bent-Up Arrow 65"/>
                  <p:cNvSpPr/>
                  <p:nvPr/>
                </p:nvSpPr>
                <p:spPr>
                  <a:xfrm rot="5400000" flipH="1">
                    <a:off x="2065392" y="3506037"/>
                    <a:ext cx="2341324" cy="394757"/>
                  </a:xfrm>
                  <a:prstGeom prst="bentUpArrow">
                    <a:avLst/>
                  </a:prstGeom>
                  <a:solidFill>
                    <a:srgbClr val="008BC8"/>
                  </a:solidFill>
                  <a:ln>
                    <a:solidFill>
                      <a:srgbClr val="008B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67" name="Group 66"/>
                <p:cNvGrpSpPr/>
                <p:nvPr/>
              </p:nvGrpSpPr>
              <p:grpSpPr>
                <a:xfrm>
                  <a:off x="4801150" y="2542082"/>
                  <a:ext cx="630869" cy="2840971"/>
                  <a:chOff x="2802562" y="2532753"/>
                  <a:chExt cx="630869" cy="2840971"/>
                </a:xfrm>
              </p:grpSpPr>
              <p:sp>
                <p:nvSpPr>
                  <p:cNvPr id="68" name="Rectangle 67"/>
                  <p:cNvSpPr/>
                  <p:nvPr/>
                </p:nvSpPr>
                <p:spPr>
                  <a:xfrm>
                    <a:off x="2802562" y="5260530"/>
                    <a:ext cx="334894" cy="113194"/>
                  </a:xfrm>
                  <a:prstGeom prst="rect">
                    <a:avLst/>
                  </a:prstGeom>
                  <a:solidFill>
                    <a:srgbClr val="008BC8"/>
                  </a:solidFill>
                  <a:ln>
                    <a:solidFill>
                      <a:srgbClr val="008B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Bent-Up Arrow 68"/>
                  <p:cNvSpPr/>
                  <p:nvPr/>
                </p:nvSpPr>
                <p:spPr>
                  <a:xfrm rot="5400000" flipH="1">
                    <a:off x="1851572" y="3719855"/>
                    <a:ext cx="2768962" cy="394757"/>
                  </a:xfrm>
                  <a:prstGeom prst="bentUpArrow">
                    <a:avLst/>
                  </a:prstGeom>
                  <a:solidFill>
                    <a:srgbClr val="008BC8"/>
                  </a:solidFill>
                  <a:ln>
                    <a:solidFill>
                      <a:srgbClr val="008B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70" name="Rounded Rectangle 69"/>
                <p:cNvSpPr/>
                <p:nvPr/>
              </p:nvSpPr>
              <p:spPr>
                <a:xfrm>
                  <a:off x="1551740" y="3510845"/>
                  <a:ext cx="1220060" cy="710243"/>
                </a:xfrm>
                <a:prstGeom prst="roundRect">
                  <a:avLst/>
                </a:prstGeom>
                <a:solidFill>
                  <a:schemeClr val="bg1"/>
                </a:solidFill>
                <a:ln w="38100">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TextBox 70"/>
                <p:cNvSpPr txBox="1"/>
                <p:nvPr/>
              </p:nvSpPr>
              <p:spPr>
                <a:xfrm>
                  <a:off x="1403648" y="3631238"/>
                  <a:ext cx="1516244" cy="600164"/>
                </a:xfrm>
                <a:prstGeom prst="rect">
                  <a:avLst/>
                </a:prstGeom>
                <a:noFill/>
              </p:spPr>
              <p:txBody>
                <a:bodyPr wrap="square" rtlCol="0">
                  <a:spAutoFit/>
                </a:bodyPr>
                <a:lstStyle/>
                <a:p>
                  <a:pPr algn="ctr"/>
                  <a:r>
                    <a:rPr lang="vi-VN" sz="1100" b="1" dirty="0" smtClean="0">
                      <a:solidFill>
                        <a:srgbClr val="FF9900"/>
                      </a:solidFill>
                      <a:latin typeface="Verdana" panose="020B0604030504040204" pitchFamily="34" charset="0"/>
                      <a:ea typeface="Verdana" panose="020B0604030504040204" pitchFamily="34" charset="0"/>
                      <a:cs typeface="Verdana" panose="020B0604030504040204" pitchFamily="34" charset="0"/>
                    </a:rPr>
                    <a:t>Lista </a:t>
                  </a:r>
                  <a:r>
                    <a:rPr lang="vi-VN" sz="1100" b="1" dirty="0">
                      <a:solidFill>
                        <a:srgbClr val="FF9900"/>
                      </a:solidFill>
                      <a:latin typeface="Verdana" panose="020B0604030504040204" pitchFamily="34" charset="0"/>
                      <a:ea typeface="Verdana" panose="020B0604030504040204" pitchFamily="34" charset="0"/>
                      <a:cs typeface="Verdana" panose="020B0604030504040204" pitchFamily="34" charset="0"/>
                    </a:rPr>
                    <a:t>autorizatelor</a:t>
                  </a:r>
                </a:p>
                <a:p>
                  <a:pPr algn="ctr"/>
                  <a:endParaRPr lang="en-GB" sz="1100" b="1" dirty="0">
                    <a:solidFill>
                      <a:srgbClr val="FF9900"/>
                    </a:solidFill>
                    <a:latin typeface="Verdana" panose="020B0604030504040204" pitchFamily="34" charset="0"/>
                    <a:ea typeface="Verdana" panose="020B0604030504040204" pitchFamily="34" charset="0"/>
                    <a:cs typeface="Verdana" panose="020B0604030504040204" pitchFamily="34" charset="0"/>
                  </a:endParaRPr>
                </a:p>
              </p:txBody>
            </p:sp>
            <p:sp>
              <p:nvSpPr>
                <p:cNvPr id="73" name="Rounded Rectangle 72"/>
                <p:cNvSpPr/>
                <p:nvPr/>
              </p:nvSpPr>
              <p:spPr>
                <a:xfrm>
                  <a:off x="1551740" y="4590965"/>
                  <a:ext cx="1220060" cy="710243"/>
                </a:xfrm>
                <a:prstGeom prst="roundRect">
                  <a:avLst/>
                </a:prstGeom>
                <a:solidFill>
                  <a:schemeClr val="bg1"/>
                </a:solidFill>
                <a:ln w="38100">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4" name="TextBox 73"/>
                <p:cNvSpPr txBox="1"/>
                <p:nvPr/>
              </p:nvSpPr>
              <p:spPr>
                <a:xfrm>
                  <a:off x="1403648" y="4711358"/>
                  <a:ext cx="1516244" cy="430887"/>
                </a:xfrm>
                <a:prstGeom prst="rect">
                  <a:avLst/>
                </a:prstGeom>
                <a:noFill/>
              </p:spPr>
              <p:txBody>
                <a:bodyPr wrap="square" rtlCol="0">
                  <a:spAutoFit/>
                </a:bodyPr>
                <a:lstStyle/>
                <a:p>
                  <a:pPr algn="ctr"/>
                  <a:r>
                    <a:rPr lang="vi-VN" sz="1100" b="1" dirty="0" smtClean="0">
                      <a:solidFill>
                        <a:srgbClr val="FF9900"/>
                      </a:solidFill>
                      <a:latin typeface="Verdana" panose="020B0604030504040204" pitchFamily="34" charset="0"/>
                      <a:ea typeface="Verdana" panose="020B0604030504040204" pitchFamily="34" charset="0"/>
                      <a:cs typeface="Verdana" panose="020B0604030504040204" pitchFamily="34" charset="0"/>
                    </a:rPr>
                    <a:t>Aplicarea </a:t>
                  </a:r>
                  <a:r>
                    <a:rPr lang="vi-VN" sz="1100" b="1" dirty="0" smtClean="0">
                      <a:solidFill>
                        <a:srgbClr val="FF9900"/>
                      </a:solidFill>
                      <a:latin typeface="Verdana" panose="020B0604030504040204" pitchFamily="34" charset="0"/>
                      <a:ea typeface="Verdana" panose="020B0604030504040204" pitchFamily="34" charset="0"/>
                      <a:cs typeface="Verdana" panose="020B0604030504040204" pitchFamily="34" charset="0"/>
                    </a:rPr>
                    <a:t>p</a:t>
                  </a:r>
                  <a:r>
                    <a:rPr lang="en-US" sz="1100" b="1" dirty="0" smtClean="0">
                      <a:solidFill>
                        <a:srgbClr val="FF9900"/>
                      </a:solidFill>
                      <a:latin typeface="Verdana" panose="020B0604030504040204" pitchFamily="34" charset="0"/>
                      <a:ea typeface="Verdana" panose="020B0604030504040204" pitchFamily="34" charset="0"/>
                      <a:cs typeface="Verdana" panose="020B0604030504040204" pitchFamily="34" charset="0"/>
                    </a:rPr>
                    <a:t>t. </a:t>
                  </a:r>
                  <a:r>
                    <a:rPr lang="vi-VN" sz="1100" b="1" dirty="0" smtClean="0">
                      <a:solidFill>
                        <a:srgbClr val="FF9900"/>
                      </a:solidFill>
                      <a:latin typeface="Verdana" panose="020B0604030504040204" pitchFamily="34" charset="0"/>
                      <a:ea typeface="Verdana" panose="020B0604030504040204" pitchFamily="34" charset="0"/>
                      <a:cs typeface="Verdana" panose="020B0604030504040204" pitchFamily="34" charset="0"/>
                    </a:rPr>
                    <a:t>autorizaţie</a:t>
                  </a:r>
                  <a:endParaRPr lang="vi-VN" sz="1100" b="1" dirty="0">
                    <a:solidFill>
                      <a:srgbClr val="FF9900"/>
                    </a:solidFill>
                    <a:latin typeface="Verdana" panose="020B0604030504040204" pitchFamily="34" charset="0"/>
                    <a:ea typeface="Verdana" panose="020B0604030504040204" pitchFamily="34" charset="0"/>
                    <a:cs typeface="Verdana" panose="020B0604030504040204" pitchFamily="34" charset="0"/>
                  </a:endParaRPr>
                </a:p>
              </p:txBody>
            </p:sp>
            <p:sp>
              <p:nvSpPr>
                <p:cNvPr id="75" name="Rounded Rectangle 74"/>
                <p:cNvSpPr/>
                <p:nvPr/>
              </p:nvSpPr>
              <p:spPr>
                <a:xfrm>
                  <a:off x="3633858" y="3510845"/>
                  <a:ext cx="1220060" cy="710243"/>
                </a:xfrm>
                <a:prstGeom prst="roundRect">
                  <a:avLst/>
                </a:prstGeom>
                <a:solidFill>
                  <a:schemeClr val="bg1"/>
                </a:solidFill>
                <a:ln w="38100">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6" name="TextBox 75"/>
                <p:cNvSpPr txBox="1"/>
                <p:nvPr/>
              </p:nvSpPr>
              <p:spPr>
                <a:xfrm>
                  <a:off x="3485766" y="3631238"/>
                  <a:ext cx="1516244" cy="430887"/>
                </a:xfrm>
                <a:prstGeom prst="rect">
                  <a:avLst/>
                </a:prstGeom>
                <a:noFill/>
              </p:spPr>
              <p:txBody>
                <a:bodyPr wrap="square" rtlCol="0">
                  <a:spAutoFit/>
                </a:bodyPr>
                <a:lstStyle/>
                <a:p>
                  <a:pPr algn="ctr"/>
                  <a:r>
                    <a:rPr lang="vi-VN" sz="1100" b="1" dirty="0" smtClean="0">
                      <a:solidFill>
                        <a:srgbClr val="FF9900"/>
                      </a:solidFill>
                      <a:latin typeface="Verdana" panose="020B0604030504040204" pitchFamily="34" charset="0"/>
                      <a:ea typeface="Verdana" panose="020B0604030504040204" pitchFamily="34" charset="0"/>
                      <a:cs typeface="Verdana" panose="020B0604030504040204" pitchFamily="34" charset="0"/>
                    </a:rPr>
                    <a:t>Consultare publică</a:t>
                  </a:r>
                  <a:endParaRPr lang="vi-VN" sz="1100" b="1" dirty="0">
                    <a:solidFill>
                      <a:srgbClr val="FF9900"/>
                    </a:solidFill>
                    <a:latin typeface="Verdana" panose="020B0604030504040204" pitchFamily="34" charset="0"/>
                    <a:ea typeface="Verdana" panose="020B0604030504040204" pitchFamily="34" charset="0"/>
                    <a:cs typeface="Verdana" panose="020B0604030504040204" pitchFamily="34" charset="0"/>
                  </a:endParaRPr>
                </a:p>
              </p:txBody>
            </p:sp>
            <p:sp>
              <p:nvSpPr>
                <p:cNvPr id="77" name="Rounded Rectangle 76"/>
                <p:cNvSpPr/>
                <p:nvPr/>
              </p:nvSpPr>
              <p:spPr>
                <a:xfrm>
                  <a:off x="3633858" y="4590965"/>
                  <a:ext cx="1220060" cy="710243"/>
                </a:xfrm>
                <a:prstGeom prst="roundRect">
                  <a:avLst/>
                </a:prstGeom>
                <a:solidFill>
                  <a:schemeClr val="bg1"/>
                </a:solidFill>
                <a:ln w="38100">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 name="TextBox 77"/>
                <p:cNvSpPr txBox="1"/>
                <p:nvPr/>
              </p:nvSpPr>
              <p:spPr>
                <a:xfrm>
                  <a:off x="3635896" y="4711358"/>
                  <a:ext cx="1215984" cy="430887"/>
                </a:xfrm>
                <a:prstGeom prst="rect">
                  <a:avLst/>
                </a:prstGeom>
                <a:noFill/>
              </p:spPr>
              <p:txBody>
                <a:bodyPr wrap="square" rtlCol="0">
                  <a:spAutoFit/>
                </a:bodyPr>
                <a:lstStyle/>
                <a:p>
                  <a:pPr algn="ctr"/>
                  <a:r>
                    <a:rPr lang="en-GB" sz="1100" b="1" dirty="0" err="1" smtClean="0">
                      <a:solidFill>
                        <a:srgbClr val="FF9900"/>
                      </a:solidFill>
                      <a:latin typeface="Verdana" panose="020B0604030504040204" pitchFamily="34" charset="0"/>
                      <a:ea typeface="Verdana" panose="020B0604030504040204" pitchFamily="34" charset="0"/>
                      <a:cs typeface="Verdana" panose="020B0604030504040204" pitchFamily="34" charset="0"/>
                    </a:rPr>
                    <a:t>Opinia</a:t>
                  </a:r>
                  <a:r>
                    <a:rPr lang="en-GB" sz="1100" b="1" dirty="0" smtClean="0">
                      <a:solidFill>
                        <a:srgbClr val="FF9900"/>
                      </a:solidFill>
                      <a:latin typeface="Verdana" panose="020B0604030504040204" pitchFamily="34" charset="0"/>
                      <a:ea typeface="Verdana" panose="020B0604030504040204" pitchFamily="34" charset="0"/>
                      <a:cs typeface="Verdana" panose="020B0604030504040204" pitchFamily="34" charset="0"/>
                    </a:rPr>
                    <a:t> RAC</a:t>
                  </a:r>
                </a:p>
                <a:p>
                  <a:pPr algn="ctr"/>
                  <a:endParaRPr lang="en-GB" sz="1100" b="1" dirty="0">
                    <a:solidFill>
                      <a:srgbClr val="FF9900"/>
                    </a:solidFill>
                    <a:latin typeface="Verdana" panose="020B0604030504040204" pitchFamily="34" charset="0"/>
                    <a:ea typeface="Verdana" panose="020B0604030504040204" pitchFamily="34" charset="0"/>
                    <a:cs typeface="Verdana" panose="020B0604030504040204" pitchFamily="34" charset="0"/>
                  </a:endParaRPr>
                </a:p>
              </p:txBody>
            </p:sp>
            <p:sp>
              <p:nvSpPr>
                <p:cNvPr id="79" name="Rounded Rectangle 78"/>
                <p:cNvSpPr/>
                <p:nvPr/>
              </p:nvSpPr>
              <p:spPr>
                <a:xfrm>
                  <a:off x="3633858" y="5383053"/>
                  <a:ext cx="1220060" cy="710243"/>
                </a:xfrm>
                <a:prstGeom prst="roundRect">
                  <a:avLst/>
                </a:prstGeom>
                <a:solidFill>
                  <a:schemeClr val="bg1"/>
                </a:solidFill>
                <a:ln w="38100">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 name="TextBox 79"/>
                <p:cNvSpPr txBox="1"/>
                <p:nvPr/>
              </p:nvSpPr>
              <p:spPr>
                <a:xfrm>
                  <a:off x="3485766" y="5503446"/>
                  <a:ext cx="1516244" cy="430887"/>
                </a:xfrm>
                <a:prstGeom prst="rect">
                  <a:avLst/>
                </a:prstGeom>
                <a:noFill/>
              </p:spPr>
              <p:txBody>
                <a:bodyPr wrap="square" rtlCol="0">
                  <a:spAutoFit/>
                </a:bodyPr>
                <a:lstStyle/>
                <a:p>
                  <a:pPr algn="ctr"/>
                  <a:r>
                    <a:rPr lang="en-GB" sz="1100" b="1" dirty="0" err="1" smtClean="0">
                      <a:solidFill>
                        <a:srgbClr val="FF9900"/>
                      </a:solidFill>
                      <a:latin typeface="Verdana" panose="020B0604030504040204" pitchFamily="34" charset="0"/>
                      <a:ea typeface="Verdana" panose="020B0604030504040204" pitchFamily="34" charset="0"/>
                      <a:cs typeface="Verdana" panose="020B0604030504040204" pitchFamily="34" charset="0"/>
                    </a:rPr>
                    <a:t>Opinia</a:t>
                  </a:r>
                  <a:r>
                    <a:rPr lang="en-GB" sz="1100" b="1" smtClean="0">
                      <a:solidFill>
                        <a:srgbClr val="FF9900"/>
                      </a:solidFill>
                      <a:latin typeface="Verdana" panose="020B0604030504040204" pitchFamily="34" charset="0"/>
                      <a:ea typeface="Verdana" panose="020B0604030504040204" pitchFamily="34" charset="0"/>
                      <a:cs typeface="Verdana" panose="020B0604030504040204" pitchFamily="34" charset="0"/>
                    </a:rPr>
                    <a:t> </a:t>
                  </a:r>
                  <a:r>
                    <a:rPr lang="en-GB" sz="1100" b="1" smtClean="0">
                      <a:solidFill>
                        <a:srgbClr val="FF9900"/>
                      </a:solidFill>
                      <a:latin typeface="Verdana" panose="020B0604030504040204" pitchFamily="34" charset="0"/>
                      <a:ea typeface="Verdana" panose="020B0604030504040204" pitchFamily="34" charset="0"/>
                      <a:cs typeface="Verdana" panose="020B0604030504040204" pitchFamily="34" charset="0"/>
                    </a:rPr>
                    <a:t>SEAC</a:t>
                  </a:r>
                  <a:endParaRPr lang="en-GB" sz="1100" b="1" dirty="0" smtClean="0">
                    <a:solidFill>
                      <a:srgbClr val="FF9900"/>
                    </a:solidFill>
                    <a:latin typeface="Verdana" panose="020B0604030504040204" pitchFamily="34" charset="0"/>
                    <a:ea typeface="Verdana" panose="020B0604030504040204" pitchFamily="34" charset="0"/>
                    <a:cs typeface="Verdana" panose="020B0604030504040204" pitchFamily="34" charset="0"/>
                  </a:endParaRPr>
                </a:p>
                <a:p>
                  <a:pPr algn="ctr"/>
                  <a:endParaRPr lang="en-GB" sz="1100" b="1" dirty="0">
                    <a:solidFill>
                      <a:srgbClr val="FF9900"/>
                    </a:solidFill>
                    <a:latin typeface="Verdana" panose="020B0604030504040204" pitchFamily="34" charset="0"/>
                    <a:ea typeface="Verdana" panose="020B0604030504040204" pitchFamily="34" charset="0"/>
                    <a:cs typeface="Verdana" panose="020B0604030504040204" pitchFamily="34" charset="0"/>
                  </a:endParaRPr>
                </a:p>
              </p:txBody>
            </p:sp>
            <p:sp>
              <p:nvSpPr>
                <p:cNvPr id="83" name="TextBox 82"/>
                <p:cNvSpPr txBox="1"/>
                <p:nvPr/>
              </p:nvSpPr>
              <p:spPr>
                <a:xfrm rot="5400000">
                  <a:off x="2034897" y="4311969"/>
                  <a:ext cx="253746" cy="216000"/>
                </a:xfrm>
                <a:prstGeom prst="rightArrow">
                  <a:avLst/>
                </a:prstGeom>
                <a:solidFill>
                  <a:srgbClr val="008BC8"/>
                </a:solidFill>
                <a:ln>
                  <a:solidFill>
                    <a:srgbClr val="008BC8"/>
                  </a:solidFill>
                </a:ln>
              </p:spPr>
              <p:txBody>
                <a:bodyPr wrap="square" rtlCol="0">
                  <a:spAutoFit/>
                </a:bodyPr>
                <a:lstStyle/>
                <a:p>
                  <a:pPr algn="ctr"/>
                  <a:endParaRPr lang="en-GB" sz="1000" b="1" dirty="0">
                    <a:solidFill>
                      <a:schemeClr val="bg1"/>
                    </a:solidFill>
                  </a:endParaRPr>
                </a:p>
              </p:txBody>
            </p:sp>
            <p:sp>
              <p:nvSpPr>
                <p:cNvPr id="84" name="TextBox 83"/>
                <p:cNvSpPr txBox="1"/>
                <p:nvPr/>
              </p:nvSpPr>
              <p:spPr>
                <a:xfrm rot="5400000">
                  <a:off x="4117015" y="4311969"/>
                  <a:ext cx="253746" cy="216000"/>
                </a:xfrm>
                <a:prstGeom prst="rightArrow">
                  <a:avLst/>
                </a:prstGeom>
                <a:solidFill>
                  <a:srgbClr val="008BC8"/>
                </a:solidFill>
                <a:ln>
                  <a:solidFill>
                    <a:srgbClr val="008BC8"/>
                  </a:solidFill>
                </a:ln>
              </p:spPr>
              <p:txBody>
                <a:bodyPr wrap="square" rtlCol="0">
                  <a:spAutoFit/>
                </a:bodyPr>
                <a:lstStyle/>
                <a:p>
                  <a:pPr algn="ctr"/>
                  <a:endParaRPr lang="en-GB" sz="1000" b="1" dirty="0">
                    <a:solidFill>
                      <a:schemeClr val="bg1"/>
                    </a:solidFill>
                  </a:endParaRPr>
                </a:p>
              </p:txBody>
            </p:sp>
          </p:grpSp>
          <p:sp>
            <p:nvSpPr>
              <p:cNvPr id="35" name="TextBox 34"/>
              <p:cNvSpPr txBox="1"/>
              <p:nvPr/>
            </p:nvSpPr>
            <p:spPr>
              <a:xfrm rot="5400000">
                <a:off x="1602849" y="3122119"/>
                <a:ext cx="253746" cy="216000"/>
              </a:xfrm>
              <a:prstGeom prst="rightArrow">
                <a:avLst/>
              </a:prstGeom>
              <a:solidFill>
                <a:srgbClr val="008BC8"/>
              </a:solidFill>
              <a:ln>
                <a:solidFill>
                  <a:srgbClr val="008BC8"/>
                </a:solidFill>
              </a:ln>
            </p:spPr>
            <p:txBody>
              <a:bodyPr wrap="square" rtlCol="0">
                <a:spAutoFit/>
              </a:bodyPr>
              <a:lstStyle/>
              <a:p>
                <a:pPr algn="ctr"/>
                <a:endParaRPr lang="en-GB" sz="1000" b="1" dirty="0">
                  <a:solidFill>
                    <a:schemeClr val="bg1"/>
                  </a:solidFill>
                </a:endParaRPr>
              </a:p>
            </p:txBody>
          </p:sp>
          <p:sp>
            <p:nvSpPr>
              <p:cNvPr id="36" name="TextBox 35"/>
              <p:cNvSpPr txBox="1"/>
              <p:nvPr/>
            </p:nvSpPr>
            <p:spPr>
              <a:xfrm rot="5400000">
                <a:off x="3684967" y="3122119"/>
                <a:ext cx="253746" cy="216000"/>
              </a:xfrm>
              <a:prstGeom prst="rightArrow">
                <a:avLst/>
              </a:prstGeom>
              <a:solidFill>
                <a:srgbClr val="008BC8"/>
              </a:solidFill>
              <a:ln>
                <a:solidFill>
                  <a:srgbClr val="008BC8"/>
                </a:solidFill>
              </a:ln>
            </p:spPr>
            <p:txBody>
              <a:bodyPr wrap="square" rtlCol="0">
                <a:spAutoFit/>
              </a:bodyPr>
              <a:lstStyle/>
              <a:p>
                <a:pPr algn="ctr"/>
                <a:endParaRPr lang="en-GB" sz="1000" b="1" dirty="0">
                  <a:solidFill>
                    <a:schemeClr val="bg1"/>
                  </a:solidFill>
                </a:endParaRPr>
              </a:p>
            </p:txBody>
          </p:sp>
        </p:grpSp>
        <p:pic>
          <p:nvPicPr>
            <p:cNvPr id="38" name="Picture 3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9552" y="3506695"/>
              <a:ext cx="458022" cy="535955"/>
            </a:xfrm>
            <a:prstGeom prst="rect">
              <a:avLst/>
            </a:prstGeom>
          </p:spPr>
        </p:pic>
      </p:grpSp>
    </p:spTree>
    <p:extLst>
      <p:ext uri="{BB962C8B-B14F-4D97-AF65-F5344CB8AC3E}">
        <p14:creationId xmlns:p14="http://schemas.microsoft.com/office/powerpoint/2010/main" val="356164905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Alternate Process 3"/>
          <p:cNvSpPr/>
          <p:nvPr/>
        </p:nvSpPr>
        <p:spPr>
          <a:xfrm>
            <a:off x="467544" y="548680"/>
            <a:ext cx="8064896" cy="936104"/>
          </a:xfrm>
          <a:prstGeom prst="flowChartAlternateProcess">
            <a:avLst/>
          </a:prstGeom>
          <a:solidFill>
            <a:srgbClr val="E45E24"/>
          </a:solidFill>
          <a:ln>
            <a:solidFill>
              <a:srgbClr val="E45E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ctrTitle"/>
          </p:nvPr>
        </p:nvSpPr>
        <p:spPr>
          <a:xfrm>
            <a:off x="611560" y="260648"/>
            <a:ext cx="7772400" cy="1470025"/>
          </a:xfrm>
        </p:spPr>
        <p:txBody>
          <a:bodyPr>
            <a:noAutofit/>
          </a:bodyPr>
          <a:lstStyle/>
          <a:p>
            <a:pPr lvl="0" algn="l"/>
            <a:r>
              <a:rPr lang="ro-RO" sz="26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Restricţionare</a:t>
            </a:r>
            <a:endParaRPr lang="en-GB" sz="26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6" name="Slide Number Placeholder 5"/>
          <p:cNvSpPr>
            <a:spLocks noGrp="1"/>
          </p:cNvSpPr>
          <p:nvPr>
            <p:ph type="sldNum" sz="quarter" idx="12"/>
          </p:nvPr>
        </p:nvSpPr>
        <p:spPr>
          <a:xfrm>
            <a:off x="6553200" y="6356350"/>
            <a:ext cx="2133600" cy="365125"/>
          </a:xfrm>
        </p:spPr>
        <p:txBody>
          <a:bodyPr/>
          <a:lstStyle/>
          <a:p>
            <a:fld id="{6230B351-A18E-4512-92B8-03A75F39B8B0}" type="slidenum">
              <a:rPr lang="en-GB" sz="1000" smtClean="0">
                <a:latin typeface="Verdana" panose="020B0604030504040204" pitchFamily="34" charset="0"/>
                <a:ea typeface="Verdana" panose="020B0604030504040204" pitchFamily="34" charset="0"/>
                <a:cs typeface="Verdana" panose="020B0604030504040204" pitchFamily="34" charset="0"/>
              </a:rPr>
              <a:t>43</a:t>
            </a:fld>
            <a:endParaRPr lang="en-GB" sz="1000" dirty="0">
              <a:latin typeface="Verdana" panose="020B0604030504040204" pitchFamily="34" charset="0"/>
              <a:ea typeface="Verdana" panose="020B0604030504040204" pitchFamily="34" charset="0"/>
              <a:cs typeface="Verdana" panose="020B0604030504040204" pitchFamily="34" charset="0"/>
            </a:endParaRPr>
          </a:p>
        </p:txBody>
      </p:sp>
      <p:sp>
        <p:nvSpPr>
          <p:cNvPr id="3" name="TextBox 2"/>
          <p:cNvSpPr txBox="1"/>
          <p:nvPr/>
        </p:nvSpPr>
        <p:spPr>
          <a:xfrm>
            <a:off x="683568" y="2028324"/>
            <a:ext cx="7776864" cy="2816156"/>
          </a:xfrm>
          <a:prstGeom prst="rect">
            <a:avLst/>
          </a:prstGeom>
          <a:noFill/>
        </p:spPr>
        <p:txBody>
          <a:bodyPr wrap="square" rtlCol="0">
            <a:spAutoFit/>
          </a:bodyPr>
          <a:lstStyle/>
          <a:p>
            <a:r>
              <a:rPr lang="ro-RO" sz="2000" b="1" dirty="0" smtClean="0">
                <a:latin typeface="Verdana" panose="020B0604030504040204" pitchFamily="34" charset="0"/>
                <a:ea typeface="Verdana" panose="020B0604030504040204" pitchFamily="34" charset="0"/>
                <a:cs typeface="Verdana" panose="020B0604030504040204" pitchFamily="34" charset="0"/>
              </a:rPr>
              <a:t>Scop</a:t>
            </a:r>
            <a:r>
              <a:rPr lang="ro-RO" sz="2000" dirty="0">
                <a:latin typeface="Verdana" panose="020B0604030504040204" pitchFamily="34" charset="0"/>
                <a:ea typeface="Verdana" panose="020B0604030504040204" pitchFamily="34" charset="0"/>
                <a:cs typeface="Verdana" panose="020B0604030504040204" pitchFamily="34" charset="0"/>
              </a:rPr>
              <a:t>: limitarea (sau interzicerea) fabricării, introducerii pe piață sau utilizării anumitor substanțe care prezintă un risc inacceptabil pentru sănătatea umană și/sau pentru mediu</a:t>
            </a:r>
            <a:endParaRPr lang="en-US" sz="2000" dirty="0">
              <a:latin typeface="Verdana" panose="020B0604030504040204" pitchFamily="34" charset="0"/>
              <a:ea typeface="Verdana" panose="020B0604030504040204" pitchFamily="34" charset="0"/>
              <a:cs typeface="Verdana" panose="020B0604030504040204" pitchFamily="34" charset="0"/>
            </a:endParaRPr>
          </a:p>
          <a:p>
            <a:endParaRPr lang="en-GB" sz="2000" dirty="0">
              <a:latin typeface="Verdana" panose="020B0604030504040204" pitchFamily="34" charset="0"/>
              <a:ea typeface="Verdana" panose="020B0604030504040204" pitchFamily="34" charset="0"/>
              <a:cs typeface="Verdana" panose="020B0604030504040204" pitchFamily="34" charset="0"/>
            </a:endParaRPr>
          </a:p>
          <a:p>
            <a:endParaRPr lang="en-GB" sz="2200" dirty="0" smtClean="0">
              <a:latin typeface="Verdana" panose="020B0604030504040204" pitchFamily="34" charset="0"/>
              <a:ea typeface="Verdana" panose="020B0604030504040204" pitchFamily="34" charset="0"/>
              <a:cs typeface="Verdana" panose="020B0604030504040204" pitchFamily="34" charset="0"/>
            </a:endParaRPr>
          </a:p>
          <a:p>
            <a:r>
              <a:rPr lang="en-GB" sz="1500" dirty="0" smtClean="0">
                <a:latin typeface="Verdana" panose="020B0604030504040204" pitchFamily="34" charset="0"/>
                <a:ea typeface="Verdana" panose="020B0604030504040204" pitchFamily="34" charset="0"/>
                <a:cs typeface="Verdana" panose="020B0604030504040204" pitchFamily="34" charset="0"/>
                <a:hlinkClick r:id="rId3"/>
              </a:rPr>
              <a:t/>
            </a:r>
            <a:br>
              <a:rPr lang="en-GB" sz="1500" dirty="0" smtClean="0">
                <a:latin typeface="Verdana" panose="020B0604030504040204" pitchFamily="34" charset="0"/>
                <a:ea typeface="Verdana" panose="020B0604030504040204" pitchFamily="34" charset="0"/>
                <a:cs typeface="Verdana" panose="020B0604030504040204" pitchFamily="34" charset="0"/>
                <a:hlinkClick r:id="rId3"/>
              </a:rPr>
            </a:br>
            <a:r>
              <a:rPr lang="en-GB" sz="1500" dirty="0" smtClean="0">
                <a:latin typeface="Verdana" panose="020B0604030504040204" pitchFamily="34" charset="0"/>
                <a:ea typeface="Verdana" panose="020B0604030504040204" pitchFamily="34" charset="0"/>
                <a:cs typeface="Verdana" panose="020B0604030504040204" pitchFamily="34" charset="0"/>
                <a:hlinkClick r:id="rId4"/>
              </a:rPr>
              <a:t>http://echa.europa.eu/addressing-chemicals-of-concern/restriction</a:t>
            </a:r>
            <a:r>
              <a:rPr lang="en-GB" sz="1500" dirty="0" smtClean="0">
                <a:latin typeface="Verdana" panose="020B0604030504040204" pitchFamily="34" charset="0"/>
                <a:ea typeface="Verdana" panose="020B0604030504040204" pitchFamily="34" charset="0"/>
                <a:cs typeface="Verdana" panose="020B0604030504040204" pitchFamily="34" charset="0"/>
              </a:rPr>
              <a:t> </a:t>
            </a:r>
          </a:p>
          <a:p>
            <a:endParaRPr lang="en-GB" sz="1500" dirty="0" smtClean="0">
              <a:latin typeface="Verdana" panose="020B0604030504040204" pitchFamily="34" charset="0"/>
              <a:ea typeface="Verdana" panose="020B0604030504040204" pitchFamily="34" charset="0"/>
              <a:cs typeface="Verdana" panose="020B0604030504040204" pitchFamily="34" charset="0"/>
            </a:endParaRPr>
          </a:p>
          <a:p>
            <a:r>
              <a:rPr lang="ro-RO" sz="1500" dirty="0">
                <a:latin typeface="Verdana" panose="020B0604030504040204" pitchFamily="34" charset="0"/>
                <a:ea typeface="Verdana" panose="020B0604030504040204" pitchFamily="34" charset="0"/>
                <a:cs typeface="Verdana" panose="020B0604030504040204" pitchFamily="34" charset="0"/>
              </a:rPr>
              <a:t>Întrebări </a:t>
            </a:r>
            <a:r>
              <a:rPr lang="en-GB" sz="1500" dirty="0">
                <a:latin typeface="Verdana" panose="020B0604030504040204" pitchFamily="34" charset="0"/>
                <a:ea typeface="Verdana" panose="020B0604030504040204" pitchFamily="34" charset="0"/>
                <a:cs typeface="Verdana" panose="020B0604030504040204" pitchFamily="34" charset="0"/>
              </a:rPr>
              <a:t>&amp;</a:t>
            </a:r>
            <a:r>
              <a:rPr lang="ro-RO" sz="1500" dirty="0">
                <a:latin typeface="Verdana" panose="020B0604030504040204" pitchFamily="34" charset="0"/>
                <a:ea typeface="Verdana" panose="020B0604030504040204" pitchFamily="34" charset="0"/>
                <a:cs typeface="Verdana" panose="020B0604030504040204" pitchFamily="34" charset="0"/>
              </a:rPr>
              <a:t> răspunsuri</a:t>
            </a:r>
            <a:r>
              <a:rPr lang="en-GB" sz="1500" dirty="0">
                <a:latin typeface="Verdana" panose="020B0604030504040204" pitchFamily="34" charset="0"/>
                <a:ea typeface="Verdana" panose="020B0604030504040204" pitchFamily="34" charset="0"/>
                <a:cs typeface="Verdana" panose="020B0604030504040204" pitchFamily="34" charset="0"/>
              </a:rPr>
              <a:t>: </a:t>
            </a:r>
            <a:r>
              <a:rPr lang="en-GB" sz="1500" dirty="0" smtClean="0">
                <a:latin typeface="Verdana" panose="020B0604030504040204" pitchFamily="34" charset="0"/>
                <a:ea typeface="Verdana" panose="020B0604030504040204" pitchFamily="34" charset="0"/>
                <a:cs typeface="Verdana" panose="020B0604030504040204" pitchFamily="34" charset="0"/>
                <a:hlinkClick r:id="rId5"/>
              </a:rPr>
              <a:t>http://echa.europa.eu/qa-display/-/qadisplay/5s1R/view/reach/restrictions</a:t>
            </a:r>
            <a:r>
              <a:rPr lang="en-GB" sz="1500" dirty="0" smtClean="0">
                <a:latin typeface="Verdana" panose="020B0604030504040204" pitchFamily="34" charset="0"/>
                <a:ea typeface="Verdana" panose="020B0604030504040204" pitchFamily="34" charset="0"/>
                <a:cs typeface="Verdana" panose="020B0604030504040204" pitchFamily="34" charset="0"/>
              </a:rPr>
              <a:t> </a:t>
            </a:r>
          </a:p>
        </p:txBody>
      </p:sp>
    </p:spTree>
    <p:extLst>
      <p:ext uri="{BB962C8B-B14F-4D97-AF65-F5344CB8AC3E}">
        <p14:creationId xmlns:p14="http://schemas.microsoft.com/office/powerpoint/2010/main" val="66882372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a:xfrm>
            <a:off x="6553200" y="6356350"/>
            <a:ext cx="2133600" cy="365125"/>
          </a:xfrm>
        </p:spPr>
        <p:txBody>
          <a:bodyPr/>
          <a:lstStyle/>
          <a:p>
            <a:fld id="{6230B351-A18E-4512-92B8-03A75F39B8B0}" type="slidenum">
              <a:rPr lang="en-GB" sz="1000" smtClean="0">
                <a:latin typeface="Verdana" panose="020B0604030504040204" pitchFamily="34" charset="0"/>
                <a:ea typeface="Verdana" panose="020B0604030504040204" pitchFamily="34" charset="0"/>
                <a:cs typeface="Verdana" panose="020B0604030504040204" pitchFamily="34" charset="0"/>
              </a:rPr>
              <a:t>44</a:t>
            </a:fld>
            <a:endParaRPr lang="en-GB" sz="1000" dirty="0">
              <a:latin typeface="Verdana" panose="020B0604030504040204" pitchFamily="34" charset="0"/>
              <a:ea typeface="Verdana" panose="020B0604030504040204" pitchFamily="34" charset="0"/>
              <a:cs typeface="Verdana" panose="020B0604030504040204" pitchFamily="34" charset="0"/>
            </a:endParaRPr>
          </a:p>
        </p:txBody>
      </p:sp>
      <p:sp>
        <p:nvSpPr>
          <p:cNvPr id="5" name="Title 1"/>
          <p:cNvSpPr txBox="1">
            <a:spLocks/>
          </p:cNvSpPr>
          <p:nvPr/>
        </p:nvSpPr>
        <p:spPr>
          <a:xfrm>
            <a:off x="323528" y="260648"/>
            <a:ext cx="8564488" cy="110998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lvl="0" fontAlgn="t"/>
            <a:r>
              <a:rPr lang="ro-RO" sz="28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Procesul </a:t>
            </a:r>
            <a:r>
              <a:rPr lang="ro-RO" sz="2800" b="1" dirty="0">
                <a:solidFill>
                  <a:srgbClr val="0046AD"/>
                </a:solidFill>
                <a:latin typeface="Verdana" panose="020B0604030504040204" pitchFamily="34" charset="0"/>
                <a:ea typeface="Verdana" panose="020B0604030504040204" pitchFamily="34" charset="0"/>
                <a:cs typeface="Verdana" panose="020B0604030504040204" pitchFamily="34" charset="0"/>
              </a:rPr>
              <a:t>restricţionării</a:t>
            </a:r>
            <a:endParaRPr lang="en-US" sz="2800" b="1" dirty="0">
              <a:solidFill>
                <a:srgbClr val="0046AD"/>
              </a:solidFill>
              <a:latin typeface="Verdana" panose="020B0604030504040204" pitchFamily="34" charset="0"/>
              <a:ea typeface="Verdana" panose="020B0604030504040204" pitchFamily="34" charset="0"/>
              <a:cs typeface="Verdana" panose="020B0604030504040204" pitchFamily="34" charset="0"/>
            </a:endParaRPr>
          </a:p>
        </p:txBody>
      </p:sp>
      <p:grpSp>
        <p:nvGrpSpPr>
          <p:cNvPr id="19" name="Group 18"/>
          <p:cNvGrpSpPr/>
          <p:nvPr/>
        </p:nvGrpSpPr>
        <p:grpSpPr>
          <a:xfrm>
            <a:off x="-112596" y="2564904"/>
            <a:ext cx="9188356" cy="2016224"/>
            <a:chOff x="-112596" y="2564904"/>
            <a:chExt cx="9188356" cy="2016224"/>
          </a:xfrm>
          <a:effectLst/>
        </p:grpSpPr>
        <p:sp>
          <p:nvSpPr>
            <p:cNvPr id="8" name="Flowchart: Alternate Process 7"/>
            <p:cNvSpPr/>
            <p:nvPr/>
          </p:nvSpPr>
          <p:spPr>
            <a:xfrm>
              <a:off x="1242489" y="2564904"/>
              <a:ext cx="7794007" cy="2016224"/>
            </a:xfrm>
            <a:prstGeom prst="flowChartAlternateProcess">
              <a:avLst/>
            </a:prstGeom>
            <a:solidFill>
              <a:srgbClr val="E45E24"/>
            </a:solidFill>
            <a:ln>
              <a:solidFill>
                <a:srgbClr val="E45E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Diamond 12"/>
            <p:cNvSpPr/>
            <p:nvPr/>
          </p:nvSpPr>
          <p:spPr>
            <a:xfrm>
              <a:off x="7308306" y="3265345"/>
              <a:ext cx="751289" cy="616269"/>
            </a:xfrm>
            <a:prstGeom prst="diamond">
              <a:avLst/>
            </a:prstGeom>
            <a:solidFill>
              <a:schemeClr val="bg1"/>
            </a:solidFill>
            <a:ln w="38100">
              <a:solidFill>
                <a:srgbClr val="E45E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Bent-Up Arrow 70"/>
            <p:cNvSpPr/>
            <p:nvPr/>
          </p:nvSpPr>
          <p:spPr>
            <a:xfrm>
              <a:off x="7092280" y="3699505"/>
              <a:ext cx="696663" cy="360000"/>
            </a:xfrm>
            <a:prstGeom prst="bentUpArrow">
              <a:avLst/>
            </a:prstGeom>
            <a:solidFill>
              <a:srgbClr val="FFCC00"/>
            </a:solidFill>
            <a:ln>
              <a:solidFill>
                <a:srgbClr val="FF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Bent-Up Arrow 65"/>
            <p:cNvSpPr/>
            <p:nvPr/>
          </p:nvSpPr>
          <p:spPr>
            <a:xfrm rot="10800000" flipH="1">
              <a:off x="5558373" y="2997918"/>
              <a:ext cx="2230570" cy="359073"/>
            </a:xfrm>
            <a:prstGeom prst="bentUpArrow">
              <a:avLst/>
            </a:prstGeom>
            <a:solidFill>
              <a:srgbClr val="FFCC00"/>
            </a:solidFill>
            <a:ln>
              <a:solidFill>
                <a:srgbClr val="FF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lowchart: Alternate Process 8"/>
            <p:cNvSpPr/>
            <p:nvPr/>
          </p:nvSpPr>
          <p:spPr>
            <a:xfrm>
              <a:off x="7976283" y="3204676"/>
              <a:ext cx="1008783" cy="737607"/>
            </a:xfrm>
            <a:prstGeom prst="flowChartAlternateProcess">
              <a:avLst/>
            </a:prstGeom>
            <a:solidFill>
              <a:schemeClr val="bg1"/>
            </a:solidFill>
            <a:ln w="38100">
              <a:solidFill>
                <a:srgbClr val="E45E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ounded Rectangle 10"/>
            <p:cNvSpPr/>
            <p:nvPr/>
          </p:nvSpPr>
          <p:spPr>
            <a:xfrm>
              <a:off x="1259632" y="3218358"/>
              <a:ext cx="1035455" cy="710243"/>
            </a:xfrm>
            <a:prstGeom prst="roundRect">
              <a:avLst/>
            </a:prstGeom>
            <a:solidFill>
              <a:schemeClr val="bg1"/>
            </a:solidFill>
            <a:ln w="38100">
              <a:solidFill>
                <a:srgbClr val="E45E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Flowchart: Alternate Process 13"/>
            <p:cNvSpPr/>
            <p:nvPr/>
          </p:nvSpPr>
          <p:spPr>
            <a:xfrm>
              <a:off x="3500871" y="3204676"/>
              <a:ext cx="1134985" cy="737607"/>
            </a:xfrm>
            <a:prstGeom prst="flowChartAlternateProcess">
              <a:avLst/>
            </a:prstGeom>
            <a:solidFill>
              <a:schemeClr val="bg1"/>
            </a:solidFill>
            <a:ln w="38100">
              <a:solidFill>
                <a:srgbClr val="E45E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p:cNvSpPr txBox="1"/>
            <p:nvPr/>
          </p:nvSpPr>
          <p:spPr>
            <a:xfrm>
              <a:off x="1115616" y="3278758"/>
              <a:ext cx="1331639" cy="769441"/>
            </a:xfrm>
            <a:prstGeom prst="rect">
              <a:avLst/>
            </a:prstGeom>
            <a:noFill/>
          </p:spPr>
          <p:txBody>
            <a:bodyPr wrap="square" rtlCol="0">
              <a:spAutoFit/>
            </a:bodyPr>
            <a:lstStyle/>
            <a:p>
              <a:pPr algn="ctr"/>
              <a:r>
                <a:rPr lang="vi-VN" sz="1100" b="1" dirty="0" smtClean="0">
                  <a:solidFill>
                    <a:srgbClr val="E45E24"/>
                  </a:solidFill>
                  <a:latin typeface="Verdana" panose="020B0604030504040204" pitchFamily="34" charset="0"/>
                  <a:ea typeface="Verdana" panose="020B0604030504040204" pitchFamily="34" charset="0"/>
                  <a:cs typeface="Verdana" panose="020B0604030504040204" pitchFamily="34" charset="0"/>
                </a:rPr>
                <a:t>Propunere</a:t>
              </a:r>
              <a:endParaRPr lang="en-US" sz="1100" b="1" dirty="0" smtClean="0">
                <a:solidFill>
                  <a:srgbClr val="E45E24"/>
                </a:solidFill>
                <a:latin typeface="Verdana" panose="020B0604030504040204" pitchFamily="34" charset="0"/>
                <a:ea typeface="Verdana" panose="020B0604030504040204" pitchFamily="34" charset="0"/>
                <a:cs typeface="Verdana" panose="020B0604030504040204" pitchFamily="34" charset="0"/>
              </a:endParaRPr>
            </a:p>
            <a:p>
              <a:pPr algn="ctr"/>
              <a:r>
                <a:rPr lang="en-US" sz="1100" b="1" dirty="0" smtClean="0">
                  <a:solidFill>
                    <a:srgbClr val="E45E24"/>
                  </a:solidFill>
                  <a:latin typeface="Verdana" panose="020B0604030504040204" pitchFamily="34" charset="0"/>
                  <a:ea typeface="Verdana" panose="020B0604030504040204" pitchFamily="34" charset="0"/>
                  <a:cs typeface="Verdana" panose="020B0604030504040204" pitchFamily="34" charset="0"/>
                </a:rPr>
                <a:t>d</a:t>
              </a:r>
              <a:r>
                <a:rPr lang="vi-VN" sz="1100" b="1" dirty="0" smtClean="0">
                  <a:solidFill>
                    <a:srgbClr val="E45E24"/>
                  </a:solidFill>
                  <a:latin typeface="Verdana" panose="020B0604030504040204" pitchFamily="34" charset="0"/>
                  <a:ea typeface="Verdana" panose="020B0604030504040204" pitchFamily="34" charset="0"/>
                  <a:cs typeface="Verdana" panose="020B0604030504040204" pitchFamily="34" charset="0"/>
                </a:rPr>
                <a:t>e</a:t>
              </a:r>
              <a:r>
                <a:rPr lang="en-US" sz="1100" b="1" dirty="0" smtClean="0">
                  <a:solidFill>
                    <a:srgbClr val="E45E24"/>
                  </a:solidFill>
                  <a:latin typeface="Verdana" panose="020B0604030504040204" pitchFamily="34" charset="0"/>
                  <a:ea typeface="Verdana" panose="020B0604030504040204" pitchFamily="34" charset="0"/>
                  <a:cs typeface="Verdana" panose="020B0604030504040204" pitchFamily="34" charset="0"/>
                </a:rPr>
                <a:t> r</a:t>
              </a:r>
              <a:r>
                <a:rPr lang="vi-VN" sz="1100" b="1" dirty="0" smtClean="0">
                  <a:solidFill>
                    <a:srgbClr val="E45E24"/>
                  </a:solidFill>
                  <a:latin typeface="Verdana" panose="020B0604030504040204" pitchFamily="34" charset="0"/>
                  <a:ea typeface="Verdana" panose="020B0604030504040204" pitchFamily="34" charset="0"/>
                  <a:cs typeface="Verdana" panose="020B0604030504040204" pitchFamily="34" charset="0"/>
                </a:rPr>
                <a:t>estric</a:t>
              </a:r>
              <a:r>
                <a:rPr lang="en-US" sz="1100" b="1" dirty="0" smtClean="0">
                  <a:solidFill>
                    <a:srgbClr val="E45E24"/>
                  </a:solidFill>
                  <a:latin typeface="Verdana" panose="020B0604030504040204" pitchFamily="34" charset="0"/>
                  <a:ea typeface="Verdana" panose="020B0604030504040204" pitchFamily="34" charset="0"/>
                  <a:cs typeface="Verdana" panose="020B0604030504040204" pitchFamily="34" charset="0"/>
                </a:rPr>
                <a:t>-</a:t>
              </a:r>
              <a:r>
                <a:rPr lang="vi-VN" sz="1100" b="1" dirty="0" smtClean="0">
                  <a:solidFill>
                    <a:srgbClr val="E45E24"/>
                  </a:solidFill>
                  <a:latin typeface="Verdana" panose="020B0604030504040204" pitchFamily="34" charset="0"/>
                  <a:ea typeface="Verdana" panose="020B0604030504040204" pitchFamily="34" charset="0"/>
                  <a:cs typeface="Verdana" panose="020B0604030504040204" pitchFamily="34" charset="0"/>
                </a:rPr>
                <a:t>ţionare</a:t>
              </a:r>
              <a:endParaRPr lang="vi-VN" sz="1100" b="1" dirty="0">
                <a:solidFill>
                  <a:srgbClr val="E45E24"/>
                </a:solidFill>
                <a:latin typeface="Verdana" panose="020B0604030504040204" pitchFamily="34" charset="0"/>
                <a:ea typeface="Verdana" panose="020B0604030504040204" pitchFamily="34" charset="0"/>
                <a:cs typeface="Verdana" panose="020B0604030504040204" pitchFamily="34" charset="0"/>
              </a:endParaRPr>
            </a:p>
            <a:p>
              <a:pPr algn="ctr"/>
              <a:endParaRPr lang="en-GB" sz="1100" b="1" dirty="0">
                <a:solidFill>
                  <a:srgbClr val="E45E24"/>
                </a:solidFill>
                <a:latin typeface="Verdana" panose="020B0604030504040204" pitchFamily="34" charset="0"/>
                <a:ea typeface="Verdana" panose="020B0604030504040204" pitchFamily="34" charset="0"/>
                <a:cs typeface="Verdana" panose="020B0604030504040204" pitchFamily="34" charset="0"/>
              </a:endParaRPr>
            </a:p>
          </p:txBody>
        </p:sp>
        <p:sp>
          <p:nvSpPr>
            <p:cNvPr id="17" name="TextBox 16"/>
            <p:cNvSpPr txBox="1"/>
            <p:nvPr/>
          </p:nvSpPr>
          <p:spPr>
            <a:xfrm>
              <a:off x="3411720" y="3358036"/>
              <a:ext cx="1300220" cy="600164"/>
            </a:xfrm>
            <a:prstGeom prst="rect">
              <a:avLst/>
            </a:prstGeom>
            <a:noFill/>
          </p:spPr>
          <p:txBody>
            <a:bodyPr wrap="square" rtlCol="0">
              <a:spAutoFit/>
            </a:bodyPr>
            <a:lstStyle/>
            <a:p>
              <a:pPr algn="ctr"/>
              <a:r>
                <a:rPr lang="vi-VN" sz="1100" b="1" dirty="0" smtClean="0">
                  <a:solidFill>
                    <a:srgbClr val="E45E24"/>
                  </a:solidFill>
                  <a:latin typeface="Verdana" panose="020B0604030504040204" pitchFamily="34" charset="0"/>
                  <a:ea typeface="Verdana" panose="020B0604030504040204" pitchFamily="34" charset="0"/>
                  <a:cs typeface="Verdana" panose="020B0604030504040204" pitchFamily="34" charset="0"/>
                </a:rPr>
                <a:t>Consultare </a:t>
              </a:r>
              <a:r>
                <a:rPr lang="vi-VN" sz="1100" b="1" dirty="0">
                  <a:solidFill>
                    <a:srgbClr val="E45E24"/>
                  </a:solidFill>
                  <a:latin typeface="Verdana" panose="020B0604030504040204" pitchFamily="34" charset="0"/>
                  <a:ea typeface="Verdana" panose="020B0604030504040204" pitchFamily="34" charset="0"/>
                  <a:cs typeface="Verdana" panose="020B0604030504040204" pitchFamily="34" charset="0"/>
                </a:rPr>
                <a:t>publică</a:t>
              </a:r>
            </a:p>
            <a:p>
              <a:pPr algn="ctr"/>
              <a:endParaRPr lang="en-GB" sz="1100" b="1" dirty="0">
                <a:solidFill>
                  <a:srgbClr val="E45E24"/>
                </a:solidFill>
                <a:latin typeface="Verdana" panose="020B0604030504040204" pitchFamily="34" charset="0"/>
                <a:ea typeface="Verdana" panose="020B0604030504040204" pitchFamily="34" charset="0"/>
                <a:cs typeface="Verdana" panose="020B0604030504040204" pitchFamily="34" charset="0"/>
              </a:endParaRPr>
            </a:p>
          </p:txBody>
        </p:sp>
        <p:sp>
          <p:nvSpPr>
            <p:cNvPr id="24" name="Flowchart: Alternate Process 23"/>
            <p:cNvSpPr/>
            <p:nvPr/>
          </p:nvSpPr>
          <p:spPr>
            <a:xfrm>
              <a:off x="4716017" y="3699505"/>
              <a:ext cx="842357" cy="737607"/>
            </a:xfrm>
            <a:prstGeom prst="flowChartAlternateProcess">
              <a:avLst/>
            </a:prstGeom>
            <a:solidFill>
              <a:schemeClr val="bg1"/>
            </a:solidFill>
            <a:ln w="38100">
              <a:solidFill>
                <a:srgbClr val="E45E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extBox 26"/>
            <p:cNvSpPr txBox="1"/>
            <p:nvPr/>
          </p:nvSpPr>
          <p:spPr>
            <a:xfrm>
              <a:off x="4563848" y="3717032"/>
              <a:ext cx="253746" cy="216000"/>
            </a:xfrm>
            <a:prstGeom prst="rightArrow">
              <a:avLst/>
            </a:prstGeom>
            <a:solidFill>
              <a:srgbClr val="FFCC00"/>
            </a:solidFill>
            <a:ln>
              <a:solidFill>
                <a:srgbClr val="FFCC00"/>
              </a:solidFill>
            </a:ln>
          </p:spPr>
          <p:txBody>
            <a:bodyPr wrap="square" rtlCol="0">
              <a:spAutoFit/>
            </a:bodyPr>
            <a:lstStyle/>
            <a:p>
              <a:pPr algn="ctr"/>
              <a:endParaRPr lang="en-GB" sz="1000" b="1" dirty="0">
                <a:solidFill>
                  <a:schemeClr val="bg1"/>
                </a:solidFill>
              </a:endParaRPr>
            </a:p>
          </p:txBody>
        </p:sp>
        <p:sp>
          <p:nvSpPr>
            <p:cNvPr id="31" name="TextBox 30"/>
            <p:cNvSpPr txBox="1"/>
            <p:nvPr/>
          </p:nvSpPr>
          <p:spPr>
            <a:xfrm>
              <a:off x="7908042" y="3373424"/>
              <a:ext cx="1167718" cy="600164"/>
            </a:xfrm>
            <a:prstGeom prst="rect">
              <a:avLst/>
            </a:prstGeom>
            <a:noFill/>
          </p:spPr>
          <p:txBody>
            <a:bodyPr wrap="square" rtlCol="0">
              <a:spAutoFit/>
            </a:bodyPr>
            <a:lstStyle/>
            <a:p>
              <a:pPr algn="ctr"/>
              <a:r>
                <a:rPr lang="vi-VN" sz="1100" b="1" dirty="0" smtClean="0">
                  <a:solidFill>
                    <a:srgbClr val="E45E24"/>
                  </a:solidFill>
                  <a:latin typeface="Verdana" panose="020B0604030504040204" pitchFamily="34" charset="0"/>
                  <a:ea typeface="Verdana" panose="020B0604030504040204" pitchFamily="34" charset="0"/>
                  <a:cs typeface="Verdana" panose="020B0604030504040204" pitchFamily="34" charset="0"/>
                </a:rPr>
                <a:t>Lista </a:t>
              </a:r>
              <a:r>
                <a:rPr lang="vi-VN" sz="1100" b="1" dirty="0">
                  <a:solidFill>
                    <a:srgbClr val="E45E24"/>
                  </a:solidFill>
                  <a:latin typeface="Verdana" panose="020B0604030504040204" pitchFamily="34" charset="0"/>
                  <a:ea typeface="Verdana" panose="020B0604030504040204" pitchFamily="34" charset="0"/>
                  <a:cs typeface="Verdana" panose="020B0604030504040204" pitchFamily="34" charset="0"/>
                </a:rPr>
                <a:t>restricţiilor</a:t>
              </a:r>
            </a:p>
            <a:p>
              <a:pPr algn="ctr"/>
              <a:endParaRPr lang="en-GB" sz="1100" b="1" dirty="0">
                <a:solidFill>
                  <a:srgbClr val="E45E24"/>
                </a:solidFill>
                <a:latin typeface="Verdana" panose="020B0604030504040204" pitchFamily="34" charset="0"/>
                <a:ea typeface="Verdana" panose="020B0604030504040204" pitchFamily="34" charset="0"/>
                <a:cs typeface="Verdana" panose="020B0604030504040204" pitchFamily="34" charset="0"/>
              </a:endParaRPr>
            </a:p>
          </p:txBody>
        </p:sp>
        <p:sp>
          <p:nvSpPr>
            <p:cNvPr id="32" name="Rounded Rectangle 31"/>
            <p:cNvSpPr/>
            <p:nvPr/>
          </p:nvSpPr>
          <p:spPr>
            <a:xfrm>
              <a:off x="107504" y="3218358"/>
              <a:ext cx="1080120" cy="710243"/>
            </a:xfrm>
            <a:prstGeom prst="roundRect">
              <a:avLst/>
            </a:prstGeom>
            <a:solidFill>
              <a:schemeClr val="bg1"/>
            </a:solidFill>
            <a:ln w="38100">
              <a:solidFill>
                <a:srgbClr val="E45E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TextBox 32"/>
            <p:cNvSpPr txBox="1"/>
            <p:nvPr/>
          </p:nvSpPr>
          <p:spPr>
            <a:xfrm>
              <a:off x="-112596" y="3358036"/>
              <a:ext cx="1516244" cy="430887"/>
            </a:xfrm>
            <a:prstGeom prst="rect">
              <a:avLst/>
            </a:prstGeom>
            <a:noFill/>
          </p:spPr>
          <p:txBody>
            <a:bodyPr wrap="square" rtlCol="0">
              <a:spAutoFit/>
            </a:bodyPr>
            <a:lstStyle/>
            <a:p>
              <a:pPr algn="ctr"/>
              <a:r>
                <a:rPr lang="vi-VN" sz="1100" b="1" dirty="0" smtClean="0">
                  <a:solidFill>
                    <a:srgbClr val="E45E24"/>
                  </a:solidFill>
                  <a:latin typeface="Verdana" panose="020B0604030504040204" pitchFamily="34" charset="0"/>
                  <a:ea typeface="Verdana" panose="020B0604030504040204" pitchFamily="34" charset="0"/>
                  <a:cs typeface="Verdana" panose="020B0604030504040204" pitchFamily="34" charset="0"/>
                </a:rPr>
                <a:t>Registrul intenţiilor</a:t>
              </a:r>
              <a:endParaRPr lang="vi-VN" sz="1100" b="1" dirty="0">
                <a:solidFill>
                  <a:srgbClr val="E45E24"/>
                </a:solidFill>
                <a:latin typeface="Verdana" panose="020B0604030504040204" pitchFamily="34" charset="0"/>
                <a:ea typeface="Verdana" panose="020B0604030504040204" pitchFamily="34" charset="0"/>
                <a:cs typeface="Verdana" panose="020B0604030504040204" pitchFamily="34" charset="0"/>
              </a:endParaRPr>
            </a:p>
          </p:txBody>
        </p:sp>
        <p:sp>
          <p:nvSpPr>
            <p:cNvPr id="25" name="TextBox 24"/>
            <p:cNvSpPr txBox="1"/>
            <p:nvPr/>
          </p:nvSpPr>
          <p:spPr>
            <a:xfrm>
              <a:off x="4676195" y="3788923"/>
              <a:ext cx="974466" cy="600164"/>
            </a:xfrm>
            <a:prstGeom prst="rect">
              <a:avLst/>
            </a:prstGeom>
            <a:noFill/>
          </p:spPr>
          <p:txBody>
            <a:bodyPr wrap="square" rtlCol="0">
              <a:spAutoFit/>
            </a:bodyPr>
            <a:lstStyle/>
            <a:p>
              <a:pPr algn="ctr"/>
              <a:r>
                <a:rPr lang="vi-VN" sz="1100" b="1" dirty="0" smtClean="0">
                  <a:solidFill>
                    <a:srgbClr val="E45E24"/>
                  </a:solidFill>
                  <a:latin typeface="Verdana" panose="020B0604030504040204" pitchFamily="34" charset="0"/>
                  <a:ea typeface="Verdana" panose="020B0604030504040204" pitchFamily="34" charset="0"/>
                  <a:cs typeface="Verdana" panose="020B0604030504040204" pitchFamily="34" charset="0"/>
                </a:rPr>
                <a:t>Proiect </a:t>
              </a:r>
              <a:r>
                <a:rPr lang="vi-VN" sz="1100" b="1" dirty="0">
                  <a:solidFill>
                    <a:srgbClr val="E45E24"/>
                  </a:solidFill>
                  <a:latin typeface="Verdana" panose="020B0604030504040204" pitchFamily="34" charset="0"/>
                  <a:ea typeface="Verdana" panose="020B0604030504040204" pitchFamily="34" charset="0"/>
                  <a:cs typeface="Verdana" panose="020B0604030504040204" pitchFamily="34" charset="0"/>
                </a:rPr>
                <a:t>de opinie </a:t>
              </a:r>
              <a:r>
                <a:rPr lang="vi-VN" sz="1100" b="1" dirty="0" smtClean="0">
                  <a:solidFill>
                    <a:srgbClr val="E45E24"/>
                  </a:solidFill>
                  <a:latin typeface="Verdana" panose="020B0604030504040204" pitchFamily="34" charset="0"/>
                  <a:ea typeface="Verdana" panose="020B0604030504040204" pitchFamily="34" charset="0"/>
                  <a:cs typeface="Verdana" panose="020B0604030504040204" pitchFamily="34" charset="0"/>
                </a:rPr>
                <a:t>SEAC</a:t>
              </a:r>
              <a:endParaRPr lang="vi-VN" sz="1100" b="1" dirty="0">
                <a:solidFill>
                  <a:srgbClr val="E45E24"/>
                </a:solidFill>
                <a:latin typeface="Verdana" panose="020B0604030504040204" pitchFamily="34" charset="0"/>
                <a:ea typeface="Verdana" panose="020B0604030504040204" pitchFamily="34" charset="0"/>
                <a:cs typeface="Verdana" panose="020B0604030504040204" pitchFamily="34" charset="0"/>
              </a:endParaRPr>
            </a:p>
          </p:txBody>
        </p:sp>
        <p:sp>
          <p:nvSpPr>
            <p:cNvPr id="42" name="Flowchart: Alternate Process 41"/>
            <p:cNvSpPr/>
            <p:nvPr/>
          </p:nvSpPr>
          <p:spPr>
            <a:xfrm>
              <a:off x="5580112" y="3699505"/>
              <a:ext cx="1134985" cy="737607"/>
            </a:xfrm>
            <a:prstGeom prst="flowChartAlternateProcess">
              <a:avLst/>
            </a:prstGeom>
            <a:solidFill>
              <a:schemeClr val="bg1"/>
            </a:solidFill>
            <a:ln w="38100">
              <a:solidFill>
                <a:srgbClr val="E45E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TextBox 42"/>
            <p:cNvSpPr txBox="1"/>
            <p:nvPr/>
          </p:nvSpPr>
          <p:spPr>
            <a:xfrm>
              <a:off x="5508104" y="3852865"/>
              <a:ext cx="1300220" cy="430887"/>
            </a:xfrm>
            <a:prstGeom prst="rect">
              <a:avLst/>
            </a:prstGeom>
            <a:noFill/>
          </p:spPr>
          <p:txBody>
            <a:bodyPr wrap="square" rtlCol="0">
              <a:spAutoFit/>
            </a:bodyPr>
            <a:lstStyle/>
            <a:p>
              <a:pPr algn="ctr"/>
              <a:r>
                <a:rPr lang="vi-VN" sz="1100" b="1" dirty="0" smtClean="0">
                  <a:solidFill>
                    <a:srgbClr val="E45E24"/>
                  </a:solidFill>
                  <a:latin typeface="Verdana" panose="020B0604030504040204" pitchFamily="34" charset="0"/>
                  <a:ea typeface="Verdana" panose="020B0604030504040204" pitchFamily="34" charset="0"/>
                  <a:cs typeface="Verdana" panose="020B0604030504040204" pitchFamily="34" charset="0"/>
                </a:rPr>
                <a:t>Consultare </a:t>
              </a:r>
              <a:r>
                <a:rPr lang="vi-VN" sz="1100" b="1" dirty="0">
                  <a:solidFill>
                    <a:srgbClr val="E45E24"/>
                  </a:solidFill>
                  <a:latin typeface="Verdana" panose="020B0604030504040204" pitchFamily="34" charset="0"/>
                  <a:ea typeface="Verdana" panose="020B0604030504040204" pitchFamily="34" charset="0"/>
                  <a:cs typeface="Verdana" panose="020B0604030504040204" pitchFamily="34" charset="0"/>
                </a:rPr>
                <a:t>publică </a:t>
              </a:r>
            </a:p>
          </p:txBody>
        </p:sp>
        <p:sp>
          <p:nvSpPr>
            <p:cNvPr id="20" name="TextBox 19"/>
            <p:cNvSpPr txBox="1"/>
            <p:nvPr/>
          </p:nvSpPr>
          <p:spPr>
            <a:xfrm>
              <a:off x="5436096" y="3960308"/>
              <a:ext cx="253746" cy="216000"/>
            </a:xfrm>
            <a:prstGeom prst="rightArrow">
              <a:avLst/>
            </a:prstGeom>
            <a:solidFill>
              <a:srgbClr val="FFCC00"/>
            </a:solidFill>
            <a:ln>
              <a:solidFill>
                <a:srgbClr val="FFCC00"/>
              </a:solidFill>
            </a:ln>
          </p:spPr>
          <p:txBody>
            <a:bodyPr wrap="square" rtlCol="0">
              <a:spAutoFit/>
            </a:bodyPr>
            <a:lstStyle/>
            <a:p>
              <a:pPr algn="ctr"/>
              <a:endParaRPr lang="en-GB" sz="1000" b="1" dirty="0">
                <a:solidFill>
                  <a:schemeClr val="bg1"/>
                </a:solidFill>
              </a:endParaRPr>
            </a:p>
          </p:txBody>
        </p:sp>
        <p:sp>
          <p:nvSpPr>
            <p:cNvPr id="21" name="Flowchart: Alternate Process 20"/>
            <p:cNvSpPr/>
            <p:nvPr/>
          </p:nvSpPr>
          <p:spPr>
            <a:xfrm>
              <a:off x="4737235" y="2708920"/>
              <a:ext cx="990969" cy="737607"/>
            </a:xfrm>
            <a:prstGeom prst="flowChartAlternateProcess">
              <a:avLst/>
            </a:prstGeom>
            <a:solidFill>
              <a:schemeClr val="bg1"/>
            </a:solidFill>
            <a:ln w="38100">
              <a:solidFill>
                <a:srgbClr val="E45E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p:cNvSpPr txBox="1"/>
            <p:nvPr/>
          </p:nvSpPr>
          <p:spPr>
            <a:xfrm>
              <a:off x="4563848" y="2971663"/>
              <a:ext cx="1300220" cy="261610"/>
            </a:xfrm>
            <a:prstGeom prst="rect">
              <a:avLst/>
            </a:prstGeom>
            <a:noFill/>
          </p:spPr>
          <p:txBody>
            <a:bodyPr wrap="square" rtlCol="0">
              <a:spAutoFit/>
            </a:bodyPr>
            <a:lstStyle/>
            <a:p>
              <a:pPr algn="ctr"/>
              <a:r>
                <a:rPr lang="vi-VN" sz="1100" b="1" dirty="0" smtClean="0">
                  <a:solidFill>
                    <a:srgbClr val="E45E24"/>
                  </a:solidFill>
                  <a:latin typeface="Verdana" panose="020B0604030504040204" pitchFamily="34" charset="0"/>
                  <a:ea typeface="Verdana" panose="020B0604030504040204" pitchFamily="34" charset="0"/>
                  <a:cs typeface="Verdana" panose="020B0604030504040204" pitchFamily="34" charset="0"/>
                </a:rPr>
                <a:t>Opinia RAC</a:t>
              </a:r>
              <a:endParaRPr lang="vi-VN" sz="1100" b="1" dirty="0">
                <a:solidFill>
                  <a:srgbClr val="E45E24"/>
                </a:solidFill>
                <a:latin typeface="Verdana" panose="020B0604030504040204" pitchFamily="34" charset="0"/>
                <a:ea typeface="Verdana" panose="020B0604030504040204" pitchFamily="34" charset="0"/>
                <a:cs typeface="Verdana" panose="020B0604030504040204" pitchFamily="34" charset="0"/>
              </a:endParaRPr>
            </a:p>
          </p:txBody>
        </p:sp>
        <p:sp>
          <p:nvSpPr>
            <p:cNvPr id="26" name="TextBox 25"/>
            <p:cNvSpPr txBox="1"/>
            <p:nvPr/>
          </p:nvSpPr>
          <p:spPr>
            <a:xfrm>
              <a:off x="4563848" y="3212976"/>
              <a:ext cx="253746" cy="216000"/>
            </a:xfrm>
            <a:prstGeom prst="rightArrow">
              <a:avLst/>
            </a:prstGeom>
            <a:solidFill>
              <a:srgbClr val="FFCC00"/>
            </a:solidFill>
            <a:ln>
              <a:solidFill>
                <a:srgbClr val="FFCC00"/>
              </a:solidFill>
            </a:ln>
          </p:spPr>
          <p:txBody>
            <a:bodyPr wrap="square" rtlCol="0">
              <a:spAutoFit/>
            </a:bodyPr>
            <a:lstStyle/>
            <a:p>
              <a:pPr algn="ctr"/>
              <a:endParaRPr lang="en-GB" sz="1000" b="1" dirty="0">
                <a:solidFill>
                  <a:schemeClr val="bg1"/>
                </a:solidFill>
              </a:endParaRPr>
            </a:p>
          </p:txBody>
        </p:sp>
        <p:sp>
          <p:nvSpPr>
            <p:cNvPr id="44" name="Flowchart: Alternate Process 43"/>
            <p:cNvSpPr/>
            <p:nvPr/>
          </p:nvSpPr>
          <p:spPr>
            <a:xfrm>
              <a:off x="6732240" y="3699505"/>
              <a:ext cx="792087" cy="737607"/>
            </a:xfrm>
            <a:prstGeom prst="flowChartAlternateProcess">
              <a:avLst/>
            </a:prstGeom>
            <a:solidFill>
              <a:schemeClr val="bg1"/>
            </a:solidFill>
            <a:ln w="38100">
              <a:solidFill>
                <a:srgbClr val="E45E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TextBox 44"/>
            <p:cNvSpPr txBox="1"/>
            <p:nvPr/>
          </p:nvSpPr>
          <p:spPr>
            <a:xfrm>
              <a:off x="6732240" y="3852865"/>
              <a:ext cx="792088" cy="430887"/>
            </a:xfrm>
            <a:prstGeom prst="rect">
              <a:avLst/>
            </a:prstGeom>
            <a:noFill/>
          </p:spPr>
          <p:txBody>
            <a:bodyPr wrap="square" rtlCol="0">
              <a:spAutoFit/>
            </a:bodyPr>
            <a:lstStyle/>
            <a:p>
              <a:pPr algn="ctr"/>
              <a:r>
                <a:rPr lang="vi-VN" sz="1100" b="1" dirty="0" smtClean="0">
                  <a:solidFill>
                    <a:srgbClr val="E45E24"/>
                  </a:solidFill>
                  <a:latin typeface="Verdana" panose="020B0604030504040204" pitchFamily="34" charset="0"/>
                  <a:ea typeface="Verdana" panose="020B0604030504040204" pitchFamily="34" charset="0"/>
                  <a:cs typeface="Verdana" panose="020B0604030504040204" pitchFamily="34" charset="0"/>
                </a:rPr>
                <a:t>Opinia SEAC</a:t>
              </a:r>
              <a:endParaRPr lang="vi-VN" sz="1100" b="1" dirty="0">
                <a:solidFill>
                  <a:srgbClr val="E45E24"/>
                </a:solidFill>
                <a:latin typeface="Verdana" panose="020B0604030504040204" pitchFamily="34" charset="0"/>
                <a:ea typeface="Verdana" panose="020B0604030504040204" pitchFamily="34" charset="0"/>
                <a:cs typeface="Verdana" panose="020B0604030504040204" pitchFamily="34" charset="0"/>
              </a:endParaRPr>
            </a:p>
          </p:txBody>
        </p:sp>
        <p:sp>
          <p:nvSpPr>
            <p:cNvPr id="46" name="TextBox 45"/>
            <p:cNvSpPr txBox="1"/>
            <p:nvPr/>
          </p:nvSpPr>
          <p:spPr>
            <a:xfrm>
              <a:off x="6588224" y="3960308"/>
              <a:ext cx="253746" cy="216000"/>
            </a:xfrm>
            <a:prstGeom prst="rightArrow">
              <a:avLst/>
            </a:prstGeom>
            <a:solidFill>
              <a:srgbClr val="FFCC00"/>
            </a:solidFill>
            <a:ln>
              <a:solidFill>
                <a:srgbClr val="FFCC00"/>
              </a:solidFill>
            </a:ln>
          </p:spPr>
          <p:txBody>
            <a:bodyPr wrap="square" rtlCol="0">
              <a:spAutoFit/>
            </a:bodyPr>
            <a:lstStyle/>
            <a:p>
              <a:pPr algn="ctr"/>
              <a:endParaRPr lang="en-GB" sz="1000" b="1" dirty="0">
                <a:solidFill>
                  <a:schemeClr val="bg1"/>
                </a:solidFill>
              </a:endParaRPr>
            </a:p>
          </p:txBody>
        </p:sp>
        <p:sp>
          <p:nvSpPr>
            <p:cNvPr id="65" name="TextBox 64"/>
            <p:cNvSpPr txBox="1"/>
            <p:nvPr/>
          </p:nvSpPr>
          <p:spPr>
            <a:xfrm>
              <a:off x="1115616" y="3465479"/>
              <a:ext cx="253746" cy="216000"/>
            </a:xfrm>
            <a:prstGeom prst="rightArrow">
              <a:avLst/>
            </a:prstGeom>
            <a:solidFill>
              <a:srgbClr val="FFCC00"/>
            </a:solidFill>
            <a:ln>
              <a:solidFill>
                <a:srgbClr val="FFCC00"/>
              </a:solidFill>
            </a:ln>
          </p:spPr>
          <p:txBody>
            <a:bodyPr wrap="square" rtlCol="0">
              <a:spAutoFit/>
            </a:bodyPr>
            <a:lstStyle/>
            <a:p>
              <a:pPr algn="ctr"/>
              <a:endParaRPr lang="en-GB" sz="1000" b="1" dirty="0">
                <a:solidFill>
                  <a:schemeClr val="bg1"/>
                </a:solidFill>
              </a:endParaRPr>
            </a:p>
          </p:txBody>
        </p:sp>
        <p:sp>
          <p:nvSpPr>
            <p:cNvPr id="68" name="Bent Arrow 67"/>
            <p:cNvSpPr/>
            <p:nvPr/>
          </p:nvSpPr>
          <p:spPr>
            <a:xfrm>
              <a:off x="3131840" y="2870463"/>
              <a:ext cx="1685754" cy="396000"/>
            </a:xfrm>
            <a:prstGeom prst="bentArrow">
              <a:avLst/>
            </a:prstGeom>
            <a:solidFill>
              <a:srgbClr val="FFCC00"/>
            </a:solidFill>
            <a:ln>
              <a:solidFill>
                <a:srgbClr val="FF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70" name="Bent Arrow 69"/>
            <p:cNvSpPr/>
            <p:nvPr/>
          </p:nvSpPr>
          <p:spPr>
            <a:xfrm rot="10800000" flipH="1">
              <a:off x="3131840" y="3874390"/>
              <a:ext cx="1685754" cy="396000"/>
            </a:xfrm>
            <a:prstGeom prst="bentArrow">
              <a:avLst/>
            </a:prstGeom>
            <a:solidFill>
              <a:srgbClr val="FFCC00"/>
            </a:solidFill>
            <a:ln>
              <a:solidFill>
                <a:srgbClr val="FF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2" name="Rounded Rectangle 11"/>
            <p:cNvSpPr/>
            <p:nvPr/>
          </p:nvSpPr>
          <p:spPr>
            <a:xfrm>
              <a:off x="2331600" y="3204907"/>
              <a:ext cx="1165253" cy="737144"/>
            </a:xfrm>
            <a:prstGeom prst="roundRect">
              <a:avLst/>
            </a:prstGeom>
            <a:solidFill>
              <a:schemeClr val="bg1"/>
            </a:solidFill>
            <a:ln w="38100">
              <a:solidFill>
                <a:srgbClr val="E45E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p:cNvSpPr txBox="1"/>
            <p:nvPr/>
          </p:nvSpPr>
          <p:spPr>
            <a:xfrm>
              <a:off x="2259592" y="3273397"/>
              <a:ext cx="1300220" cy="600164"/>
            </a:xfrm>
            <a:prstGeom prst="rect">
              <a:avLst/>
            </a:prstGeom>
            <a:noFill/>
          </p:spPr>
          <p:txBody>
            <a:bodyPr wrap="square" rtlCol="0">
              <a:spAutoFit/>
            </a:bodyPr>
            <a:lstStyle/>
            <a:p>
              <a:pPr algn="ctr"/>
              <a:r>
                <a:rPr lang="vi-VN" sz="1100" b="1" dirty="0" smtClean="0">
                  <a:solidFill>
                    <a:srgbClr val="E45E24"/>
                  </a:solidFill>
                  <a:latin typeface="Verdana" panose="020B0604030504040204" pitchFamily="34" charset="0"/>
                  <a:ea typeface="Verdana" panose="020B0604030504040204" pitchFamily="34" charset="0"/>
                  <a:cs typeface="Verdana" panose="020B0604030504040204" pitchFamily="34" charset="0"/>
                </a:rPr>
                <a:t>Restricţion</a:t>
              </a:r>
              <a:r>
                <a:rPr lang="en-US" sz="1100" b="1" dirty="0" smtClean="0">
                  <a:solidFill>
                    <a:srgbClr val="E45E24"/>
                  </a:solidFill>
                  <a:latin typeface="Verdana" panose="020B0604030504040204" pitchFamily="34" charset="0"/>
                  <a:ea typeface="Verdana" panose="020B0604030504040204" pitchFamily="34" charset="0"/>
                  <a:cs typeface="Verdana" panose="020B0604030504040204" pitchFamily="34" charset="0"/>
                </a:rPr>
                <a:t>a</a:t>
              </a:r>
              <a:r>
                <a:rPr lang="vi-VN" sz="1100" b="1" dirty="0" smtClean="0">
                  <a:solidFill>
                    <a:srgbClr val="E45E24"/>
                  </a:solidFill>
                  <a:latin typeface="Verdana" panose="020B0604030504040204" pitchFamily="34" charset="0"/>
                  <a:ea typeface="Verdana" panose="020B0604030504040204" pitchFamily="34" charset="0"/>
                  <a:cs typeface="Verdana" panose="020B0604030504040204" pitchFamily="34" charset="0"/>
                </a:rPr>
                <a:t>reluată </a:t>
              </a:r>
              <a:r>
                <a:rPr lang="vi-VN" sz="1100" b="1" dirty="0">
                  <a:solidFill>
                    <a:srgbClr val="E45E24"/>
                  </a:solidFill>
                  <a:latin typeface="Verdana" panose="020B0604030504040204" pitchFamily="34" charset="0"/>
                  <a:ea typeface="Verdana" panose="020B0604030504040204" pitchFamily="34" charset="0"/>
                  <a:cs typeface="Verdana" panose="020B0604030504040204" pitchFamily="34" charset="0"/>
                </a:rPr>
                <a:t>în </a:t>
              </a:r>
              <a:r>
                <a:rPr lang="vi-VN" sz="1100" b="1" dirty="0" smtClean="0">
                  <a:solidFill>
                    <a:srgbClr val="E45E24"/>
                  </a:solidFill>
                  <a:latin typeface="Verdana" panose="020B0604030504040204" pitchFamily="34" charset="0"/>
                  <a:ea typeface="Verdana" panose="020B0604030504040204" pitchFamily="34" charset="0"/>
                  <a:cs typeface="Verdana" panose="020B0604030504040204" pitchFamily="34" charset="0"/>
                </a:rPr>
                <a:t>considerare</a:t>
              </a:r>
              <a:endParaRPr lang="en-GB" sz="1100" b="1" dirty="0">
                <a:solidFill>
                  <a:srgbClr val="E45E24"/>
                </a:solidFill>
                <a:latin typeface="Verdana" panose="020B0604030504040204" pitchFamily="34" charset="0"/>
                <a:ea typeface="Verdana" panose="020B0604030504040204" pitchFamily="34" charset="0"/>
                <a:cs typeface="Verdana" panose="020B0604030504040204" pitchFamily="34" charset="0"/>
              </a:endParaRPr>
            </a:p>
          </p:txBody>
        </p:sp>
        <p:sp>
          <p:nvSpPr>
            <p:cNvPr id="18" name="TextBox 17"/>
            <p:cNvSpPr txBox="1"/>
            <p:nvPr/>
          </p:nvSpPr>
          <p:spPr>
            <a:xfrm>
              <a:off x="3411720" y="3465479"/>
              <a:ext cx="253746" cy="216000"/>
            </a:xfrm>
            <a:prstGeom prst="rightArrow">
              <a:avLst/>
            </a:prstGeom>
            <a:solidFill>
              <a:srgbClr val="FFCC00"/>
            </a:solidFill>
            <a:ln>
              <a:solidFill>
                <a:srgbClr val="FFCC00"/>
              </a:solidFill>
            </a:ln>
          </p:spPr>
          <p:txBody>
            <a:bodyPr wrap="square" rtlCol="0">
              <a:spAutoFit/>
            </a:bodyPr>
            <a:lstStyle/>
            <a:p>
              <a:pPr algn="ctr"/>
              <a:endParaRPr lang="en-GB" sz="1000" b="1" dirty="0">
                <a:solidFill>
                  <a:schemeClr val="bg1"/>
                </a:solidFill>
              </a:endParaRPr>
            </a:p>
          </p:txBody>
        </p:sp>
        <p:sp>
          <p:nvSpPr>
            <p:cNvPr id="57" name="TextBox 56"/>
            <p:cNvSpPr txBox="1"/>
            <p:nvPr/>
          </p:nvSpPr>
          <p:spPr>
            <a:xfrm>
              <a:off x="2195736" y="3465479"/>
              <a:ext cx="253746" cy="216000"/>
            </a:xfrm>
            <a:prstGeom prst="rightArrow">
              <a:avLst/>
            </a:prstGeom>
            <a:solidFill>
              <a:srgbClr val="FFCC00"/>
            </a:solidFill>
            <a:ln>
              <a:solidFill>
                <a:srgbClr val="FFCC00"/>
              </a:solidFill>
            </a:ln>
          </p:spPr>
          <p:txBody>
            <a:bodyPr wrap="square" rtlCol="0">
              <a:spAutoFit/>
            </a:bodyPr>
            <a:lstStyle/>
            <a:p>
              <a:pPr algn="ctr"/>
              <a:endParaRPr lang="en-GB" sz="1000" b="1" dirty="0">
                <a:solidFill>
                  <a:schemeClr val="bg1"/>
                </a:solidFill>
              </a:endParaRPr>
            </a:p>
          </p:txBody>
        </p:sp>
        <p:sp>
          <p:nvSpPr>
            <p:cNvPr id="41" name="TextBox 40"/>
            <p:cNvSpPr txBox="1"/>
            <p:nvPr/>
          </p:nvSpPr>
          <p:spPr>
            <a:xfrm>
              <a:off x="7267507" y="3442674"/>
              <a:ext cx="792088" cy="230832"/>
            </a:xfrm>
            <a:prstGeom prst="rect">
              <a:avLst/>
            </a:prstGeom>
            <a:noFill/>
          </p:spPr>
          <p:txBody>
            <a:bodyPr wrap="square" rtlCol="0">
              <a:spAutoFit/>
            </a:bodyPr>
            <a:lstStyle/>
            <a:p>
              <a:pPr algn="ctr"/>
              <a:r>
                <a:rPr lang="en-GB" sz="900" b="1" dirty="0" err="1" smtClean="0">
                  <a:solidFill>
                    <a:srgbClr val="E45E24"/>
                  </a:solidFill>
                  <a:latin typeface="Verdana" panose="020B0604030504040204" pitchFamily="34" charset="0"/>
                  <a:ea typeface="Verdana" panose="020B0604030504040204" pitchFamily="34" charset="0"/>
                  <a:cs typeface="Verdana" panose="020B0604030504040204" pitchFamily="34" charset="0"/>
                </a:rPr>
                <a:t>Decizia</a:t>
              </a:r>
              <a:endParaRPr lang="en-GB" sz="1100" b="1" dirty="0">
                <a:solidFill>
                  <a:srgbClr val="E45E24"/>
                </a:solidFill>
                <a:latin typeface="Verdana" panose="020B0604030504040204" pitchFamily="34" charset="0"/>
                <a:ea typeface="Verdana" panose="020B0604030504040204" pitchFamily="34" charset="0"/>
                <a:cs typeface="Verdana" panose="020B0604030504040204" pitchFamily="34" charset="0"/>
              </a:endParaRPr>
            </a:p>
          </p:txBody>
        </p:sp>
        <p:sp>
          <p:nvSpPr>
            <p:cNvPr id="73" name="TextBox 72"/>
            <p:cNvSpPr txBox="1"/>
            <p:nvPr/>
          </p:nvSpPr>
          <p:spPr>
            <a:xfrm>
              <a:off x="7934782" y="3483479"/>
              <a:ext cx="187203" cy="180000"/>
            </a:xfrm>
            <a:prstGeom prst="rightArrow">
              <a:avLst/>
            </a:prstGeom>
            <a:solidFill>
              <a:srgbClr val="FFCC00"/>
            </a:solidFill>
            <a:ln>
              <a:solidFill>
                <a:srgbClr val="FFCC00"/>
              </a:solidFill>
            </a:ln>
          </p:spPr>
          <p:txBody>
            <a:bodyPr wrap="square" rtlCol="0">
              <a:spAutoFit/>
            </a:bodyPr>
            <a:lstStyle/>
            <a:p>
              <a:pPr algn="ctr"/>
              <a:endParaRPr lang="en-GB" sz="1000" b="1" dirty="0">
                <a:solidFill>
                  <a:schemeClr val="bg1"/>
                </a:solidFill>
              </a:endParaRPr>
            </a:p>
          </p:txBody>
        </p:sp>
      </p:grpSp>
    </p:spTree>
    <p:extLst>
      <p:ext uri="{BB962C8B-B14F-4D97-AF65-F5344CB8AC3E}">
        <p14:creationId xmlns:p14="http://schemas.microsoft.com/office/powerpoint/2010/main" val="183109953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3528" y="518815"/>
            <a:ext cx="8564488" cy="1109985"/>
          </a:xfrm>
        </p:spPr>
        <p:txBody>
          <a:bodyPr>
            <a:noAutofit/>
          </a:bodyPr>
          <a:lstStyle/>
          <a:p>
            <a:pPr lvl="0" fontAlgn="t"/>
            <a:r>
              <a:rPr lang="ro-RO" sz="28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Registrul </a:t>
            </a:r>
            <a:r>
              <a:rPr lang="ro-RO" sz="2800" b="1" dirty="0">
                <a:solidFill>
                  <a:srgbClr val="0046AD"/>
                </a:solidFill>
                <a:latin typeface="Verdana" panose="020B0604030504040204" pitchFamily="34" charset="0"/>
                <a:ea typeface="Verdana" panose="020B0604030504040204" pitchFamily="34" charset="0"/>
                <a:cs typeface="Verdana" panose="020B0604030504040204" pitchFamily="34" charset="0"/>
              </a:rPr>
              <a:t>intenţiilor curente</a:t>
            </a:r>
            <a:endParaRPr lang="en-US" sz="2800" b="1" dirty="0">
              <a:solidFill>
                <a:srgbClr val="0046AD"/>
              </a:solidFill>
              <a:latin typeface="Verdana" panose="020B0604030504040204" pitchFamily="34" charset="0"/>
              <a:ea typeface="Verdana" panose="020B0604030504040204" pitchFamily="34" charset="0"/>
              <a:cs typeface="Verdana" panose="020B0604030504040204" pitchFamily="34" charset="0"/>
            </a:endParaRPr>
          </a:p>
        </p:txBody>
      </p:sp>
      <p:sp>
        <p:nvSpPr>
          <p:cNvPr id="6" name="Slide Number Placeholder 5"/>
          <p:cNvSpPr>
            <a:spLocks noGrp="1"/>
          </p:cNvSpPr>
          <p:nvPr>
            <p:ph type="sldNum" sz="quarter" idx="12"/>
          </p:nvPr>
        </p:nvSpPr>
        <p:spPr>
          <a:xfrm>
            <a:off x="6553200" y="6356350"/>
            <a:ext cx="2133600" cy="365125"/>
          </a:xfrm>
        </p:spPr>
        <p:txBody>
          <a:bodyPr/>
          <a:lstStyle/>
          <a:p>
            <a:fld id="{6230B351-A18E-4512-92B8-03A75F39B8B0}" type="slidenum">
              <a:rPr lang="en-GB" sz="1000" smtClean="0">
                <a:latin typeface="Verdana" panose="020B0604030504040204" pitchFamily="34" charset="0"/>
                <a:ea typeface="Verdana" panose="020B0604030504040204" pitchFamily="34" charset="0"/>
                <a:cs typeface="Verdana" panose="020B0604030504040204" pitchFamily="34" charset="0"/>
              </a:rPr>
              <a:t>45</a:t>
            </a:fld>
            <a:endParaRPr lang="en-GB" sz="1000" dirty="0">
              <a:latin typeface="Verdana" panose="020B0604030504040204" pitchFamily="34" charset="0"/>
              <a:ea typeface="Verdana" panose="020B0604030504040204" pitchFamily="34" charset="0"/>
              <a:cs typeface="Verdana" panose="020B0604030504040204" pitchFamily="34" charset="0"/>
            </a:endParaRPr>
          </a:p>
        </p:txBody>
      </p:sp>
      <p:sp>
        <p:nvSpPr>
          <p:cNvPr id="9" name="TextBox 8"/>
          <p:cNvSpPr txBox="1"/>
          <p:nvPr/>
        </p:nvSpPr>
        <p:spPr>
          <a:xfrm>
            <a:off x="1907704" y="4869160"/>
            <a:ext cx="6696744" cy="1154162"/>
          </a:xfrm>
          <a:prstGeom prst="rect">
            <a:avLst/>
          </a:prstGeom>
          <a:noFill/>
        </p:spPr>
        <p:txBody>
          <a:bodyPr wrap="square" rtlCol="0">
            <a:spAutoFit/>
          </a:bodyPr>
          <a:lstStyle/>
          <a:p>
            <a:pPr marL="285750" indent="-285750">
              <a:spcAft>
                <a:spcPts val="600"/>
              </a:spcAft>
              <a:buClr>
                <a:schemeClr val="tx1"/>
              </a:buClr>
              <a:buFont typeface="Arial" panose="020B0604020202020204" pitchFamily="34" charset="0"/>
              <a:buChar char="•"/>
            </a:pPr>
            <a:r>
              <a:rPr lang="ro-RO" sz="16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Dacă </a:t>
            </a:r>
            <a:r>
              <a:rPr lang="ro-RO" sz="1600" b="1" dirty="0">
                <a:solidFill>
                  <a:srgbClr val="0046AD"/>
                </a:solidFill>
                <a:latin typeface="Verdana" panose="020B0604030504040204" pitchFamily="34" charset="0"/>
                <a:ea typeface="Verdana" panose="020B0604030504040204" pitchFamily="34" charset="0"/>
                <a:cs typeface="Verdana" panose="020B0604030504040204" pitchFamily="34" charset="0"/>
              </a:rPr>
              <a:t>utilizați o substanță prezentă pe "Intenţiile de restricţionare </a:t>
            </a:r>
            <a:r>
              <a:rPr lang="ro-RO" sz="16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curente" </a:t>
            </a:r>
            <a:r>
              <a:rPr lang="ro-RO" sz="1600" b="1" dirty="0">
                <a:solidFill>
                  <a:srgbClr val="0046AD"/>
                </a:solidFill>
                <a:latin typeface="Verdana" panose="020B0604030504040204" pitchFamily="34" charset="0"/>
                <a:ea typeface="Verdana" panose="020B0604030504040204" pitchFamily="34" charset="0"/>
                <a:cs typeface="Verdana" panose="020B0604030504040204" pitchFamily="34" charset="0"/>
              </a:rPr>
              <a:t>fiţi </a:t>
            </a:r>
            <a:r>
              <a:rPr lang="en-US" sz="16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at</a:t>
            </a:r>
            <a:r>
              <a:rPr lang="ro-RO" sz="1600" b="1" dirty="0" err="1" smtClean="0">
                <a:solidFill>
                  <a:srgbClr val="0046AD"/>
                </a:solidFill>
                <a:latin typeface="Verdana" panose="020B0604030504040204" pitchFamily="34" charset="0"/>
                <a:ea typeface="Verdana" panose="020B0604030504040204" pitchFamily="34" charset="0"/>
                <a:cs typeface="Verdana" panose="020B0604030504040204" pitchFamily="34" charset="0"/>
              </a:rPr>
              <a:t>enți</a:t>
            </a:r>
            <a:r>
              <a:rPr lang="ro-RO" sz="16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 </a:t>
            </a:r>
            <a:r>
              <a:rPr lang="ro-RO" sz="1600" b="1" dirty="0">
                <a:solidFill>
                  <a:srgbClr val="0046AD"/>
                </a:solidFill>
                <a:latin typeface="Verdana" panose="020B0604030504040204" pitchFamily="34" charset="0"/>
                <a:ea typeface="Verdana" panose="020B0604030504040204" pitchFamily="34" charset="0"/>
                <a:cs typeface="Verdana" panose="020B0604030504040204" pitchFamily="34" charset="0"/>
              </a:rPr>
              <a:t>și urmăriţi </a:t>
            </a:r>
            <a:r>
              <a:rPr lang="ro-RO" sz="16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evoluțiile</a:t>
            </a:r>
            <a:endParaRPr lang="en-US" sz="1600" b="1" dirty="0" smtClean="0">
              <a:solidFill>
                <a:srgbClr val="0046AD"/>
              </a:solidFill>
              <a:latin typeface="Verdana" panose="020B0604030504040204" pitchFamily="34" charset="0"/>
              <a:ea typeface="Verdana" panose="020B0604030504040204" pitchFamily="34" charset="0"/>
              <a:cs typeface="Verdana" panose="020B0604030504040204" pitchFamily="34" charset="0"/>
            </a:endParaRPr>
          </a:p>
          <a:p>
            <a:pPr marL="285750" indent="-285750">
              <a:spcAft>
                <a:spcPts val="600"/>
              </a:spcAft>
              <a:buClr>
                <a:schemeClr val="tx1"/>
              </a:buClr>
              <a:buFont typeface="Arial" panose="020B0604020202020204" pitchFamily="34" charset="0"/>
              <a:buChar char="•"/>
            </a:pPr>
            <a:r>
              <a:rPr lang="ro-RO" sz="16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Începeţi </a:t>
            </a:r>
            <a:r>
              <a:rPr lang="ro-RO" sz="1600" b="1" dirty="0">
                <a:solidFill>
                  <a:srgbClr val="0046AD"/>
                </a:solidFill>
                <a:latin typeface="Verdana" panose="020B0604030504040204" pitchFamily="34" charset="0"/>
                <a:ea typeface="Verdana" panose="020B0604030504040204" pitchFamily="34" charset="0"/>
                <a:cs typeface="Verdana" panose="020B0604030504040204" pitchFamily="34" charset="0"/>
              </a:rPr>
              <a:t>planificarea pentru înlocuirea substanței și pregătiți-vă să faceţi schimb de informații</a:t>
            </a:r>
            <a:endParaRPr lang="en-US" sz="1600" b="1" dirty="0">
              <a:solidFill>
                <a:srgbClr val="0046AD"/>
              </a:solidFill>
              <a:latin typeface="Verdana" panose="020B0604030504040204" pitchFamily="34" charset="0"/>
              <a:ea typeface="Verdana" panose="020B0604030504040204" pitchFamily="34" charset="0"/>
              <a:cs typeface="Verdana" panose="020B0604030504040204" pitchFamily="34" charset="0"/>
            </a:endParaRPr>
          </a:p>
        </p:txBody>
      </p:sp>
      <p:sp>
        <p:nvSpPr>
          <p:cNvPr id="10" name="TextBox 9"/>
          <p:cNvSpPr txBox="1"/>
          <p:nvPr/>
        </p:nvSpPr>
        <p:spPr>
          <a:xfrm>
            <a:off x="611561" y="1555045"/>
            <a:ext cx="5688632" cy="3123932"/>
          </a:xfrm>
          <a:prstGeom prst="rect">
            <a:avLst/>
          </a:prstGeom>
          <a:noFill/>
        </p:spPr>
        <p:txBody>
          <a:bodyPr wrap="square" rtlCol="0">
            <a:spAutoFit/>
          </a:bodyPr>
          <a:lstStyle/>
          <a:p>
            <a:pPr marL="342900" indent="-342900">
              <a:spcAft>
                <a:spcPts val="600"/>
              </a:spcAft>
              <a:buFont typeface="Arial" panose="020B0604020202020204" pitchFamily="34" charset="0"/>
              <a:buChar char="•"/>
            </a:pPr>
            <a:r>
              <a:rPr lang="ro-RO" dirty="0" smtClean="0">
                <a:latin typeface="Verdana" panose="020B0604030504040204" pitchFamily="34" charset="0"/>
                <a:ea typeface="Verdana" panose="020B0604030504040204" pitchFamily="34" charset="0"/>
                <a:cs typeface="Verdana" panose="020B0604030504040204" pitchFamily="34" charset="0"/>
              </a:rPr>
              <a:t>Ca </a:t>
            </a:r>
            <a:r>
              <a:rPr lang="ro-RO" dirty="0">
                <a:latin typeface="Verdana" panose="020B0604030504040204" pitchFamily="34" charset="0"/>
                <a:ea typeface="Verdana" panose="020B0604030504040204" pitchFamily="34" charset="0"/>
                <a:cs typeface="Verdana" panose="020B0604030504040204" pitchFamily="34" charset="0"/>
              </a:rPr>
              <a:t>prim pas, autoritățile (ECHA, statele membre) informează toate părțile interesate cu privire la intenția lor de a prezenta o propunere de restricționare a substanței.</a:t>
            </a:r>
            <a:endParaRPr lang="en-US" dirty="0">
              <a:latin typeface="Verdana" panose="020B0604030504040204" pitchFamily="34" charset="0"/>
              <a:ea typeface="Verdana" panose="020B0604030504040204" pitchFamily="34" charset="0"/>
              <a:cs typeface="Verdana" panose="020B0604030504040204" pitchFamily="34" charset="0"/>
            </a:endParaRPr>
          </a:p>
          <a:p>
            <a:pPr marL="342900" indent="-342900">
              <a:spcAft>
                <a:spcPts val="600"/>
              </a:spcAft>
              <a:buFont typeface="Arial" panose="020B0604020202020204" pitchFamily="34" charset="0"/>
              <a:buChar char="•"/>
            </a:pPr>
            <a:r>
              <a:rPr lang="ro-RO" dirty="0">
                <a:latin typeface="Verdana" panose="020B0604030504040204" pitchFamily="34" charset="0"/>
                <a:ea typeface="Verdana" panose="020B0604030504040204" pitchFamily="34" charset="0"/>
                <a:cs typeface="Verdana" panose="020B0604030504040204" pitchFamily="34" charset="0"/>
              </a:rPr>
              <a:t>Intenția este </a:t>
            </a:r>
            <a:r>
              <a:rPr lang="ro-RO" dirty="0" smtClean="0">
                <a:latin typeface="Verdana" panose="020B0604030504040204" pitchFamily="34" charset="0"/>
                <a:ea typeface="Verdana" panose="020B0604030504040204" pitchFamily="34" charset="0"/>
                <a:cs typeface="Verdana" panose="020B0604030504040204" pitchFamily="34" charset="0"/>
              </a:rPr>
              <a:t>publicat</a:t>
            </a:r>
            <a:r>
              <a:rPr lang="en-US" dirty="0" smtClean="0">
                <a:latin typeface="Verdana" panose="020B0604030504040204" pitchFamily="34" charset="0"/>
                <a:ea typeface="Verdana" panose="020B0604030504040204" pitchFamily="34" charset="0"/>
                <a:cs typeface="Verdana" panose="020B0604030504040204" pitchFamily="34" charset="0"/>
              </a:rPr>
              <a:t>a</a:t>
            </a:r>
            <a:r>
              <a:rPr lang="ro-RO" dirty="0" smtClean="0">
                <a:latin typeface="Verdana" panose="020B0604030504040204" pitchFamily="34" charset="0"/>
                <a:ea typeface="Verdana" panose="020B0604030504040204" pitchFamily="34" charset="0"/>
                <a:cs typeface="Verdana" panose="020B0604030504040204" pitchFamily="34" charset="0"/>
              </a:rPr>
              <a:t> </a:t>
            </a:r>
            <a:r>
              <a:rPr lang="ro-RO" dirty="0">
                <a:latin typeface="Verdana" panose="020B0604030504040204" pitchFamily="34" charset="0"/>
                <a:ea typeface="Verdana" panose="020B0604030504040204" pitchFamily="34" charset="0"/>
                <a:cs typeface="Verdana" panose="020B0604030504040204" pitchFamily="34" charset="0"/>
              </a:rPr>
              <a:t>în registrul intențiilor, pe site-ul </a:t>
            </a:r>
            <a:r>
              <a:rPr lang="ro-RO" dirty="0" smtClean="0">
                <a:latin typeface="Verdana" panose="020B0604030504040204" pitchFamily="34" charset="0"/>
                <a:ea typeface="Verdana" panose="020B0604030504040204" pitchFamily="34" charset="0"/>
                <a:cs typeface="Verdana" panose="020B0604030504040204" pitchFamily="34" charset="0"/>
              </a:rPr>
              <a:t>ECHA.</a:t>
            </a:r>
            <a:endParaRPr lang="en-US" dirty="0" smtClean="0">
              <a:latin typeface="Verdana" panose="020B0604030504040204" pitchFamily="34" charset="0"/>
              <a:ea typeface="Verdana" panose="020B0604030504040204" pitchFamily="34" charset="0"/>
              <a:cs typeface="Verdana" panose="020B0604030504040204" pitchFamily="34" charset="0"/>
            </a:endParaRPr>
          </a:p>
          <a:p>
            <a:pPr marL="342900" indent="-342900">
              <a:spcAft>
                <a:spcPts val="600"/>
              </a:spcAft>
              <a:buFont typeface="Arial" panose="020B0604020202020204" pitchFamily="34" charset="0"/>
              <a:buChar char="•"/>
            </a:pPr>
            <a:r>
              <a:rPr lang="ro-RO" dirty="0">
                <a:latin typeface="Verdana" panose="020B0604030504040204" pitchFamily="34" charset="0"/>
                <a:ea typeface="Verdana" panose="020B0604030504040204" pitchFamily="34" charset="0"/>
                <a:cs typeface="Verdana" panose="020B0604030504040204" pitchFamily="34" charset="0"/>
              </a:rPr>
              <a:t>Calendar: autoritățile au 12 luni pentru a depune propunerea lor din momentul în care intenția se adaugă la registrul intențiilor.</a:t>
            </a:r>
            <a:endParaRPr lang="en-US" dirty="0">
              <a:latin typeface="Verdana" panose="020B0604030504040204" pitchFamily="34" charset="0"/>
              <a:ea typeface="Verdana" panose="020B0604030504040204" pitchFamily="34" charset="0"/>
              <a:cs typeface="Verdana" panose="020B0604030504040204" pitchFamily="34" charset="0"/>
            </a:endParaRPr>
          </a:p>
          <a:p>
            <a:endParaRPr lang="en-GB" sz="2000" dirty="0" smtClean="0">
              <a:latin typeface="Verdana" panose="020B0604030504040204" pitchFamily="34" charset="0"/>
              <a:ea typeface="Verdana" panose="020B0604030504040204" pitchFamily="34" charset="0"/>
              <a:cs typeface="Verdana" panose="020B0604030504040204" pitchFamily="34" charset="0"/>
            </a:endParaRPr>
          </a:p>
        </p:txBody>
      </p:sp>
      <p:pic>
        <p:nvPicPr>
          <p:cNvPr id="19" name="Pictur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7845" y="5013176"/>
            <a:ext cx="1149859" cy="968400"/>
          </a:xfrm>
          <a:prstGeom prst="rect">
            <a:avLst/>
          </a:prstGeom>
        </p:spPr>
      </p:pic>
      <p:grpSp>
        <p:nvGrpSpPr>
          <p:cNvPr id="4" name="Group 3"/>
          <p:cNvGrpSpPr/>
          <p:nvPr/>
        </p:nvGrpSpPr>
        <p:grpSpPr>
          <a:xfrm>
            <a:off x="6804248" y="2477663"/>
            <a:ext cx="1520797" cy="1455393"/>
            <a:chOff x="6804248" y="2477663"/>
            <a:chExt cx="1520797" cy="1455393"/>
          </a:xfrm>
        </p:grpSpPr>
        <p:grpSp>
          <p:nvGrpSpPr>
            <p:cNvPr id="7" name="Group 6"/>
            <p:cNvGrpSpPr/>
            <p:nvPr/>
          </p:nvGrpSpPr>
          <p:grpSpPr>
            <a:xfrm>
              <a:off x="6804248" y="2477663"/>
              <a:ext cx="1516244" cy="1455393"/>
              <a:chOff x="-112596" y="2708920"/>
              <a:chExt cx="1516244" cy="1455393"/>
            </a:xfrm>
          </p:grpSpPr>
          <p:sp>
            <p:nvSpPr>
              <p:cNvPr id="11" name="Rounded Rectangle 10"/>
              <p:cNvSpPr/>
              <p:nvPr/>
            </p:nvSpPr>
            <p:spPr>
              <a:xfrm>
                <a:off x="107504" y="2708920"/>
                <a:ext cx="1080120" cy="710243"/>
              </a:xfrm>
              <a:prstGeom prst="roundRect">
                <a:avLst/>
              </a:prstGeom>
              <a:solidFill>
                <a:schemeClr val="bg1"/>
              </a:solidFill>
              <a:ln w="38100">
                <a:solidFill>
                  <a:srgbClr val="E45E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p:cNvSpPr txBox="1"/>
              <p:nvPr/>
            </p:nvSpPr>
            <p:spPr>
              <a:xfrm>
                <a:off x="-112596" y="2852936"/>
                <a:ext cx="1516244" cy="430887"/>
              </a:xfrm>
              <a:prstGeom prst="rect">
                <a:avLst/>
              </a:prstGeom>
              <a:noFill/>
            </p:spPr>
            <p:txBody>
              <a:bodyPr wrap="square" rtlCol="0">
                <a:spAutoFit/>
              </a:bodyPr>
              <a:lstStyle/>
              <a:p>
                <a:pPr algn="ctr"/>
                <a:r>
                  <a:rPr lang="en-US" sz="1100" b="1" dirty="0" err="1" smtClean="0">
                    <a:solidFill>
                      <a:srgbClr val="E45E24"/>
                    </a:solidFill>
                    <a:latin typeface="Verdana" panose="020B0604030504040204" pitchFamily="34" charset="0"/>
                    <a:ea typeface="Verdana" panose="020B0604030504040204" pitchFamily="34" charset="0"/>
                    <a:cs typeface="Verdana" panose="020B0604030504040204" pitchFamily="34" charset="0"/>
                  </a:rPr>
                  <a:t>Registrul</a:t>
                </a:r>
                <a:r>
                  <a:rPr lang="en-US" sz="1100" b="1" dirty="0" smtClean="0">
                    <a:solidFill>
                      <a:srgbClr val="E45E24"/>
                    </a:solidFill>
                    <a:latin typeface="Verdana" panose="020B0604030504040204" pitchFamily="34" charset="0"/>
                    <a:ea typeface="Verdana" panose="020B0604030504040204" pitchFamily="34" charset="0"/>
                    <a:cs typeface="Verdana" panose="020B0604030504040204" pitchFamily="34" charset="0"/>
                  </a:rPr>
                  <a:t> </a:t>
                </a:r>
                <a:r>
                  <a:rPr lang="en-US" sz="1100" b="1" dirty="0" err="1" smtClean="0">
                    <a:solidFill>
                      <a:srgbClr val="E45E24"/>
                    </a:solidFill>
                    <a:latin typeface="Verdana" panose="020B0604030504040204" pitchFamily="34" charset="0"/>
                    <a:ea typeface="Verdana" panose="020B0604030504040204" pitchFamily="34" charset="0"/>
                    <a:cs typeface="Verdana" panose="020B0604030504040204" pitchFamily="34" charset="0"/>
                  </a:rPr>
                  <a:t>intenţiilor</a:t>
                </a:r>
                <a:endParaRPr lang="en-US" sz="1100" b="1" dirty="0">
                  <a:solidFill>
                    <a:srgbClr val="E45E24"/>
                  </a:solidFill>
                  <a:latin typeface="Verdana" panose="020B0604030504040204" pitchFamily="34" charset="0"/>
                  <a:ea typeface="Verdana" panose="020B0604030504040204" pitchFamily="34" charset="0"/>
                  <a:cs typeface="Verdana" panose="020B0604030504040204" pitchFamily="34" charset="0"/>
                </a:endParaRPr>
              </a:p>
            </p:txBody>
          </p:sp>
          <p:sp>
            <p:nvSpPr>
              <p:cNvPr id="14" name="TextBox 13"/>
              <p:cNvSpPr txBox="1"/>
              <p:nvPr/>
            </p:nvSpPr>
            <p:spPr>
              <a:xfrm>
                <a:off x="292071" y="3483074"/>
                <a:ext cx="720080" cy="323493"/>
              </a:xfrm>
              <a:prstGeom prst="roundRect">
                <a:avLst/>
              </a:prstGeom>
              <a:solidFill>
                <a:srgbClr val="008654"/>
              </a:solidFill>
              <a:ln>
                <a:noFill/>
              </a:ln>
            </p:spPr>
            <p:txBody>
              <a:bodyPr wrap="square" rtlCol="0">
                <a:spAutoFit/>
              </a:bodyPr>
              <a:lstStyle/>
              <a:p>
                <a:pPr algn="ctr"/>
                <a:r>
                  <a:rPr lang="en-GB" sz="13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MS</a:t>
                </a:r>
                <a:endParaRPr lang="en-GB" sz="13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grpSp>
            <p:nvGrpSpPr>
              <p:cNvPr id="15" name="Group 14"/>
              <p:cNvGrpSpPr/>
              <p:nvPr/>
            </p:nvGrpSpPr>
            <p:grpSpPr>
              <a:xfrm>
                <a:off x="285486" y="3840820"/>
                <a:ext cx="720080" cy="323493"/>
                <a:chOff x="-2412776" y="1906494"/>
                <a:chExt cx="720080" cy="323493"/>
              </a:xfrm>
            </p:grpSpPr>
            <p:sp>
              <p:nvSpPr>
                <p:cNvPr id="16" name="TextBox 15"/>
                <p:cNvSpPr txBox="1"/>
                <p:nvPr/>
              </p:nvSpPr>
              <p:spPr>
                <a:xfrm>
                  <a:off x="-2412776" y="1906494"/>
                  <a:ext cx="720080" cy="323493"/>
                </a:xfrm>
                <a:prstGeom prst="roundRect">
                  <a:avLst/>
                </a:prstGeom>
                <a:solidFill>
                  <a:schemeClr val="bg1"/>
                </a:solidFill>
                <a:ln>
                  <a:solidFill>
                    <a:schemeClr val="bg1">
                      <a:lumMod val="50000"/>
                    </a:schemeClr>
                  </a:solidFill>
                </a:ln>
              </p:spPr>
              <p:txBody>
                <a:bodyPr wrap="square" rtlCol="0">
                  <a:spAutoFit/>
                </a:bodyPr>
                <a:lstStyle/>
                <a:p>
                  <a:pPr algn="ctr"/>
                  <a:endParaRPr lang="en-GB" sz="1300" b="1" dirty="0">
                    <a:latin typeface="Verdana" panose="020B0604030504040204" pitchFamily="34" charset="0"/>
                    <a:ea typeface="Verdana" panose="020B0604030504040204" pitchFamily="34" charset="0"/>
                    <a:cs typeface="Verdana" panose="020B0604030504040204" pitchFamily="34" charset="0"/>
                  </a:endParaRPr>
                </a:p>
              </p:txBody>
            </p:sp>
            <p:pic>
              <p:nvPicPr>
                <p:cNvPr id="17" name="Picture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62694" y="1986878"/>
                  <a:ext cx="619911" cy="162727"/>
                </a:xfrm>
                <a:prstGeom prst="rect">
                  <a:avLst/>
                </a:prstGeom>
              </p:spPr>
            </p:pic>
          </p:grpSp>
        </p:grpSp>
        <p:sp>
          <p:nvSpPr>
            <p:cNvPr id="18" name="TextBox 17"/>
            <p:cNvSpPr txBox="1"/>
            <p:nvPr/>
          </p:nvSpPr>
          <p:spPr>
            <a:xfrm>
              <a:off x="8071299" y="2724784"/>
              <a:ext cx="253746" cy="216000"/>
            </a:xfrm>
            <a:prstGeom prst="rightArrow">
              <a:avLst/>
            </a:prstGeom>
            <a:solidFill>
              <a:srgbClr val="FFCC00"/>
            </a:solidFill>
            <a:ln>
              <a:solidFill>
                <a:srgbClr val="FFCC00"/>
              </a:solidFill>
            </a:ln>
          </p:spPr>
          <p:txBody>
            <a:bodyPr wrap="square" rtlCol="0">
              <a:spAutoFit/>
            </a:bodyPr>
            <a:lstStyle/>
            <a:p>
              <a:pPr algn="ctr"/>
              <a:endParaRPr lang="en-GB" sz="1000" b="1" dirty="0">
                <a:solidFill>
                  <a:schemeClr val="bg1"/>
                </a:solidFill>
              </a:endParaRPr>
            </a:p>
          </p:txBody>
        </p:sp>
      </p:grpSp>
      <p:grpSp>
        <p:nvGrpSpPr>
          <p:cNvPr id="20" name="Group 19"/>
          <p:cNvGrpSpPr/>
          <p:nvPr/>
        </p:nvGrpSpPr>
        <p:grpSpPr>
          <a:xfrm>
            <a:off x="6804247" y="151200"/>
            <a:ext cx="2232247" cy="504000"/>
            <a:chOff x="6804247" y="151200"/>
            <a:chExt cx="2232247" cy="504000"/>
          </a:xfrm>
        </p:grpSpPr>
        <p:pic>
          <p:nvPicPr>
            <p:cNvPr id="21"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04247" y="188640"/>
              <a:ext cx="2232247" cy="4493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 name="Rounded Rectangle 21"/>
            <p:cNvSpPr/>
            <p:nvPr/>
          </p:nvSpPr>
          <p:spPr>
            <a:xfrm>
              <a:off x="6804248" y="151200"/>
              <a:ext cx="360000" cy="504000"/>
            </a:xfrm>
            <a:prstGeom prst="roundRect">
              <a:avLst/>
            </a:prstGeom>
            <a:noFill/>
            <a:ln w="19050">
              <a:solidFill>
                <a:srgbClr val="0046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Tree>
    <p:extLst>
      <p:ext uri="{BB962C8B-B14F-4D97-AF65-F5344CB8AC3E}">
        <p14:creationId xmlns:p14="http://schemas.microsoft.com/office/powerpoint/2010/main" val="189280714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72008" y="476672"/>
            <a:ext cx="8564488" cy="1109985"/>
          </a:xfrm>
        </p:spPr>
        <p:txBody>
          <a:bodyPr>
            <a:noAutofit/>
          </a:bodyPr>
          <a:lstStyle/>
          <a:p>
            <a:pPr lvl="0" algn="l"/>
            <a:r>
              <a:rPr lang="ro-RO" sz="28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Restricţionarea </a:t>
            </a:r>
            <a:r>
              <a:rPr lang="ro-RO" sz="2800" b="1" dirty="0">
                <a:solidFill>
                  <a:srgbClr val="0046AD"/>
                </a:solidFill>
                <a:latin typeface="Verdana" panose="020B0604030504040204" pitchFamily="34" charset="0"/>
                <a:ea typeface="Verdana" panose="020B0604030504040204" pitchFamily="34" charset="0"/>
                <a:cs typeface="Verdana" panose="020B0604030504040204" pitchFamily="34" charset="0"/>
              </a:rPr>
              <a:t>luată în </a:t>
            </a:r>
            <a:r>
              <a:rPr lang="ro-RO" sz="28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considerare</a:t>
            </a:r>
            <a:endParaRPr lang="en-GB" sz="2800" b="1" dirty="0">
              <a:solidFill>
                <a:srgbClr val="0046AD"/>
              </a:solidFill>
              <a:latin typeface="Verdana" panose="020B0604030504040204" pitchFamily="34" charset="0"/>
              <a:ea typeface="Verdana" panose="020B0604030504040204" pitchFamily="34" charset="0"/>
              <a:cs typeface="Verdana" panose="020B0604030504040204" pitchFamily="34" charset="0"/>
            </a:endParaRPr>
          </a:p>
        </p:txBody>
      </p:sp>
      <p:sp>
        <p:nvSpPr>
          <p:cNvPr id="6" name="Slide Number Placeholder 5"/>
          <p:cNvSpPr>
            <a:spLocks noGrp="1"/>
          </p:cNvSpPr>
          <p:nvPr>
            <p:ph type="sldNum" sz="quarter" idx="12"/>
          </p:nvPr>
        </p:nvSpPr>
        <p:spPr>
          <a:xfrm>
            <a:off x="6553200" y="6356350"/>
            <a:ext cx="2133600" cy="365125"/>
          </a:xfrm>
        </p:spPr>
        <p:txBody>
          <a:bodyPr/>
          <a:lstStyle/>
          <a:p>
            <a:fld id="{6230B351-A18E-4512-92B8-03A75F39B8B0}" type="slidenum">
              <a:rPr lang="en-GB" sz="1000" smtClean="0">
                <a:latin typeface="Verdana" panose="020B0604030504040204" pitchFamily="34" charset="0"/>
                <a:ea typeface="Verdana" panose="020B0604030504040204" pitchFamily="34" charset="0"/>
                <a:cs typeface="Verdana" panose="020B0604030504040204" pitchFamily="34" charset="0"/>
              </a:rPr>
              <a:t>46</a:t>
            </a:fld>
            <a:endParaRPr lang="en-GB" sz="1000" dirty="0">
              <a:latin typeface="Verdana" panose="020B0604030504040204" pitchFamily="34" charset="0"/>
              <a:ea typeface="Verdana" panose="020B0604030504040204" pitchFamily="34" charset="0"/>
              <a:cs typeface="Verdana" panose="020B0604030504040204" pitchFamily="34" charset="0"/>
            </a:endParaRPr>
          </a:p>
        </p:txBody>
      </p:sp>
      <p:sp>
        <p:nvSpPr>
          <p:cNvPr id="9" name="TextBox 8"/>
          <p:cNvSpPr txBox="1"/>
          <p:nvPr/>
        </p:nvSpPr>
        <p:spPr>
          <a:xfrm>
            <a:off x="1907704" y="5508188"/>
            <a:ext cx="6696744" cy="830997"/>
          </a:xfrm>
          <a:prstGeom prst="rect">
            <a:avLst/>
          </a:prstGeom>
          <a:noFill/>
        </p:spPr>
        <p:txBody>
          <a:bodyPr wrap="square" rtlCol="0">
            <a:spAutoFit/>
          </a:bodyPr>
          <a:lstStyle/>
          <a:p>
            <a:pPr fontAlgn="t"/>
            <a:r>
              <a:rPr lang="ro-RO" sz="16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Prima </a:t>
            </a:r>
            <a:r>
              <a:rPr lang="ro-RO" sz="1600" b="1" dirty="0">
                <a:solidFill>
                  <a:srgbClr val="0046AD"/>
                </a:solidFill>
                <a:latin typeface="Verdana" panose="020B0604030504040204" pitchFamily="34" charset="0"/>
                <a:ea typeface="Verdana" panose="020B0604030504040204" pitchFamily="34" charset="0"/>
                <a:cs typeface="Verdana" panose="020B0604030504040204" pitchFamily="34" charset="0"/>
              </a:rPr>
              <a:t>consultare publică: 6 luni de la data publicării pentru a comenta propunerea de restricție </a:t>
            </a:r>
            <a:r>
              <a:rPr lang="ro-RO" sz="16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(atunci </a:t>
            </a:r>
            <a:r>
              <a:rPr lang="ro-RO" sz="1600" b="1" dirty="0">
                <a:solidFill>
                  <a:srgbClr val="0046AD"/>
                </a:solidFill>
                <a:latin typeface="Verdana" panose="020B0604030504040204" pitchFamily="34" charset="0"/>
                <a:ea typeface="Verdana" panose="020B0604030504040204" pitchFamily="34" charset="0"/>
                <a:cs typeface="Verdana" panose="020B0604030504040204" pitchFamily="34" charset="0"/>
              </a:rPr>
              <a:t>când propunerile se depun cu succes)</a:t>
            </a:r>
            <a:endParaRPr lang="en-US" sz="1600" b="1" dirty="0">
              <a:solidFill>
                <a:srgbClr val="0046AD"/>
              </a:solidFill>
              <a:latin typeface="Verdana" panose="020B0604030504040204" pitchFamily="34" charset="0"/>
              <a:ea typeface="Verdana" panose="020B0604030504040204" pitchFamily="34" charset="0"/>
              <a:cs typeface="Verdana" panose="020B0604030504040204" pitchFamily="34" charset="0"/>
            </a:endParaRPr>
          </a:p>
        </p:txBody>
      </p:sp>
      <p:sp>
        <p:nvSpPr>
          <p:cNvPr id="10" name="TextBox 9"/>
          <p:cNvSpPr txBox="1"/>
          <p:nvPr/>
        </p:nvSpPr>
        <p:spPr>
          <a:xfrm>
            <a:off x="539552" y="1502162"/>
            <a:ext cx="7848872" cy="1400383"/>
          </a:xfrm>
          <a:prstGeom prst="rect">
            <a:avLst/>
          </a:prstGeom>
          <a:noFill/>
        </p:spPr>
        <p:txBody>
          <a:bodyPr wrap="square" rtlCol="0">
            <a:spAutoFit/>
          </a:bodyPr>
          <a:lstStyle/>
          <a:p>
            <a:pPr marL="342900" indent="-342900">
              <a:spcBef>
                <a:spcPts val="600"/>
              </a:spcBef>
              <a:buFont typeface="Arial" panose="020B0604020202020204" pitchFamily="34" charset="0"/>
              <a:buChar char="•"/>
            </a:pPr>
            <a:r>
              <a:rPr lang="ro-RO" sz="2000" dirty="0" smtClean="0">
                <a:latin typeface="Verdana" panose="020B0604030504040204" pitchFamily="34" charset="0"/>
                <a:ea typeface="Verdana" panose="020B0604030504040204" pitchFamily="34" charset="0"/>
                <a:cs typeface="Verdana" panose="020B0604030504040204" pitchFamily="34" charset="0"/>
              </a:rPr>
              <a:t>Autoritatea </a:t>
            </a:r>
            <a:r>
              <a:rPr lang="ro-RO" sz="2000" dirty="0">
                <a:latin typeface="Verdana" panose="020B0604030504040204" pitchFamily="34" charset="0"/>
                <a:ea typeface="Verdana" panose="020B0604030504040204" pitchFamily="34" charset="0"/>
                <a:cs typeface="Verdana" panose="020B0604030504040204" pitchFamily="34" charset="0"/>
              </a:rPr>
              <a:t>pregăteşte şi depune o propunere de </a:t>
            </a:r>
            <a:r>
              <a:rPr lang="ro-RO" sz="2000" dirty="0" err="1" smtClean="0">
                <a:latin typeface="Verdana" panose="020B0604030504040204" pitchFamily="34" charset="0"/>
                <a:ea typeface="Verdana" panose="020B0604030504040204" pitchFamily="34" charset="0"/>
                <a:cs typeface="Verdana" panose="020B0604030504040204" pitchFamily="34" charset="0"/>
              </a:rPr>
              <a:t>restricţi</a:t>
            </a:r>
            <a:r>
              <a:rPr lang="en-US" sz="2000" dirty="0" err="1" smtClean="0">
                <a:latin typeface="Verdana" panose="020B0604030504040204" pitchFamily="34" charset="0"/>
                <a:ea typeface="Verdana" panose="020B0604030504040204" pitchFamily="34" charset="0"/>
                <a:cs typeface="Verdana" panose="020B0604030504040204" pitchFamily="34" charset="0"/>
              </a:rPr>
              <a:t>onare</a:t>
            </a:r>
            <a:endParaRPr lang="en-US" sz="2000" dirty="0" smtClean="0">
              <a:latin typeface="Verdana" panose="020B0604030504040204" pitchFamily="34" charset="0"/>
              <a:ea typeface="Verdana" panose="020B0604030504040204" pitchFamily="34" charset="0"/>
              <a:cs typeface="Verdana" panose="020B0604030504040204" pitchFamily="34" charset="0"/>
            </a:endParaRPr>
          </a:p>
          <a:p>
            <a:pPr marL="342900" indent="-342900">
              <a:spcBef>
                <a:spcPts val="600"/>
              </a:spcBef>
              <a:buFont typeface="Arial" panose="020B0604020202020204" pitchFamily="34" charset="0"/>
              <a:buChar char="•"/>
            </a:pPr>
            <a:r>
              <a:rPr lang="ro-RO" sz="2000" dirty="0" smtClean="0">
                <a:latin typeface="Verdana" panose="020B0604030504040204" pitchFamily="34" charset="0"/>
                <a:ea typeface="Verdana" panose="020B0604030504040204" pitchFamily="34" charset="0"/>
                <a:cs typeface="Verdana" panose="020B0604030504040204" pitchFamily="34" charset="0"/>
              </a:rPr>
              <a:t>Dosarul </a:t>
            </a:r>
            <a:r>
              <a:rPr lang="ro-RO" sz="2000" dirty="0">
                <a:latin typeface="Verdana" panose="020B0604030504040204" pitchFamily="34" charset="0"/>
                <a:ea typeface="Verdana" panose="020B0604030504040204" pitchFamily="34" charset="0"/>
                <a:cs typeface="Verdana" panose="020B0604030504040204" pitchFamily="34" charset="0"/>
              </a:rPr>
              <a:t>este verificat pentru conformitate şi publicat pe site-ul ECHA pentru consultare publică</a:t>
            </a:r>
            <a:endParaRPr lang="en-US" sz="2000" dirty="0">
              <a:latin typeface="Verdana" panose="020B0604030504040204" pitchFamily="34" charset="0"/>
              <a:ea typeface="Verdana" panose="020B0604030504040204" pitchFamily="34" charset="0"/>
              <a:cs typeface="Verdana" panose="020B0604030504040204" pitchFamily="34" charset="0"/>
            </a:endParaRPr>
          </a:p>
        </p:txBody>
      </p:sp>
      <p:pic>
        <p:nvPicPr>
          <p:cNvPr id="28" name="Picture 2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7845" y="5373216"/>
            <a:ext cx="1149859" cy="968400"/>
          </a:xfrm>
          <a:prstGeom prst="rect">
            <a:avLst/>
          </a:prstGeom>
        </p:spPr>
      </p:pic>
      <p:grpSp>
        <p:nvGrpSpPr>
          <p:cNvPr id="29" name="Group 28"/>
          <p:cNvGrpSpPr/>
          <p:nvPr/>
        </p:nvGrpSpPr>
        <p:grpSpPr>
          <a:xfrm>
            <a:off x="6804247" y="151200"/>
            <a:ext cx="2232247" cy="504000"/>
            <a:chOff x="6804247" y="151200"/>
            <a:chExt cx="2232247" cy="504000"/>
          </a:xfrm>
        </p:grpSpPr>
        <p:pic>
          <p:nvPicPr>
            <p:cNvPr id="3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04247" y="188640"/>
              <a:ext cx="2232247" cy="4493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1" name="Rounded Rectangle 30"/>
            <p:cNvSpPr/>
            <p:nvPr/>
          </p:nvSpPr>
          <p:spPr>
            <a:xfrm>
              <a:off x="7127639" y="151200"/>
              <a:ext cx="893278" cy="504000"/>
            </a:xfrm>
            <a:prstGeom prst="roundRect">
              <a:avLst/>
            </a:prstGeom>
            <a:noFill/>
            <a:ln w="19050">
              <a:solidFill>
                <a:srgbClr val="0046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3" name="Group 2"/>
          <p:cNvGrpSpPr/>
          <p:nvPr/>
        </p:nvGrpSpPr>
        <p:grpSpPr>
          <a:xfrm>
            <a:off x="2590062" y="3033136"/>
            <a:ext cx="4214186" cy="1827413"/>
            <a:chOff x="2590062" y="3033136"/>
            <a:chExt cx="4214186" cy="1827413"/>
          </a:xfrm>
        </p:grpSpPr>
        <p:grpSp>
          <p:nvGrpSpPr>
            <p:cNvPr id="7" name="Group 6"/>
            <p:cNvGrpSpPr/>
            <p:nvPr/>
          </p:nvGrpSpPr>
          <p:grpSpPr>
            <a:xfrm>
              <a:off x="2703868" y="3033136"/>
              <a:ext cx="3960000" cy="1827413"/>
              <a:chOff x="1115616" y="2355199"/>
              <a:chExt cx="3960000" cy="1827413"/>
            </a:xfrm>
          </p:grpSpPr>
          <p:sp>
            <p:nvSpPr>
              <p:cNvPr id="11" name="Flowchart: Alternate Process 10"/>
              <p:cNvSpPr/>
              <p:nvPr/>
            </p:nvSpPr>
            <p:spPr>
              <a:xfrm>
                <a:off x="1115616" y="2355199"/>
                <a:ext cx="3960000" cy="1404000"/>
              </a:xfrm>
              <a:prstGeom prst="flowChartAlternateProcess">
                <a:avLst/>
              </a:prstGeom>
              <a:solidFill>
                <a:srgbClr val="E45E24"/>
              </a:solidFill>
              <a:ln>
                <a:solidFill>
                  <a:srgbClr val="E45E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ounded Rectangle 11"/>
              <p:cNvSpPr/>
              <p:nvPr/>
            </p:nvSpPr>
            <p:spPr>
              <a:xfrm>
                <a:off x="1285766" y="2714302"/>
                <a:ext cx="1035455" cy="710243"/>
              </a:xfrm>
              <a:prstGeom prst="roundRect">
                <a:avLst/>
              </a:prstGeom>
              <a:solidFill>
                <a:srgbClr val="FFFFFF"/>
              </a:solidFill>
              <a:ln w="38100">
                <a:solidFill>
                  <a:srgbClr val="E45E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Flowchart: Alternate Process 12"/>
              <p:cNvSpPr/>
              <p:nvPr/>
            </p:nvSpPr>
            <p:spPr>
              <a:xfrm>
                <a:off x="3823189" y="2700620"/>
                <a:ext cx="1134985" cy="737607"/>
              </a:xfrm>
              <a:prstGeom prst="flowChartAlternateProcess">
                <a:avLst/>
              </a:prstGeom>
              <a:solidFill>
                <a:srgbClr val="FFFFFF"/>
              </a:solidFill>
              <a:ln w="38100">
                <a:solidFill>
                  <a:srgbClr val="E45E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p:cNvSpPr txBox="1"/>
              <p:nvPr/>
            </p:nvSpPr>
            <p:spPr>
              <a:xfrm>
                <a:off x="1141750" y="2853980"/>
                <a:ext cx="1331639" cy="769441"/>
              </a:xfrm>
              <a:prstGeom prst="rect">
                <a:avLst/>
              </a:prstGeom>
              <a:noFill/>
            </p:spPr>
            <p:txBody>
              <a:bodyPr wrap="square" rtlCol="0">
                <a:spAutoFit/>
              </a:bodyPr>
              <a:lstStyle/>
              <a:p>
                <a:pPr algn="ctr"/>
                <a:r>
                  <a:rPr lang="it-IT" sz="1100" b="1" dirty="0" smtClean="0">
                    <a:solidFill>
                      <a:srgbClr val="E45E24"/>
                    </a:solidFill>
                    <a:latin typeface="Verdana" panose="020B0604030504040204" pitchFamily="34" charset="0"/>
                    <a:ea typeface="Verdana" panose="020B0604030504040204" pitchFamily="34" charset="0"/>
                    <a:cs typeface="Verdana" panose="020B0604030504040204" pitchFamily="34" charset="0"/>
                  </a:rPr>
                  <a:t>Propunere</a:t>
                </a:r>
              </a:p>
              <a:p>
                <a:pPr algn="ctr"/>
                <a:r>
                  <a:rPr lang="it-IT" sz="1100" b="1" dirty="0" smtClean="0">
                    <a:solidFill>
                      <a:srgbClr val="E45E24"/>
                    </a:solidFill>
                    <a:latin typeface="Verdana" panose="020B0604030504040204" pitchFamily="34" charset="0"/>
                    <a:ea typeface="Verdana" panose="020B0604030504040204" pitchFamily="34" charset="0"/>
                    <a:cs typeface="Verdana" panose="020B0604030504040204" pitchFamily="34" charset="0"/>
                  </a:rPr>
                  <a:t>de restric-ţionare</a:t>
                </a:r>
                <a:endParaRPr lang="it-IT" sz="1100" b="1" dirty="0">
                  <a:solidFill>
                    <a:srgbClr val="E45E24"/>
                  </a:solidFill>
                  <a:latin typeface="Verdana" panose="020B0604030504040204" pitchFamily="34" charset="0"/>
                  <a:ea typeface="Verdana" panose="020B0604030504040204" pitchFamily="34" charset="0"/>
                  <a:cs typeface="Verdana" panose="020B0604030504040204" pitchFamily="34" charset="0"/>
                </a:endParaRPr>
              </a:p>
              <a:p>
                <a:pPr algn="ctr"/>
                <a:endParaRPr lang="en-GB" sz="1100" b="1" dirty="0">
                  <a:solidFill>
                    <a:srgbClr val="E45E24"/>
                  </a:solidFill>
                  <a:latin typeface="Verdana" panose="020B0604030504040204" pitchFamily="34" charset="0"/>
                  <a:ea typeface="Verdana" panose="020B0604030504040204" pitchFamily="34" charset="0"/>
                  <a:cs typeface="Verdana" panose="020B0604030504040204" pitchFamily="34" charset="0"/>
                </a:endParaRPr>
              </a:p>
            </p:txBody>
          </p:sp>
          <p:sp>
            <p:nvSpPr>
              <p:cNvPr id="15" name="TextBox 14"/>
              <p:cNvSpPr txBox="1"/>
              <p:nvPr/>
            </p:nvSpPr>
            <p:spPr>
              <a:xfrm>
                <a:off x="3734038" y="2853980"/>
                <a:ext cx="1300220" cy="430887"/>
              </a:xfrm>
              <a:prstGeom prst="rect">
                <a:avLst/>
              </a:prstGeom>
              <a:noFill/>
            </p:spPr>
            <p:txBody>
              <a:bodyPr wrap="square" rtlCol="0">
                <a:spAutoFit/>
              </a:bodyPr>
              <a:lstStyle/>
              <a:p>
                <a:pPr algn="ctr"/>
                <a:r>
                  <a:rPr lang="it-IT" sz="1100" b="1" dirty="0" smtClean="0">
                    <a:solidFill>
                      <a:srgbClr val="E45E24"/>
                    </a:solidFill>
                    <a:latin typeface="Verdana" panose="020B0604030504040204" pitchFamily="34" charset="0"/>
                    <a:ea typeface="Verdana" panose="020B0604030504040204" pitchFamily="34" charset="0"/>
                    <a:cs typeface="Verdana" panose="020B0604030504040204" pitchFamily="34" charset="0"/>
                  </a:rPr>
                  <a:t>Consultare publică</a:t>
                </a:r>
                <a:endParaRPr lang="en-GB" sz="1100" b="1" dirty="0">
                  <a:solidFill>
                    <a:srgbClr val="E45E24"/>
                  </a:solidFill>
                  <a:latin typeface="Verdana" panose="020B0604030504040204" pitchFamily="34" charset="0"/>
                  <a:ea typeface="Verdana" panose="020B0604030504040204" pitchFamily="34" charset="0"/>
                  <a:cs typeface="Verdana" panose="020B0604030504040204" pitchFamily="34" charset="0"/>
                </a:endParaRPr>
              </a:p>
            </p:txBody>
          </p:sp>
          <p:sp>
            <p:nvSpPr>
              <p:cNvPr id="16" name="Rounded Rectangle 15"/>
              <p:cNvSpPr/>
              <p:nvPr/>
            </p:nvSpPr>
            <p:spPr>
              <a:xfrm>
                <a:off x="2479692" y="2700851"/>
                <a:ext cx="1165253" cy="737144"/>
              </a:xfrm>
              <a:prstGeom prst="roundRect">
                <a:avLst/>
              </a:prstGeom>
              <a:solidFill>
                <a:srgbClr val="FFFFFF"/>
              </a:solidFill>
              <a:ln w="38100">
                <a:solidFill>
                  <a:srgbClr val="E45E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p:cNvSpPr txBox="1"/>
              <p:nvPr/>
            </p:nvSpPr>
            <p:spPr>
              <a:xfrm>
                <a:off x="2407684" y="2769341"/>
                <a:ext cx="1300220" cy="600164"/>
              </a:xfrm>
              <a:prstGeom prst="rect">
                <a:avLst/>
              </a:prstGeom>
              <a:noFill/>
            </p:spPr>
            <p:txBody>
              <a:bodyPr wrap="square" rtlCol="0">
                <a:spAutoFit/>
              </a:bodyPr>
              <a:lstStyle/>
              <a:p>
                <a:pPr algn="ctr"/>
                <a:r>
                  <a:rPr lang="it-IT" sz="1100" b="1" dirty="0" smtClean="0">
                    <a:solidFill>
                      <a:srgbClr val="E45E24"/>
                    </a:solidFill>
                    <a:latin typeface="Verdana" panose="020B0604030504040204" pitchFamily="34" charset="0"/>
                    <a:ea typeface="Verdana" panose="020B0604030504040204" pitchFamily="34" charset="0"/>
                    <a:cs typeface="Verdana" panose="020B0604030504040204" pitchFamily="34" charset="0"/>
                  </a:rPr>
                  <a:t>Restricţionare luată </a:t>
                </a:r>
                <a:r>
                  <a:rPr lang="it-IT" sz="1100" b="1" dirty="0">
                    <a:solidFill>
                      <a:srgbClr val="E45E24"/>
                    </a:solidFill>
                    <a:latin typeface="Verdana" panose="020B0604030504040204" pitchFamily="34" charset="0"/>
                    <a:ea typeface="Verdana" panose="020B0604030504040204" pitchFamily="34" charset="0"/>
                    <a:cs typeface="Verdana" panose="020B0604030504040204" pitchFamily="34" charset="0"/>
                  </a:rPr>
                  <a:t>în </a:t>
                </a:r>
                <a:r>
                  <a:rPr lang="it-IT" sz="1100" b="1" dirty="0" smtClean="0">
                    <a:solidFill>
                      <a:srgbClr val="E45E24"/>
                    </a:solidFill>
                    <a:latin typeface="Verdana" panose="020B0604030504040204" pitchFamily="34" charset="0"/>
                    <a:ea typeface="Verdana" panose="020B0604030504040204" pitchFamily="34" charset="0"/>
                    <a:cs typeface="Verdana" panose="020B0604030504040204" pitchFamily="34" charset="0"/>
                  </a:rPr>
                  <a:t>considerare</a:t>
                </a:r>
                <a:endParaRPr lang="en-GB" sz="1100" b="1" dirty="0">
                  <a:solidFill>
                    <a:srgbClr val="E45E24"/>
                  </a:solidFill>
                  <a:latin typeface="Verdana" panose="020B0604030504040204" pitchFamily="34" charset="0"/>
                  <a:ea typeface="Verdana" panose="020B0604030504040204" pitchFamily="34" charset="0"/>
                  <a:cs typeface="Verdana" panose="020B0604030504040204" pitchFamily="34" charset="0"/>
                </a:endParaRPr>
              </a:p>
            </p:txBody>
          </p:sp>
          <p:sp>
            <p:nvSpPr>
              <p:cNvPr id="18" name="TextBox 17"/>
              <p:cNvSpPr txBox="1"/>
              <p:nvPr/>
            </p:nvSpPr>
            <p:spPr>
              <a:xfrm>
                <a:off x="3666106" y="2961423"/>
                <a:ext cx="253746" cy="216000"/>
              </a:xfrm>
              <a:prstGeom prst="rightArrow">
                <a:avLst/>
              </a:prstGeom>
              <a:solidFill>
                <a:srgbClr val="FFCC00"/>
              </a:solidFill>
              <a:ln>
                <a:solidFill>
                  <a:srgbClr val="FFCC00"/>
                </a:solidFill>
              </a:ln>
            </p:spPr>
            <p:txBody>
              <a:bodyPr wrap="square" rtlCol="0">
                <a:spAutoFit/>
              </a:bodyPr>
              <a:lstStyle/>
              <a:p>
                <a:pPr algn="ctr"/>
                <a:endParaRPr lang="en-GB" sz="1000" b="1" dirty="0">
                  <a:solidFill>
                    <a:schemeClr val="bg1"/>
                  </a:solidFill>
                </a:endParaRPr>
              </a:p>
            </p:txBody>
          </p:sp>
          <p:sp>
            <p:nvSpPr>
              <p:cNvPr id="19" name="TextBox 18"/>
              <p:cNvSpPr txBox="1"/>
              <p:nvPr/>
            </p:nvSpPr>
            <p:spPr>
              <a:xfrm>
                <a:off x="2297954" y="2961423"/>
                <a:ext cx="253746" cy="216000"/>
              </a:xfrm>
              <a:prstGeom prst="rightArrow">
                <a:avLst/>
              </a:prstGeom>
              <a:solidFill>
                <a:srgbClr val="FFCC00"/>
              </a:solidFill>
              <a:ln>
                <a:solidFill>
                  <a:srgbClr val="FFCC00"/>
                </a:solidFill>
              </a:ln>
            </p:spPr>
            <p:txBody>
              <a:bodyPr wrap="square" rtlCol="0">
                <a:spAutoFit/>
              </a:bodyPr>
              <a:lstStyle/>
              <a:p>
                <a:pPr algn="ctr"/>
                <a:endParaRPr lang="en-GB" sz="1000" b="1" dirty="0">
                  <a:solidFill>
                    <a:schemeClr val="bg1"/>
                  </a:solidFill>
                </a:endParaRPr>
              </a:p>
            </p:txBody>
          </p:sp>
          <p:sp>
            <p:nvSpPr>
              <p:cNvPr id="21" name="TextBox 20"/>
              <p:cNvSpPr txBox="1"/>
              <p:nvPr/>
            </p:nvSpPr>
            <p:spPr>
              <a:xfrm>
                <a:off x="1511671" y="3489656"/>
                <a:ext cx="720080" cy="323493"/>
              </a:xfrm>
              <a:prstGeom prst="roundRect">
                <a:avLst/>
              </a:prstGeom>
              <a:solidFill>
                <a:srgbClr val="008654"/>
              </a:solidFill>
              <a:ln>
                <a:noFill/>
              </a:ln>
            </p:spPr>
            <p:txBody>
              <a:bodyPr wrap="square" rtlCol="0">
                <a:spAutoFit/>
              </a:bodyPr>
              <a:lstStyle/>
              <a:p>
                <a:pPr algn="ctr"/>
                <a:r>
                  <a:rPr lang="en-GB" sz="13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MS</a:t>
                </a:r>
                <a:endParaRPr lang="en-GB" sz="13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22" name="Picture 2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02230" y="3628280"/>
                <a:ext cx="504123" cy="448792"/>
              </a:xfrm>
              <a:prstGeom prst="rect">
                <a:avLst/>
              </a:prstGeom>
            </p:spPr>
          </p:pic>
          <p:grpSp>
            <p:nvGrpSpPr>
              <p:cNvPr id="23" name="Group 22"/>
              <p:cNvGrpSpPr/>
              <p:nvPr/>
            </p:nvGrpSpPr>
            <p:grpSpPr>
              <a:xfrm>
                <a:off x="1508967" y="3859119"/>
                <a:ext cx="720080" cy="323493"/>
                <a:chOff x="-2310558" y="1906494"/>
                <a:chExt cx="720080" cy="323493"/>
              </a:xfrm>
            </p:grpSpPr>
            <p:sp>
              <p:nvSpPr>
                <p:cNvPr id="24" name="TextBox 23"/>
                <p:cNvSpPr txBox="1"/>
                <p:nvPr/>
              </p:nvSpPr>
              <p:spPr>
                <a:xfrm>
                  <a:off x="-2310558" y="1906494"/>
                  <a:ext cx="720080" cy="323493"/>
                </a:xfrm>
                <a:prstGeom prst="roundRect">
                  <a:avLst/>
                </a:prstGeom>
                <a:solidFill>
                  <a:schemeClr val="bg1"/>
                </a:solidFill>
                <a:ln>
                  <a:solidFill>
                    <a:schemeClr val="bg1">
                      <a:lumMod val="50000"/>
                    </a:schemeClr>
                  </a:solidFill>
                </a:ln>
              </p:spPr>
              <p:txBody>
                <a:bodyPr wrap="square" rtlCol="0">
                  <a:spAutoFit/>
                </a:bodyPr>
                <a:lstStyle/>
                <a:p>
                  <a:pPr algn="ctr"/>
                  <a:endParaRPr lang="en-GB" sz="1300" b="1" dirty="0">
                    <a:latin typeface="Verdana" panose="020B0604030504040204" pitchFamily="34" charset="0"/>
                    <a:ea typeface="Verdana" panose="020B0604030504040204" pitchFamily="34" charset="0"/>
                    <a:cs typeface="Verdana" panose="020B0604030504040204" pitchFamily="34" charset="0"/>
                  </a:endParaRPr>
                </a:p>
              </p:txBody>
            </p:sp>
            <p:pic>
              <p:nvPicPr>
                <p:cNvPr id="25" name="Picture 2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260476" y="1986878"/>
                  <a:ext cx="619911" cy="162727"/>
                </a:xfrm>
                <a:prstGeom prst="rect">
                  <a:avLst/>
                </a:prstGeom>
              </p:spPr>
            </p:pic>
          </p:grpSp>
        </p:grpSp>
        <p:sp>
          <p:nvSpPr>
            <p:cNvPr id="27" name="TextBox 26"/>
            <p:cNvSpPr txBox="1"/>
            <p:nvPr/>
          </p:nvSpPr>
          <p:spPr>
            <a:xfrm>
              <a:off x="2590062" y="3639360"/>
              <a:ext cx="253746" cy="216000"/>
            </a:xfrm>
            <a:prstGeom prst="rightArrow">
              <a:avLst/>
            </a:prstGeom>
            <a:solidFill>
              <a:srgbClr val="FFCC00"/>
            </a:solidFill>
            <a:ln>
              <a:solidFill>
                <a:srgbClr val="FFCC00"/>
              </a:solidFill>
            </a:ln>
          </p:spPr>
          <p:txBody>
            <a:bodyPr wrap="square" rtlCol="0">
              <a:spAutoFit/>
            </a:bodyPr>
            <a:lstStyle/>
            <a:p>
              <a:pPr algn="ctr"/>
              <a:endParaRPr lang="en-GB" sz="1000" b="1" dirty="0">
                <a:solidFill>
                  <a:schemeClr val="bg1"/>
                </a:solidFill>
              </a:endParaRPr>
            </a:p>
          </p:txBody>
        </p:sp>
        <p:sp>
          <p:nvSpPr>
            <p:cNvPr id="26" name="TextBox 25"/>
            <p:cNvSpPr txBox="1"/>
            <p:nvPr/>
          </p:nvSpPr>
          <p:spPr>
            <a:xfrm>
              <a:off x="6550502" y="3639360"/>
              <a:ext cx="253746" cy="216000"/>
            </a:xfrm>
            <a:prstGeom prst="rightArrow">
              <a:avLst/>
            </a:prstGeom>
            <a:solidFill>
              <a:srgbClr val="FFCC00"/>
            </a:solidFill>
            <a:ln>
              <a:solidFill>
                <a:srgbClr val="FFCC00"/>
              </a:solidFill>
            </a:ln>
          </p:spPr>
          <p:txBody>
            <a:bodyPr wrap="square" rtlCol="0">
              <a:spAutoFit/>
            </a:bodyPr>
            <a:lstStyle/>
            <a:p>
              <a:pPr algn="ctr"/>
              <a:endParaRPr lang="en-GB" sz="1000" b="1" dirty="0">
                <a:solidFill>
                  <a:schemeClr val="bg1"/>
                </a:solidFill>
              </a:endParaRPr>
            </a:p>
          </p:txBody>
        </p:sp>
      </p:grpSp>
    </p:spTree>
    <p:extLst>
      <p:ext uri="{BB962C8B-B14F-4D97-AF65-F5344CB8AC3E}">
        <p14:creationId xmlns:p14="http://schemas.microsoft.com/office/powerpoint/2010/main" val="274715080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00000" y="476672"/>
            <a:ext cx="8564488" cy="720080"/>
          </a:xfrm>
        </p:spPr>
        <p:txBody>
          <a:bodyPr>
            <a:noAutofit/>
          </a:bodyPr>
          <a:lstStyle/>
          <a:p>
            <a:pPr lvl="0" algn="l"/>
            <a:r>
              <a:rPr lang="ro-RO" sz="2800" b="1" dirty="0">
                <a:solidFill>
                  <a:srgbClr val="0046AD"/>
                </a:solidFill>
                <a:latin typeface="Verdana" panose="020B0604030504040204" pitchFamily="34" charset="0"/>
                <a:ea typeface="Verdana" panose="020B0604030504040204" pitchFamily="34" charset="0"/>
                <a:cs typeface="Verdana" panose="020B0604030504040204" pitchFamily="34" charset="0"/>
              </a:rPr>
              <a:t>Comitetele de </a:t>
            </a:r>
            <a:r>
              <a:rPr lang="ro-RO" sz="28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opinie</a:t>
            </a:r>
            <a:endParaRPr lang="en-GB" sz="2800" b="1" dirty="0">
              <a:solidFill>
                <a:srgbClr val="0046AD"/>
              </a:solidFill>
              <a:latin typeface="Verdana" panose="020B0604030504040204" pitchFamily="34" charset="0"/>
              <a:ea typeface="Verdana" panose="020B0604030504040204" pitchFamily="34" charset="0"/>
              <a:cs typeface="Verdana" panose="020B0604030504040204" pitchFamily="34" charset="0"/>
            </a:endParaRPr>
          </a:p>
        </p:txBody>
      </p:sp>
      <p:sp>
        <p:nvSpPr>
          <p:cNvPr id="6" name="Slide Number Placeholder 5"/>
          <p:cNvSpPr>
            <a:spLocks noGrp="1"/>
          </p:cNvSpPr>
          <p:nvPr>
            <p:ph type="sldNum" sz="quarter" idx="12"/>
          </p:nvPr>
        </p:nvSpPr>
        <p:spPr>
          <a:xfrm>
            <a:off x="6553200" y="6356350"/>
            <a:ext cx="2133600" cy="365125"/>
          </a:xfrm>
        </p:spPr>
        <p:txBody>
          <a:bodyPr/>
          <a:lstStyle/>
          <a:p>
            <a:fld id="{6230B351-A18E-4512-92B8-03A75F39B8B0}" type="slidenum">
              <a:rPr lang="en-GB" sz="1000" smtClean="0">
                <a:latin typeface="Verdana" panose="020B0604030504040204" pitchFamily="34" charset="0"/>
                <a:ea typeface="Verdana" panose="020B0604030504040204" pitchFamily="34" charset="0"/>
                <a:cs typeface="Verdana" panose="020B0604030504040204" pitchFamily="34" charset="0"/>
              </a:rPr>
              <a:t>47</a:t>
            </a:fld>
            <a:endParaRPr lang="en-GB" sz="1000" dirty="0">
              <a:latin typeface="Verdana" panose="020B0604030504040204" pitchFamily="34" charset="0"/>
              <a:ea typeface="Verdana" panose="020B0604030504040204" pitchFamily="34" charset="0"/>
              <a:cs typeface="Verdana" panose="020B0604030504040204" pitchFamily="34" charset="0"/>
            </a:endParaRPr>
          </a:p>
        </p:txBody>
      </p:sp>
      <p:sp>
        <p:nvSpPr>
          <p:cNvPr id="9" name="TextBox 8"/>
          <p:cNvSpPr txBox="1"/>
          <p:nvPr/>
        </p:nvSpPr>
        <p:spPr>
          <a:xfrm>
            <a:off x="1907704" y="5724545"/>
            <a:ext cx="6696744" cy="830997"/>
          </a:xfrm>
          <a:prstGeom prst="rect">
            <a:avLst/>
          </a:prstGeom>
          <a:noFill/>
        </p:spPr>
        <p:txBody>
          <a:bodyPr wrap="square" rtlCol="0">
            <a:spAutoFit/>
          </a:bodyPr>
          <a:lstStyle/>
          <a:p>
            <a:pPr fontAlgn="t"/>
            <a:r>
              <a:rPr lang="ro-RO" sz="16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În </a:t>
            </a:r>
            <a:r>
              <a:rPr lang="ro-RO" sz="1600" b="1" dirty="0">
                <a:solidFill>
                  <a:srgbClr val="0046AD"/>
                </a:solidFill>
                <a:latin typeface="Verdana" panose="020B0604030504040204" pitchFamily="34" charset="0"/>
                <a:ea typeface="Verdana" panose="020B0604030504040204" pitchFamily="34" charset="0"/>
                <a:cs typeface="Verdana" panose="020B0604030504040204" pitchFamily="34" charset="0"/>
              </a:rPr>
              <a:t>al doilea rând de consultare: 60 de zile pentru comenta proiectul de aviz al comitetului de evaluare socio-economică</a:t>
            </a:r>
            <a:endParaRPr lang="en-US" sz="1600" b="1" dirty="0">
              <a:solidFill>
                <a:srgbClr val="0046AD"/>
              </a:solidFill>
              <a:latin typeface="Verdana" panose="020B0604030504040204" pitchFamily="34" charset="0"/>
              <a:ea typeface="Verdana" panose="020B0604030504040204" pitchFamily="34" charset="0"/>
              <a:cs typeface="Verdana" panose="020B0604030504040204" pitchFamily="34" charset="0"/>
            </a:endParaRPr>
          </a:p>
        </p:txBody>
      </p:sp>
      <p:sp>
        <p:nvSpPr>
          <p:cNvPr id="10" name="TextBox 9"/>
          <p:cNvSpPr txBox="1"/>
          <p:nvPr/>
        </p:nvSpPr>
        <p:spPr>
          <a:xfrm>
            <a:off x="539619" y="1196752"/>
            <a:ext cx="4968485" cy="4231928"/>
          </a:xfrm>
          <a:prstGeom prst="rect">
            <a:avLst/>
          </a:prstGeom>
          <a:noFill/>
        </p:spPr>
        <p:txBody>
          <a:bodyPr wrap="square" rtlCol="0">
            <a:spAutoFit/>
          </a:bodyPr>
          <a:lstStyle/>
          <a:p>
            <a:pPr marL="342900" indent="-342900">
              <a:spcBef>
                <a:spcPts val="1400"/>
              </a:spcBef>
              <a:buFont typeface="Arial" panose="020B0604020202020204" pitchFamily="34" charset="0"/>
              <a:buChar char="•"/>
            </a:pPr>
            <a:r>
              <a:rPr lang="ro-RO" dirty="0" smtClean="0">
                <a:latin typeface="Verdana" panose="020B0604030504040204" pitchFamily="34" charset="0"/>
                <a:ea typeface="Verdana" panose="020B0604030504040204" pitchFamily="34" charset="0"/>
                <a:cs typeface="Verdana" panose="020B0604030504040204" pitchFamily="34" charset="0"/>
              </a:rPr>
              <a:t>RAC </a:t>
            </a:r>
            <a:r>
              <a:rPr lang="ro-RO" dirty="0">
                <a:latin typeface="Verdana" panose="020B0604030504040204" pitchFamily="34" charset="0"/>
                <a:ea typeface="Verdana" panose="020B0604030504040204" pitchFamily="34" charset="0"/>
                <a:cs typeface="Verdana" panose="020B0604030504040204" pitchFamily="34" charset="0"/>
              </a:rPr>
              <a:t>și SEAC </a:t>
            </a:r>
            <a:r>
              <a:rPr lang="ro-RO" dirty="0" smtClean="0">
                <a:latin typeface="Verdana" panose="020B0604030504040204" pitchFamily="34" charset="0"/>
                <a:ea typeface="Verdana" panose="020B0604030504040204" pitchFamily="34" charset="0"/>
                <a:cs typeface="Verdana" panose="020B0604030504040204" pitchFamily="34" charset="0"/>
              </a:rPr>
              <a:t>încep </a:t>
            </a:r>
            <a:r>
              <a:rPr lang="ro-RO" dirty="0">
                <a:latin typeface="Verdana" panose="020B0604030504040204" pitchFamily="34" charset="0"/>
                <a:ea typeface="Verdana" panose="020B0604030504040204" pitchFamily="34" charset="0"/>
                <a:cs typeface="Verdana" panose="020B0604030504040204" pitchFamily="34" charset="0"/>
              </a:rPr>
              <a:t>construirea unei opinii pe baza dosarului și a observațiilor primite în timpul primei consultări </a:t>
            </a:r>
            <a:r>
              <a:rPr lang="ro-RO" dirty="0" smtClean="0">
                <a:latin typeface="Verdana" panose="020B0604030504040204" pitchFamily="34" charset="0"/>
                <a:ea typeface="Verdana" panose="020B0604030504040204" pitchFamily="34" charset="0"/>
                <a:cs typeface="Verdana" panose="020B0604030504040204" pitchFamily="34" charset="0"/>
              </a:rPr>
              <a:t>publice</a:t>
            </a:r>
            <a:endParaRPr lang="en-US" dirty="0" smtClean="0">
              <a:latin typeface="Verdana" panose="020B0604030504040204" pitchFamily="34" charset="0"/>
              <a:ea typeface="Verdana" panose="020B0604030504040204" pitchFamily="34" charset="0"/>
              <a:cs typeface="Verdana" panose="020B0604030504040204" pitchFamily="34" charset="0"/>
            </a:endParaRPr>
          </a:p>
          <a:p>
            <a:pPr marL="342900" indent="-342900">
              <a:spcBef>
                <a:spcPts val="1400"/>
              </a:spcBef>
              <a:buFont typeface="Arial" panose="020B0604020202020204" pitchFamily="34" charset="0"/>
              <a:buChar char="•"/>
            </a:pPr>
            <a:r>
              <a:rPr lang="ro-RO" dirty="0" smtClean="0">
                <a:latin typeface="Verdana" panose="020B0604030504040204" pitchFamily="34" charset="0"/>
                <a:ea typeface="Verdana" panose="020B0604030504040204" pitchFamily="34" charset="0"/>
                <a:cs typeface="Verdana" panose="020B0604030504040204" pitchFamily="34" charset="0"/>
              </a:rPr>
              <a:t>RAC </a:t>
            </a:r>
            <a:r>
              <a:rPr lang="ro-RO" dirty="0">
                <a:latin typeface="Verdana" panose="020B0604030504040204" pitchFamily="34" charset="0"/>
                <a:ea typeface="Verdana" panose="020B0604030504040204" pitchFamily="34" charset="0"/>
                <a:cs typeface="Verdana" panose="020B0604030504040204" pitchFamily="34" charset="0"/>
              </a:rPr>
              <a:t>adoptă avizul său în termen de 9 luni de la publicarea </a:t>
            </a:r>
            <a:r>
              <a:rPr lang="ro-RO" dirty="0" smtClean="0">
                <a:latin typeface="Verdana" panose="020B0604030504040204" pitchFamily="34" charset="0"/>
                <a:ea typeface="Verdana" panose="020B0604030504040204" pitchFamily="34" charset="0"/>
                <a:cs typeface="Verdana" panose="020B0604030504040204" pitchFamily="34" charset="0"/>
              </a:rPr>
              <a:t>propunerii</a:t>
            </a:r>
            <a:endParaRPr lang="en-US" dirty="0" smtClean="0">
              <a:latin typeface="Verdana" panose="020B0604030504040204" pitchFamily="34" charset="0"/>
              <a:ea typeface="Verdana" panose="020B0604030504040204" pitchFamily="34" charset="0"/>
              <a:cs typeface="Verdana" panose="020B0604030504040204" pitchFamily="34" charset="0"/>
            </a:endParaRPr>
          </a:p>
          <a:p>
            <a:pPr marL="342900" indent="-342900">
              <a:spcBef>
                <a:spcPts val="1400"/>
              </a:spcBef>
              <a:buFont typeface="Arial" panose="020B0604020202020204" pitchFamily="34" charset="0"/>
              <a:buChar char="•"/>
            </a:pPr>
            <a:r>
              <a:rPr lang="ro-RO" dirty="0" smtClean="0">
                <a:latin typeface="Verdana" panose="020B0604030504040204" pitchFamily="34" charset="0"/>
                <a:ea typeface="Verdana" panose="020B0604030504040204" pitchFamily="34" charset="0"/>
                <a:cs typeface="Verdana" panose="020B0604030504040204" pitchFamily="34" charset="0"/>
              </a:rPr>
              <a:t>SEAC </a:t>
            </a:r>
            <a:r>
              <a:rPr lang="ro-RO" dirty="0">
                <a:latin typeface="Verdana" panose="020B0604030504040204" pitchFamily="34" charset="0"/>
                <a:ea typeface="Verdana" panose="020B0604030504040204" pitchFamily="34" charset="0"/>
                <a:cs typeface="Verdana" panose="020B0604030504040204" pitchFamily="34" charset="0"/>
              </a:rPr>
              <a:t>adoptă un proiect de aviz în termen de 9 luni, care este publicat pentru o consultare publică care durează 60 </a:t>
            </a:r>
            <a:r>
              <a:rPr lang="ro-RO" dirty="0" smtClean="0">
                <a:latin typeface="Verdana" panose="020B0604030504040204" pitchFamily="34" charset="0"/>
                <a:ea typeface="Verdana" panose="020B0604030504040204" pitchFamily="34" charset="0"/>
                <a:cs typeface="Verdana" panose="020B0604030504040204" pitchFamily="34" charset="0"/>
              </a:rPr>
              <a:t>zile</a:t>
            </a:r>
            <a:endParaRPr lang="en-US" dirty="0" smtClean="0">
              <a:latin typeface="Verdana" panose="020B0604030504040204" pitchFamily="34" charset="0"/>
              <a:ea typeface="Verdana" panose="020B0604030504040204" pitchFamily="34" charset="0"/>
              <a:cs typeface="Verdana" panose="020B0604030504040204" pitchFamily="34" charset="0"/>
            </a:endParaRPr>
          </a:p>
          <a:p>
            <a:pPr marL="342900" indent="-342900">
              <a:spcBef>
                <a:spcPts val="1400"/>
              </a:spcBef>
              <a:buFont typeface="Arial" panose="020B0604020202020204" pitchFamily="34" charset="0"/>
              <a:buChar char="•"/>
            </a:pPr>
            <a:r>
              <a:rPr lang="ro-RO" dirty="0" smtClean="0">
                <a:latin typeface="Verdana" panose="020B0604030504040204" pitchFamily="34" charset="0"/>
                <a:ea typeface="Verdana" panose="020B0604030504040204" pitchFamily="34" charset="0"/>
                <a:cs typeface="Verdana" panose="020B0604030504040204" pitchFamily="34" charset="0"/>
              </a:rPr>
              <a:t>SEAC </a:t>
            </a:r>
            <a:r>
              <a:rPr lang="ro-RO" dirty="0">
                <a:latin typeface="Verdana" panose="020B0604030504040204" pitchFamily="34" charset="0"/>
                <a:ea typeface="Verdana" panose="020B0604030504040204" pitchFamily="34" charset="0"/>
                <a:cs typeface="Verdana" panose="020B0604030504040204" pitchFamily="34" charset="0"/>
              </a:rPr>
              <a:t>revizuiește proiectul și adoptă avizul său în termen de 12 (max. 15) luni de la publicarea propunerii</a:t>
            </a:r>
            <a:endParaRPr lang="en-US" dirty="0">
              <a:latin typeface="Verdana" panose="020B0604030504040204" pitchFamily="34" charset="0"/>
              <a:ea typeface="Verdana" panose="020B0604030504040204" pitchFamily="34" charset="0"/>
              <a:cs typeface="Verdana" panose="020B0604030504040204" pitchFamily="34" charset="0"/>
            </a:endParaRPr>
          </a:p>
        </p:txBody>
      </p:sp>
      <p:grpSp>
        <p:nvGrpSpPr>
          <p:cNvPr id="4" name="Group 3"/>
          <p:cNvGrpSpPr/>
          <p:nvPr/>
        </p:nvGrpSpPr>
        <p:grpSpPr>
          <a:xfrm>
            <a:off x="5436096" y="1988840"/>
            <a:ext cx="3384376" cy="2465016"/>
            <a:chOff x="5436096" y="1988840"/>
            <a:chExt cx="3384376" cy="2465016"/>
          </a:xfrm>
        </p:grpSpPr>
        <p:grpSp>
          <p:nvGrpSpPr>
            <p:cNvPr id="3" name="Group 2"/>
            <p:cNvGrpSpPr/>
            <p:nvPr/>
          </p:nvGrpSpPr>
          <p:grpSpPr>
            <a:xfrm>
              <a:off x="5436096" y="1988840"/>
              <a:ext cx="3300245" cy="2465016"/>
              <a:chOff x="5436096" y="1988840"/>
              <a:chExt cx="3300245" cy="2465016"/>
            </a:xfrm>
          </p:grpSpPr>
          <p:grpSp>
            <p:nvGrpSpPr>
              <p:cNvPr id="7" name="Group 6"/>
              <p:cNvGrpSpPr/>
              <p:nvPr/>
            </p:nvGrpSpPr>
            <p:grpSpPr>
              <a:xfrm>
                <a:off x="5496341" y="1988840"/>
                <a:ext cx="3240000" cy="2465016"/>
                <a:chOff x="4572000" y="1844824"/>
                <a:chExt cx="3240000" cy="2465016"/>
              </a:xfrm>
            </p:grpSpPr>
            <p:sp>
              <p:nvSpPr>
                <p:cNvPr id="11" name="Flowchart: Alternate Process 10"/>
                <p:cNvSpPr/>
                <p:nvPr/>
              </p:nvSpPr>
              <p:spPr>
                <a:xfrm>
                  <a:off x="4572000" y="2068240"/>
                  <a:ext cx="3240000" cy="1864816"/>
                </a:xfrm>
                <a:prstGeom prst="flowChartAlternateProcess">
                  <a:avLst/>
                </a:prstGeom>
                <a:solidFill>
                  <a:srgbClr val="E45E24"/>
                </a:solidFill>
                <a:ln>
                  <a:solidFill>
                    <a:srgbClr val="E45E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Flowchart: Alternate Process 11"/>
                <p:cNvSpPr/>
                <p:nvPr/>
              </p:nvSpPr>
              <p:spPr>
                <a:xfrm>
                  <a:off x="4762066" y="3068960"/>
                  <a:ext cx="842357" cy="737607"/>
                </a:xfrm>
                <a:prstGeom prst="flowChartAlternateProcess">
                  <a:avLst/>
                </a:prstGeom>
                <a:solidFill>
                  <a:srgbClr val="FFFFFF"/>
                </a:solidFill>
                <a:ln w="38100">
                  <a:solidFill>
                    <a:srgbClr val="E45E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p:cNvSpPr txBox="1"/>
                <p:nvPr/>
              </p:nvSpPr>
              <p:spPr>
                <a:xfrm>
                  <a:off x="4690057" y="3137681"/>
                  <a:ext cx="974466" cy="769441"/>
                </a:xfrm>
                <a:prstGeom prst="rect">
                  <a:avLst/>
                </a:prstGeom>
                <a:noFill/>
              </p:spPr>
              <p:txBody>
                <a:bodyPr wrap="square" rtlCol="0">
                  <a:spAutoFit/>
                </a:bodyPr>
                <a:lstStyle/>
                <a:p>
                  <a:pPr algn="ctr"/>
                  <a:r>
                    <a:rPr lang="vi-VN" sz="1100" b="1" dirty="0" smtClean="0">
                      <a:solidFill>
                        <a:srgbClr val="E45E24"/>
                      </a:solidFill>
                      <a:latin typeface="Verdana" panose="020B0604030504040204" pitchFamily="34" charset="0"/>
                      <a:ea typeface="Verdana" panose="020B0604030504040204" pitchFamily="34" charset="0"/>
                      <a:cs typeface="Verdana" panose="020B0604030504040204" pitchFamily="34" charset="0"/>
                    </a:rPr>
                    <a:t>Proiect </a:t>
                  </a:r>
                  <a:r>
                    <a:rPr lang="vi-VN" sz="1100" b="1" dirty="0">
                      <a:solidFill>
                        <a:srgbClr val="E45E24"/>
                      </a:solidFill>
                      <a:latin typeface="Verdana" panose="020B0604030504040204" pitchFamily="34" charset="0"/>
                      <a:ea typeface="Verdana" panose="020B0604030504040204" pitchFamily="34" charset="0"/>
                      <a:cs typeface="Verdana" panose="020B0604030504040204" pitchFamily="34" charset="0"/>
                    </a:rPr>
                    <a:t>de opinie SEAC</a:t>
                  </a:r>
                </a:p>
                <a:p>
                  <a:pPr algn="ctr"/>
                  <a:endParaRPr lang="en-GB" sz="1100" b="1" dirty="0">
                    <a:solidFill>
                      <a:srgbClr val="E45E24"/>
                    </a:solidFill>
                    <a:latin typeface="Verdana" panose="020B0604030504040204" pitchFamily="34" charset="0"/>
                    <a:ea typeface="Verdana" panose="020B0604030504040204" pitchFamily="34" charset="0"/>
                    <a:cs typeface="Verdana" panose="020B0604030504040204" pitchFamily="34" charset="0"/>
                  </a:endParaRPr>
                </a:p>
              </p:txBody>
            </p:sp>
            <p:sp>
              <p:nvSpPr>
                <p:cNvPr id="14" name="Flowchart: Alternate Process 13"/>
                <p:cNvSpPr/>
                <p:nvPr/>
              </p:nvSpPr>
              <p:spPr>
                <a:xfrm>
                  <a:off x="5698169" y="3068960"/>
                  <a:ext cx="1134985" cy="737607"/>
                </a:xfrm>
                <a:prstGeom prst="flowChartAlternateProcess">
                  <a:avLst/>
                </a:prstGeom>
                <a:solidFill>
                  <a:srgbClr val="FFFFFF"/>
                </a:solidFill>
                <a:ln w="38100">
                  <a:solidFill>
                    <a:srgbClr val="E45E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p:cNvSpPr txBox="1"/>
                <p:nvPr/>
              </p:nvSpPr>
              <p:spPr>
                <a:xfrm>
                  <a:off x="5626161" y="3222320"/>
                  <a:ext cx="1300220" cy="600164"/>
                </a:xfrm>
                <a:prstGeom prst="rect">
                  <a:avLst/>
                </a:prstGeom>
                <a:noFill/>
              </p:spPr>
              <p:txBody>
                <a:bodyPr wrap="square" rtlCol="0">
                  <a:spAutoFit/>
                </a:bodyPr>
                <a:lstStyle/>
                <a:p>
                  <a:pPr algn="ctr"/>
                  <a:r>
                    <a:rPr lang="en-GB" sz="1100" b="1" dirty="0" err="1">
                      <a:solidFill>
                        <a:srgbClr val="E45E24"/>
                      </a:solidFill>
                      <a:latin typeface="Verdana" panose="020B0604030504040204" pitchFamily="34" charset="0"/>
                      <a:ea typeface="Verdana" panose="020B0604030504040204" pitchFamily="34" charset="0"/>
                      <a:cs typeface="Verdana" panose="020B0604030504040204" pitchFamily="34" charset="0"/>
                    </a:rPr>
                    <a:t>Consultare</a:t>
                  </a:r>
                  <a:r>
                    <a:rPr lang="en-GB" sz="1100" b="1" dirty="0">
                      <a:solidFill>
                        <a:srgbClr val="E45E24"/>
                      </a:solidFill>
                      <a:latin typeface="Verdana" panose="020B0604030504040204" pitchFamily="34" charset="0"/>
                      <a:ea typeface="Verdana" panose="020B0604030504040204" pitchFamily="34" charset="0"/>
                      <a:cs typeface="Verdana" panose="020B0604030504040204" pitchFamily="34" charset="0"/>
                    </a:rPr>
                    <a:t> public</a:t>
                  </a:r>
                  <a:r>
                    <a:rPr lang="ro-RO" sz="1100" b="1" dirty="0">
                      <a:solidFill>
                        <a:srgbClr val="E45E24"/>
                      </a:solidFill>
                      <a:latin typeface="Verdana" panose="020B0604030504040204" pitchFamily="34" charset="0"/>
                      <a:ea typeface="Verdana" panose="020B0604030504040204" pitchFamily="34" charset="0"/>
                      <a:cs typeface="Verdana" panose="020B0604030504040204" pitchFamily="34" charset="0"/>
                    </a:rPr>
                    <a:t>ă</a:t>
                  </a:r>
                  <a:endParaRPr lang="en-GB" sz="1100" b="1" dirty="0">
                    <a:solidFill>
                      <a:srgbClr val="E45E24"/>
                    </a:solidFill>
                    <a:latin typeface="Verdana" panose="020B0604030504040204" pitchFamily="34" charset="0"/>
                    <a:ea typeface="Verdana" panose="020B0604030504040204" pitchFamily="34" charset="0"/>
                    <a:cs typeface="Verdana" panose="020B0604030504040204" pitchFamily="34" charset="0"/>
                  </a:endParaRPr>
                </a:p>
                <a:p>
                  <a:pPr algn="ctr"/>
                  <a:endParaRPr lang="en-GB" sz="1100" b="1" dirty="0">
                    <a:solidFill>
                      <a:srgbClr val="E45E24"/>
                    </a:solidFill>
                    <a:latin typeface="Verdana" panose="020B0604030504040204" pitchFamily="34" charset="0"/>
                    <a:ea typeface="Verdana" panose="020B0604030504040204" pitchFamily="34" charset="0"/>
                    <a:cs typeface="Verdana" panose="020B0604030504040204" pitchFamily="34" charset="0"/>
                  </a:endParaRPr>
                </a:p>
              </p:txBody>
            </p:sp>
            <p:sp>
              <p:nvSpPr>
                <p:cNvPr id="16" name="TextBox 15"/>
                <p:cNvSpPr txBox="1"/>
                <p:nvPr/>
              </p:nvSpPr>
              <p:spPr>
                <a:xfrm>
                  <a:off x="5482145" y="3329763"/>
                  <a:ext cx="253746" cy="216000"/>
                </a:xfrm>
                <a:prstGeom prst="rightArrow">
                  <a:avLst/>
                </a:prstGeom>
                <a:solidFill>
                  <a:srgbClr val="FFCC00"/>
                </a:solidFill>
                <a:ln>
                  <a:solidFill>
                    <a:srgbClr val="FFCC00"/>
                  </a:solidFill>
                </a:ln>
              </p:spPr>
              <p:txBody>
                <a:bodyPr wrap="square" rtlCol="0">
                  <a:spAutoFit/>
                </a:bodyPr>
                <a:lstStyle/>
                <a:p>
                  <a:pPr algn="ctr"/>
                  <a:endParaRPr lang="en-GB" sz="1000" b="1" dirty="0">
                    <a:solidFill>
                      <a:schemeClr val="bg1"/>
                    </a:solidFill>
                  </a:endParaRPr>
                </a:p>
              </p:txBody>
            </p:sp>
            <p:sp>
              <p:nvSpPr>
                <p:cNvPr id="17" name="Flowchart: Alternate Process 16"/>
                <p:cNvSpPr/>
                <p:nvPr/>
              </p:nvSpPr>
              <p:spPr>
                <a:xfrm>
                  <a:off x="5753034" y="2259345"/>
                  <a:ext cx="990969" cy="737607"/>
                </a:xfrm>
                <a:prstGeom prst="flowChartAlternateProcess">
                  <a:avLst/>
                </a:prstGeom>
                <a:solidFill>
                  <a:srgbClr val="FFFFFF"/>
                </a:solidFill>
                <a:ln w="38100">
                  <a:solidFill>
                    <a:srgbClr val="E45E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p:cNvSpPr txBox="1"/>
                <p:nvPr/>
              </p:nvSpPr>
              <p:spPr>
                <a:xfrm>
                  <a:off x="5587799" y="2412705"/>
                  <a:ext cx="1300220" cy="600164"/>
                </a:xfrm>
                <a:prstGeom prst="rect">
                  <a:avLst/>
                </a:prstGeom>
                <a:noFill/>
              </p:spPr>
              <p:txBody>
                <a:bodyPr wrap="square" rtlCol="0">
                  <a:spAutoFit/>
                </a:bodyPr>
                <a:lstStyle/>
                <a:p>
                  <a:pPr algn="ctr"/>
                  <a:r>
                    <a:rPr lang="en-GB" sz="1100" b="1" dirty="0" err="1" smtClean="0">
                      <a:solidFill>
                        <a:srgbClr val="E45E24"/>
                      </a:solidFill>
                      <a:latin typeface="Verdana" panose="020B0604030504040204" pitchFamily="34" charset="0"/>
                      <a:ea typeface="Verdana" panose="020B0604030504040204" pitchFamily="34" charset="0"/>
                      <a:cs typeface="Verdana" panose="020B0604030504040204" pitchFamily="34" charset="0"/>
                    </a:rPr>
                    <a:t>Opinia</a:t>
                  </a:r>
                  <a:endParaRPr lang="en-GB" sz="1100" b="1" dirty="0" smtClean="0">
                    <a:solidFill>
                      <a:srgbClr val="E45E24"/>
                    </a:solidFill>
                    <a:latin typeface="Verdana" panose="020B0604030504040204" pitchFamily="34" charset="0"/>
                    <a:ea typeface="Verdana" panose="020B0604030504040204" pitchFamily="34" charset="0"/>
                    <a:cs typeface="Verdana" panose="020B0604030504040204" pitchFamily="34" charset="0"/>
                  </a:endParaRPr>
                </a:p>
                <a:p>
                  <a:pPr algn="ctr"/>
                  <a:r>
                    <a:rPr lang="en-GB" sz="1100" b="1" dirty="0">
                      <a:solidFill>
                        <a:srgbClr val="E45E24"/>
                      </a:solidFill>
                      <a:latin typeface="Verdana" panose="020B0604030504040204" pitchFamily="34" charset="0"/>
                      <a:ea typeface="Verdana" panose="020B0604030504040204" pitchFamily="34" charset="0"/>
                      <a:cs typeface="Verdana" panose="020B0604030504040204" pitchFamily="34" charset="0"/>
                    </a:rPr>
                    <a:t>R</a:t>
                  </a:r>
                  <a:r>
                    <a:rPr lang="en-GB" sz="1100" b="1" dirty="0" smtClean="0">
                      <a:solidFill>
                        <a:srgbClr val="E45E24"/>
                      </a:solidFill>
                      <a:latin typeface="Verdana" panose="020B0604030504040204" pitchFamily="34" charset="0"/>
                      <a:ea typeface="Verdana" panose="020B0604030504040204" pitchFamily="34" charset="0"/>
                      <a:cs typeface="Verdana" panose="020B0604030504040204" pitchFamily="34" charset="0"/>
                    </a:rPr>
                    <a:t>AC</a:t>
                  </a:r>
                </a:p>
                <a:p>
                  <a:pPr algn="ctr"/>
                  <a:endParaRPr lang="en-GB" sz="1100" b="1" dirty="0">
                    <a:solidFill>
                      <a:srgbClr val="E45E24"/>
                    </a:solidFill>
                    <a:latin typeface="Verdana" panose="020B0604030504040204" pitchFamily="34" charset="0"/>
                    <a:ea typeface="Verdana" panose="020B0604030504040204" pitchFamily="34" charset="0"/>
                    <a:cs typeface="Verdana" panose="020B0604030504040204" pitchFamily="34" charset="0"/>
                  </a:endParaRPr>
                </a:p>
              </p:txBody>
            </p:sp>
            <p:sp>
              <p:nvSpPr>
                <p:cNvPr id="19" name="Flowchart: Alternate Process 18"/>
                <p:cNvSpPr/>
                <p:nvPr/>
              </p:nvSpPr>
              <p:spPr>
                <a:xfrm>
                  <a:off x="6910542" y="3068960"/>
                  <a:ext cx="792087" cy="737607"/>
                </a:xfrm>
                <a:prstGeom prst="flowChartAlternateProcess">
                  <a:avLst/>
                </a:prstGeom>
                <a:solidFill>
                  <a:srgbClr val="FFFFFF"/>
                </a:solidFill>
                <a:ln w="38100">
                  <a:solidFill>
                    <a:srgbClr val="E45E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p:cNvSpPr txBox="1"/>
                <p:nvPr/>
              </p:nvSpPr>
              <p:spPr>
                <a:xfrm>
                  <a:off x="6910542" y="3222320"/>
                  <a:ext cx="792088" cy="600164"/>
                </a:xfrm>
                <a:prstGeom prst="rect">
                  <a:avLst/>
                </a:prstGeom>
                <a:noFill/>
              </p:spPr>
              <p:txBody>
                <a:bodyPr wrap="square" rtlCol="0">
                  <a:spAutoFit/>
                </a:bodyPr>
                <a:lstStyle/>
                <a:p>
                  <a:pPr algn="ctr"/>
                  <a:r>
                    <a:rPr lang="en-GB" sz="1100" b="1" dirty="0" err="1" smtClean="0">
                      <a:solidFill>
                        <a:srgbClr val="E45E24"/>
                      </a:solidFill>
                      <a:latin typeface="Verdana" panose="020B0604030504040204" pitchFamily="34" charset="0"/>
                      <a:ea typeface="Verdana" panose="020B0604030504040204" pitchFamily="34" charset="0"/>
                      <a:cs typeface="Verdana" panose="020B0604030504040204" pitchFamily="34" charset="0"/>
                    </a:rPr>
                    <a:t>Opinia</a:t>
                  </a:r>
                  <a:endParaRPr lang="en-GB" sz="1100" b="1" dirty="0" smtClean="0">
                    <a:solidFill>
                      <a:srgbClr val="E45E24"/>
                    </a:solidFill>
                    <a:latin typeface="Verdana" panose="020B0604030504040204" pitchFamily="34" charset="0"/>
                    <a:ea typeface="Verdana" panose="020B0604030504040204" pitchFamily="34" charset="0"/>
                    <a:cs typeface="Verdana" panose="020B0604030504040204" pitchFamily="34" charset="0"/>
                  </a:endParaRPr>
                </a:p>
                <a:p>
                  <a:pPr algn="ctr"/>
                  <a:r>
                    <a:rPr lang="en-GB" sz="1100" b="1" dirty="0" smtClean="0">
                      <a:solidFill>
                        <a:srgbClr val="E45E24"/>
                      </a:solidFill>
                      <a:latin typeface="Verdana" panose="020B0604030504040204" pitchFamily="34" charset="0"/>
                      <a:ea typeface="Verdana" panose="020B0604030504040204" pitchFamily="34" charset="0"/>
                      <a:cs typeface="Verdana" panose="020B0604030504040204" pitchFamily="34" charset="0"/>
                    </a:rPr>
                    <a:t>SEAC</a:t>
                  </a:r>
                </a:p>
                <a:p>
                  <a:pPr algn="ctr"/>
                  <a:endParaRPr lang="en-GB" sz="1100" b="1" dirty="0">
                    <a:solidFill>
                      <a:srgbClr val="E45E24"/>
                    </a:solidFill>
                    <a:latin typeface="Verdana" panose="020B0604030504040204" pitchFamily="34" charset="0"/>
                    <a:ea typeface="Verdana" panose="020B0604030504040204" pitchFamily="34" charset="0"/>
                    <a:cs typeface="Verdana" panose="020B0604030504040204" pitchFamily="34" charset="0"/>
                  </a:endParaRPr>
                </a:p>
              </p:txBody>
            </p:sp>
            <p:sp>
              <p:nvSpPr>
                <p:cNvPr id="21" name="TextBox 20"/>
                <p:cNvSpPr txBox="1"/>
                <p:nvPr/>
              </p:nvSpPr>
              <p:spPr>
                <a:xfrm>
                  <a:off x="6706281" y="3329763"/>
                  <a:ext cx="253746" cy="216000"/>
                </a:xfrm>
                <a:prstGeom prst="rightArrow">
                  <a:avLst/>
                </a:prstGeom>
                <a:solidFill>
                  <a:srgbClr val="FFCC00"/>
                </a:solidFill>
                <a:ln>
                  <a:solidFill>
                    <a:srgbClr val="FFCC00"/>
                  </a:solidFill>
                </a:ln>
              </p:spPr>
              <p:txBody>
                <a:bodyPr wrap="square" rtlCol="0">
                  <a:spAutoFit/>
                </a:bodyPr>
                <a:lstStyle/>
                <a:p>
                  <a:pPr algn="ctr"/>
                  <a:endParaRPr lang="en-GB" sz="1000" b="1" dirty="0">
                    <a:solidFill>
                      <a:schemeClr val="bg1"/>
                    </a:solidFill>
                  </a:endParaRPr>
                </a:p>
              </p:txBody>
            </p:sp>
            <p:sp>
              <p:nvSpPr>
                <p:cNvPr id="23" name="TextBox 22"/>
                <p:cNvSpPr txBox="1"/>
                <p:nvPr/>
              </p:nvSpPr>
              <p:spPr>
                <a:xfrm>
                  <a:off x="5879907" y="1844824"/>
                  <a:ext cx="720080" cy="323493"/>
                </a:xfrm>
                <a:prstGeom prst="roundRect">
                  <a:avLst/>
                </a:prstGeom>
                <a:solidFill>
                  <a:srgbClr val="D7EFFA"/>
                </a:solidFill>
                <a:ln>
                  <a:noFill/>
                </a:ln>
              </p:spPr>
              <p:txBody>
                <a:bodyPr wrap="square" rtlCol="0">
                  <a:spAutoFit/>
                </a:bodyPr>
                <a:lstStyle/>
                <a:p>
                  <a:pPr algn="ctr"/>
                  <a:r>
                    <a:rPr lang="en-GB" sz="1300" b="1" dirty="0" smtClean="0">
                      <a:latin typeface="Verdana" panose="020B0604030504040204" pitchFamily="34" charset="0"/>
                      <a:ea typeface="Verdana" panose="020B0604030504040204" pitchFamily="34" charset="0"/>
                      <a:cs typeface="Verdana" panose="020B0604030504040204" pitchFamily="34" charset="0"/>
                    </a:rPr>
                    <a:t>RAC</a:t>
                  </a:r>
                  <a:endParaRPr lang="en-GB" sz="1300" b="1" dirty="0">
                    <a:latin typeface="Verdana" panose="020B0604030504040204" pitchFamily="34" charset="0"/>
                    <a:ea typeface="Verdana" panose="020B0604030504040204" pitchFamily="34" charset="0"/>
                    <a:cs typeface="Verdana" panose="020B0604030504040204" pitchFamily="34" charset="0"/>
                  </a:endParaRPr>
                </a:p>
              </p:txBody>
            </p:sp>
            <p:sp>
              <p:nvSpPr>
                <p:cNvPr id="24" name="TextBox 23"/>
                <p:cNvSpPr txBox="1"/>
                <p:nvPr/>
              </p:nvSpPr>
              <p:spPr>
                <a:xfrm>
                  <a:off x="4799787" y="3866381"/>
                  <a:ext cx="720080" cy="323493"/>
                </a:xfrm>
                <a:prstGeom prst="roundRect">
                  <a:avLst/>
                </a:prstGeom>
                <a:solidFill>
                  <a:srgbClr val="FFCC00"/>
                </a:solidFill>
                <a:ln>
                  <a:solidFill>
                    <a:srgbClr val="FFCC00"/>
                  </a:solidFill>
                </a:ln>
              </p:spPr>
              <p:txBody>
                <a:bodyPr wrap="square" rtlCol="0">
                  <a:spAutoFit/>
                </a:bodyPr>
                <a:lstStyle/>
                <a:p>
                  <a:pPr algn="ctr"/>
                  <a:r>
                    <a:rPr lang="en-GB" sz="1300" b="1" dirty="0" smtClean="0">
                      <a:latin typeface="Verdana" panose="020B0604030504040204" pitchFamily="34" charset="0"/>
                      <a:ea typeface="Verdana" panose="020B0604030504040204" pitchFamily="34" charset="0"/>
                      <a:cs typeface="Verdana" panose="020B0604030504040204" pitchFamily="34" charset="0"/>
                    </a:rPr>
                    <a:t>SEAC</a:t>
                  </a:r>
                  <a:endParaRPr lang="en-GB" sz="1300" b="1" dirty="0">
                    <a:latin typeface="Verdana" panose="020B0604030504040204" pitchFamily="34" charset="0"/>
                    <a:ea typeface="Verdana" panose="020B0604030504040204" pitchFamily="34" charset="0"/>
                    <a:cs typeface="Verdana" panose="020B0604030504040204" pitchFamily="34" charset="0"/>
                  </a:endParaRPr>
                </a:p>
              </p:txBody>
            </p:sp>
            <p:pic>
              <p:nvPicPr>
                <p:cNvPr id="25" name="Picture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23856" y="3861048"/>
                  <a:ext cx="504123" cy="448792"/>
                </a:xfrm>
                <a:prstGeom prst="rect">
                  <a:avLst/>
                </a:prstGeom>
              </p:spPr>
            </p:pic>
            <p:sp>
              <p:nvSpPr>
                <p:cNvPr id="26" name="TextBox 25"/>
                <p:cNvSpPr txBox="1"/>
                <p:nvPr/>
              </p:nvSpPr>
              <p:spPr>
                <a:xfrm>
                  <a:off x="6960027" y="3857034"/>
                  <a:ext cx="720080" cy="323493"/>
                </a:xfrm>
                <a:prstGeom prst="roundRect">
                  <a:avLst/>
                </a:prstGeom>
                <a:solidFill>
                  <a:srgbClr val="FFCC00"/>
                </a:solidFill>
                <a:ln>
                  <a:solidFill>
                    <a:srgbClr val="FFCC00"/>
                  </a:solidFill>
                </a:ln>
              </p:spPr>
              <p:txBody>
                <a:bodyPr wrap="square" rtlCol="0">
                  <a:spAutoFit/>
                </a:bodyPr>
                <a:lstStyle/>
                <a:p>
                  <a:pPr algn="ctr"/>
                  <a:r>
                    <a:rPr lang="en-GB" sz="1300" b="1" dirty="0" smtClean="0">
                      <a:latin typeface="Verdana" panose="020B0604030504040204" pitchFamily="34" charset="0"/>
                      <a:ea typeface="Verdana" panose="020B0604030504040204" pitchFamily="34" charset="0"/>
                      <a:cs typeface="Verdana" panose="020B0604030504040204" pitchFamily="34" charset="0"/>
                    </a:rPr>
                    <a:t>SEAC</a:t>
                  </a:r>
                  <a:endParaRPr lang="en-GB" sz="1300" b="1" dirty="0">
                    <a:latin typeface="Verdana" panose="020B0604030504040204" pitchFamily="34" charset="0"/>
                    <a:ea typeface="Verdana" panose="020B0604030504040204" pitchFamily="34" charset="0"/>
                    <a:cs typeface="Verdana" panose="020B0604030504040204" pitchFamily="34" charset="0"/>
                  </a:endParaRPr>
                </a:p>
              </p:txBody>
            </p:sp>
          </p:grpSp>
          <p:sp>
            <p:nvSpPr>
              <p:cNvPr id="28" name="TextBox 27"/>
              <p:cNvSpPr txBox="1"/>
              <p:nvPr/>
            </p:nvSpPr>
            <p:spPr>
              <a:xfrm>
                <a:off x="5436096" y="3473779"/>
                <a:ext cx="253746" cy="216000"/>
              </a:xfrm>
              <a:prstGeom prst="rightArrow">
                <a:avLst/>
              </a:prstGeom>
              <a:solidFill>
                <a:srgbClr val="FFCC00"/>
              </a:solidFill>
              <a:ln>
                <a:solidFill>
                  <a:srgbClr val="FFCC00"/>
                </a:solidFill>
              </a:ln>
            </p:spPr>
            <p:txBody>
              <a:bodyPr wrap="square" rtlCol="0">
                <a:spAutoFit/>
              </a:bodyPr>
              <a:lstStyle/>
              <a:p>
                <a:pPr algn="ctr"/>
                <a:endParaRPr lang="en-GB" sz="1000" b="1" dirty="0">
                  <a:solidFill>
                    <a:schemeClr val="bg1"/>
                  </a:solidFill>
                </a:endParaRPr>
              </a:p>
            </p:txBody>
          </p:sp>
          <p:sp>
            <p:nvSpPr>
              <p:cNvPr id="29" name="TextBox 28"/>
              <p:cNvSpPr txBox="1"/>
              <p:nvPr/>
            </p:nvSpPr>
            <p:spPr>
              <a:xfrm>
                <a:off x="5976208" y="2664164"/>
                <a:ext cx="468000" cy="216000"/>
              </a:xfrm>
              <a:prstGeom prst="rightArrow">
                <a:avLst/>
              </a:prstGeom>
              <a:solidFill>
                <a:srgbClr val="FFCC00"/>
              </a:solidFill>
              <a:ln>
                <a:solidFill>
                  <a:srgbClr val="FFCC00"/>
                </a:solidFill>
              </a:ln>
            </p:spPr>
            <p:txBody>
              <a:bodyPr wrap="square" rtlCol="0">
                <a:spAutoFit/>
              </a:bodyPr>
              <a:lstStyle/>
              <a:p>
                <a:pPr algn="ctr"/>
                <a:endParaRPr lang="en-GB" sz="1000" b="1" dirty="0">
                  <a:solidFill>
                    <a:schemeClr val="bg1"/>
                  </a:solidFill>
                </a:endParaRPr>
              </a:p>
            </p:txBody>
          </p:sp>
        </p:grpSp>
        <p:sp>
          <p:nvSpPr>
            <p:cNvPr id="30" name="TextBox 29"/>
            <p:cNvSpPr txBox="1"/>
            <p:nvPr/>
          </p:nvSpPr>
          <p:spPr>
            <a:xfrm>
              <a:off x="8566726" y="3473779"/>
              <a:ext cx="253746" cy="216000"/>
            </a:xfrm>
            <a:prstGeom prst="rightArrow">
              <a:avLst/>
            </a:prstGeom>
            <a:solidFill>
              <a:srgbClr val="FFCC00"/>
            </a:solidFill>
            <a:ln>
              <a:solidFill>
                <a:srgbClr val="FFCC00"/>
              </a:solidFill>
            </a:ln>
          </p:spPr>
          <p:txBody>
            <a:bodyPr wrap="square" rtlCol="0">
              <a:spAutoFit/>
            </a:bodyPr>
            <a:lstStyle/>
            <a:p>
              <a:pPr algn="ctr"/>
              <a:endParaRPr lang="en-GB" sz="1000" b="1" dirty="0">
                <a:solidFill>
                  <a:schemeClr val="bg1"/>
                </a:solidFill>
              </a:endParaRPr>
            </a:p>
          </p:txBody>
        </p:sp>
        <p:sp>
          <p:nvSpPr>
            <p:cNvPr id="31" name="TextBox 30"/>
            <p:cNvSpPr txBox="1"/>
            <p:nvPr/>
          </p:nvSpPr>
          <p:spPr>
            <a:xfrm>
              <a:off x="7884416" y="2664164"/>
              <a:ext cx="432000" cy="216000"/>
            </a:xfrm>
            <a:prstGeom prst="rightArrow">
              <a:avLst/>
            </a:prstGeom>
            <a:solidFill>
              <a:srgbClr val="FFCC00"/>
            </a:solidFill>
            <a:ln>
              <a:solidFill>
                <a:srgbClr val="FFCC00"/>
              </a:solidFill>
            </a:ln>
          </p:spPr>
          <p:txBody>
            <a:bodyPr wrap="square" rtlCol="0">
              <a:spAutoFit/>
            </a:bodyPr>
            <a:lstStyle/>
            <a:p>
              <a:pPr algn="ctr"/>
              <a:endParaRPr lang="en-GB" sz="1000" b="1" dirty="0">
                <a:solidFill>
                  <a:schemeClr val="bg1"/>
                </a:solidFill>
              </a:endParaRPr>
            </a:p>
          </p:txBody>
        </p:sp>
      </p:grpSp>
      <p:pic>
        <p:nvPicPr>
          <p:cNvPr id="32" name="Picture 3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7845" y="5484936"/>
            <a:ext cx="1149859" cy="968400"/>
          </a:xfrm>
          <a:prstGeom prst="rect">
            <a:avLst/>
          </a:prstGeom>
        </p:spPr>
      </p:pic>
      <p:grpSp>
        <p:nvGrpSpPr>
          <p:cNvPr id="33" name="Group 32"/>
          <p:cNvGrpSpPr/>
          <p:nvPr/>
        </p:nvGrpSpPr>
        <p:grpSpPr>
          <a:xfrm>
            <a:off x="6804247" y="152688"/>
            <a:ext cx="2232247" cy="504000"/>
            <a:chOff x="6804247" y="152688"/>
            <a:chExt cx="2232247" cy="504000"/>
          </a:xfrm>
        </p:grpSpPr>
        <p:pic>
          <p:nvPicPr>
            <p:cNvPr id="34"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04247" y="188640"/>
              <a:ext cx="2232247" cy="4493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5" name="Rounded Rectangle 34"/>
            <p:cNvSpPr/>
            <p:nvPr/>
          </p:nvSpPr>
          <p:spPr>
            <a:xfrm>
              <a:off x="7956376" y="152688"/>
              <a:ext cx="724946" cy="504000"/>
            </a:xfrm>
            <a:prstGeom prst="roundRect">
              <a:avLst/>
            </a:prstGeom>
            <a:noFill/>
            <a:ln w="19050">
              <a:solidFill>
                <a:srgbClr val="0046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Tree>
    <p:extLst>
      <p:ext uri="{BB962C8B-B14F-4D97-AF65-F5344CB8AC3E}">
        <p14:creationId xmlns:p14="http://schemas.microsoft.com/office/powerpoint/2010/main" val="124968848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72008" y="590823"/>
            <a:ext cx="8564488" cy="1109985"/>
          </a:xfrm>
        </p:spPr>
        <p:txBody>
          <a:bodyPr>
            <a:noAutofit/>
          </a:bodyPr>
          <a:lstStyle/>
          <a:p>
            <a:pPr lvl="0" algn="l"/>
            <a:r>
              <a:rPr lang="ro-RO" sz="28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Includerea </a:t>
            </a:r>
            <a:r>
              <a:rPr lang="ro-RO" sz="2800" b="1" dirty="0">
                <a:solidFill>
                  <a:srgbClr val="0046AD"/>
                </a:solidFill>
                <a:latin typeface="Verdana" panose="020B0604030504040204" pitchFamily="34" charset="0"/>
                <a:ea typeface="Verdana" panose="020B0604030504040204" pitchFamily="34" charset="0"/>
                <a:cs typeface="Verdana" panose="020B0604030504040204" pitchFamily="34" charset="0"/>
              </a:rPr>
              <a:t>în Lista restricţiilor</a:t>
            </a:r>
            <a:r>
              <a:rPr lang="en-US" sz="2800" b="1" dirty="0">
                <a:solidFill>
                  <a:srgbClr val="0046AD"/>
                </a:solidFill>
                <a:latin typeface="Verdana" panose="020B0604030504040204" pitchFamily="34" charset="0"/>
                <a:ea typeface="Verdana" panose="020B0604030504040204" pitchFamily="34" charset="0"/>
                <a:cs typeface="Verdana" panose="020B0604030504040204" pitchFamily="34" charset="0"/>
              </a:rPr>
              <a:t/>
            </a:r>
            <a:br>
              <a:rPr lang="en-US" sz="2800" b="1" dirty="0">
                <a:solidFill>
                  <a:srgbClr val="0046AD"/>
                </a:solidFill>
                <a:latin typeface="Verdana" panose="020B0604030504040204" pitchFamily="34" charset="0"/>
                <a:ea typeface="Verdana" panose="020B0604030504040204" pitchFamily="34" charset="0"/>
                <a:cs typeface="Verdana" panose="020B0604030504040204" pitchFamily="34" charset="0"/>
              </a:rPr>
            </a:br>
            <a:endParaRPr lang="en-GB" sz="2800" b="1" dirty="0">
              <a:solidFill>
                <a:srgbClr val="0046AD"/>
              </a:solidFill>
              <a:latin typeface="Verdana" panose="020B0604030504040204" pitchFamily="34" charset="0"/>
              <a:ea typeface="Verdana" panose="020B0604030504040204" pitchFamily="34" charset="0"/>
              <a:cs typeface="Verdana" panose="020B0604030504040204" pitchFamily="34" charset="0"/>
            </a:endParaRPr>
          </a:p>
        </p:txBody>
      </p:sp>
      <p:sp>
        <p:nvSpPr>
          <p:cNvPr id="6" name="Slide Number Placeholder 5"/>
          <p:cNvSpPr>
            <a:spLocks noGrp="1"/>
          </p:cNvSpPr>
          <p:nvPr>
            <p:ph type="sldNum" sz="quarter" idx="12"/>
          </p:nvPr>
        </p:nvSpPr>
        <p:spPr>
          <a:xfrm>
            <a:off x="6553200" y="6356350"/>
            <a:ext cx="2133600" cy="365125"/>
          </a:xfrm>
        </p:spPr>
        <p:txBody>
          <a:bodyPr/>
          <a:lstStyle/>
          <a:p>
            <a:fld id="{6230B351-A18E-4512-92B8-03A75F39B8B0}" type="slidenum">
              <a:rPr lang="en-GB" sz="1000" smtClean="0">
                <a:latin typeface="Verdana" panose="020B0604030504040204" pitchFamily="34" charset="0"/>
                <a:ea typeface="Verdana" panose="020B0604030504040204" pitchFamily="34" charset="0"/>
                <a:cs typeface="Verdana" panose="020B0604030504040204" pitchFamily="34" charset="0"/>
              </a:rPr>
              <a:t>48</a:t>
            </a:fld>
            <a:endParaRPr lang="en-GB" sz="1000" dirty="0">
              <a:latin typeface="Verdana" panose="020B0604030504040204" pitchFamily="34" charset="0"/>
              <a:ea typeface="Verdana" panose="020B0604030504040204" pitchFamily="34" charset="0"/>
              <a:cs typeface="Verdana" panose="020B0604030504040204" pitchFamily="34" charset="0"/>
            </a:endParaRPr>
          </a:p>
        </p:txBody>
      </p:sp>
      <p:sp>
        <p:nvSpPr>
          <p:cNvPr id="10" name="TextBox 9"/>
          <p:cNvSpPr txBox="1"/>
          <p:nvPr/>
        </p:nvSpPr>
        <p:spPr>
          <a:xfrm>
            <a:off x="611561" y="1751905"/>
            <a:ext cx="5400599" cy="3924151"/>
          </a:xfrm>
          <a:prstGeom prst="rect">
            <a:avLst/>
          </a:prstGeom>
          <a:noFill/>
        </p:spPr>
        <p:txBody>
          <a:bodyPr wrap="square" rtlCol="0">
            <a:spAutoFit/>
          </a:bodyPr>
          <a:lstStyle/>
          <a:p>
            <a:pPr marL="342900" indent="-342900">
              <a:spcAft>
                <a:spcPts val="600"/>
              </a:spcAft>
              <a:buFont typeface="Arial" panose="020B0604020202020204" pitchFamily="34" charset="0"/>
              <a:buChar char="•"/>
            </a:pPr>
            <a:r>
              <a:rPr lang="ro-RO" dirty="0" smtClean="0">
                <a:latin typeface="Verdana" panose="020B0604030504040204" pitchFamily="34" charset="0"/>
                <a:ea typeface="Verdana" panose="020B0604030504040204" pitchFamily="34" charset="0"/>
                <a:cs typeface="Verdana" panose="020B0604030504040204" pitchFamily="34" charset="0"/>
              </a:rPr>
              <a:t>Opiniile RAC și SEAC sunt trimise Comisiei Europene</a:t>
            </a:r>
          </a:p>
          <a:p>
            <a:pPr marL="342900" indent="-342900">
              <a:spcAft>
                <a:spcPts val="600"/>
              </a:spcAft>
              <a:buFont typeface="Arial" panose="020B0604020202020204" pitchFamily="34" charset="0"/>
              <a:buChar char="•"/>
            </a:pPr>
            <a:r>
              <a:rPr lang="ro-RO" dirty="0" smtClean="0">
                <a:latin typeface="Verdana" panose="020B0604030504040204" pitchFamily="34" charset="0"/>
                <a:ea typeface="Verdana" panose="020B0604030504040204" pitchFamily="34" charset="0"/>
                <a:cs typeface="Verdana" panose="020B0604030504040204" pitchFamily="34" charset="0"/>
              </a:rPr>
              <a:t>Dacă este necesar, Comisia Europeană elaborează un amendament la Lista restricțiilor în termen de 3 luni</a:t>
            </a:r>
          </a:p>
          <a:p>
            <a:pPr marL="342900" indent="-342900">
              <a:spcAft>
                <a:spcPts val="600"/>
              </a:spcAft>
              <a:buFont typeface="Arial" panose="020B0604020202020204" pitchFamily="34" charset="0"/>
              <a:buChar char="•"/>
            </a:pPr>
            <a:r>
              <a:rPr lang="ro-RO" dirty="0" smtClean="0">
                <a:latin typeface="Verdana" panose="020B0604030504040204" pitchFamily="34" charset="0"/>
                <a:ea typeface="Verdana" panose="020B0604030504040204" pitchFamily="34" charset="0"/>
                <a:cs typeface="Verdana" panose="020B0604030504040204" pitchFamily="34" charset="0"/>
              </a:rPr>
              <a:t>O nouă restricție sau o revizuire a unei restricții existente este adoptată în cazul în care Consiliul European de Miniștri sau Parlamentul European nu se opun restricției</a:t>
            </a:r>
          </a:p>
          <a:p>
            <a:pPr marL="342900" indent="-342900">
              <a:spcAft>
                <a:spcPts val="600"/>
              </a:spcAft>
              <a:buFont typeface="Arial" panose="020B0604020202020204" pitchFamily="34" charset="0"/>
              <a:buChar char="•"/>
            </a:pPr>
            <a:r>
              <a:rPr lang="ro-RO" dirty="0" smtClean="0">
                <a:latin typeface="Verdana" panose="020B0604030504040204" pitchFamily="34" charset="0"/>
                <a:ea typeface="Verdana" panose="020B0604030504040204" pitchFamily="34" charset="0"/>
                <a:cs typeface="Verdana" panose="020B0604030504040204" pitchFamily="34" charset="0"/>
              </a:rPr>
              <a:t>Dacă se adoptă, decizia de restricționare este publicată în Jurnalul Oficial ca o modificare a anexei </a:t>
            </a:r>
            <a:r>
              <a:rPr lang="en-GB" dirty="0" smtClean="0">
                <a:latin typeface="Verdana" panose="020B0604030504040204" pitchFamily="34" charset="0"/>
                <a:ea typeface="Verdana" panose="020B0604030504040204" pitchFamily="34" charset="0"/>
                <a:cs typeface="Verdana" panose="020B0604030504040204" pitchFamily="34" charset="0"/>
              </a:rPr>
              <a:t>XVII </a:t>
            </a:r>
            <a:r>
              <a:rPr lang="en-GB" dirty="0">
                <a:latin typeface="Verdana" panose="020B0604030504040204" pitchFamily="34" charset="0"/>
                <a:ea typeface="Verdana" panose="020B0604030504040204" pitchFamily="34" charset="0"/>
                <a:cs typeface="Verdana" panose="020B0604030504040204" pitchFamily="34" charset="0"/>
              </a:rPr>
              <a:t>la</a:t>
            </a:r>
            <a:r>
              <a:rPr lang="ro-RO" dirty="0">
                <a:latin typeface="Verdana" panose="020B0604030504040204" pitchFamily="34" charset="0"/>
                <a:ea typeface="Verdana" panose="020B0604030504040204" pitchFamily="34" charset="0"/>
                <a:cs typeface="Verdana" panose="020B0604030504040204" pitchFamily="34" charset="0"/>
              </a:rPr>
              <a:t> REACH</a:t>
            </a:r>
            <a:endParaRPr lang="en-US" dirty="0">
              <a:latin typeface="Verdana" panose="020B0604030504040204" pitchFamily="34" charset="0"/>
              <a:ea typeface="Verdana" panose="020B0604030504040204" pitchFamily="34" charset="0"/>
              <a:cs typeface="Verdana" panose="020B0604030504040204" pitchFamily="34" charset="0"/>
            </a:endParaRPr>
          </a:p>
        </p:txBody>
      </p:sp>
      <p:grpSp>
        <p:nvGrpSpPr>
          <p:cNvPr id="19" name="Group 18"/>
          <p:cNvGrpSpPr/>
          <p:nvPr/>
        </p:nvGrpSpPr>
        <p:grpSpPr>
          <a:xfrm>
            <a:off x="6804247" y="151200"/>
            <a:ext cx="2232247" cy="504000"/>
            <a:chOff x="6804247" y="151200"/>
            <a:chExt cx="2232247" cy="504000"/>
          </a:xfrm>
        </p:grpSpPr>
        <p:pic>
          <p:nvPicPr>
            <p:cNvPr id="2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04247" y="188640"/>
              <a:ext cx="2232247" cy="4493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 name="Rounded Rectangle 20"/>
            <p:cNvSpPr/>
            <p:nvPr/>
          </p:nvSpPr>
          <p:spPr>
            <a:xfrm>
              <a:off x="8604448" y="151200"/>
              <a:ext cx="432046" cy="504000"/>
            </a:xfrm>
            <a:prstGeom prst="roundRect">
              <a:avLst/>
            </a:prstGeom>
            <a:noFill/>
            <a:ln w="19050">
              <a:solidFill>
                <a:srgbClr val="0046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4" name="Group 3"/>
          <p:cNvGrpSpPr/>
          <p:nvPr/>
        </p:nvGrpSpPr>
        <p:grpSpPr>
          <a:xfrm>
            <a:off x="6300192" y="2466029"/>
            <a:ext cx="2593738" cy="1548016"/>
            <a:chOff x="6118454" y="2817088"/>
            <a:chExt cx="2593738" cy="1548016"/>
          </a:xfrm>
        </p:grpSpPr>
        <p:grpSp>
          <p:nvGrpSpPr>
            <p:cNvPr id="3" name="Group 2"/>
            <p:cNvGrpSpPr/>
            <p:nvPr/>
          </p:nvGrpSpPr>
          <p:grpSpPr>
            <a:xfrm>
              <a:off x="6300192" y="2817088"/>
              <a:ext cx="2412000" cy="1548016"/>
              <a:chOff x="6300192" y="2817088"/>
              <a:chExt cx="2412000" cy="1548016"/>
            </a:xfrm>
          </p:grpSpPr>
          <p:sp>
            <p:nvSpPr>
              <p:cNvPr id="7" name="Flowchart: Alternate Process 6"/>
              <p:cNvSpPr/>
              <p:nvPr/>
            </p:nvSpPr>
            <p:spPr>
              <a:xfrm>
                <a:off x="6300192" y="2817088"/>
                <a:ext cx="2412000" cy="1404000"/>
              </a:xfrm>
              <a:prstGeom prst="flowChartAlternateProcess">
                <a:avLst/>
              </a:prstGeom>
              <a:solidFill>
                <a:srgbClr val="E45E24"/>
              </a:solidFill>
              <a:ln>
                <a:solidFill>
                  <a:srgbClr val="E45E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lowchart: Alternate Process 7"/>
              <p:cNvSpPr/>
              <p:nvPr/>
            </p:nvSpPr>
            <p:spPr>
              <a:xfrm>
                <a:off x="7515599" y="3132640"/>
                <a:ext cx="1196593" cy="737607"/>
              </a:xfrm>
              <a:prstGeom prst="flowChartAlternateProcess">
                <a:avLst/>
              </a:prstGeom>
              <a:solidFill>
                <a:srgbClr val="FFFFFF"/>
              </a:solidFill>
              <a:ln w="38100">
                <a:solidFill>
                  <a:srgbClr val="E45E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err="1">
                    <a:solidFill>
                      <a:srgbClr val="E45E24"/>
                    </a:solidFill>
                    <a:latin typeface="Verdana" panose="020B0604030504040204" pitchFamily="34" charset="0"/>
                    <a:ea typeface="Verdana" panose="020B0604030504040204" pitchFamily="34" charset="0"/>
                    <a:cs typeface="Verdana" panose="020B0604030504040204" pitchFamily="34" charset="0"/>
                  </a:rPr>
                  <a:t>Lista</a:t>
                </a:r>
                <a:r>
                  <a:rPr lang="en-US" sz="1100" b="1" dirty="0">
                    <a:solidFill>
                      <a:srgbClr val="E45E24"/>
                    </a:solidFill>
                    <a:latin typeface="Verdana" panose="020B0604030504040204" pitchFamily="34" charset="0"/>
                    <a:ea typeface="Verdana" panose="020B0604030504040204" pitchFamily="34" charset="0"/>
                    <a:cs typeface="Verdana" panose="020B0604030504040204" pitchFamily="34" charset="0"/>
                  </a:rPr>
                  <a:t> </a:t>
                </a:r>
                <a:r>
                  <a:rPr lang="en-US" sz="1100" b="1" dirty="0" err="1" smtClean="0">
                    <a:solidFill>
                      <a:srgbClr val="E45E24"/>
                    </a:solidFill>
                    <a:latin typeface="Verdana" panose="020B0604030504040204" pitchFamily="34" charset="0"/>
                    <a:ea typeface="Verdana" panose="020B0604030504040204" pitchFamily="34" charset="0"/>
                    <a:cs typeface="Verdana" panose="020B0604030504040204" pitchFamily="34" charset="0"/>
                  </a:rPr>
                  <a:t>restricţiilor</a:t>
                </a:r>
                <a:endParaRPr lang="en-GB" sz="1100" b="1" dirty="0">
                  <a:solidFill>
                    <a:srgbClr val="E45E24"/>
                  </a:solidFill>
                  <a:latin typeface="Verdana" panose="020B0604030504040204" pitchFamily="34" charset="0"/>
                  <a:ea typeface="Verdana" panose="020B0604030504040204" pitchFamily="34" charset="0"/>
                  <a:cs typeface="Verdana" panose="020B0604030504040204" pitchFamily="34" charset="0"/>
                </a:endParaRPr>
              </a:p>
            </p:txBody>
          </p:sp>
          <p:sp>
            <p:nvSpPr>
              <p:cNvPr id="13" name="Diamond 12"/>
              <p:cNvSpPr/>
              <p:nvPr/>
            </p:nvSpPr>
            <p:spPr>
              <a:xfrm>
                <a:off x="6372200" y="3159444"/>
                <a:ext cx="972000" cy="684000"/>
              </a:xfrm>
              <a:prstGeom prst="diamond">
                <a:avLst/>
              </a:prstGeom>
              <a:solidFill>
                <a:schemeClr val="bg1"/>
              </a:solidFill>
              <a:ln w="38100">
                <a:solidFill>
                  <a:srgbClr val="E45E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p:cNvSpPr txBox="1"/>
              <p:nvPr/>
            </p:nvSpPr>
            <p:spPr>
              <a:xfrm>
                <a:off x="6462156" y="3386028"/>
                <a:ext cx="792088" cy="230832"/>
              </a:xfrm>
              <a:prstGeom prst="rect">
                <a:avLst/>
              </a:prstGeom>
              <a:noFill/>
            </p:spPr>
            <p:txBody>
              <a:bodyPr wrap="square" rtlCol="0">
                <a:spAutoFit/>
              </a:bodyPr>
              <a:lstStyle/>
              <a:p>
                <a:r>
                  <a:rPr lang="en-GB" sz="900" b="1" dirty="0" err="1" smtClean="0">
                    <a:solidFill>
                      <a:srgbClr val="E45E24"/>
                    </a:solidFill>
                    <a:latin typeface="Verdana" panose="020B0604030504040204" pitchFamily="34" charset="0"/>
                    <a:ea typeface="Verdana" panose="020B0604030504040204" pitchFamily="34" charset="0"/>
                    <a:cs typeface="Verdana" panose="020B0604030504040204" pitchFamily="34" charset="0"/>
                  </a:rPr>
                  <a:t>Decizia</a:t>
                </a:r>
                <a:endParaRPr lang="en-GB" sz="1100" b="1" dirty="0">
                  <a:solidFill>
                    <a:srgbClr val="E45E24"/>
                  </a:solidFill>
                  <a:latin typeface="Verdana" panose="020B0604030504040204" pitchFamily="34" charset="0"/>
                  <a:ea typeface="Verdana" panose="020B0604030504040204" pitchFamily="34" charset="0"/>
                  <a:cs typeface="Verdana" panose="020B0604030504040204" pitchFamily="34" charset="0"/>
                </a:endParaRPr>
              </a:p>
            </p:txBody>
          </p:sp>
          <p:sp>
            <p:nvSpPr>
              <p:cNvPr id="15" name="TextBox 14"/>
              <p:cNvSpPr txBox="1"/>
              <p:nvPr/>
            </p:nvSpPr>
            <p:spPr>
              <a:xfrm>
                <a:off x="7301844" y="3393444"/>
                <a:ext cx="253746" cy="216000"/>
              </a:xfrm>
              <a:prstGeom prst="rightArrow">
                <a:avLst/>
              </a:prstGeom>
              <a:solidFill>
                <a:srgbClr val="FFCC00"/>
              </a:solidFill>
              <a:ln>
                <a:solidFill>
                  <a:srgbClr val="FFCC00"/>
                </a:solidFill>
              </a:ln>
            </p:spPr>
            <p:txBody>
              <a:bodyPr wrap="square" rtlCol="0">
                <a:spAutoFit/>
              </a:bodyPr>
              <a:lstStyle/>
              <a:p>
                <a:pPr algn="ctr"/>
                <a:endParaRPr lang="en-GB" sz="1000" b="1" dirty="0">
                  <a:solidFill>
                    <a:schemeClr val="bg1"/>
                  </a:solidFill>
                </a:endParaRPr>
              </a:p>
            </p:txBody>
          </p:sp>
          <p:sp>
            <p:nvSpPr>
              <p:cNvPr id="16" name="TextBox 15"/>
              <p:cNvSpPr txBox="1"/>
              <p:nvPr/>
            </p:nvSpPr>
            <p:spPr>
              <a:xfrm>
                <a:off x="6516216" y="4041611"/>
                <a:ext cx="720080" cy="323493"/>
              </a:xfrm>
              <a:prstGeom prst="roundRect">
                <a:avLst/>
              </a:prstGeom>
              <a:solidFill>
                <a:schemeClr val="bg1"/>
              </a:solidFill>
              <a:ln>
                <a:solidFill>
                  <a:schemeClr val="bg1">
                    <a:lumMod val="50000"/>
                  </a:schemeClr>
                </a:solidFill>
              </a:ln>
            </p:spPr>
            <p:txBody>
              <a:bodyPr wrap="square" rtlCol="0">
                <a:spAutoFit/>
              </a:bodyPr>
              <a:lstStyle/>
              <a:p>
                <a:pPr algn="ctr"/>
                <a:endParaRPr lang="en-GB" sz="1300" b="1" dirty="0">
                  <a:latin typeface="Verdana" panose="020B0604030504040204" pitchFamily="34" charset="0"/>
                  <a:ea typeface="Verdana" panose="020B0604030504040204" pitchFamily="34" charset="0"/>
                  <a:cs typeface="Verdana" panose="020B0604030504040204" pitchFamily="34" charset="0"/>
                </a:endParaRPr>
              </a:p>
            </p:txBody>
          </p:sp>
          <p:pic>
            <p:nvPicPr>
              <p:cNvPr id="17"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60232" y="4053222"/>
                <a:ext cx="432048" cy="300273"/>
              </a:xfrm>
              <a:prstGeom prst="rect">
                <a:avLst/>
              </a:prstGeom>
              <a:noFill/>
              <a:ln w="9525">
                <a:noFill/>
                <a:miter lim="800000"/>
                <a:headEnd/>
                <a:tailEnd/>
              </a:ln>
              <a:extLst>
                <a:ext uri="{909E8E84-426E-40DD-AFC4-6F175D3DCCD1}">
                  <a14:hiddenFill xmlns:a14="http://schemas.microsoft.com/office/drawing/2010/main">
                    <a:solidFill>
                      <a:schemeClr val="accent1"/>
                    </a:solidFill>
                  </a14:hiddenFill>
                </a:ext>
              </a:extLst>
            </p:spPr>
          </p:pic>
        </p:grpSp>
        <p:sp>
          <p:nvSpPr>
            <p:cNvPr id="18" name="TextBox 17"/>
            <p:cNvSpPr txBox="1"/>
            <p:nvPr/>
          </p:nvSpPr>
          <p:spPr>
            <a:xfrm>
              <a:off x="6118454" y="3393444"/>
              <a:ext cx="253746" cy="216000"/>
            </a:xfrm>
            <a:prstGeom prst="rightArrow">
              <a:avLst/>
            </a:prstGeom>
            <a:solidFill>
              <a:srgbClr val="FFCC00"/>
            </a:solidFill>
            <a:ln>
              <a:solidFill>
                <a:srgbClr val="FFCC00"/>
              </a:solidFill>
            </a:ln>
          </p:spPr>
          <p:txBody>
            <a:bodyPr wrap="square" rtlCol="0">
              <a:spAutoFit/>
            </a:bodyPr>
            <a:lstStyle/>
            <a:p>
              <a:pPr algn="ctr"/>
              <a:endParaRPr lang="en-GB" sz="1000" b="1" dirty="0">
                <a:solidFill>
                  <a:schemeClr val="bg1"/>
                </a:solidFill>
              </a:endParaRPr>
            </a:p>
          </p:txBody>
        </p:sp>
      </p:grpSp>
      <p:sp>
        <p:nvSpPr>
          <p:cNvPr id="5" name="Rectangle 4"/>
          <p:cNvSpPr/>
          <p:nvPr/>
        </p:nvSpPr>
        <p:spPr>
          <a:xfrm>
            <a:off x="7351161" y="5229200"/>
            <a:ext cx="184731" cy="369332"/>
          </a:xfrm>
          <a:prstGeom prst="rect">
            <a:avLst/>
          </a:prstGeom>
        </p:spPr>
        <p:txBody>
          <a:bodyPr wrap="none">
            <a:spAutoFit/>
          </a:bodyPr>
          <a:lstStyle/>
          <a:p>
            <a:endParaRPr lang="en-US" dirty="0"/>
          </a:p>
        </p:txBody>
      </p:sp>
    </p:spTree>
    <p:extLst>
      <p:ext uri="{BB962C8B-B14F-4D97-AF65-F5344CB8AC3E}">
        <p14:creationId xmlns:p14="http://schemas.microsoft.com/office/powerpoint/2010/main" val="318742428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72008" y="411635"/>
            <a:ext cx="8564488" cy="1109985"/>
          </a:xfrm>
        </p:spPr>
        <p:txBody>
          <a:bodyPr>
            <a:noAutofit/>
          </a:bodyPr>
          <a:lstStyle/>
          <a:p>
            <a:pPr lvl="0" fontAlgn="t"/>
            <a:r>
              <a:rPr lang="en-US" sz="3000" b="1" dirty="0" err="1" smtClean="0">
                <a:solidFill>
                  <a:srgbClr val="0046AD"/>
                </a:solidFill>
                <a:latin typeface="Verdana" panose="020B0604030504040204" pitchFamily="34" charset="0"/>
                <a:ea typeface="Verdana" panose="020B0604030504040204" pitchFamily="34" charset="0"/>
                <a:cs typeface="Verdana" panose="020B0604030504040204" pitchFamily="34" charset="0"/>
              </a:rPr>
              <a:t>Lista</a:t>
            </a:r>
            <a:r>
              <a:rPr lang="en-US" sz="30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 </a:t>
            </a:r>
            <a:r>
              <a:rPr lang="en-US" sz="3000" b="1" dirty="0" err="1">
                <a:solidFill>
                  <a:srgbClr val="0046AD"/>
                </a:solidFill>
                <a:latin typeface="Verdana" panose="020B0604030504040204" pitchFamily="34" charset="0"/>
                <a:ea typeface="Verdana" panose="020B0604030504040204" pitchFamily="34" charset="0"/>
                <a:cs typeface="Verdana" panose="020B0604030504040204" pitchFamily="34" charset="0"/>
              </a:rPr>
              <a:t>restricţiilor</a:t>
            </a:r>
            <a:r>
              <a:rPr lang="en-US" sz="3000" b="1" dirty="0">
                <a:solidFill>
                  <a:srgbClr val="0046AD"/>
                </a:solidFill>
                <a:latin typeface="Verdana" panose="020B0604030504040204" pitchFamily="34" charset="0"/>
                <a:ea typeface="Verdana" panose="020B0604030504040204" pitchFamily="34" charset="0"/>
                <a:cs typeface="Verdana" panose="020B0604030504040204" pitchFamily="34" charset="0"/>
              </a:rPr>
              <a:t>, </a:t>
            </a:r>
            <a:r>
              <a:rPr lang="en-US" sz="3000" b="1" dirty="0" err="1">
                <a:solidFill>
                  <a:srgbClr val="0046AD"/>
                </a:solidFill>
                <a:latin typeface="Verdana" panose="020B0604030504040204" pitchFamily="34" charset="0"/>
                <a:ea typeface="Verdana" panose="020B0604030504040204" pitchFamily="34" charset="0"/>
                <a:cs typeface="Verdana" panose="020B0604030504040204" pitchFamily="34" charset="0"/>
              </a:rPr>
              <a:t>considerente</a:t>
            </a:r>
            <a:r>
              <a:rPr lang="en-US" sz="3000" b="1" dirty="0">
                <a:solidFill>
                  <a:srgbClr val="0046AD"/>
                </a:solidFill>
                <a:latin typeface="Verdana" panose="020B0604030504040204" pitchFamily="34" charset="0"/>
                <a:ea typeface="Verdana" panose="020B0604030504040204" pitchFamily="34" charset="0"/>
                <a:cs typeface="Verdana" panose="020B0604030504040204" pitchFamily="34" charset="0"/>
              </a:rPr>
              <a:t> </a:t>
            </a:r>
            <a:r>
              <a:rPr lang="en-US" sz="3000" b="1" dirty="0" err="1">
                <a:solidFill>
                  <a:srgbClr val="0046AD"/>
                </a:solidFill>
                <a:latin typeface="Verdana" panose="020B0604030504040204" pitchFamily="34" charset="0"/>
                <a:ea typeface="Verdana" panose="020B0604030504040204" pitchFamily="34" charset="0"/>
                <a:cs typeface="Verdana" panose="020B0604030504040204" pitchFamily="34" charset="0"/>
              </a:rPr>
              <a:t>importante</a:t>
            </a:r>
            <a:r>
              <a:rPr lang="en-US" sz="3000" b="1" dirty="0">
                <a:solidFill>
                  <a:srgbClr val="0046AD"/>
                </a:solidFill>
                <a:latin typeface="Verdana" panose="020B0604030504040204" pitchFamily="34" charset="0"/>
                <a:ea typeface="Verdana" panose="020B0604030504040204" pitchFamily="34" charset="0"/>
                <a:cs typeface="Verdana" panose="020B0604030504040204" pitchFamily="34" charset="0"/>
              </a:rPr>
              <a:t> </a:t>
            </a:r>
            <a:r>
              <a:rPr lang="en-US" sz="3000" b="1" dirty="0" err="1">
                <a:solidFill>
                  <a:srgbClr val="0046AD"/>
                </a:solidFill>
                <a:latin typeface="Verdana" panose="020B0604030504040204" pitchFamily="34" charset="0"/>
                <a:ea typeface="Verdana" panose="020B0604030504040204" pitchFamily="34" charset="0"/>
                <a:cs typeface="Verdana" panose="020B0604030504040204" pitchFamily="34" charset="0"/>
              </a:rPr>
              <a:t>pentru</a:t>
            </a:r>
            <a:r>
              <a:rPr lang="en-US" sz="3000" b="1" dirty="0">
                <a:solidFill>
                  <a:srgbClr val="0046AD"/>
                </a:solidFill>
                <a:latin typeface="Verdana" panose="020B0604030504040204" pitchFamily="34" charset="0"/>
                <a:ea typeface="Verdana" panose="020B0604030504040204" pitchFamily="34" charset="0"/>
                <a:cs typeface="Verdana" panose="020B0604030504040204" pitchFamily="34" charset="0"/>
              </a:rPr>
              <a:t> UAs</a:t>
            </a:r>
          </a:p>
        </p:txBody>
      </p:sp>
      <p:sp>
        <p:nvSpPr>
          <p:cNvPr id="6" name="Slide Number Placeholder 5"/>
          <p:cNvSpPr>
            <a:spLocks noGrp="1"/>
          </p:cNvSpPr>
          <p:nvPr>
            <p:ph type="sldNum" sz="quarter" idx="12"/>
          </p:nvPr>
        </p:nvSpPr>
        <p:spPr>
          <a:xfrm>
            <a:off x="6553200" y="6356350"/>
            <a:ext cx="2133600" cy="365125"/>
          </a:xfrm>
        </p:spPr>
        <p:txBody>
          <a:bodyPr/>
          <a:lstStyle/>
          <a:p>
            <a:fld id="{6230B351-A18E-4512-92B8-03A75F39B8B0}" type="slidenum">
              <a:rPr lang="en-GB" sz="1000" smtClean="0">
                <a:latin typeface="Verdana" panose="020B0604030504040204" pitchFamily="34" charset="0"/>
                <a:ea typeface="Verdana" panose="020B0604030504040204" pitchFamily="34" charset="0"/>
                <a:cs typeface="Verdana" panose="020B0604030504040204" pitchFamily="34" charset="0"/>
              </a:rPr>
              <a:t>49</a:t>
            </a:fld>
            <a:endParaRPr lang="en-GB" sz="1000" dirty="0">
              <a:latin typeface="Verdana" panose="020B0604030504040204" pitchFamily="34" charset="0"/>
              <a:ea typeface="Verdana" panose="020B0604030504040204" pitchFamily="34" charset="0"/>
              <a:cs typeface="Verdana" panose="020B0604030504040204" pitchFamily="34" charset="0"/>
            </a:endParaRPr>
          </a:p>
        </p:txBody>
      </p:sp>
      <p:sp>
        <p:nvSpPr>
          <p:cNvPr id="9" name="TextBox 8"/>
          <p:cNvSpPr txBox="1"/>
          <p:nvPr/>
        </p:nvSpPr>
        <p:spPr>
          <a:xfrm>
            <a:off x="1907704" y="5013176"/>
            <a:ext cx="6696744" cy="1154162"/>
          </a:xfrm>
          <a:prstGeom prst="rect">
            <a:avLst/>
          </a:prstGeom>
          <a:noFill/>
        </p:spPr>
        <p:txBody>
          <a:bodyPr wrap="square" rtlCol="0">
            <a:spAutoFit/>
          </a:bodyPr>
          <a:lstStyle/>
          <a:p>
            <a:pPr marL="285750" indent="-285750">
              <a:spcAft>
                <a:spcPts val="600"/>
              </a:spcAft>
              <a:buClr>
                <a:schemeClr val="tx1"/>
              </a:buClr>
              <a:buFont typeface="Arial" panose="020B0604020202020204" pitchFamily="34" charset="0"/>
              <a:buChar char="•"/>
            </a:pPr>
            <a:r>
              <a:rPr lang="ro-RO" sz="16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Dacă </a:t>
            </a:r>
            <a:r>
              <a:rPr lang="ro-RO" sz="1600" b="1" dirty="0">
                <a:solidFill>
                  <a:srgbClr val="0046AD"/>
                </a:solidFill>
                <a:latin typeface="Verdana" panose="020B0604030504040204" pitchFamily="34" charset="0"/>
                <a:ea typeface="Verdana" panose="020B0604030504040204" pitchFamily="34" charset="0"/>
                <a:cs typeface="Verdana" panose="020B0604030504040204" pitchFamily="34" charset="0"/>
              </a:rPr>
              <a:t>utilizați o substanță din această listă, aveţi în vedere </a:t>
            </a:r>
            <a:r>
              <a:rPr lang="ro-RO" sz="16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substituția</a:t>
            </a:r>
            <a:endParaRPr lang="en-US" sz="1600" b="1" dirty="0" smtClean="0">
              <a:solidFill>
                <a:srgbClr val="0046AD"/>
              </a:solidFill>
              <a:latin typeface="Verdana" panose="020B0604030504040204" pitchFamily="34" charset="0"/>
              <a:ea typeface="Verdana" panose="020B0604030504040204" pitchFamily="34" charset="0"/>
              <a:cs typeface="Verdana" panose="020B0604030504040204" pitchFamily="34" charset="0"/>
            </a:endParaRPr>
          </a:p>
          <a:p>
            <a:pPr marL="285750" indent="-285750">
              <a:spcAft>
                <a:spcPts val="600"/>
              </a:spcAft>
              <a:buClr>
                <a:schemeClr val="tx1"/>
              </a:buClr>
              <a:buFont typeface="Arial" panose="020B0604020202020204" pitchFamily="34" charset="0"/>
              <a:buChar char="•"/>
            </a:pPr>
            <a:r>
              <a:rPr lang="ro-RO" sz="16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În </a:t>
            </a:r>
            <a:r>
              <a:rPr lang="ro-RO" sz="1600" b="1" dirty="0">
                <a:solidFill>
                  <a:srgbClr val="0046AD"/>
                </a:solidFill>
                <a:latin typeface="Verdana" panose="020B0604030504040204" pitchFamily="34" charset="0"/>
                <a:ea typeface="Verdana" panose="020B0604030504040204" pitchFamily="34" charset="0"/>
                <a:cs typeface="Verdana" panose="020B0604030504040204" pitchFamily="34" charset="0"/>
              </a:rPr>
              <a:t>orice caz, va trebui să respectaţi condițiile </a:t>
            </a:r>
            <a:r>
              <a:rPr lang="ro-RO" sz="16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de </a:t>
            </a:r>
            <a:r>
              <a:rPr lang="ro-RO" sz="1600" b="1" dirty="0" err="1" smtClean="0">
                <a:solidFill>
                  <a:srgbClr val="0046AD"/>
                </a:solidFill>
                <a:latin typeface="Verdana" panose="020B0604030504040204" pitchFamily="34" charset="0"/>
                <a:ea typeface="Verdana" panose="020B0604030504040204" pitchFamily="34" charset="0"/>
                <a:cs typeface="Verdana" panose="020B0604030504040204" pitchFamily="34" charset="0"/>
              </a:rPr>
              <a:t>restricți</a:t>
            </a:r>
            <a:r>
              <a:rPr lang="en-US" sz="1600" b="1" dirty="0" err="1" smtClean="0">
                <a:solidFill>
                  <a:srgbClr val="0046AD"/>
                </a:solidFill>
                <a:latin typeface="Verdana" panose="020B0604030504040204" pitchFamily="34" charset="0"/>
                <a:ea typeface="Verdana" panose="020B0604030504040204" pitchFamily="34" charset="0"/>
                <a:cs typeface="Verdana" panose="020B0604030504040204" pitchFamily="34" charset="0"/>
              </a:rPr>
              <a:t>onare</a:t>
            </a:r>
            <a:r>
              <a:rPr lang="en-US" sz="16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 </a:t>
            </a:r>
            <a:r>
              <a:rPr lang="ro-RO" sz="16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stabilite </a:t>
            </a:r>
            <a:endParaRPr lang="en-US" sz="1600" b="1" dirty="0">
              <a:solidFill>
                <a:srgbClr val="0046AD"/>
              </a:solidFill>
              <a:latin typeface="Verdana" panose="020B0604030504040204" pitchFamily="34" charset="0"/>
              <a:ea typeface="Verdana" panose="020B0604030504040204" pitchFamily="34" charset="0"/>
              <a:cs typeface="Verdana" panose="020B0604030504040204" pitchFamily="34" charset="0"/>
            </a:endParaRPr>
          </a:p>
        </p:txBody>
      </p:sp>
      <p:sp>
        <p:nvSpPr>
          <p:cNvPr id="10" name="TextBox 9"/>
          <p:cNvSpPr txBox="1"/>
          <p:nvPr/>
        </p:nvSpPr>
        <p:spPr>
          <a:xfrm>
            <a:off x="611560" y="1994064"/>
            <a:ext cx="7209525" cy="1631216"/>
          </a:xfrm>
          <a:prstGeom prst="rect">
            <a:avLst/>
          </a:prstGeom>
          <a:noFill/>
        </p:spPr>
        <p:txBody>
          <a:bodyPr wrap="square" rtlCol="0">
            <a:spAutoFit/>
          </a:bodyPr>
          <a:lstStyle/>
          <a:p>
            <a:pPr fontAlgn="t"/>
            <a:r>
              <a:rPr lang="ro-RO" sz="2000" dirty="0">
                <a:latin typeface="Verdana" panose="020B0604030504040204" pitchFamily="34" charset="0"/>
                <a:ea typeface="Verdana" panose="020B0604030504040204" pitchFamily="34" charset="0"/>
                <a:cs typeface="Verdana" panose="020B0604030504040204" pitchFamily="34" charset="0"/>
              </a:rPr>
              <a:t>Lista </a:t>
            </a:r>
            <a:r>
              <a:rPr lang="ro-RO" sz="2000" dirty="0" smtClean="0">
                <a:latin typeface="Verdana" panose="020B0604030504040204" pitchFamily="34" charset="0"/>
                <a:ea typeface="Verdana" panose="020B0604030504040204" pitchFamily="34" charset="0"/>
                <a:cs typeface="Verdana" panose="020B0604030504040204" pitchFamily="34" charset="0"/>
              </a:rPr>
              <a:t>Restricții</a:t>
            </a:r>
            <a:r>
              <a:rPr lang="en-US" sz="2000" dirty="0" err="1" smtClean="0">
                <a:latin typeface="Verdana" panose="020B0604030504040204" pitchFamily="34" charset="0"/>
                <a:ea typeface="Verdana" panose="020B0604030504040204" pitchFamily="34" charset="0"/>
                <a:cs typeface="Verdana" panose="020B0604030504040204" pitchFamily="34" charset="0"/>
              </a:rPr>
              <a:t>lor</a:t>
            </a:r>
            <a:r>
              <a:rPr lang="ro-RO" sz="2000" dirty="0" smtClean="0">
                <a:latin typeface="Verdana" panose="020B0604030504040204" pitchFamily="34" charset="0"/>
                <a:ea typeface="Verdana" panose="020B0604030504040204" pitchFamily="34" charset="0"/>
                <a:cs typeface="Verdana" panose="020B0604030504040204" pitchFamily="34" charset="0"/>
              </a:rPr>
              <a:t> </a:t>
            </a:r>
            <a:r>
              <a:rPr lang="ro-RO" sz="2000" dirty="0">
                <a:latin typeface="Verdana" panose="020B0604030504040204" pitchFamily="34" charset="0"/>
                <a:ea typeface="Verdana" panose="020B0604030504040204" pitchFamily="34" charset="0"/>
                <a:cs typeface="Verdana" panose="020B0604030504040204" pitchFamily="34" charset="0"/>
              </a:rPr>
              <a:t>conține substanțe pentru care fabricarea, introducerea pe piață sau utilizarea este limitată (sau interzisă)</a:t>
            </a:r>
            <a:br>
              <a:rPr lang="ro-RO" sz="2000" dirty="0">
                <a:latin typeface="Verdana" panose="020B0604030504040204" pitchFamily="34" charset="0"/>
                <a:ea typeface="Verdana" panose="020B0604030504040204" pitchFamily="34" charset="0"/>
                <a:cs typeface="Verdana" panose="020B0604030504040204" pitchFamily="34" charset="0"/>
              </a:rPr>
            </a:br>
            <a:r>
              <a:rPr lang="ro-RO" sz="2000" dirty="0">
                <a:latin typeface="Verdana" panose="020B0604030504040204" pitchFamily="34" charset="0"/>
                <a:ea typeface="Verdana" panose="020B0604030504040204" pitchFamily="34" charset="0"/>
                <a:cs typeface="Verdana" panose="020B0604030504040204" pitchFamily="34" charset="0"/>
              </a:rPr>
              <a:t>Limitările se aplică acestor substanțe ca atare, dar şi </a:t>
            </a:r>
            <a:r>
              <a:rPr lang="en-US" sz="2000" dirty="0" smtClean="0">
                <a:latin typeface="Verdana" panose="020B0604030504040204" pitchFamily="34" charset="0"/>
                <a:ea typeface="Verdana" panose="020B0604030504040204" pitchFamily="34" charset="0"/>
                <a:cs typeface="Verdana" panose="020B0604030504040204" pitchFamily="34" charset="0"/>
              </a:rPr>
              <a:t>in </a:t>
            </a:r>
            <a:r>
              <a:rPr lang="ro-RO" sz="2000" dirty="0" smtClean="0">
                <a:latin typeface="Verdana" panose="020B0604030504040204" pitchFamily="34" charset="0"/>
                <a:ea typeface="Verdana" panose="020B0604030504040204" pitchFamily="34" charset="0"/>
                <a:cs typeface="Verdana" panose="020B0604030504040204" pitchFamily="34" charset="0"/>
              </a:rPr>
              <a:t>amestecuri </a:t>
            </a:r>
            <a:r>
              <a:rPr lang="ro-RO" sz="2000" dirty="0">
                <a:latin typeface="Verdana" panose="020B0604030504040204" pitchFamily="34" charset="0"/>
                <a:ea typeface="Verdana" panose="020B0604030504040204" pitchFamily="34" charset="0"/>
                <a:cs typeface="Verdana" panose="020B0604030504040204" pitchFamily="34" charset="0"/>
              </a:rPr>
              <a:t>și </a:t>
            </a:r>
            <a:r>
              <a:rPr lang="en-US" sz="2000" dirty="0" err="1" smtClean="0">
                <a:latin typeface="Verdana" panose="020B0604030504040204" pitchFamily="34" charset="0"/>
                <a:ea typeface="Verdana" panose="020B0604030504040204" pitchFamily="34" charset="0"/>
                <a:cs typeface="Verdana" panose="020B0604030504040204" pitchFamily="34" charset="0"/>
              </a:rPr>
              <a:t>ca</a:t>
            </a:r>
            <a:r>
              <a:rPr lang="en-US" sz="2000" dirty="0" smtClean="0">
                <a:latin typeface="Verdana" panose="020B0604030504040204" pitchFamily="34" charset="0"/>
                <a:ea typeface="Verdana" panose="020B0604030504040204" pitchFamily="34" charset="0"/>
                <a:cs typeface="Verdana" panose="020B0604030504040204" pitchFamily="34" charset="0"/>
              </a:rPr>
              <a:t> </a:t>
            </a:r>
            <a:r>
              <a:rPr lang="ro-RO" sz="2000" dirty="0" smtClean="0">
                <a:latin typeface="Verdana" panose="020B0604030504040204" pitchFamily="34" charset="0"/>
                <a:ea typeface="Verdana" panose="020B0604030504040204" pitchFamily="34" charset="0"/>
                <a:cs typeface="Verdana" panose="020B0604030504040204" pitchFamily="34" charset="0"/>
              </a:rPr>
              <a:t>substanțe </a:t>
            </a:r>
            <a:r>
              <a:rPr lang="ro-RO" sz="2000" dirty="0">
                <a:latin typeface="Verdana" panose="020B0604030504040204" pitchFamily="34" charset="0"/>
                <a:ea typeface="Verdana" panose="020B0604030504040204" pitchFamily="34" charset="0"/>
                <a:cs typeface="Verdana" panose="020B0604030504040204" pitchFamily="34" charset="0"/>
              </a:rPr>
              <a:t>din </a:t>
            </a:r>
            <a:r>
              <a:rPr lang="ro-RO" sz="2000" dirty="0" smtClean="0">
                <a:latin typeface="Verdana" panose="020B0604030504040204" pitchFamily="34" charset="0"/>
                <a:ea typeface="Verdana" panose="020B0604030504040204" pitchFamily="34" charset="0"/>
                <a:cs typeface="Verdana" panose="020B0604030504040204" pitchFamily="34" charset="0"/>
              </a:rPr>
              <a:t>articole</a:t>
            </a:r>
            <a:endParaRPr lang="en-GB" sz="2000" dirty="0" smtClean="0">
              <a:latin typeface="Verdana" panose="020B0604030504040204" pitchFamily="34" charset="0"/>
              <a:ea typeface="Verdana" panose="020B0604030504040204" pitchFamily="34" charset="0"/>
              <a:cs typeface="Verdana" panose="020B0604030504040204" pitchFamily="34" charset="0"/>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7845" y="5013176"/>
            <a:ext cx="1149859" cy="968400"/>
          </a:xfrm>
          <a:prstGeom prst="rect">
            <a:avLst/>
          </a:prstGeom>
        </p:spPr>
      </p:pic>
    </p:spTree>
    <p:extLst>
      <p:ext uri="{BB962C8B-B14F-4D97-AF65-F5344CB8AC3E}">
        <p14:creationId xmlns:p14="http://schemas.microsoft.com/office/powerpoint/2010/main" val="192361465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952" y="764704"/>
            <a:ext cx="7772400" cy="864096"/>
          </a:xfrm>
        </p:spPr>
        <p:txBody>
          <a:bodyPr>
            <a:noAutofit/>
          </a:bodyPr>
          <a:lstStyle/>
          <a:p>
            <a:pPr lvl="0"/>
            <a:r>
              <a:rPr lang="ro-RO" sz="28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Care </a:t>
            </a:r>
            <a:r>
              <a:rPr lang="ro-RO" sz="2800" b="1" dirty="0">
                <a:solidFill>
                  <a:srgbClr val="0046AD"/>
                </a:solidFill>
                <a:latin typeface="Verdana" panose="020B0604030504040204" pitchFamily="34" charset="0"/>
                <a:ea typeface="Verdana" panose="020B0604030504040204" pitchFamily="34" charset="0"/>
                <a:cs typeface="Verdana" panose="020B0604030504040204" pitchFamily="34" charset="0"/>
              </a:rPr>
              <a:t>sunt substanţele chimice care prezintă motive de îngrijorare?</a:t>
            </a:r>
            <a:endParaRPr lang="en-US" sz="2800" b="1" dirty="0">
              <a:solidFill>
                <a:srgbClr val="0046AD"/>
              </a:solidFill>
              <a:latin typeface="Verdana" panose="020B0604030504040204" pitchFamily="34" charset="0"/>
              <a:ea typeface="Verdana" panose="020B0604030504040204" pitchFamily="34" charset="0"/>
              <a:cs typeface="Verdana" panose="020B0604030504040204" pitchFamily="34" charset="0"/>
            </a:endParaRPr>
          </a:p>
        </p:txBody>
      </p:sp>
      <p:sp>
        <p:nvSpPr>
          <p:cNvPr id="6" name="Slide Number Placeholder 5"/>
          <p:cNvSpPr>
            <a:spLocks noGrp="1"/>
          </p:cNvSpPr>
          <p:nvPr>
            <p:ph type="sldNum" sz="quarter" idx="12"/>
          </p:nvPr>
        </p:nvSpPr>
        <p:spPr>
          <a:xfrm>
            <a:off x="6553200" y="6356350"/>
            <a:ext cx="2133600" cy="365125"/>
          </a:xfrm>
        </p:spPr>
        <p:txBody>
          <a:bodyPr/>
          <a:lstStyle/>
          <a:p>
            <a:fld id="{6230B351-A18E-4512-92B8-03A75F39B8B0}" type="slidenum">
              <a:rPr lang="en-GB" sz="1000" smtClean="0">
                <a:latin typeface="Verdana" panose="020B0604030504040204" pitchFamily="34" charset="0"/>
                <a:ea typeface="Verdana" panose="020B0604030504040204" pitchFamily="34" charset="0"/>
                <a:cs typeface="Verdana" panose="020B0604030504040204" pitchFamily="34" charset="0"/>
              </a:rPr>
              <a:t>5</a:t>
            </a:fld>
            <a:endParaRPr lang="en-GB" sz="1000" dirty="0">
              <a:latin typeface="Verdana" panose="020B0604030504040204" pitchFamily="34" charset="0"/>
              <a:ea typeface="Verdana" panose="020B0604030504040204" pitchFamily="34" charset="0"/>
              <a:cs typeface="Verdana" panose="020B0604030504040204" pitchFamily="34" charset="0"/>
            </a:endParaRPr>
          </a:p>
        </p:txBody>
      </p:sp>
      <p:sp>
        <p:nvSpPr>
          <p:cNvPr id="3" name="TextBox 2"/>
          <p:cNvSpPr txBox="1"/>
          <p:nvPr/>
        </p:nvSpPr>
        <p:spPr>
          <a:xfrm>
            <a:off x="611560" y="2132856"/>
            <a:ext cx="7927206" cy="3477875"/>
          </a:xfrm>
          <a:prstGeom prst="rect">
            <a:avLst/>
          </a:prstGeom>
          <a:noFill/>
        </p:spPr>
        <p:txBody>
          <a:bodyPr wrap="square" rtlCol="0">
            <a:spAutoFit/>
          </a:bodyPr>
          <a:lstStyle/>
          <a:p>
            <a:r>
              <a:rPr lang="ro-RO" sz="2000" dirty="0" smtClean="0">
                <a:latin typeface="Verdana" panose="020B0604030504040204" pitchFamily="34" charset="0"/>
                <a:ea typeface="Verdana" panose="020B0604030504040204" pitchFamily="34" charset="0"/>
                <a:cs typeface="Verdana" panose="020B0604030504040204" pitchFamily="34" charset="0"/>
              </a:rPr>
              <a:t>Substanţele </a:t>
            </a:r>
            <a:r>
              <a:rPr lang="ro-RO" sz="2000" dirty="0">
                <a:latin typeface="Verdana" panose="020B0604030504040204" pitchFamily="34" charset="0"/>
                <a:ea typeface="Verdana" panose="020B0604030504040204" pitchFamily="34" charset="0"/>
                <a:cs typeface="Verdana" panose="020B0604030504040204" pitchFamily="34" charset="0"/>
              </a:rPr>
              <a:t>cu anumite proprietăţi periculoase pot prezenta motive de îngrijorare pentru sănătatea umană şi/sau </a:t>
            </a:r>
            <a:r>
              <a:rPr lang="ro-RO" sz="2000" dirty="0" smtClean="0">
                <a:latin typeface="Verdana" panose="020B0604030504040204" pitchFamily="34" charset="0"/>
                <a:ea typeface="Verdana" panose="020B0604030504040204" pitchFamily="34" charset="0"/>
                <a:cs typeface="Verdana" panose="020B0604030504040204" pitchFamily="34" charset="0"/>
              </a:rPr>
              <a:t>mediu</a:t>
            </a:r>
            <a:r>
              <a:rPr lang="en-US" sz="2000" dirty="0" smtClean="0">
                <a:latin typeface="Verdana" panose="020B0604030504040204" pitchFamily="34" charset="0"/>
                <a:ea typeface="Verdana" panose="020B0604030504040204" pitchFamily="34" charset="0"/>
                <a:cs typeface="Verdana" panose="020B0604030504040204" pitchFamily="34" charset="0"/>
              </a:rPr>
              <a:t>.</a:t>
            </a:r>
            <a:endParaRPr lang="en-US" sz="2000" dirty="0">
              <a:latin typeface="Verdana" panose="020B0604030504040204" pitchFamily="34" charset="0"/>
              <a:ea typeface="Verdana" panose="020B0604030504040204" pitchFamily="34" charset="0"/>
              <a:cs typeface="Verdana" panose="020B0604030504040204" pitchFamily="34" charset="0"/>
            </a:endParaRPr>
          </a:p>
          <a:p>
            <a:pPr>
              <a:spcBef>
                <a:spcPts val="1200"/>
              </a:spcBef>
            </a:pPr>
            <a:endParaRPr lang="en-GB" sz="2000" dirty="0">
              <a:latin typeface="Verdana" panose="020B0604030504040204" pitchFamily="34" charset="0"/>
              <a:ea typeface="Verdana" panose="020B0604030504040204" pitchFamily="34" charset="0"/>
              <a:cs typeface="Verdana" panose="020B0604030504040204" pitchFamily="34" charset="0"/>
            </a:endParaRPr>
          </a:p>
          <a:p>
            <a:pPr>
              <a:spcBef>
                <a:spcPts val="1200"/>
              </a:spcBef>
            </a:pPr>
            <a:r>
              <a:rPr lang="ro-RO" sz="2000" dirty="0" smtClean="0">
                <a:latin typeface="Verdana" panose="020B0604030504040204" pitchFamily="34" charset="0"/>
                <a:ea typeface="Verdana" panose="020B0604030504040204" pitchFamily="34" charset="0"/>
                <a:cs typeface="Verdana" panose="020B0604030504040204" pitchFamily="34" charset="0"/>
              </a:rPr>
              <a:t>De </a:t>
            </a:r>
            <a:r>
              <a:rPr lang="ro-RO" sz="2000" dirty="0">
                <a:latin typeface="Verdana" panose="020B0604030504040204" pitchFamily="34" charset="0"/>
                <a:ea typeface="Verdana" panose="020B0604030504040204" pitchFamily="34" charset="0"/>
                <a:cs typeface="Verdana" panose="020B0604030504040204" pitchFamily="34" charset="0"/>
              </a:rPr>
              <a:t>exemplu, substanţele care:</a:t>
            </a:r>
            <a:endParaRPr lang="en-GB" sz="2000" dirty="0">
              <a:latin typeface="Verdana" panose="020B0604030504040204" pitchFamily="34" charset="0"/>
              <a:ea typeface="Verdana" panose="020B0604030504040204" pitchFamily="34" charset="0"/>
              <a:cs typeface="Verdana" panose="020B0604030504040204" pitchFamily="34" charset="0"/>
            </a:endParaRPr>
          </a:p>
          <a:p>
            <a:pPr marL="342900" lvl="0" indent="-342900">
              <a:buFont typeface="Arial" pitchFamily="34" charset="0"/>
              <a:buChar char="•"/>
            </a:pPr>
            <a:r>
              <a:rPr lang="en-US" sz="2000" dirty="0" smtClean="0">
                <a:latin typeface="Verdana" panose="020B0604030504040204" pitchFamily="34" charset="0"/>
                <a:ea typeface="Verdana" panose="020B0604030504040204" pitchFamily="34" charset="0"/>
                <a:cs typeface="Verdana" panose="020B0604030504040204" pitchFamily="34" charset="0"/>
              </a:rPr>
              <a:t>s</a:t>
            </a:r>
            <a:r>
              <a:rPr lang="ro-RO" sz="2000" dirty="0" smtClean="0">
                <a:latin typeface="Verdana" panose="020B0604030504040204" pitchFamily="34" charset="0"/>
                <a:ea typeface="Verdana" panose="020B0604030504040204" pitchFamily="34" charset="0"/>
                <a:cs typeface="Verdana" panose="020B0604030504040204" pitchFamily="34" charset="0"/>
              </a:rPr>
              <a:t>unt </a:t>
            </a:r>
            <a:r>
              <a:rPr lang="ro-RO" sz="2000" dirty="0">
                <a:latin typeface="Verdana" panose="020B0604030504040204" pitchFamily="34" charset="0"/>
                <a:ea typeface="Verdana" panose="020B0604030504040204" pitchFamily="34" charset="0"/>
                <a:cs typeface="Verdana" panose="020B0604030504040204" pitchFamily="34" charset="0"/>
              </a:rPr>
              <a:t>cancerigene, mutagene sau toxice pentru reproducere (CMR)</a:t>
            </a:r>
            <a:endParaRPr lang="en-US" sz="2000" dirty="0">
              <a:latin typeface="Verdana" panose="020B0604030504040204" pitchFamily="34" charset="0"/>
              <a:ea typeface="Verdana" panose="020B0604030504040204" pitchFamily="34" charset="0"/>
              <a:cs typeface="Verdana" panose="020B0604030504040204" pitchFamily="34" charset="0"/>
            </a:endParaRPr>
          </a:p>
          <a:p>
            <a:pPr marL="342900" lvl="0" indent="-342900">
              <a:buFont typeface="Arial" pitchFamily="34" charset="0"/>
              <a:buChar char="•"/>
            </a:pPr>
            <a:r>
              <a:rPr lang="en-US" sz="2000" dirty="0" smtClean="0">
                <a:latin typeface="Verdana" panose="020B0604030504040204" pitchFamily="34" charset="0"/>
                <a:ea typeface="Verdana" panose="020B0604030504040204" pitchFamily="34" charset="0"/>
                <a:cs typeface="Verdana" panose="020B0604030504040204" pitchFamily="34" charset="0"/>
              </a:rPr>
              <a:t>s</a:t>
            </a:r>
            <a:r>
              <a:rPr lang="ro-RO" sz="2000" dirty="0" smtClean="0">
                <a:latin typeface="Verdana" panose="020B0604030504040204" pitchFamily="34" charset="0"/>
                <a:ea typeface="Verdana" panose="020B0604030504040204" pitchFamily="34" charset="0"/>
                <a:cs typeface="Verdana" panose="020B0604030504040204" pitchFamily="34" charset="0"/>
              </a:rPr>
              <a:t>unt </a:t>
            </a:r>
            <a:r>
              <a:rPr lang="ro-RO" sz="2000" dirty="0">
                <a:latin typeface="Verdana" panose="020B0604030504040204" pitchFamily="34" charset="0"/>
                <a:ea typeface="Verdana" panose="020B0604030504040204" pitchFamily="34" charset="0"/>
                <a:cs typeface="Verdana" panose="020B0604030504040204" pitchFamily="34" charset="0"/>
              </a:rPr>
              <a:t>persistente, </a:t>
            </a:r>
            <a:r>
              <a:rPr lang="ro-RO" sz="2000" dirty="0" err="1">
                <a:latin typeface="Verdana" panose="020B0604030504040204" pitchFamily="34" charset="0"/>
                <a:ea typeface="Verdana" panose="020B0604030504040204" pitchFamily="34" charset="0"/>
                <a:cs typeface="Verdana" panose="020B0604030504040204" pitchFamily="34" charset="0"/>
              </a:rPr>
              <a:t>bioacumulative</a:t>
            </a:r>
            <a:r>
              <a:rPr lang="ro-RO" sz="2000" dirty="0">
                <a:latin typeface="Verdana" panose="020B0604030504040204" pitchFamily="34" charset="0"/>
                <a:ea typeface="Verdana" panose="020B0604030504040204" pitchFamily="34" charset="0"/>
                <a:cs typeface="Verdana" panose="020B0604030504040204" pitchFamily="34" charset="0"/>
              </a:rPr>
              <a:t> şi toxice (PBT)</a:t>
            </a:r>
            <a:endParaRPr lang="en-US" sz="2000" dirty="0">
              <a:latin typeface="Verdana" panose="020B0604030504040204" pitchFamily="34" charset="0"/>
              <a:ea typeface="Verdana" panose="020B0604030504040204" pitchFamily="34" charset="0"/>
              <a:cs typeface="Verdana" panose="020B0604030504040204" pitchFamily="34" charset="0"/>
            </a:endParaRPr>
          </a:p>
          <a:p>
            <a:pPr marL="342900" lvl="0" indent="-342900">
              <a:buFont typeface="Arial" pitchFamily="34" charset="0"/>
              <a:buChar char="•"/>
            </a:pPr>
            <a:r>
              <a:rPr lang="ro-RO" sz="2000" dirty="0">
                <a:latin typeface="Verdana" panose="020B0604030504040204" pitchFamily="34" charset="0"/>
                <a:ea typeface="Verdana" panose="020B0604030504040204" pitchFamily="34" charset="0"/>
                <a:cs typeface="Verdana" panose="020B0604030504040204" pitchFamily="34" charset="0"/>
              </a:rPr>
              <a:t>prezintă un nivel echivalent de îngrijorare, cum ar fi alergenii sau perturbatorii </a:t>
            </a:r>
            <a:r>
              <a:rPr lang="ro-RO" sz="2000" dirty="0" smtClean="0">
                <a:latin typeface="Verdana" panose="020B0604030504040204" pitchFamily="34" charset="0"/>
                <a:ea typeface="Verdana" panose="020B0604030504040204" pitchFamily="34" charset="0"/>
                <a:cs typeface="Verdana" panose="020B0604030504040204" pitchFamily="34" charset="0"/>
              </a:rPr>
              <a:t>endocrini</a:t>
            </a:r>
            <a:r>
              <a:rPr lang="en-US" sz="2000" dirty="0" smtClean="0">
                <a:latin typeface="Verdana" panose="020B0604030504040204" pitchFamily="34" charset="0"/>
                <a:ea typeface="Verdana" panose="020B0604030504040204" pitchFamily="34" charset="0"/>
                <a:cs typeface="Verdana" panose="020B0604030504040204" pitchFamily="34" charset="0"/>
              </a:rPr>
              <a:t> (ED endocrine disrupter)</a:t>
            </a:r>
            <a:endParaRPr lang="en-US" sz="2000" dirty="0">
              <a:latin typeface="Verdana" panose="020B0604030504040204" pitchFamily="34" charset="0"/>
              <a:ea typeface="Verdana" panose="020B0604030504040204" pitchFamily="34" charset="0"/>
              <a:cs typeface="Verdana" panose="020B0604030504040204" pitchFamily="34"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24328" y="476672"/>
            <a:ext cx="852294" cy="1440160"/>
          </a:xfrm>
          <a:prstGeom prst="rect">
            <a:avLst/>
          </a:prstGeom>
        </p:spPr>
      </p:pic>
    </p:spTree>
    <p:extLst>
      <p:ext uri="{BB962C8B-B14F-4D97-AF65-F5344CB8AC3E}">
        <p14:creationId xmlns:p14="http://schemas.microsoft.com/office/powerpoint/2010/main" val="70780841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a:xfrm>
            <a:off x="6553200" y="6356350"/>
            <a:ext cx="2133600" cy="365125"/>
          </a:xfrm>
        </p:spPr>
        <p:txBody>
          <a:bodyPr/>
          <a:lstStyle/>
          <a:p>
            <a:fld id="{6230B351-A18E-4512-92B8-03A75F39B8B0}" type="slidenum">
              <a:rPr lang="en-GB" sz="1000" smtClean="0">
                <a:latin typeface="Verdana" panose="020B0604030504040204" pitchFamily="34" charset="0"/>
                <a:ea typeface="Verdana" panose="020B0604030504040204" pitchFamily="34" charset="0"/>
                <a:cs typeface="Verdana" panose="020B0604030504040204" pitchFamily="34" charset="0"/>
              </a:rPr>
              <a:t>50</a:t>
            </a:fld>
            <a:endParaRPr lang="en-GB" sz="1000" dirty="0">
              <a:latin typeface="Verdana" panose="020B0604030504040204" pitchFamily="34" charset="0"/>
              <a:ea typeface="Verdana" panose="020B0604030504040204" pitchFamily="34" charset="0"/>
              <a:cs typeface="Verdana" panose="020B0604030504040204" pitchFamily="34" charset="0"/>
            </a:endParaRPr>
          </a:p>
        </p:txBody>
      </p:sp>
      <p:grpSp>
        <p:nvGrpSpPr>
          <p:cNvPr id="19" name="Group 18"/>
          <p:cNvGrpSpPr/>
          <p:nvPr/>
        </p:nvGrpSpPr>
        <p:grpSpPr>
          <a:xfrm>
            <a:off x="-112596" y="2564904"/>
            <a:ext cx="9188356" cy="2016224"/>
            <a:chOff x="-112596" y="2564904"/>
            <a:chExt cx="9188356" cy="2016224"/>
          </a:xfrm>
          <a:effectLst/>
        </p:grpSpPr>
        <p:sp>
          <p:nvSpPr>
            <p:cNvPr id="8" name="Flowchart: Alternate Process 7"/>
            <p:cNvSpPr/>
            <p:nvPr/>
          </p:nvSpPr>
          <p:spPr>
            <a:xfrm>
              <a:off x="1242489" y="2564904"/>
              <a:ext cx="7794007" cy="2016224"/>
            </a:xfrm>
            <a:prstGeom prst="flowChartAlternateProcess">
              <a:avLst/>
            </a:prstGeom>
            <a:solidFill>
              <a:srgbClr val="E45E24"/>
            </a:solidFill>
            <a:ln>
              <a:solidFill>
                <a:srgbClr val="E45E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Diamond 12"/>
            <p:cNvSpPr/>
            <p:nvPr/>
          </p:nvSpPr>
          <p:spPr>
            <a:xfrm>
              <a:off x="7308306" y="3265345"/>
              <a:ext cx="751289" cy="616269"/>
            </a:xfrm>
            <a:prstGeom prst="diamond">
              <a:avLst/>
            </a:prstGeom>
            <a:solidFill>
              <a:schemeClr val="bg1"/>
            </a:solidFill>
            <a:ln w="38100">
              <a:solidFill>
                <a:srgbClr val="E45E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Bent-Up Arrow 70"/>
            <p:cNvSpPr/>
            <p:nvPr/>
          </p:nvSpPr>
          <p:spPr>
            <a:xfrm>
              <a:off x="7092280" y="3699505"/>
              <a:ext cx="696663" cy="360000"/>
            </a:xfrm>
            <a:prstGeom prst="bentUpArrow">
              <a:avLst/>
            </a:prstGeom>
            <a:solidFill>
              <a:srgbClr val="FFCC00"/>
            </a:solidFill>
            <a:ln>
              <a:solidFill>
                <a:srgbClr val="FF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Bent-Up Arrow 65"/>
            <p:cNvSpPr/>
            <p:nvPr/>
          </p:nvSpPr>
          <p:spPr>
            <a:xfrm rot="10800000" flipH="1">
              <a:off x="5558373" y="2997918"/>
              <a:ext cx="2230570" cy="359073"/>
            </a:xfrm>
            <a:prstGeom prst="bentUpArrow">
              <a:avLst/>
            </a:prstGeom>
            <a:solidFill>
              <a:srgbClr val="FFCC00"/>
            </a:solidFill>
            <a:ln>
              <a:solidFill>
                <a:srgbClr val="FF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lowchart: Alternate Process 8"/>
            <p:cNvSpPr/>
            <p:nvPr/>
          </p:nvSpPr>
          <p:spPr>
            <a:xfrm>
              <a:off x="7976283" y="3204676"/>
              <a:ext cx="1008783" cy="737607"/>
            </a:xfrm>
            <a:prstGeom prst="flowChartAlternateProcess">
              <a:avLst/>
            </a:prstGeom>
            <a:solidFill>
              <a:schemeClr val="bg1"/>
            </a:solidFill>
            <a:ln w="38100">
              <a:solidFill>
                <a:srgbClr val="E45E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ounded Rectangle 10"/>
            <p:cNvSpPr/>
            <p:nvPr/>
          </p:nvSpPr>
          <p:spPr>
            <a:xfrm>
              <a:off x="1259632" y="3218358"/>
              <a:ext cx="1035455" cy="710243"/>
            </a:xfrm>
            <a:prstGeom prst="roundRect">
              <a:avLst/>
            </a:prstGeom>
            <a:solidFill>
              <a:schemeClr val="bg1"/>
            </a:solidFill>
            <a:ln w="38100">
              <a:solidFill>
                <a:srgbClr val="E45E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Flowchart: Alternate Process 13"/>
            <p:cNvSpPr/>
            <p:nvPr/>
          </p:nvSpPr>
          <p:spPr>
            <a:xfrm>
              <a:off x="3500871" y="3204676"/>
              <a:ext cx="1134985" cy="737607"/>
            </a:xfrm>
            <a:prstGeom prst="flowChartAlternateProcess">
              <a:avLst/>
            </a:prstGeom>
            <a:solidFill>
              <a:schemeClr val="bg1"/>
            </a:solidFill>
            <a:ln w="38100">
              <a:solidFill>
                <a:srgbClr val="E45E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p:cNvSpPr txBox="1"/>
            <p:nvPr/>
          </p:nvSpPr>
          <p:spPr>
            <a:xfrm>
              <a:off x="1115616" y="3278758"/>
              <a:ext cx="1331639" cy="769441"/>
            </a:xfrm>
            <a:prstGeom prst="rect">
              <a:avLst/>
            </a:prstGeom>
            <a:noFill/>
          </p:spPr>
          <p:txBody>
            <a:bodyPr wrap="square" rtlCol="0">
              <a:spAutoFit/>
            </a:bodyPr>
            <a:lstStyle/>
            <a:p>
              <a:pPr algn="ctr"/>
              <a:r>
                <a:rPr lang="vi-VN" sz="1100" b="1" dirty="0" smtClean="0">
                  <a:solidFill>
                    <a:srgbClr val="E45E24"/>
                  </a:solidFill>
                  <a:latin typeface="Verdana" panose="020B0604030504040204" pitchFamily="34" charset="0"/>
                  <a:ea typeface="Verdana" panose="020B0604030504040204" pitchFamily="34" charset="0"/>
                  <a:cs typeface="Verdana" panose="020B0604030504040204" pitchFamily="34" charset="0"/>
                </a:rPr>
                <a:t>Propunere</a:t>
              </a:r>
              <a:endParaRPr lang="en-US" sz="1100" b="1" dirty="0" smtClean="0">
                <a:solidFill>
                  <a:srgbClr val="E45E24"/>
                </a:solidFill>
                <a:latin typeface="Verdana" panose="020B0604030504040204" pitchFamily="34" charset="0"/>
                <a:ea typeface="Verdana" panose="020B0604030504040204" pitchFamily="34" charset="0"/>
                <a:cs typeface="Verdana" panose="020B0604030504040204" pitchFamily="34" charset="0"/>
              </a:endParaRPr>
            </a:p>
            <a:p>
              <a:pPr algn="ctr"/>
              <a:r>
                <a:rPr lang="en-US" sz="1100" b="1" dirty="0" smtClean="0">
                  <a:solidFill>
                    <a:srgbClr val="E45E24"/>
                  </a:solidFill>
                  <a:latin typeface="Verdana" panose="020B0604030504040204" pitchFamily="34" charset="0"/>
                  <a:ea typeface="Verdana" panose="020B0604030504040204" pitchFamily="34" charset="0"/>
                  <a:cs typeface="Verdana" panose="020B0604030504040204" pitchFamily="34" charset="0"/>
                </a:rPr>
                <a:t>d</a:t>
              </a:r>
              <a:r>
                <a:rPr lang="vi-VN" sz="1100" b="1" dirty="0" smtClean="0">
                  <a:solidFill>
                    <a:srgbClr val="E45E24"/>
                  </a:solidFill>
                  <a:latin typeface="Verdana" panose="020B0604030504040204" pitchFamily="34" charset="0"/>
                  <a:ea typeface="Verdana" panose="020B0604030504040204" pitchFamily="34" charset="0"/>
                  <a:cs typeface="Verdana" panose="020B0604030504040204" pitchFamily="34" charset="0"/>
                </a:rPr>
                <a:t>e</a:t>
              </a:r>
              <a:r>
                <a:rPr lang="en-US" sz="1100" b="1" dirty="0" smtClean="0">
                  <a:solidFill>
                    <a:srgbClr val="E45E24"/>
                  </a:solidFill>
                  <a:latin typeface="Verdana" panose="020B0604030504040204" pitchFamily="34" charset="0"/>
                  <a:ea typeface="Verdana" panose="020B0604030504040204" pitchFamily="34" charset="0"/>
                  <a:cs typeface="Verdana" panose="020B0604030504040204" pitchFamily="34" charset="0"/>
                </a:rPr>
                <a:t> r</a:t>
              </a:r>
              <a:r>
                <a:rPr lang="vi-VN" sz="1100" b="1" dirty="0" smtClean="0">
                  <a:solidFill>
                    <a:srgbClr val="E45E24"/>
                  </a:solidFill>
                  <a:latin typeface="Verdana" panose="020B0604030504040204" pitchFamily="34" charset="0"/>
                  <a:ea typeface="Verdana" panose="020B0604030504040204" pitchFamily="34" charset="0"/>
                  <a:cs typeface="Verdana" panose="020B0604030504040204" pitchFamily="34" charset="0"/>
                </a:rPr>
                <a:t>estric</a:t>
              </a:r>
              <a:r>
                <a:rPr lang="en-US" sz="1100" b="1" dirty="0" smtClean="0">
                  <a:solidFill>
                    <a:srgbClr val="E45E24"/>
                  </a:solidFill>
                  <a:latin typeface="Verdana" panose="020B0604030504040204" pitchFamily="34" charset="0"/>
                  <a:ea typeface="Verdana" panose="020B0604030504040204" pitchFamily="34" charset="0"/>
                  <a:cs typeface="Verdana" panose="020B0604030504040204" pitchFamily="34" charset="0"/>
                </a:rPr>
                <a:t>-</a:t>
              </a:r>
              <a:r>
                <a:rPr lang="vi-VN" sz="1100" b="1" dirty="0" smtClean="0">
                  <a:solidFill>
                    <a:srgbClr val="E45E24"/>
                  </a:solidFill>
                  <a:latin typeface="Verdana" panose="020B0604030504040204" pitchFamily="34" charset="0"/>
                  <a:ea typeface="Verdana" panose="020B0604030504040204" pitchFamily="34" charset="0"/>
                  <a:cs typeface="Verdana" panose="020B0604030504040204" pitchFamily="34" charset="0"/>
                </a:rPr>
                <a:t>ţionare</a:t>
              </a:r>
              <a:endParaRPr lang="vi-VN" sz="1100" b="1" dirty="0">
                <a:solidFill>
                  <a:srgbClr val="E45E24"/>
                </a:solidFill>
                <a:latin typeface="Verdana" panose="020B0604030504040204" pitchFamily="34" charset="0"/>
                <a:ea typeface="Verdana" panose="020B0604030504040204" pitchFamily="34" charset="0"/>
                <a:cs typeface="Verdana" panose="020B0604030504040204" pitchFamily="34" charset="0"/>
              </a:endParaRPr>
            </a:p>
            <a:p>
              <a:pPr algn="ctr"/>
              <a:endParaRPr lang="en-GB" sz="1100" b="1" dirty="0">
                <a:solidFill>
                  <a:srgbClr val="E45E24"/>
                </a:solidFill>
                <a:latin typeface="Verdana" panose="020B0604030504040204" pitchFamily="34" charset="0"/>
                <a:ea typeface="Verdana" panose="020B0604030504040204" pitchFamily="34" charset="0"/>
                <a:cs typeface="Verdana" panose="020B0604030504040204" pitchFamily="34" charset="0"/>
              </a:endParaRPr>
            </a:p>
          </p:txBody>
        </p:sp>
        <p:sp>
          <p:nvSpPr>
            <p:cNvPr id="17" name="TextBox 16"/>
            <p:cNvSpPr txBox="1"/>
            <p:nvPr/>
          </p:nvSpPr>
          <p:spPr>
            <a:xfrm>
              <a:off x="3411720" y="3358036"/>
              <a:ext cx="1300220" cy="600164"/>
            </a:xfrm>
            <a:prstGeom prst="rect">
              <a:avLst/>
            </a:prstGeom>
            <a:noFill/>
          </p:spPr>
          <p:txBody>
            <a:bodyPr wrap="square" rtlCol="0">
              <a:spAutoFit/>
            </a:bodyPr>
            <a:lstStyle/>
            <a:p>
              <a:pPr algn="ctr"/>
              <a:r>
                <a:rPr lang="vi-VN" sz="1100" b="1" dirty="0" smtClean="0">
                  <a:solidFill>
                    <a:srgbClr val="E45E24"/>
                  </a:solidFill>
                  <a:latin typeface="Verdana" panose="020B0604030504040204" pitchFamily="34" charset="0"/>
                  <a:ea typeface="Verdana" panose="020B0604030504040204" pitchFamily="34" charset="0"/>
                  <a:cs typeface="Verdana" panose="020B0604030504040204" pitchFamily="34" charset="0"/>
                </a:rPr>
                <a:t>Consultare </a:t>
              </a:r>
              <a:r>
                <a:rPr lang="vi-VN" sz="1100" b="1" dirty="0">
                  <a:solidFill>
                    <a:srgbClr val="E45E24"/>
                  </a:solidFill>
                  <a:latin typeface="Verdana" panose="020B0604030504040204" pitchFamily="34" charset="0"/>
                  <a:ea typeface="Verdana" panose="020B0604030504040204" pitchFamily="34" charset="0"/>
                  <a:cs typeface="Verdana" panose="020B0604030504040204" pitchFamily="34" charset="0"/>
                </a:rPr>
                <a:t>publică</a:t>
              </a:r>
            </a:p>
            <a:p>
              <a:pPr algn="ctr"/>
              <a:endParaRPr lang="en-GB" sz="1100" b="1" dirty="0">
                <a:solidFill>
                  <a:srgbClr val="E45E24"/>
                </a:solidFill>
                <a:latin typeface="Verdana" panose="020B0604030504040204" pitchFamily="34" charset="0"/>
                <a:ea typeface="Verdana" panose="020B0604030504040204" pitchFamily="34" charset="0"/>
                <a:cs typeface="Verdana" panose="020B0604030504040204" pitchFamily="34" charset="0"/>
              </a:endParaRPr>
            </a:p>
          </p:txBody>
        </p:sp>
        <p:sp>
          <p:nvSpPr>
            <p:cNvPr id="24" name="Flowchart: Alternate Process 23"/>
            <p:cNvSpPr/>
            <p:nvPr/>
          </p:nvSpPr>
          <p:spPr>
            <a:xfrm>
              <a:off x="4716017" y="3699505"/>
              <a:ext cx="842357" cy="737607"/>
            </a:xfrm>
            <a:prstGeom prst="flowChartAlternateProcess">
              <a:avLst/>
            </a:prstGeom>
            <a:solidFill>
              <a:schemeClr val="bg1"/>
            </a:solidFill>
            <a:ln w="38100">
              <a:solidFill>
                <a:srgbClr val="E45E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extBox 26"/>
            <p:cNvSpPr txBox="1"/>
            <p:nvPr/>
          </p:nvSpPr>
          <p:spPr>
            <a:xfrm>
              <a:off x="4563848" y="3717032"/>
              <a:ext cx="253746" cy="216000"/>
            </a:xfrm>
            <a:prstGeom prst="rightArrow">
              <a:avLst/>
            </a:prstGeom>
            <a:solidFill>
              <a:srgbClr val="FFCC00"/>
            </a:solidFill>
            <a:ln>
              <a:solidFill>
                <a:srgbClr val="FFCC00"/>
              </a:solidFill>
            </a:ln>
          </p:spPr>
          <p:txBody>
            <a:bodyPr wrap="square" rtlCol="0">
              <a:spAutoFit/>
            </a:bodyPr>
            <a:lstStyle/>
            <a:p>
              <a:pPr algn="ctr"/>
              <a:endParaRPr lang="en-GB" sz="1000" b="1" dirty="0">
                <a:solidFill>
                  <a:schemeClr val="bg1"/>
                </a:solidFill>
              </a:endParaRPr>
            </a:p>
          </p:txBody>
        </p:sp>
        <p:sp>
          <p:nvSpPr>
            <p:cNvPr id="31" name="TextBox 30"/>
            <p:cNvSpPr txBox="1"/>
            <p:nvPr/>
          </p:nvSpPr>
          <p:spPr>
            <a:xfrm>
              <a:off x="7908042" y="3373424"/>
              <a:ext cx="1167718" cy="600164"/>
            </a:xfrm>
            <a:prstGeom prst="rect">
              <a:avLst/>
            </a:prstGeom>
            <a:noFill/>
          </p:spPr>
          <p:txBody>
            <a:bodyPr wrap="square" rtlCol="0">
              <a:spAutoFit/>
            </a:bodyPr>
            <a:lstStyle/>
            <a:p>
              <a:pPr algn="ctr"/>
              <a:r>
                <a:rPr lang="vi-VN" sz="1100" b="1" dirty="0" smtClean="0">
                  <a:solidFill>
                    <a:srgbClr val="E45E24"/>
                  </a:solidFill>
                  <a:latin typeface="Verdana" panose="020B0604030504040204" pitchFamily="34" charset="0"/>
                  <a:ea typeface="Verdana" panose="020B0604030504040204" pitchFamily="34" charset="0"/>
                  <a:cs typeface="Verdana" panose="020B0604030504040204" pitchFamily="34" charset="0"/>
                </a:rPr>
                <a:t>Lista </a:t>
              </a:r>
              <a:r>
                <a:rPr lang="vi-VN" sz="1100" b="1" dirty="0">
                  <a:solidFill>
                    <a:srgbClr val="E45E24"/>
                  </a:solidFill>
                  <a:latin typeface="Verdana" panose="020B0604030504040204" pitchFamily="34" charset="0"/>
                  <a:ea typeface="Verdana" panose="020B0604030504040204" pitchFamily="34" charset="0"/>
                  <a:cs typeface="Verdana" panose="020B0604030504040204" pitchFamily="34" charset="0"/>
                </a:rPr>
                <a:t>restricţiilor</a:t>
              </a:r>
            </a:p>
            <a:p>
              <a:pPr algn="ctr"/>
              <a:endParaRPr lang="en-GB" sz="1100" b="1" dirty="0">
                <a:solidFill>
                  <a:srgbClr val="E45E24"/>
                </a:solidFill>
                <a:latin typeface="Verdana" panose="020B0604030504040204" pitchFamily="34" charset="0"/>
                <a:ea typeface="Verdana" panose="020B0604030504040204" pitchFamily="34" charset="0"/>
                <a:cs typeface="Verdana" panose="020B0604030504040204" pitchFamily="34" charset="0"/>
              </a:endParaRPr>
            </a:p>
          </p:txBody>
        </p:sp>
        <p:sp>
          <p:nvSpPr>
            <p:cNvPr id="32" name="Rounded Rectangle 31"/>
            <p:cNvSpPr/>
            <p:nvPr/>
          </p:nvSpPr>
          <p:spPr>
            <a:xfrm>
              <a:off x="107504" y="3218358"/>
              <a:ext cx="1080120" cy="710243"/>
            </a:xfrm>
            <a:prstGeom prst="roundRect">
              <a:avLst/>
            </a:prstGeom>
            <a:solidFill>
              <a:schemeClr val="bg1"/>
            </a:solidFill>
            <a:ln w="38100">
              <a:solidFill>
                <a:srgbClr val="E45E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TextBox 32"/>
            <p:cNvSpPr txBox="1"/>
            <p:nvPr/>
          </p:nvSpPr>
          <p:spPr>
            <a:xfrm>
              <a:off x="-112596" y="3358036"/>
              <a:ext cx="1516244" cy="430887"/>
            </a:xfrm>
            <a:prstGeom prst="rect">
              <a:avLst/>
            </a:prstGeom>
            <a:noFill/>
          </p:spPr>
          <p:txBody>
            <a:bodyPr wrap="square" rtlCol="0">
              <a:spAutoFit/>
            </a:bodyPr>
            <a:lstStyle/>
            <a:p>
              <a:pPr algn="ctr"/>
              <a:r>
                <a:rPr lang="vi-VN" sz="1100" b="1" dirty="0" smtClean="0">
                  <a:solidFill>
                    <a:srgbClr val="E45E24"/>
                  </a:solidFill>
                  <a:latin typeface="Verdana" panose="020B0604030504040204" pitchFamily="34" charset="0"/>
                  <a:ea typeface="Verdana" panose="020B0604030504040204" pitchFamily="34" charset="0"/>
                  <a:cs typeface="Verdana" panose="020B0604030504040204" pitchFamily="34" charset="0"/>
                </a:rPr>
                <a:t>Registrul intenţiilor</a:t>
              </a:r>
              <a:endParaRPr lang="vi-VN" sz="1100" b="1" dirty="0">
                <a:solidFill>
                  <a:srgbClr val="E45E24"/>
                </a:solidFill>
                <a:latin typeface="Verdana" panose="020B0604030504040204" pitchFamily="34" charset="0"/>
                <a:ea typeface="Verdana" panose="020B0604030504040204" pitchFamily="34" charset="0"/>
                <a:cs typeface="Verdana" panose="020B0604030504040204" pitchFamily="34" charset="0"/>
              </a:endParaRPr>
            </a:p>
          </p:txBody>
        </p:sp>
        <p:sp>
          <p:nvSpPr>
            <p:cNvPr id="25" name="TextBox 24"/>
            <p:cNvSpPr txBox="1"/>
            <p:nvPr/>
          </p:nvSpPr>
          <p:spPr>
            <a:xfrm>
              <a:off x="4676195" y="3788923"/>
              <a:ext cx="974466" cy="600164"/>
            </a:xfrm>
            <a:prstGeom prst="rect">
              <a:avLst/>
            </a:prstGeom>
            <a:noFill/>
          </p:spPr>
          <p:txBody>
            <a:bodyPr wrap="square" rtlCol="0">
              <a:spAutoFit/>
            </a:bodyPr>
            <a:lstStyle/>
            <a:p>
              <a:pPr algn="ctr"/>
              <a:r>
                <a:rPr lang="vi-VN" sz="1100" b="1" dirty="0" smtClean="0">
                  <a:solidFill>
                    <a:srgbClr val="E45E24"/>
                  </a:solidFill>
                  <a:latin typeface="Verdana" panose="020B0604030504040204" pitchFamily="34" charset="0"/>
                  <a:ea typeface="Verdana" panose="020B0604030504040204" pitchFamily="34" charset="0"/>
                  <a:cs typeface="Verdana" panose="020B0604030504040204" pitchFamily="34" charset="0"/>
                </a:rPr>
                <a:t>Proiect </a:t>
              </a:r>
              <a:r>
                <a:rPr lang="vi-VN" sz="1100" b="1" dirty="0">
                  <a:solidFill>
                    <a:srgbClr val="E45E24"/>
                  </a:solidFill>
                  <a:latin typeface="Verdana" panose="020B0604030504040204" pitchFamily="34" charset="0"/>
                  <a:ea typeface="Verdana" panose="020B0604030504040204" pitchFamily="34" charset="0"/>
                  <a:cs typeface="Verdana" panose="020B0604030504040204" pitchFamily="34" charset="0"/>
                </a:rPr>
                <a:t>de opinie </a:t>
              </a:r>
              <a:r>
                <a:rPr lang="vi-VN" sz="1100" b="1" dirty="0" smtClean="0">
                  <a:solidFill>
                    <a:srgbClr val="E45E24"/>
                  </a:solidFill>
                  <a:latin typeface="Verdana" panose="020B0604030504040204" pitchFamily="34" charset="0"/>
                  <a:ea typeface="Verdana" panose="020B0604030504040204" pitchFamily="34" charset="0"/>
                  <a:cs typeface="Verdana" panose="020B0604030504040204" pitchFamily="34" charset="0"/>
                </a:rPr>
                <a:t>SEAC</a:t>
              </a:r>
              <a:endParaRPr lang="vi-VN" sz="1100" b="1" dirty="0">
                <a:solidFill>
                  <a:srgbClr val="E45E24"/>
                </a:solidFill>
                <a:latin typeface="Verdana" panose="020B0604030504040204" pitchFamily="34" charset="0"/>
                <a:ea typeface="Verdana" panose="020B0604030504040204" pitchFamily="34" charset="0"/>
                <a:cs typeface="Verdana" panose="020B0604030504040204" pitchFamily="34" charset="0"/>
              </a:endParaRPr>
            </a:p>
          </p:txBody>
        </p:sp>
        <p:sp>
          <p:nvSpPr>
            <p:cNvPr id="42" name="Flowchart: Alternate Process 41"/>
            <p:cNvSpPr/>
            <p:nvPr/>
          </p:nvSpPr>
          <p:spPr>
            <a:xfrm>
              <a:off x="5580112" y="3699505"/>
              <a:ext cx="1134985" cy="737607"/>
            </a:xfrm>
            <a:prstGeom prst="flowChartAlternateProcess">
              <a:avLst/>
            </a:prstGeom>
            <a:solidFill>
              <a:schemeClr val="bg1"/>
            </a:solidFill>
            <a:ln w="38100">
              <a:solidFill>
                <a:srgbClr val="E45E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TextBox 42"/>
            <p:cNvSpPr txBox="1"/>
            <p:nvPr/>
          </p:nvSpPr>
          <p:spPr>
            <a:xfrm>
              <a:off x="5508104" y="3852865"/>
              <a:ext cx="1300220" cy="430887"/>
            </a:xfrm>
            <a:prstGeom prst="rect">
              <a:avLst/>
            </a:prstGeom>
            <a:noFill/>
          </p:spPr>
          <p:txBody>
            <a:bodyPr wrap="square" rtlCol="0">
              <a:spAutoFit/>
            </a:bodyPr>
            <a:lstStyle/>
            <a:p>
              <a:pPr algn="ctr"/>
              <a:r>
                <a:rPr lang="vi-VN" sz="1100" b="1" dirty="0" smtClean="0">
                  <a:solidFill>
                    <a:srgbClr val="E45E24"/>
                  </a:solidFill>
                  <a:latin typeface="Verdana" panose="020B0604030504040204" pitchFamily="34" charset="0"/>
                  <a:ea typeface="Verdana" panose="020B0604030504040204" pitchFamily="34" charset="0"/>
                  <a:cs typeface="Verdana" panose="020B0604030504040204" pitchFamily="34" charset="0"/>
                </a:rPr>
                <a:t>Consultare </a:t>
              </a:r>
              <a:r>
                <a:rPr lang="vi-VN" sz="1100" b="1" dirty="0">
                  <a:solidFill>
                    <a:srgbClr val="E45E24"/>
                  </a:solidFill>
                  <a:latin typeface="Verdana" panose="020B0604030504040204" pitchFamily="34" charset="0"/>
                  <a:ea typeface="Verdana" panose="020B0604030504040204" pitchFamily="34" charset="0"/>
                  <a:cs typeface="Verdana" panose="020B0604030504040204" pitchFamily="34" charset="0"/>
                </a:rPr>
                <a:t>publică </a:t>
              </a:r>
            </a:p>
          </p:txBody>
        </p:sp>
        <p:sp>
          <p:nvSpPr>
            <p:cNvPr id="20" name="TextBox 19"/>
            <p:cNvSpPr txBox="1"/>
            <p:nvPr/>
          </p:nvSpPr>
          <p:spPr>
            <a:xfrm>
              <a:off x="5436096" y="3960308"/>
              <a:ext cx="253746" cy="216000"/>
            </a:xfrm>
            <a:prstGeom prst="rightArrow">
              <a:avLst/>
            </a:prstGeom>
            <a:solidFill>
              <a:srgbClr val="FFCC00"/>
            </a:solidFill>
            <a:ln>
              <a:solidFill>
                <a:srgbClr val="FFCC00"/>
              </a:solidFill>
            </a:ln>
          </p:spPr>
          <p:txBody>
            <a:bodyPr wrap="square" rtlCol="0">
              <a:spAutoFit/>
            </a:bodyPr>
            <a:lstStyle/>
            <a:p>
              <a:pPr algn="ctr"/>
              <a:endParaRPr lang="en-GB" sz="1000" b="1" dirty="0">
                <a:solidFill>
                  <a:schemeClr val="bg1"/>
                </a:solidFill>
              </a:endParaRPr>
            </a:p>
          </p:txBody>
        </p:sp>
        <p:sp>
          <p:nvSpPr>
            <p:cNvPr id="21" name="Flowchart: Alternate Process 20"/>
            <p:cNvSpPr/>
            <p:nvPr/>
          </p:nvSpPr>
          <p:spPr>
            <a:xfrm>
              <a:off x="4737235" y="2708920"/>
              <a:ext cx="990969" cy="737607"/>
            </a:xfrm>
            <a:prstGeom prst="flowChartAlternateProcess">
              <a:avLst/>
            </a:prstGeom>
            <a:solidFill>
              <a:schemeClr val="bg1"/>
            </a:solidFill>
            <a:ln w="38100">
              <a:solidFill>
                <a:srgbClr val="E45E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p:cNvSpPr txBox="1"/>
            <p:nvPr/>
          </p:nvSpPr>
          <p:spPr>
            <a:xfrm>
              <a:off x="4563848" y="2971663"/>
              <a:ext cx="1300220" cy="261610"/>
            </a:xfrm>
            <a:prstGeom prst="rect">
              <a:avLst/>
            </a:prstGeom>
            <a:noFill/>
          </p:spPr>
          <p:txBody>
            <a:bodyPr wrap="square" rtlCol="0">
              <a:spAutoFit/>
            </a:bodyPr>
            <a:lstStyle/>
            <a:p>
              <a:pPr algn="ctr"/>
              <a:r>
                <a:rPr lang="vi-VN" sz="1100" b="1" dirty="0" smtClean="0">
                  <a:solidFill>
                    <a:srgbClr val="E45E24"/>
                  </a:solidFill>
                  <a:latin typeface="Verdana" panose="020B0604030504040204" pitchFamily="34" charset="0"/>
                  <a:ea typeface="Verdana" panose="020B0604030504040204" pitchFamily="34" charset="0"/>
                  <a:cs typeface="Verdana" panose="020B0604030504040204" pitchFamily="34" charset="0"/>
                </a:rPr>
                <a:t>Opinia RAC</a:t>
              </a:r>
              <a:endParaRPr lang="vi-VN" sz="1100" b="1" dirty="0">
                <a:solidFill>
                  <a:srgbClr val="E45E24"/>
                </a:solidFill>
                <a:latin typeface="Verdana" panose="020B0604030504040204" pitchFamily="34" charset="0"/>
                <a:ea typeface="Verdana" panose="020B0604030504040204" pitchFamily="34" charset="0"/>
                <a:cs typeface="Verdana" panose="020B0604030504040204" pitchFamily="34" charset="0"/>
              </a:endParaRPr>
            </a:p>
          </p:txBody>
        </p:sp>
        <p:sp>
          <p:nvSpPr>
            <p:cNvPr id="26" name="TextBox 25"/>
            <p:cNvSpPr txBox="1"/>
            <p:nvPr/>
          </p:nvSpPr>
          <p:spPr>
            <a:xfrm>
              <a:off x="4563848" y="3212976"/>
              <a:ext cx="253746" cy="216000"/>
            </a:xfrm>
            <a:prstGeom prst="rightArrow">
              <a:avLst/>
            </a:prstGeom>
            <a:solidFill>
              <a:srgbClr val="FFCC00"/>
            </a:solidFill>
            <a:ln>
              <a:solidFill>
                <a:srgbClr val="FFCC00"/>
              </a:solidFill>
            </a:ln>
          </p:spPr>
          <p:txBody>
            <a:bodyPr wrap="square" rtlCol="0">
              <a:spAutoFit/>
            </a:bodyPr>
            <a:lstStyle/>
            <a:p>
              <a:pPr algn="ctr"/>
              <a:endParaRPr lang="en-GB" sz="1000" b="1" dirty="0">
                <a:solidFill>
                  <a:schemeClr val="bg1"/>
                </a:solidFill>
              </a:endParaRPr>
            </a:p>
          </p:txBody>
        </p:sp>
        <p:sp>
          <p:nvSpPr>
            <p:cNvPr id="44" name="Flowchart: Alternate Process 43"/>
            <p:cNvSpPr/>
            <p:nvPr/>
          </p:nvSpPr>
          <p:spPr>
            <a:xfrm>
              <a:off x="6732240" y="3699505"/>
              <a:ext cx="792087" cy="737607"/>
            </a:xfrm>
            <a:prstGeom prst="flowChartAlternateProcess">
              <a:avLst/>
            </a:prstGeom>
            <a:solidFill>
              <a:schemeClr val="bg1"/>
            </a:solidFill>
            <a:ln w="38100">
              <a:solidFill>
                <a:srgbClr val="E45E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TextBox 44"/>
            <p:cNvSpPr txBox="1"/>
            <p:nvPr/>
          </p:nvSpPr>
          <p:spPr>
            <a:xfrm>
              <a:off x="6732240" y="3852865"/>
              <a:ext cx="792088" cy="430887"/>
            </a:xfrm>
            <a:prstGeom prst="rect">
              <a:avLst/>
            </a:prstGeom>
            <a:noFill/>
          </p:spPr>
          <p:txBody>
            <a:bodyPr wrap="square" rtlCol="0">
              <a:spAutoFit/>
            </a:bodyPr>
            <a:lstStyle/>
            <a:p>
              <a:pPr algn="ctr"/>
              <a:r>
                <a:rPr lang="vi-VN" sz="1100" b="1" dirty="0" smtClean="0">
                  <a:solidFill>
                    <a:srgbClr val="E45E24"/>
                  </a:solidFill>
                  <a:latin typeface="Verdana" panose="020B0604030504040204" pitchFamily="34" charset="0"/>
                  <a:ea typeface="Verdana" panose="020B0604030504040204" pitchFamily="34" charset="0"/>
                  <a:cs typeface="Verdana" panose="020B0604030504040204" pitchFamily="34" charset="0"/>
                </a:rPr>
                <a:t>Opinia SEAC</a:t>
              </a:r>
              <a:endParaRPr lang="vi-VN" sz="1100" b="1" dirty="0">
                <a:solidFill>
                  <a:srgbClr val="E45E24"/>
                </a:solidFill>
                <a:latin typeface="Verdana" panose="020B0604030504040204" pitchFamily="34" charset="0"/>
                <a:ea typeface="Verdana" panose="020B0604030504040204" pitchFamily="34" charset="0"/>
                <a:cs typeface="Verdana" panose="020B0604030504040204" pitchFamily="34" charset="0"/>
              </a:endParaRPr>
            </a:p>
          </p:txBody>
        </p:sp>
        <p:sp>
          <p:nvSpPr>
            <p:cNvPr id="46" name="TextBox 45"/>
            <p:cNvSpPr txBox="1"/>
            <p:nvPr/>
          </p:nvSpPr>
          <p:spPr>
            <a:xfrm>
              <a:off x="6588224" y="3960308"/>
              <a:ext cx="253746" cy="216000"/>
            </a:xfrm>
            <a:prstGeom prst="rightArrow">
              <a:avLst/>
            </a:prstGeom>
            <a:solidFill>
              <a:srgbClr val="FFCC00"/>
            </a:solidFill>
            <a:ln>
              <a:solidFill>
                <a:srgbClr val="FFCC00"/>
              </a:solidFill>
            </a:ln>
          </p:spPr>
          <p:txBody>
            <a:bodyPr wrap="square" rtlCol="0">
              <a:spAutoFit/>
            </a:bodyPr>
            <a:lstStyle/>
            <a:p>
              <a:pPr algn="ctr"/>
              <a:endParaRPr lang="en-GB" sz="1000" b="1" dirty="0">
                <a:solidFill>
                  <a:schemeClr val="bg1"/>
                </a:solidFill>
              </a:endParaRPr>
            </a:p>
          </p:txBody>
        </p:sp>
        <p:sp>
          <p:nvSpPr>
            <p:cNvPr id="65" name="TextBox 64"/>
            <p:cNvSpPr txBox="1"/>
            <p:nvPr/>
          </p:nvSpPr>
          <p:spPr>
            <a:xfrm>
              <a:off x="1115616" y="3465479"/>
              <a:ext cx="253746" cy="216000"/>
            </a:xfrm>
            <a:prstGeom prst="rightArrow">
              <a:avLst/>
            </a:prstGeom>
            <a:solidFill>
              <a:srgbClr val="FFCC00"/>
            </a:solidFill>
            <a:ln>
              <a:solidFill>
                <a:srgbClr val="FFCC00"/>
              </a:solidFill>
            </a:ln>
          </p:spPr>
          <p:txBody>
            <a:bodyPr wrap="square" rtlCol="0">
              <a:spAutoFit/>
            </a:bodyPr>
            <a:lstStyle/>
            <a:p>
              <a:pPr algn="ctr"/>
              <a:endParaRPr lang="en-GB" sz="1000" b="1" dirty="0">
                <a:solidFill>
                  <a:schemeClr val="bg1"/>
                </a:solidFill>
              </a:endParaRPr>
            </a:p>
          </p:txBody>
        </p:sp>
        <p:sp>
          <p:nvSpPr>
            <p:cNvPr id="68" name="Bent Arrow 67"/>
            <p:cNvSpPr/>
            <p:nvPr/>
          </p:nvSpPr>
          <p:spPr>
            <a:xfrm>
              <a:off x="3131840" y="2870463"/>
              <a:ext cx="1685754" cy="396000"/>
            </a:xfrm>
            <a:prstGeom prst="bentArrow">
              <a:avLst/>
            </a:prstGeom>
            <a:solidFill>
              <a:srgbClr val="FFCC00"/>
            </a:solidFill>
            <a:ln>
              <a:solidFill>
                <a:srgbClr val="FF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70" name="Bent Arrow 69"/>
            <p:cNvSpPr/>
            <p:nvPr/>
          </p:nvSpPr>
          <p:spPr>
            <a:xfrm rot="10800000" flipH="1">
              <a:off x="3131840" y="3874390"/>
              <a:ext cx="1685754" cy="396000"/>
            </a:xfrm>
            <a:prstGeom prst="bentArrow">
              <a:avLst/>
            </a:prstGeom>
            <a:solidFill>
              <a:srgbClr val="FFCC00"/>
            </a:solidFill>
            <a:ln>
              <a:solidFill>
                <a:srgbClr val="FF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2" name="Rounded Rectangle 11"/>
            <p:cNvSpPr/>
            <p:nvPr/>
          </p:nvSpPr>
          <p:spPr>
            <a:xfrm>
              <a:off x="2331600" y="3204907"/>
              <a:ext cx="1165253" cy="737144"/>
            </a:xfrm>
            <a:prstGeom prst="roundRect">
              <a:avLst/>
            </a:prstGeom>
            <a:solidFill>
              <a:schemeClr val="bg1"/>
            </a:solidFill>
            <a:ln w="38100">
              <a:solidFill>
                <a:srgbClr val="E45E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p:cNvSpPr txBox="1"/>
            <p:nvPr/>
          </p:nvSpPr>
          <p:spPr>
            <a:xfrm>
              <a:off x="2259592" y="3273397"/>
              <a:ext cx="1300220" cy="600164"/>
            </a:xfrm>
            <a:prstGeom prst="rect">
              <a:avLst/>
            </a:prstGeom>
            <a:noFill/>
          </p:spPr>
          <p:txBody>
            <a:bodyPr wrap="square" rtlCol="0">
              <a:spAutoFit/>
            </a:bodyPr>
            <a:lstStyle/>
            <a:p>
              <a:pPr algn="ctr"/>
              <a:r>
                <a:rPr lang="vi-VN" sz="1100" b="1" dirty="0" smtClean="0">
                  <a:solidFill>
                    <a:srgbClr val="E45E24"/>
                  </a:solidFill>
                  <a:latin typeface="Verdana" panose="020B0604030504040204" pitchFamily="34" charset="0"/>
                  <a:ea typeface="Verdana" panose="020B0604030504040204" pitchFamily="34" charset="0"/>
                  <a:cs typeface="Verdana" panose="020B0604030504040204" pitchFamily="34" charset="0"/>
                </a:rPr>
                <a:t>Restricţionare </a:t>
              </a:r>
              <a:r>
                <a:rPr lang="vi-VN" sz="1100" b="1" dirty="0">
                  <a:solidFill>
                    <a:srgbClr val="E45E24"/>
                  </a:solidFill>
                  <a:latin typeface="Verdana" panose="020B0604030504040204" pitchFamily="34" charset="0"/>
                  <a:ea typeface="Verdana" panose="020B0604030504040204" pitchFamily="34" charset="0"/>
                  <a:cs typeface="Verdana" panose="020B0604030504040204" pitchFamily="34" charset="0"/>
                </a:rPr>
                <a:t>luată în </a:t>
              </a:r>
              <a:r>
                <a:rPr lang="vi-VN" sz="1100" b="1" dirty="0" smtClean="0">
                  <a:solidFill>
                    <a:srgbClr val="E45E24"/>
                  </a:solidFill>
                  <a:latin typeface="Verdana" panose="020B0604030504040204" pitchFamily="34" charset="0"/>
                  <a:ea typeface="Verdana" panose="020B0604030504040204" pitchFamily="34" charset="0"/>
                  <a:cs typeface="Verdana" panose="020B0604030504040204" pitchFamily="34" charset="0"/>
                </a:rPr>
                <a:t>considerare</a:t>
              </a:r>
              <a:endParaRPr lang="en-GB" sz="1100" b="1" dirty="0">
                <a:solidFill>
                  <a:srgbClr val="E45E24"/>
                </a:solidFill>
                <a:latin typeface="Verdana" panose="020B0604030504040204" pitchFamily="34" charset="0"/>
                <a:ea typeface="Verdana" panose="020B0604030504040204" pitchFamily="34" charset="0"/>
                <a:cs typeface="Verdana" panose="020B0604030504040204" pitchFamily="34" charset="0"/>
              </a:endParaRPr>
            </a:p>
          </p:txBody>
        </p:sp>
        <p:sp>
          <p:nvSpPr>
            <p:cNvPr id="18" name="TextBox 17"/>
            <p:cNvSpPr txBox="1"/>
            <p:nvPr/>
          </p:nvSpPr>
          <p:spPr>
            <a:xfrm>
              <a:off x="3411720" y="3465479"/>
              <a:ext cx="253746" cy="216000"/>
            </a:xfrm>
            <a:prstGeom prst="rightArrow">
              <a:avLst/>
            </a:prstGeom>
            <a:solidFill>
              <a:srgbClr val="FFCC00"/>
            </a:solidFill>
            <a:ln>
              <a:solidFill>
                <a:srgbClr val="FFCC00"/>
              </a:solidFill>
            </a:ln>
          </p:spPr>
          <p:txBody>
            <a:bodyPr wrap="square" rtlCol="0">
              <a:spAutoFit/>
            </a:bodyPr>
            <a:lstStyle/>
            <a:p>
              <a:pPr algn="ctr"/>
              <a:endParaRPr lang="en-GB" sz="1000" b="1" dirty="0">
                <a:solidFill>
                  <a:schemeClr val="bg1"/>
                </a:solidFill>
              </a:endParaRPr>
            </a:p>
          </p:txBody>
        </p:sp>
        <p:sp>
          <p:nvSpPr>
            <p:cNvPr id="57" name="TextBox 56"/>
            <p:cNvSpPr txBox="1"/>
            <p:nvPr/>
          </p:nvSpPr>
          <p:spPr>
            <a:xfrm>
              <a:off x="2195736" y="3465479"/>
              <a:ext cx="253746" cy="216000"/>
            </a:xfrm>
            <a:prstGeom prst="rightArrow">
              <a:avLst/>
            </a:prstGeom>
            <a:solidFill>
              <a:srgbClr val="FFCC00"/>
            </a:solidFill>
            <a:ln>
              <a:solidFill>
                <a:srgbClr val="FFCC00"/>
              </a:solidFill>
            </a:ln>
          </p:spPr>
          <p:txBody>
            <a:bodyPr wrap="square" rtlCol="0">
              <a:spAutoFit/>
            </a:bodyPr>
            <a:lstStyle/>
            <a:p>
              <a:pPr algn="ctr"/>
              <a:endParaRPr lang="en-GB" sz="1000" b="1" dirty="0">
                <a:solidFill>
                  <a:schemeClr val="bg1"/>
                </a:solidFill>
              </a:endParaRPr>
            </a:p>
          </p:txBody>
        </p:sp>
        <p:sp>
          <p:nvSpPr>
            <p:cNvPr id="41" name="TextBox 40"/>
            <p:cNvSpPr txBox="1"/>
            <p:nvPr/>
          </p:nvSpPr>
          <p:spPr>
            <a:xfrm>
              <a:off x="7267507" y="3442674"/>
              <a:ext cx="792088" cy="230832"/>
            </a:xfrm>
            <a:prstGeom prst="rect">
              <a:avLst/>
            </a:prstGeom>
            <a:noFill/>
          </p:spPr>
          <p:txBody>
            <a:bodyPr wrap="square" rtlCol="0">
              <a:spAutoFit/>
            </a:bodyPr>
            <a:lstStyle/>
            <a:p>
              <a:pPr algn="ctr"/>
              <a:r>
                <a:rPr lang="en-GB" sz="900" b="1" dirty="0" err="1" smtClean="0">
                  <a:solidFill>
                    <a:srgbClr val="E45E24"/>
                  </a:solidFill>
                  <a:latin typeface="Verdana" panose="020B0604030504040204" pitchFamily="34" charset="0"/>
                  <a:ea typeface="Verdana" panose="020B0604030504040204" pitchFamily="34" charset="0"/>
                  <a:cs typeface="Verdana" panose="020B0604030504040204" pitchFamily="34" charset="0"/>
                </a:rPr>
                <a:t>Decizia</a:t>
              </a:r>
              <a:endParaRPr lang="en-GB" sz="1100" b="1" dirty="0">
                <a:solidFill>
                  <a:srgbClr val="E45E24"/>
                </a:solidFill>
                <a:latin typeface="Verdana" panose="020B0604030504040204" pitchFamily="34" charset="0"/>
                <a:ea typeface="Verdana" panose="020B0604030504040204" pitchFamily="34" charset="0"/>
                <a:cs typeface="Verdana" panose="020B0604030504040204" pitchFamily="34" charset="0"/>
              </a:endParaRPr>
            </a:p>
          </p:txBody>
        </p:sp>
        <p:sp>
          <p:nvSpPr>
            <p:cNvPr id="73" name="TextBox 72"/>
            <p:cNvSpPr txBox="1"/>
            <p:nvPr/>
          </p:nvSpPr>
          <p:spPr>
            <a:xfrm>
              <a:off x="7934782" y="3483479"/>
              <a:ext cx="187203" cy="180000"/>
            </a:xfrm>
            <a:prstGeom prst="rightArrow">
              <a:avLst/>
            </a:prstGeom>
            <a:solidFill>
              <a:srgbClr val="FFCC00"/>
            </a:solidFill>
            <a:ln>
              <a:solidFill>
                <a:srgbClr val="FFCC00"/>
              </a:solidFill>
            </a:ln>
          </p:spPr>
          <p:txBody>
            <a:bodyPr wrap="square" rtlCol="0">
              <a:spAutoFit/>
            </a:bodyPr>
            <a:lstStyle/>
            <a:p>
              <a:pPr algn="ctr"/>
              <a:endParaRPr lang="en-GB" sz="1000" b="1" dirty="0">
                <a:solidFill>
                  <a:schemeClr val="bg1"/>
                </a:solidFill>
              </a:endParaRPr>
            </a:p>
          </p:txBody>
        </p:sp>
      </p:grpSp>
      <p:sp>
        <p:nvSpPr>
          <p:cNvPr id="38" name="Title 1"/>
          <p:cNvSpPr txBox="1">
            <a:spLocks/>
          </p:cNvSpPr>
          <p:nvPr/>
        </p:nvSpPr>
        <p:spPr>
          <a:xfrm>
            <a:off x="467544" y="116632"/>
            <a:ext cx="7772400" cy="147002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t"/>
            <a:r>
              <a:rPr lang="en-US" sz="2600" b="1" smtClean="0">
                <a:solidFill>
                  <a:srgbClr val="0046AD"/>
                </a:solidFill>
                <a:latin typeface="Verdana" panose="020B0604030504040204" pitchFamily="34" charset="0"/>
                <a:ea typeface="Verdana" panose="020B0604030504040204" pitchFamily="34" charset="0"/>
                <a:cs typeface="Verdana" panose="020B0604030504040204" pitchFamily="34" charset="0"/>
              </a:rPr>
              <a:t>Restricţionare, rezumatul procesului </a:t>
            </a:r>
            <a:endParaRPr lang="en-US" sz="2600" b="1" dirty="0">
              <a:solidFill>
                <a:srgbClr val="0046AD"/>
              </a:solidFill>
              <a:latin typeface="Verdana" panose="020B0604030504040204" pitchFamily="34" charset="0"/>
              <a:ea typeface="Verdana" panose="020B0604030504040204" pitchFamily="34" charset="0"/>
              <a:cs typeface="Verdana" panose="020B0604030504040204" pitchFamily="34" charset="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2848" y="3925403"/>
            <a:ext cx="8382000" cy="792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079953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52320" y="645984"/>
            <a:ext cx="995975" cy="838800"/>
          </a:xfrm>
          <a:prstGeom prst="rect">
            <a:avLst/>
          </a:prstGeom>
        </p:spPr>
      </p:pic>
      <p:sp>
        <p:nvSpPr>
          <p:cNvPr id="2" name="Title 1"/>
          <p:cNvSpPr>
            <a:spLocks noGrp="1"/>
          </p:cNvSpPr>
          <p:nvPr>
            <p:ph type="ctrTitle"/>
          </p:nvPr>
        </p:nvSpPr>
        <p:spPr>
          <a:xfrm>
            <a:off x="539552" y="374799"/>
            <a:ext cx="7772400" cy="1470025"/>
          </a:xfrm>
        </p:spPr>
        <p:txBody>
          <a:bodyPr>
            <a:noAutofit/>
          </a:bodyPr>
          <a:lstStyle/>
          <a:p>
            <a:pPr lvl="0" algn="l"/>
            <a:r>
              <a:rPr lang="en-US" sz="3000" b="1" dirty="0" err="1" smtClean="0">
                <a:solidFill>
                  <a:srgbClr val="0046AD"/>
                </a:solidFill>
                <a:latin typeface="Verdana" panose="020B0604030504040204" pitchFamily="34" charset="0"/>
                <a:ea typeface="Verdana" panose="020B0604030504040204" pitchFamily="34" charset="0"/>
                <a:cs typeface="Verdana" panose="020B0604030504040204" pitchFamily="34" charset="0"/>
              </a:rPr>
              <a:t>Concluzii</a:t>
            </a:r>
            <a:r>
              <a:rPr lang="en-US" sz="3000" b="1" dirty="0">
                <a:solidFill>
                  <a:srgbClr val="0046AD"/>
                </a:solidFill>
                <a:latin typeface="Verdana" panose="020B0604030504040204" pitchFamily="34" charset="0"/>
                <a:ea typeface="Verdana" panose="020B0604030504040204" pitchFamily="34" charset="0"/>
                <a:cs typeface="Verdana" panose="020B0604030504040204" pitchFamily="34" charset="0"/>
              </a:rPr>
              <a:t/>
            </a:r>
            <a:br>
              <a:rPr lang="en-US" sz="3000" b="1" dirty="0">
                <a:solidFill>
                  <a:srgbClr val="0046AD"/>
                </a:solidFill>
                <a:latin typeface="Verdana" panose="020B0604030504040204" pitchFamily="34" charset="0"/>
                <a:ea typeface="Verdana" panose="020B0604030504040204" pitchFamily="34" charset="0"/>
                <a:cs typeface="Verdana" panose="020B0604030504040204" pitchFamily="34" charset="0"/>
              </a:rPr>
            </a:br>
            <a:endParaRPr lang="en-GB" sz="3000" b="1" dirty="0">
              <a:solidFill>
                <a:srgbClr val="0046AD"/>
              </a:solidFill>
              <a:latin typeface="Verdana" panose="020B0604030504040204" pitchFamily="34" charset="0"/>
              <a:ea typeface="Verdana" panose="020B0604030504040204" pitchFamily="34" charset="0"/>
              <a:cs typeface="Verdana" panose="020B0604030504040204" pitchFamily="34" charset="0"/>
            </a:endParaRPr>
          </a:p>
        </p:txBody>
      </p:sp>
      <p:sp>
        <p:nvSpPr>
          <p:cNvPr id="6" name="Slide Number Placeholder 5"/>
          <p:cNvSpPr>
            <a:spLocks noGrp="1"/>
          </p:cNvSpPr>
          <p:nvPr>
            <p:ph type="sldNum" sz="quarter" idx="12"/>
          </p:nvPr>
        </p:nvSpPr>
        <p:spPr>
          <a:xfrm>
            <a:off x="6553200" y="6356350"/>
            <a:ext cx="2133600" cy="365125"/>
          </a:xfrm>
        </p:spPr>
        <p:txBody>
          <a:bodyPr/>
          <a:lstStyle/>
          <a:p>
            <a:fld id="{6230B351-A18E-4512-92B8-03A75F39B8B0}" type="slidenum">
              <a:rPr lang="en-GB" sz="1000" smtClean="0">
                <a:latin typeface="Verdana" panose="020B0604030504040204" pitchFamily="34" charset="0"/>
                <a:ea typeface="Verdana" panose="020B0604030504040204" pitchFamily="34" charset="0"/>
                <a:cs typeface="Verdana" panose="020B0604030504040204" pitchFamily="34" charset="0"/>
              </a:rPr>
              <a:t>51</a:t>
            </a:fld>
            <a:endParaRPr lang="en-GB" sz="1000" dirty="0">
              <a:latin typeface="Verdana" panose="020B0604030504040204" pitchFamily="34" charset="0"/>
              <a:ea typeface="Verdana" panose="020B0604030504040204" pitchFamily="34" charset="0"/>
              <a:cs typeface="Verdana" panose="020B0604030504040204" pitchFamily="34" charset="0"/>
            </a:endParaRPr>
          </a:p>
        </p:txBody>
      </p:sp>
      <p:sp>
        <p:nvSpPr>
          <p:cNvPr id="7" name="TextBox 6"/>
          <p:cNvSpPr txBox="1"/>
          <p:nvPr/>
        </p:nvSpPr>
        <p:spPr>
          <a:xfrm>
            <a:off x="674300" y="1772816"/>
            <a:ext cx="7426092" cy="4832092"/>
          </a:xfrm>
          <a:prstGeom prst="rect">
            <a:avLst/>
          </a:prstGeom>
          <a:noFill/>
        </p:spPr>
        <p:txBody>
          <a:bodyPr wrap="square" rtlCol="0">
            <a:spAutoFit/>
          </a:bodyPr>
          <a:lstStyle/>
          <a:p>
            <a:pPr marL="342900" indent="-342900">
              <a:spcBef>
                <a:spcPts val="1200"/>
              </a:spcBef>
              <a:buClr>
                <a:schemeClr val="tx1"/>
              </a:buClr>
              <a:buFont typeface="Arial" panose="020B0604020202020204" pitchFamily="34" charset="0"/>
              <a:buChar char="•"/>
            </a:pPr>
            <a:r>
              <a:rPr lang="ro-RO"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Cunoaşteţi-vă </a:t>
            </a:r>
            <a:r>
              <a:rPr lang="ro-RO" b="1" dirty="0">
                <a:solidFill>
                  <a:srgbClr val="0046AD"/>
                </a:solidFill>
                <a:latin typeface="Verdana" panose="020B0604030504040204" pitchFamily="34" charset="0"/>
                <a:ea typeface="Verdana" panose="020B0604030504040204" pitchFamily="34" charset="0"/>
                <a:cs typeface="Verdana" panose="020B0604030504040204" pitchFamily="34" charset="0"/>
              </a:rPr>
              <a:t>substanţele chimice, cunoaşteţi-vă afacerea </a:t>
            </a:r>
            <a:endParaRPr lang="en-US" b="1" dirty="0" smtClean="0">
              <a:solidFill>
                <a:srgbClr val="0046AD"/>
              </a:solidFill>
              <a:latin typeface="Verdana" panose="020B0604030504040204" pitchFamily="34" charset="0"/>
              <a:ea typeface="Verdana" panose="020B0604030504040204" pitchFamily="34" charset="0"/>
              <a:cs typeface="Verdana" panose="020B0604030504040204" pitchFamily="34" charset="0"/>
            </a:endParaRPr>
          </a:p>
          <a:p>
            <a:pPr marL="342900" indent="-342900">
              <a:spcBef>
                <a:spcPts val="1200"/>
              </a:spcBef>
              <a:buClr>
                <a:schemeClr val="tx1"/>
              </a:buClr>
              <a:buFont typeface="Arial" panose="020B0604020202020204" pitchFamily="34" charset="0"/>
              <a:buChar char="•"/>
            </a:pPr>
            <a:r>
              <a:rPr lang="ro-RO"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Înlocuiţi </a:t>
            </a:r>
            <a:r>
              <a:rPr lang="ro-RO" b="1" dirty="0">
                <a:solidFill>
                  <a:srgbClr val="0046AD"/>
                </a:solidFill>
                <a:latin typeface="Verdana" panose="020B0604030504040204" pitchFamily="34" charset="0"/>
                <a:ea typeface="Verdana" panose="020B0604030504040204" pitchFamily="34" charset="0"/>
                <a:cs typeface="Verdana" panose="020B0604030504040204" pitchFamily="34" charset="0"/>
              </a:rPr>
              <a:t>substanţele chimice îngrijorătoare cu alternative sau cu procese mai sigure ori de câte ori este </a:t>
            </a:r>
            <a:r>
              <a:rPr lang="ro-RO"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posibil</a:t>
            </a:r>
            <a:endParaRPr lang="en-US" b="1" dirty="0" smtClean="0">
              <a:solidFill>
                <a:srgbClr val="0046AD"/>
              </a:solidFill>
              <a:latin typeface="Verdana" panose="020B0604030504040204" pitchFamily="34" charset="0"/>
              <a:ea typeface="Verdana" panose="020B0604030504040204" pitchFamily="34" charset="0"/>
              <a:cs typeface="Verdana" panose="020B0604030504040204" pitchFamily="34" charset="0"/>
            </a:endParaRPr>
          </a:p>
          <a:p>
            <a:pPr marL="342900" indent="-342900">
              <a:spcBef>
                <a:spcPts val="1200"/>
              </a:spcBef>
              <a:buClr>
                <a:schemeClr val="tx1"/>
              </a:buClr>
              <a:buFont typeface="Arial" panose="020B0604020202020204" pitchFamily="34" charset="0"/>
              <a:buChar char="•"/>
            </a:pPr>
            <a:r>
              <a:rPr lang="ro-RO"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Urmăriţi </a:t>
            </a:r>
            <a:r>
              <a:rPr lang="ro-RO" b="1" dirty="0">
                <a:solidFill>
                  <a:srgbClr val="0046AD"/>
                </a:solidFill>
                <a:latin typeface="Verdana" panose="020B0604030504040204" pitchFamily="34" charset="0"/>
                <a:ea typeface="Verdana" panose="020B0604030504040204" pitchFamily="34" charset="0"/>
                <a:cs typeface="Verdana" panose="020B0604030504040204" pitchFamily="34" charset="0"/>
              </a:rPr>
              <a:t>procesele de </a:t>
            </a:r>
            <a:r>
              <a:rPr lang="ro-RO"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reglementare</a:t>
            </a:r>
            <a:endParaRPr lang="en-US" b="1" dirty="0" smtClean="0">
              <a:solidFill>
                <a:srgbClr val="0046AD"/>
              </a:solidFill>
              <a:latin typeface="Verdana" panose="020B0604030504040204" pitchFamily="34" charset="0"/>
              <a:ea typeface="Verdana" panose="020B0604030504040204" pitchFamily="34" charset="0"/>
              <a:cs typeface="Verdana" panose="020B0604030504040204" pitchFamily="34" charset="0"/>
            </a:endParaRPr>
          </a:p>
          <a:p>
            <a:pPr marL="342900" indent="-342900">
              <a:spcBef>
                <a:spcPts val="1200"/>
              </a:spcBef>
              <a:buClr>
                <a:schemeClr val="tx1"/>
              </a:buClr>
              <a:buFont typeface="Arial" panose="020B0604020202020204" pitchFamily="34" charset="0"/>
              <a:buChar char="•"/>
            </a:pPr>
            <a:r>
              <a:rPr lang="ro-RO"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Implicaţi-i </a:t>
            </a:r>
            <a:r>
              <a:rPr lang="ro-RO" b="1" dirty="0">
                <a:solidFill>
                  <a:srgbClr val="0046AD"/>
                </a:solidFill>
                <a:latin typeface="Verdana" panose="020B0604030504040204" pitchFamily="34" charset="0"/>
                <a:ea typeface="Verdana" panose="020B0604030504040204" pitchFamily="34" charset="0"/>
                <a:cs typeface="Verdana" panose="020B0604030504040204" pitchFamily="34" charset="0"/>
              </a:rPr>
              <a:t>pe furnizorii și pe clienții </a:t>
            </a:r>
            <a:r>
              <a:rPr lang="ro-RO"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Dvs.</a:t>
            </a:r>
            <a:endParaRPr lang="en-US" b="1" dirty="0" smtClean="0">
              <a:solidFill>
                <a:srgbClr val="0046AD"/>
              </a:solidFill>
              <a:latin typeface="Verdana" panose="020B0604030504040204" pitchFamily="34" charset="0"/>
              <a:ea typeface="Verdana" panose="020B0604030504040204" pitchFamily="34" charset="0"/>
              <a:cs typeface="Verdana" panose="020B0604030504040204" pitchFamily="34" charset="0"/>
            </a:endParaRPr>
          </a:p>
          <a:p>
            <a:pPr marL="342900" indent="-342900">
              <a:spcBef>
                <a:spcPts val="1200"/>
              </a:spcBef>
              <a:buClr>
                <a:schemeClr val="tx1"/>
              </a:buClr>
              <a:buFont typeface="Arial" panose="020B0604020202020204" pitchFamily="34" charset="0"/>
              <a:buChar char="•"/>
            </a:pPr>
            <a:r>
              <a:rPr lang="ro-RO"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Participaţi </a:t>
            </a:r>
            <a:r>
              <a:rPr lang="ro-RO" b="1" dirty="0">
                <a:solidFill>
                  <a:srgbClr val="0046AD"/>
                </a:solidFill>
                <a:latin typeface="Verdana" panose="020B0604030504040204" pitchFamily="34" charset="0"/>
                <a:ea typeface="Verdana" panose="020B0604030504040204" pitchFamily="34" charset="0"/>
                <a:cs typeface="Verdana" panose="020B0604030504040204" pitchFamily="34" charset="0"/>
              </a:rPr>
              <a:t>la consultările publice pentru a asigura luarea deciziilor în baza celor mai bune informaţii disponibile</a:t>
            </a:r>
            <a:endParaRPr lang="en-GB" b="1" dirty="0">
              <a:solidFill>
                <a:srgbClr val="0046AD"/>
              </a:solidFill>
              <a:latin typeface="Verdana" panose="020B0604030504040204" pitchFamily="34" charset="0"/>
              <a:ea typeface="Verdana" panose="020B0604030504040204" pitchFamily="34" charset="0"/>
              <a:cs typeface="Verdana" panose="020B0604030504040204" pitchFamily="34" charset="0"/>
            </a:endParaRPr>
          </a:p>
          <a:p>
            <a:endParaRPr lang="en-GB" dirty="0" smtClean="0">
              <a:latin typeface="Verdana" panose="020B0604030504040204" pitchFamily="34" charset="0"/>
              <a:ea typeface="Verdana" panose="020B0604030504040204" pitchFamily="34" charset="0"/>
              <a:cs typeface="Verdana" panose="020B0604030504040204" pitchFamily="34" charset="0"/>
            </a:endParaRPr>
          </a:p>
          <a:p>
            <a:pPr fontAlgn="t"/>
            <a:r>
              <a:rPr lang="ro-RO" dirty="0" smtClean="0">
                <a:latin typeface="Verdana" panose="020B0604030504040204" pitchFamily="34" charset="0"/>
                <a:ea typeface="Verdana" panose="020B0604030504040204" pitchFamily="34" charset="0"/>
                <a:cs typeface="Verdana" panose="020B0604030504040204" pitchFamily="34" charset="0"/>
              </a:rPr>
              <a:t>Scopul </a:t>
            </a:r>
            <a:r>
              <a:rPr lang="ro-RO" dirty="0">
                <a:latin typeface="Verdana" panose="020B0604030504040204" pitchFamily="34" charset="0"/>
                <a:ea typeface="Verdana" panose="020B0604030504040204" pitchFamily="34" charset="0"/>
                <a:cs typeface="Verdana" panose="020B0604030504040204" pitchFamily="34" charset="0"/>
              </a:rPr>
              <a:t>este asigurarea că riscurile asociate cu utilizarea substanțelor îngrijorătoare sunt identificate și controlate corespunzător pentru siguranța sănătății umane și a mediului </a:t>
            </a:r>
            <a:endParaRPr lang="en-US" dirty="0">
              <a:latin typeface="Verdana" panose="020B0604030504040204" pitchFamily="34" charset="0"/>
              <a:ea typeface="Verdana" panose="020B0604030504040204" pitchFamily="34" charset="0"/>
              <a:cs typeface="Verdana" panose="020B0604030504040204" pitchFamily="34" charset="0"/>
            </a:endParaRPr>
          </a:p>
          <a:p>
            <a:pPr marL="342900" indent="-342900">
              <a:buFont typeface="Arial" panose="020B0604020202020204" pitchFamily="34" charset="0"/>
              <a:buChar char="•"/>
            </a:pPr>
            <a:endParaRPr lang="en-GB" sz="1600" b="1" dirty="0" smtClean="0">
              <a:solidFill>
                <a:srgbClr val="008BC8"/>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89356621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95536" y="230783"/>
            <a:ext cx="8424936" cy="1470025"/>
          </a:xfrm>
        </p:spPr>
        <p:txBody>
          <a:bodyPr>
            <a:noAutofit/>
          </a:bodyPr>
          <a:lstStyle/>
          <a:p>
            <a:pPr lvl="0"/>
            <a:r>
              <a:rPr lang="ro-RO" sz="28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Principiile </a:t>
            </a:r>
            <a:r>
              <a:rPr lang="ro-RO" sz="2800" b="1" dirty="0">
                <a:solidFill>
                  <a:srgbClr val="0046AD"/>
                </a:solidFill>
                <a:latin typeface="Verdana" panose="020B0604030504040204" pitchFamily="34" charset="0"/>
                <a:ea typeface="Verdana" panose="020B0604030504040204" pitchFamily="34" charset="0"/>
                <a:cs typeface="Verdana" panose="020B0604030504040204" pitchFamily="34" charset="0"/>
              </a:rPr>
              <a:t>de bază ale </a:t>
            </a:r>
            <a:r>
              <a:rPr lang="ro-RO" sz="28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REACH/CLP</a:t>
            </a:r>
            <a:endParaRPr lang="en-US" sz="2800" b="1" dirty="0">
              <a:solidFill>
                <a:srgbClr val="0046AD"/>
              </a:solidFill>
              <a:latin typeface="Verdana" panose="020B0604030504040204" pitchFamily="34" charset="0"/>
              <a:ea typeface="Verdana" panose="020B0604030504040204" pitchFamily="34" charset="0"/>
              <a:cs typeface="Verdana" panose="020B0604030504040204" pitchFamily="34" charset="0"/>
            </a:endParaRPr>
          </a:p>
        </p:txBody>
      </p:sp>
      <p:sp>
        <p:nvSpPr>
          <p:cNvPr id="6" name="Slide Number Placeholder 5"/>
          <p:cNvSpPr>
            <a:spLocks noGrp="1"/>
          </p:cNvSpPr>
          <p:nvPr>
            <p:ph type="sldNum" sz="quarter" idx="12"/>
          </p:nvPr>
        </p:nvSpPr>
        <p:spPr>
          <a:xfrm>
            <a:off x="6553200" y="6356350"/>
            <a:ext cx="2133600" cy="365125"/>
          </a:xfrm>
        </p:spPr>
        <p:txBody>
          <a:bodyPr/>
          <a:lstStyle/>
          <a:p>
            <a:fld id="{6230B351-A18E-4512-92B8-03A75F39B8B0}" type="slidenum">
              <a:rPr lang="en-GB" sz="1000" smtClean="0">
                <a:latin typeface="Verdana" panose="020B0604030504040204" pitchFamily="34" charset="0"/>
                <a:ea typeface="Verdana" panose="020B0604030504040204" pitchFamily="34" charset="0"/>
                <a:cs typeface="Verdana" panose="020B0604030504040204" pitchFamily="34" charset="0"/>
              </a:rPr>
              <a:t>6</a:t>
            </a:fld>
            <a:endParaRPr lang="en-GB" sz="1000" dirty="0">
              <a:latin typeface="Verdana" panose="020B0604030504040204" pitchFamily="34" charset="0"/>
              <a:ea typeface="Verdana" panose="020B0604030504040204" pitchFamily="34" charset="0"/>
              <a:cs typeface="Verdana" panose="020B0604030504040204" pitchFamily="34" charset="0"/>
            </a:endParaRPr>
          </a:p>
        </p:txBody>
      </p:sp>
      <p:sp>
        <p:nvSpPr>
          <p:cNvPr id="3" name="TextBox 2"/>
          <p:cNvSpPr txBox="1"/>
          <p:nvPr/>
        </p:nvSpPr>
        <p:spPr>
          <a:xfrm>
            <a:off x="467544" y="1527170"/>
            <a:ext cx="7344816" cy="4493538"/>
          </a:xfrm>
          <a:prstGeom prst="rect">
            <a:avLst/>
          </a:prstGeom>
          <a:noFill/>
        </p:spPr>
        <p:txBody>
          <a:bodyPr wrap="square" rtlCol="0">
            <a:spAutoFit/>
          </a:bodyPr>
          <a:lstStyle/>
          <a:p>
            <a:pPr marL="342900" indent="-342900">
              <a:buFont typeface="Arial" pitchFamily="34" charset="0"/>
              <a:buChar char="•"/>
            </a:pPr>
            <a:r>
              <a:rPr lang="ro-RO" sz="2200" dirty="0" smtClean="0">
                <a:latin typeface="Verdana" panose="020B0604030504040204" pitchFamily="34" charset="0"/>
                <a:ea typeface="Verdana" panose="020B0604030504040204" pitchFamily="34" charset="0"/>
                <a:cs typeface="Verdana" panose="020B0604030504040204" pitchFamily="34" charset="0"/>
              </a:rPr>
              <a:t>Industria </a:t>
            </a:r>
            <a:r>
              <a:rPr lang="ro-RO" sz="2200" dirty="0">
                <a:latin typeface="Verdana" panose="020B0604030504040204" pitchFamily="34" charset="0"/>
                <a:ea typeface="Verdana" panose="020B0604030504040204" pitchFamily="34" charset="0"/>
                <a:cs typeface="Verdana" panose="020B0604030504040204" pitchFamily="34" charset="0"/>
              </a:rPr>
              <a:t>este responsabilă pentru siguranța produselor chimice pe care le introduce pe </a:t>
            </a:r>
            <a:r>
              <a:rPr lang="ro-RO" sz="2200" dirty="0" smtClean="0">
                <a:latin typeface="Verdana" panose="020B0604030504040204" pitchFamily="34" charset="0"/>
                <a:ea typeface="Verdana" panose="020B0604030504040204" pitchFamily="34" charset="0"/>
                <a:cs typeface="Verdana" panose="020B0604030504040204" pitchFamily="34" charset="0"/>
              </a:rPr>
              <a:t>piață</a:t>
            </a:r>
            <a:endParaRPr lang="en-US" sz="2200" dirty="0" smtClean="0">
              <a:latin typeface="Verdana" panose="020B0604030504040204" pitchFamily="34" charset="0"/>
              <a:ea typeface="Verdana" panose="020B0604030504040204" pitchFamily="34" charset="0"/>
              <a:cs typeface="Verdana" panose="020B0604030504040204" pitchFamily="34" charset="0"/>
            </a:endParaRPr>
          </a:p>
          <a:p>
            <a:pPr marL="342900" indent="-342900">
              <a:buFont typeface="Arial" pitchFamily="34" charset="0"/>
              <a:buChar char="•"/>
            </a:pPr>
            <a:r>
              <a:rPr lang="ro-RO" sz="2200" dirty="0" smtClean="0">
                <a:latin typeface="Verdana" panose="020B0604030504040204" pitchFamily="34" charset="0"/>
                <a:ea typeface="Verdana" panose="020B0604030504040204" pitchFamily="34" charset="0"/>
                <a:cs typeface="Verdana" panose="020B0604030504040204" pitchFamily="34" charset="0"/>
              </a:rPr>
              <a:t>Industria </a:t>
            </a:r>
            <a:r>
              <a:rPr lang="ro-RO" sz="2200" dirty="0">
                <a:latin typeface="Verdana" panose="020B0604030504040204" pitchFamily="34" charset="0"/>
                <a:ea typeface="Verdana" panose="020B0604030504040204" pitchFamily="34" charset="0"/>
                <a:cs typeface="Verdana" panose="020B0604030504040204" pitchFamily="34" charset="0"/>
              </a:rPr>
              <a:t>are responsabilitatea de a furniza informații fiabile și realiste pentru luarea deciziilor cu privire la opțiunile reglementare de gestionare a riscului </a:t>
            </a:r>
            <a:endParaRPr lang="en-US" sz="2200" dirty="0" smtClean="0">
              <a:latin typeface="Verdana" panose="020B0604030504040204" pitchFamily="34" charset="0"/>
              <a:ea typeface="Verdana" panose="020B0604030504040204" pitchFamily="34" charset="0"/>
              <a:cs typeface="Verdana" panose="020B0604030504040204" pitchFamily="34" charset="0"/>
            </a:endParaRPr>
          </a:p>
          <a:p>
            <a:pPr marL="342900" indent="-342900">
              <a:buFont typeface="Arial" pitchFamily="34" charset="0"/>
              <a:buChar char="•"/>
            </a:pPr>
            <a:r>
              <a:rPr lang="ro-RO" sz="2200" dirty="0" smtClean="0">
                <a:latin typeface="Verdana" panose="020B0604030504040204" pitchFamily="34" charset="0"/>
                <a:ea typeface="Verdana" panose="020B0604030504040204" pitchFamily="34" charset="0"/>
                <a:cs typeface="Verdana" panose="020B0604030504040204" pitchFamily="34" charset="0"/>
              </a:rPr>
              <a:t>Industria </a:t>
            </a:r>
            <a:r>
              <a:rPr lang="ro-RO" sz="2200" dirty="0">
                <a:latin typeface="Verdana" panose="020B0604030504040204" pitchFamily="34" charset="0"/>
                <a:ea typeface="Verdana" panose="020B0604030504040204" pitchFamily="34" charset="0"/>
                <a:cs typeface="Verdana" panose="020B0604030504040204" pitchFamily="34" charset="0"/>
              </a:rPr>
              <a:t>poate sprijini înlocuirea produselor chimice de interes cu alternative mai </a:t>
            </a:r>
            <a:r>
              <a:rPr lang="ro-RO" sz="2200" dirty="0" smtClean="0">
                <a:latin typeface="Verdana" panose="020B0604030504040204" pitchFamily="34" charset="0"/>
                <a:ea typeface="Verdana" panose="020B0604030504040204" pitchFamily="34" charset="0"/>
                <a:cs typeface="Verdana" panose="020B0604030504040204" pitchFamily="34" charset="0"/>
              </a:rPr>
              <a:t>sigure</a:t>
            </a:r>
            <a:endParaRPr lang="en-US" sz="2200" dirty="0" smtClean="0">
              <a:latin typeface="Verdana" panose="020B0604030504040204" pitchFamily="34" charset="0"/>
              <a:ea typeface="Verdana" panose="020B0604030504040204" pitchFamily="34" charset="0"/>
              <a:cs typeface="Verdana" panose="020B0604030504040204" pitchFamily="34" charset="0"/>
            </a:endParaRPr>
          </a:p>
          <a:p>
            <a:pPr marL="342900" indent="-342900">
              <a:buFont typeface="Arial" pitchFamily="34" charset="0"/>
              <a:buChar char="•"/>
            </a:pPr>
            <a:r>
              <a:rPr lang="ro-RO" sz="2200" dirty="0" smtClean="0">
                <a:latin typeface="Verdana" panose="020B0604030504040204" pitchFamily="34" charset="0"/>
                <a:ea typeface="Verdana" panose="020B0604030504040204" pitchFamily="34" charset="0"/>
                <a:cs typeface="Verdana" panose="020B0604030504040204" pitchFamily="34" charset="0"/>
              </a:rPr>
              <a:t>Autoritățile </a:t>
            </a:r>
            <a:r>
              <a:rPr lang="ro-RO" sz="2200" dirty="0">
                <a:latin typeface="Verdana" panose="020B0604030504040204" pitchFamily="34" charset="0"/>
                <a:ea typeface="Verdana" panose="020B0604030504040204" pitchFamily="34" charset="0"/>
                <a:cs typeface="Verdana" panose="020B0604030504040204" pitchFamily="34" charset="0"/>
              </a:rPr>
              <a:t>identifică și, dacă este necesar, reglementează </a:t>
            </a:r>
            <a:r>
              <a:rPr lang="ro-RO" sz="2200" dirty="0" smtClean="0">
                <a:latin typeface="Verdana" panose="020B0604030504040204" pitchFamily="34" charset="0"/>
                <a:ea typeface="Verdana" panose="020B0604030504040204" pitchFamily="34" charset="0"/>
                <a:cs typeface="Verdana" panose="020B0604030504040204" pitchFamily="34" charset="0"/>
              </a:rPr>
              <a:t>substanțe</a:t>
            </a:r>
            <a:r>
              <a:rPr lang="en-US" sz="2200" dirty="0" smtClean="0">
                <a:latin typeface="Verdana" panose="020B0604030504040204" pitchFamily="34" charset="0"/>
                <a:ea typeface="Verdana" panose="020B0604030504040204" pitchFamily="34" charset="0"/>
                <a:cs typeface="Verdana" panose="020B0604030504040204" pitchFamily="34" charset="0"/>
              </a:rPr>
              <a:t>le</a:t>
            </a:r>
            <a:r>
              <a:rPr lang="ro-RO" sz="2200" dirty="0" smtClean="0">
                <a:latin typeface="Verdana" panose="020B0604030504040204" pitchFamily="34" charset="0"/>
                <a:ea typeface="Verdana" panose="020B0604030504040204" pitchFamily="34" charset="0"/>
                <a:cs typeface="Verdana" panose="020B0604030504040204" pitchFamily="34" charset="0"/>
              </a:rPr>
              <a:t> </a:t>
            </a:r>
            <a:r>
              <a:rPr lang="ro-RO" sz="2200" dirty="0">
                <a:latin typeface="Verdana" panose="020B0604030504040204" pitchFamily="34" charset="0"/>
                <a:ea typeface="Verdana" panose="020B0604030504040204" pitchFamily="34" charset="0"/>
                <a:cs typeface="Verdana" panose="020B0604030504040204" pitchFamily="34" charset="0"/>
              </a:rPr>
              <a:t>care prezintă motive de îngrijorare pentru a se asigura că riscurile asociate cu acestea sunt controlate în mod corespunzător</a:t>
            </a:r>
            <a:endParaRPr lang="en-US" sz="2200" dirty="0">
              <a:latin typeface="Verdana" panose="020B0604030504040204" pitchFamily="34" charset="0"/>
              <a:ea typeface="Verdana" panose="020B0604030504040204" pitchFamily="34" charset="0"/>
              <a:cs typeface="Verdana" panose="020B0604030504040204" pitchFamily="34"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36296" y="4757404"/>
            <a:ext cx="1297212" cy="1685579"/>
          </a:xfrm>
          <a:prstGeom prst="rect">
            <a:avLst/>
          </a:prstGeom>
        </p:spPr>
      </p:pic>
    </p:spTree>
    <p:extLst>
      <p:ext uri="{BB962C8B-B14F-4D97-AF65-F5344CB8AC3E}">
        <p14:creationId xmlns:p14="http://schemas.microsoft.com/office/powerpoint/2010/main" val="171541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95536" y="188640"/>
            <a:ext cx="8424936" cy="1470025"/>
          </a:xfrm>
        </p:spPr>
        <p:txBody>
          <a:bodyPr>
            <a:noAutofit/>
          </a:bodyPr>
          <a:lstStyle/>
          <a:p>
            <a:pPr lvl="0"/>
            <a:r>
              <a:rPr lang="ro-RO" sz="28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Calea </a:t>
            </a:r>
            <a:r>
              <a:rPr lang="ro-RO" sz="2800" b="1" dirty="0">
                <a:solidFill>
                  <a:srgbClr val="0046AD"/>
                </a:solidFill>
                <a:latin typeface="Verdana" panose="020B0604030504040204" pitchFamily="34" charset="0"/>
                <a:ea typeface="Verdana" panose="020B0604030504040204" pitchFamily="34" charset="0"/>
                <a:cs typeface="Verdana" panose="020B0604030504040204" pitchFamily="34" charset="0"/>
              </a:rPr>
              <a:t>tipică pentru controlul legal (reglementar)</a:t>
            </a:r>
            <a:endParaRPr lang="en-US" sz="2800" b="1" dirty="0">
              <a:solidFill>
                <a:srgbClr val="0046AD"/>
              </a:solidFill>
              <a:latin typeface="Verdana" panose="020B0604030504040204" pitchFamily="34" charset="0"/>
              <a:ea typeface="Verdana" panose="020B0604030504040204" pitchFamily="34" charset="0"/>
              <a:cs typeface="Verdana" panose="020B0604030504040204" pitchFamily="34" charset="0"/>
            </a:endParaRPr>
          </a:p>
        </p:txBody>
      </p:sp>
      <p:sp>
        <p:nvSpPr>
          <p:cNvPr id="6" name="Slide Number Placeholder 5"/>
          <p:cNvSpPr>
            <a:spLocks noGrp="1"/>
          </p:cNvSpPr>
          <p:nvPr>
            <p:ph type="sldNum" sz="quarter" idx="12"/>
          </p:nvPr>
        </p:nvSpPr>
        <p:spPr>
          <a:xfrm>
            <a:off x="6553200" y="6356350"/>
            <a:ext cx="2133600" cy="365125"/>
          </a:xfrm>
        </p:spPr>
        <p:txBody>
          <a:bodyPr/>
          <a:lstStyle/>
          <a:p>
            <a:fld id="{6230B351-A18E-4512-92B8-03A75F39B8B0}" type="slidenum">
              <a:rPr lang="en-GB" sz="1000" smtClean="0">
                <a:latin typeface="Verdana" panose="020B0604030504040204" pitchFamily="34" charset="0"/>
                <a:ea typeface="Verdana" panose="020B0604030504040204" pitchFamily="34" charset="0"/>
                <a:cs typeface="Verdana" panose="020B0604030504040204" pitchFamily="34" charset="0"/>
              </a:rPr>
              <a:t>7</a:t>
            </a:fld>
            <a:endParaRPr lang="en-GB" sz="1000" dirty="0">
              <a:latin typeface="Verdana" panose="020B0604030504040204" pitchFamily="34" charset="0"/>
              <a:ea typeface="Verdana" panose="020B0604030504040204" pitchFamily="34" charset="0"/>
              <a:cs typeface="Verdana" panose="020B0604030504040204" pitchFamily="34" charset="0"/>
            </a:endParaRPr>
          </a:p>
        </p:txBody>
      </p:sp>
      <p:sp>
        <p:nvSpPr>
          <p:cNvPr id="3" name="TextBox 2"/>
          <p:cNvSpPr txBox="1"/>
          <p:nvPr/>
        </p:nvSpPr>
        <p:spPr>
          <a:xfrm>
            <a:off x="683568" y="5445224"/>
            <a:ext cx="7632848" cy="1200329"/>
          </a:xfrm>
          <a:prstGeom prst="rect">
            <a:avLst/>
          </a:prstGeom>
          <a:noFill/>
        </p:spPr>
        <p:txBody>
          <a:bodyPr wrap="square" rtlCol="0">
            <a:spAutoFit/>
          </a:bodyPr>
          <a:lstStyle/>
          <a:p>
            <a:pPr algn="ctr"/>
            <a:r>
              <a:rPr lang="ro-RO" dirty="0" smtClean="0">
                <a:latin typeface="Verdana" panose="020B0604030504040204" pitchFamily="34" charset="0"/>
                <a:ea typeface="Verdana" panose="020B0604030504040204" pitchFamily="34" charset="0"/>
                <a:cs typeface="Verdana" panose="020B0604030504040204" pitchFamily="34" charset="0"/>
              </a:rPr>
              <a:t>Scopul </a:t>
            </a:r>
            <a:r>
              <a:rPr lang="ro-RO" dirty="0">
                <a:latin typeface="Verdana" panose="020B0604030504040204" pitchFamily="34" charset="0"/>
                <a:ea typeface="Verdana" panose="020B0604030504040204" pitchFamily="34" charset="0"/>
                <a:cs typeface="Verdana" panose="020B0604030504040204" pitchFamily="34" charset="0"/>
              </a:rPr>
              <a:t>este de a se asigura că riscurile asociate cu utilizarea substanțelor de interes sunt identificate și controlate corespunzător pentru siguranța sănătății umane și a mediului </a:t>
            </a:r>
            <a:endParaRPr lang="en-US" dirty="0">
              <a:latin typeface="Verdana" panose="020B0604030504040204" pitchFamily="34" charset="0"/>
              <a:ea typeface="Verdana" panose="020B0604030504040204" pitchFamily="34" charset="0"/>
              <a:cs typeface="Verdana" panose="020B0604030504040204" pitchFamily="34" charset="0"/>
            </a:endParaRPr>
          </a:p>
          <a:p>
            <a:pPr algn="ctr"/>
            <a:endParaRPr lang="en-GB" dirty="0" smtClean="0">
              <a:latin typeface="Verdana" panose="020B0604030504040204" pitchFamily="34" charset="0"/>
              <a:ea typeface="Verdana" panose="020B0604030504040204" pitchFamily="34" charset="0"/>
              <a:cs typeface="Verdana" panose="020B0604030504040204" pitchFamily="34" charset="0"/>
            </a:endParaRPr>
          </a:p>
        </p:txBody>
      </p:sp>
      <p:sp>
        <p:nvSpPr>
          <p:cNvPr id="5" name="Right Arrow 4"/>
          <p:cNvSpPr/>
          <p:nvPr/>
        </p:nvSpPr>
        <p:spPr>
          <a:xfrm>
            <a:off x="1331640" y="1412776"/>
            <a:ext cx="6552728" cy="3860556"/>
          </a:xfrm>
          <a:prstGeom prst="rightArrow">
            <a:avLst/>
          </a:prstGeom>
          <a:solidFill>
            <a:srgbClr val="D7EFFA"/>
          </a:solidFill>
          <a:ln>
            <a:solidFill>
              <a:srgbClr val="D7EFF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ounded Rectangle 6"/>
          <p:cNvSpPr/>
          <p:nvPr/>
        </p:nvSpPr>
        <p:spPr>
          <a:xfrm>
            <a:off x="755576" y="2708920"/>
            <a:ext cx="1620000" cy="1080000"/>
          </a:xfrm>
          <a:prstGeom prst="roundRect">
            <a:avLst/>
          </a:prstGeom>
          <a:solidFill>
            <a:srgbClr val="990000"/>
          </a:solidFill>
          <a:ln>
            <a:solidFill>
              <a:srgbClr val="99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ounded Rectangle 7"/>
          <p:cNvSpPr/>
          <p:nvPr/>
        </p:nvSpPr>
        <p:spPr>
          <a:xfrm>
            <a:off x="2699792" y="2708920"/>
            <a:ext cx="1620000" cy="1080000"/>
          </a:xfrm>
          <a:prstGeom prst="roundRect">
            <a:avLst/>
          </a:prstGeom>
          <a:solidFill>
            <a:srgbClr val="008BC8"/>
          </a:solidFill>
          <a:ln>
            <a:solidFill>
              <a:srgbClr val="008B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ounded Rectangle 8"/>
          <p:cNvSpPr/>
          <p:nvPr/>
        </p:nvSpPr>
        <p:spPr>
          <a:xfrm>
            <a:off x="4644008" y="2726920"/>
            <a:ext cx="1620000" cy="1080000"/>
          </a:xfrm>
          <a:prstGeom prst="roundRect">
            <a:avLst/>
          </a:prstGeom>
          <a:solidFill>
            <a:srgbClr val="FF99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ounded Rectangle 9"/>
          <p:cNvSpPr/>
          <p:nvPr/>
        </p:nvSpPr>
        <p:spPr>
          <a:xfrm>
            <a:off x="6588224" y="2726920"/>
            <a:ext cx="1620000" cy="1080000"/>
          </a:xfrm>
          <a:prstGeom prst="roundRect">
            <a:avLst/>
          </a:prstGeom>
          <a:solidFill>
            <a:srgbClr val="0046AD"/>
          </a:solidFill>
          <a:ln>
            <a:solidFill>
              <a:srgbClr val="0046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p:cNvSpPr txBox="1"/>
          <p:nvPr/>
        </p:nvSpPr>
        <p:spPr>
          <a:xfrm>
            <a:off x="755576" y="2726728"/>
            <a:ext cx="1656184" cy="830997"/>
          </a:xfrm>
          <a:prstGeom prst="rect">
            <a:avLst/>
          </a:prstGeom>
          <a:noFill/>
        </p:spPr>
        <p:txBody>
          <a:bodyPr wrap="square" rtlCol="0">
            <a:spAutoFit/>
          </a:bodyPr>
          <a:lstStyle/>
          <a:p>
            <a:pPr algn="ctr"/>
            <a:r>
              <a:rPr lang="en-GB" sz="12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1.</a:t>
            </a:r>
            <a:br>
              <a:rPr lang="en-GB" sz="12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br>
            <a:r>
              <a:rPr lang="ro-RO" sz="1200" b="1" dirty="0">
                <a:solidFill>
                  <a:schemeClr val="bg1"/>
                </a:solidFill>
                <a:latin typeface="Verdana" panose="020B0604030504040204" pitchFamily="34" charset="0"/>
                <a:ea typeface="Verdana" panose="020B0604030504040204" pitchFamily="34" charset="0"/>
                <a:cs typeface="Verdana" panose="020B0604030504040204" pitchFamily="34" charset="0"/>
              </a:rPr>
              <a:t>Identificarea </a:t>
            </a:r>
            <a:r>
              <a:rPr lang="ro-RO" sz="1200" b="1" dirty="0" err="1">
                <a:solidFill>
                  <a:schemeClr val="bg1"/>
                </a:solidFill>
                <a:latin typeface="Verdana" panose="020B0604030504040204" pitchFamily="34" charset="0"/>
                <a:ea typeface="Verdana" panose="020B0604030504040204" pitchFamily="34" charset="0"/>
                <a:cs typeface="Verdana" panose="020B0604030504040204" pitchFamily="34" charset="0"/>
              </a:rPr>
              <a:t>SVHC-urilor</a:t>
            </a:r>
            <a:r>
              <a:rPr lang="ro-RO" sz="1200" b="1" dirty="0">
                <a:solidFill>
                  <a:schemeClr val="bg1"/>
                </a:solidFill>
                <a:latin typeface="Verdana" panose="020B0604030504040204" pitchFamily="34" charset="0"/>
                <a:ea typeface="Verdana" panose="020B0604030504040204" pitchFamily="34" charset="0"/>
                <a:cs typeface="Verdana" panose="020B0604030504040204" pitchFamily="34" charset="0"/>
              </a:rPr>
              <a:t> de către autorităţi</a:t>
            </a:r>
            <a:endParaRPr lang="en-US" sz="12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12" name="TextBox 11"/>
          <p:cNvSpPr txBox="1"/>
          <p:nvPr/>
        </p:nvSpPr>
        <p:spPr>
          <a:xfrm>
            <a:off x="2699792" y="2726728"/>
            <a:ext cx="1656184" cy="830997"/>
          </a:xfrm>
          <a:prstGeom prst="rect">
            <a:avLst/>
          </a:prstGeom>
          <a:noFill/>
        </p:spPr>
        <p:txBody>
          <a:bodyPr wrap="square" rtlCol="0">
            <a:spAutoFit/>
          </a:bodyPr>
          <a:lstStyle/>
          <a:p>
            <a:pPr algn="ctr"/>
            <a:r>
              <a:rPr lang="en-GB" sz="1200" b="1" dirty="0">
                <a:solidFill>
                  <a:schemeClr val="bg1"/>
                </a:solidFill>
                <a:latin typeface="Verdana" panose="020B0604030504040204" pitchFamily="34" charset="0"/>
                <a:ea typeface="Verdana" panose="020B0604030504040204" pitchFamily="34" charset="0"/>
                <a:cs typeface="Verdana" panose="020B0604030504040204" pitchFamily="34" charset="0"/>
              </a:rPr>
              <a:t>2</a:t>
            </a:r>
            <a:r>
              <a:rPr lang="en-GB" sz="12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a:t>
            </a:r>
            <a:br>
              <a:rPr lang="en-GB" sz="12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br>
            <a:r>
              <a:rPr lang="ro-RO" sz="1200" b="1" dirty="0">
                <a:solidFill>
                  <a:schemeClr val="bg1"/>
                </a:solidFill>
                <a:latin typeface="Verdana" panose="020B0604030504040204" pitchFamily="34" charset="0"/>
                <a:ea typeface="Verdana" panose="020B0604030504040204" pitchFamily="34" charset="0"/>
                <a:cs typeface="Verdana" panose="020B0604030504040204" pitchFamily="34" charset="0"/>
              </a:rPr>
              <a:t>Decizia de reglementare a </a:t>
            </a:r>
            <a:r>
              <a:rPr lang="ro-RO" sz="1200" b="1" dirty="0" err="1">
                <a:solidFill>
                  <a:schemeClr val="bg1"/>
                </a:solidFill>
                <a:latin typeface="Verdana" panose="020B0604030504040204" pitchFamily="34" charset="0"/>
                <a:ea typeface="Verdana" panose="020B0604030504040204" pitchFamily="34" charset="0"/>
                <a:cs typeface="Verdana" panose="020B0604030504040204" pitchFamily="34" charset="0"/>
              </a:rPr>
              <a:t>SVHC-urilor</a:t>
            </a:r>
            <a:endParaRPr lang="en-US" sz="12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13" name="TextBox 12"/>
          <p:cNvSpPr txBox="1"/>
          <p:nvPr/>
        </p:nvSpPr>
        <p:spPr>
          <a:xfrm>
            <a:off x="4499992" y="2726728"/>
            <a:ext cx="1944216" cy="830997"/>
          </a:xfrm>
          <a:prstGeom prst="rect">
            <a:avLst/>
          </a:prstGeom>
          <a:noFill/>
        </p:spPr>
        <p:txBody>
          <a:bodyPr wrap="square" rtlCol="0">
            <a:spAutoFit/>
          </a:bodyPr>
          <a:lstStyle/>
          <a:p>
            <a:pPr algn="ctr"/>
            <a:r>
              <a:rPr lang="en-GB" sz="12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3.</a:t>
            </a:r>
            <a:br>
              <a:rPr lang="en-GB" sz="12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br>
            <a:r>
              <a:rPr lang="ro-RO" sz="1200" b="1" dirty="0">
                <a:solidFill>
                  <a:schemeClr val="bg1"/>
                </a:solidFill>
                <a:latin typeface="Verdana" panose="020B0604030504040204" pitchFamily="34" charset="0"/>
                <a:ea typeface="Verdana" panose="020B0604030504040204" pitchFamily="34" charset="0"/>
                <a:cs typeface="Verdana" panose="020B0604030504040204" pitchFamily="34" charset="0"/>
              </a:rPr>
              <a:t>Implementarea deciziei de către industrie</a:t>
            </a:r>
            <a:endParaRPr lang="en-US" sz="12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14" name="TextBox 13"/>
          <p:cNvSpPr txBox="1"/>
          <p:nvPr/>
        </p:nvSpPr>
        <p:spPr>
          <a:xfrm>
            <a:off x="6444208" y="2726728"/>
            <a:ext cx="1944216" cy="646331"/>
          </a:xfrm>
          <a:prstGeom prst="rect">
            <a:avLst/>
          </a:prstGeom>
          <a:noFill/>
        </p:spPr>
        <p:txBody>
          <a:bodyPr wrap="square" rtlCol="0">
            <a:spAutoFit/>
          </a:bodyPr>
          <a:lstStyle/>
          <a:p>
            <a:pPr algn="ctr"/>
            <a:r>
              <a:rPr lang="en-GB" sz="1200" b="1" dirty="0">
                <a:solidFill>
                  <a:schemeClr val="bg1"/>
                </a:solidFill>
                <a:latin typeface="Verdana" panose="020B0604030504040204" pitchFamily="34" charset="0"/>
                <a:ea typeface="Verdana" panose="020B0604030504040204" pitchFamily="34" charset="0"/>
                <a:cs typeface="Verdana" panose="020B0604030504040204" pitchFamily="34" charset="0"/>
              </a:rPr>
              <a:t>4</a:t>
            </a:r>
            <a:r>
              <a:rPr lang="en-GB" sz="12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a:t>
            </a:r>
            <a:br>
              <a:rPr lang="en-GB" sz="12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br>
            <a:r>
              <a:rPr lang="ro-RO" sz="1200" b="1" dirty="0">
                <a:solidFill>
                  <a:schemeClr val="bg1"/>
                </a:solidFill>
                <a:latin typeface="Verdana" panose="020B0604030504040204" pitchFamily="34" charset="0"/>
                <a:ea typeface="Verdana" panose="020B0604030504040204" pitchFamily="34" charset="0"/>
                <a:cs typeface="Verdana" panose="020B0604030504040204" pitchFamily="34" charset="0"/>
              </a:rPr>
              <a:t>Punerea în aplicare de către autorităţi</a:t>
            </a:r>
            <a:endParaRPr lang="en-US" sz="12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03703007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95536" y="230783"/>
            <a:ext cx="8424936" cy="1470025"/>
          </a:xfrm>
        </p:spPr>
        <p:txBody>
          <a:bodyPr>
            <a:noAutofit/>
          </a:bodyPr>
          <a:lstStyle/>
          <a:p>
            <a:pPr lvl="0"/>
            <a:r>
              <a:rPr lang="ro-RO" sz="28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Cum </a:t>
            </a:r>
            <a:r>
              <a:rPr lang="ro-RO" sz="2800" b="1" dirty="0">
                <a:solidFill>
                  <a:srgbClr val="0046AD"/>
                </a:solidFill>
                <a:latin typeface="Verdana" panose="020B0604030504040204" pitchFamily="34" charset="0"/>
                <a:ea typeface="Verdana" panose="020B0604030504040204" pitchFamily="34" charset="0"/>
                <a:cs typeface="Verdana" panose="020B0604030504040204" pitchFamily="34" charset="0"/>
              </a:rPr>
              <a:t>identifică autorităţile o substanţă care prezintă motive de îngrijorare şi decid cum să o abordeze?</a:t>
            </a:r>
            <a:endParaRPr lang="en-US" sz="2800" b="1" dirty="0">
              <a:solidFill>
                <a:srgbClr val="0046AD"/>
              </a:solidFill>
              <a:latin typeface="Verdana" panose="020B0604030504040204" pitchFamily="34" charset="0"/>
              <a:ea typeface="Verdana" panose="020B0604030504040204" pitchFamily="34" charset="0"/>
              <a:cs typeface="Verdana" panose="020B0604030504040204" pitchFamily="34" charset="0"/>
            </a:endParaRPr>
          </a:p>
        </p:txBody>
      </p:sp>
      <p:sp>
        <p:nvSpPr>
          <p:cNvPr id="6" name="Slide Number Placeholder 5"/>
          <p:cNvSpPr>
            <a:spLocks noGrp="1"/>
          </p:cNvSpPr>
          <p:nvPr>
            <p:ph type="sldNum" sz="quarter" idx="12"/>
          </p:nvPr>
        </p:nvSpPr>
        <p:spPr>
          <a:xfrm>
            <a:off x="6553200" y="6356350"/>
            <a:ext cx="2133600" cy="365125"/>
          </a:xfrm>
        </p:spPr>
        <p:txBody>
          <a:bodyPr/>
          <a:lstStyle/>
          <a:p>
            <a:fld id="{6230B351-A18E-4512-92B8-03A75F39B8B0}" type="slidenum">
              <a:rPr lang="en-GB" sz="1000" smtClean="0">
                <a:latin typeface="Verdana" panose="020B0604030504040204" pitchFamily="34" charset="0"/>
                <a:ea typeface="Verdana" panose="020B0604030504040204" pitchFamily="34" charset="0"/>
                <a:cs typeface="Verdana" panose="020B0604030504040204" pitchFamily="34" charset="0"/>
              </a:rPr>
              <a:t>8</a:t>
            </a:fld>
            <a:endParaRPr lang="en-GB" sz="1000" dirty="0">
              <a:latin typeface="Verdana" panose="020B0604030504040204" pitchFamily="34" charset="0"/>
              <a:ea typeface="Verdana" panose="020B0604030504040204" pitchFamily="34" charset="0"/>
              <a:cs typeface="Verdana" panose="020B0604030504040204" pitchFamily="34" charset="0"/>
            </a:endParaRPr>
          </a:p>
        </p:txBody>
      </p:sp>
      <p:grpSp>
        <p:nvGrpSpPr>
          <p:cNvPr id="7" name="Group 6"/>
          <p:cNvGrpSpPr/>
          <p:nvPr/>
        </p:nvGrpSpPr>
        <p:grpSpPr>
          <a:xfrm>
            <a:off x="395536" y="1746101"/>
            <a:ext cx="8428371" cy="4203179"/>
            <a:chOff x="392101" y="1700808"/>
            <a:chExt cx="8428371" cy="4203179"/>
          </a:xfrm>
        </p:grpSpPr>
        <p:sp>
          <p:nvSpPr>
            <p:cNvPr id="4" name="Rounded Rectangle 3"/>
            <p:cNvSpPr/>
            <p:nvPr/>
          </p:nvSpPr>
          <p:spPr>
            <a:xfrm>
              <a:off x="395536" y="1700808"/>
              <a:ext cx="1659619" cy="913457"/>
            </a:xfrm>
            <a:prstGeom prst="roundRect">
              <a:avLst/>
            </a:prstGeom>
            <a:solidFill>
              <a:schemeClr val="bg1"/>
            </a:solidFill>
            <a:ln w="38100">
              <a:solidFill>
                <a:srgbClr val="008B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ounded Rectangle 15"/>
            <p:cNvSpPr/>
            <p:nvPr/>
          </p:nvSpPr>
          <p:spPr>
            <a:xfrm>
              <a:off x="539552" y="3453984"/>
              <a:ext cx="1440000" cy="891972"/>
            </a:xfrm>
            <a:prstGeom prst="roundRect">
              <a:avLst/>
            </a:prstGeom>
            <a:solidFill>
              <a:schemeClr val="bg1"/>
            </a:solidFill>
            <a:ln w="38100">
              <a:solidFill>
                <a:srgbClr val="008B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Diamond 16"/>
            <p:cNvSpPr/>
            <p:nvPr/>
          </p:nvSpPr>
          <p:spPr>
            <a:xfrm>
              <a:off x="2267904" y="3429000"/>
              <a:ext cx="1440000" cy="1008112"/>
            </a:xfrm>
            <a:prstGeom prst="diamond">
              <a:avLst/>
            </a:prstGeom>
            <a:solidFill>
              <a:schemeClr val="bg1"/>
            </a:solidFill>
            <a:ln w="38100">
              <a:solidFill>
                <a:srgbClr val="008B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ounded Rectangle 17"/>
            <p:cNvSpPr/>
            <p:nvPr/>
          </p:nvSpPr>
          <p:spPr>
            <a:xfrm>
              <a:off x="3982098" y="3313780"/>
              <a:ext cx="1440000" cy="1148316"/>
            </a:xfrm>
            <a:prstGeom prst="roundRect">
              <a:avLst/>
            </a:prstGeom>
            <a:solidFill>
              <a:schemeClr val="bg1"/>
            </a:solidFill>
            <a:ln w="38100">
              <a:solidFill>
                <a:srgbClr val="008B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Diamond 18"/>
            <p:cNvSpPr/>
            <p:nvPr/>
          </p:nvSpPr>
          <p:spPr>
            <a:xfrm>
              <a:off x="5642502" y="3453984"/>
              <a:ext cx="1440000" cy="1008000"/>
            </a:xfrm>
            <a:prstGeom prst="diamond">
              <a:avLst/>
            </a:prstGeom>
            <a:solidFill>
              <a:schemeClr val="bg1"/>
            </a:solidFill>
            <a:ln w="38100">
              <a:solidFill>
                <a:srgbClr val="008B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ounded Rectangle 25"/>
            <p:cNvSpPr/>
            <p:nvPr/>
          </p:nvSpPr>
          <p:spPr>
            <a:xfrm>
              <a:off x="7380472" y="3575762"/>
              <a:ext cx="1440000" cy="742318"/>
            </a:xfrm>
            <a:prstGeom prst="roundRect">
              <a:avLst/>
            </a:prstGeom>
            <a:solidFill>
              <a:schemeClr val="bg1"/>
            </a:solidFill>
            <a:ln w="38100">
              <a:solidFill>
                <a:srgbClr val="008B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Flowchart: Alternate Process 26"/>
            <p:cNvSpPr/>
            <p:nvPr/>
          </p:nvSpPr>
          <p:spPr>
            <a:xfrm>
              <a:off x="2267744" y="4867429"/>
              <a:ext cx="1440000" cy="672172"/>
            </a:xfrm>
            <a:prstGeom prst="flowChartAlternateProcess">
              <a:avLst/>
            </a:prstGeom>
            <a:solidFill>
              <a:schemeClr val="bg1"/>
            </a:solidFill>
            <a:ln w="38100">
              <a:solidFill>
                <a:srgbClr val="008B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Flowchart: Alternate Process 27"/>
            <p:cNvSpPr/>
            <p:nvPr/>
          </p:nvSpPr>
          <p:spPr>
            <a:xfrm>
              <a:off x="3854817" y="4869160"/>
              <a:ext cx="1581119" cy="1034827"/>
            </a:xfrm>
            <a:prstGeom prst="flowChartAlternateProcess">
              <a:avLst/>
            </a:prstGeom>
            <a:solidFill>
              <a:schemeClr val="bg1"/>
            </a:solidFill>
            <a:ln w="38100">
              <a:solidFill>
                <a:srgbClr val="008B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Flowchart: Alternate Process 28"/>
            <p:cNvSpPr/>
            <p:nvPr/>
          </p:nvSpPr>
          <p:spPr>
            <a:xfrm>
              <a:off x="5652120" y="4867429"/>
              <a:ext cx="1440000" cy="792088"/>
            </a:xfrm>
            <a:prstGeom prst="flowChartAlternateProcess">
              <a:avLst/>
            </a:prstGeom>
            <a:solidFill>
              <a:schemeClr val="bg1"/>
            </a:solidFill>
            <a:ln w="38100">
              <a:solidFill>
                <a:srgbClr val="008B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Flowchart: Alternate Process 29"/>
            <p:cNvSpPr/>
            <p:nvPr/>
          </p:nvSpPr>
          <p:spPr>
            <a:xfrm>
              <a:off x="5642358" y="2060848"/>
              <a:ext cx="1440000" cy="1008112"/>
            </a:xfrm>
            <a:prstGeom prst="flowChartAlternateProcess">
              <a:avLst/>
            </a:prstGeom>
            <a:solidFill>
              <a:schemeClr val="bg1"/>
            </a:solidFill>
            <a:ln w="38100">
              <a:solidFill>
                <a:srgbClr val="008B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TextBox 42"/>
            <p:cNvSpPr txBox="1"/>
            <p:nvPr/>
          </p:nvSpPr>
          <p:spPr>
            <a:xfrm>
              <a:off x="392101" y="1772816"/>
              <a:ext cx="1659619" cy="769441"/>
            </a:xfrm>
            <a:prstGeom prst="rect">
              <a:avLst/>
            </a:prstGeom>
            <a:noFill/>
          </p:spPr>
          <p:txBody>
            <a:bodyPr wrap="square" rtlCol="0">
              <a:spAutoFit/>
            </a:bodyPr>
            <a:lstStyle/>
            <a:p>
              <a:pPr algn="ctr"/>
              <a:r>
                <a:rPr lang="ro-RO" sz="1100" b="1" dirty="0" smtClean="0">
                  <a:solidFill>
                    <a:srgbClr val="008BC8"/>
                  </a:solidFill>
                  <a:latin typeface="Verdana" panose="020B0604030504040204" pitchFamily="34" charset="0"/>
                  <a:ea typeface="Verdana" panose="020B0604030504040204" pitchFamily="34" charset="0"/>
                  <a:cs typeface="Verdana" panose="020B0604030504040204" pitchFamily="34" charset="0"/>
                </a:rPr>
                <a:t>Informaţii</a:t>
              </a:r>
              <a:r>
                <a:rPr lang="en-US" sz="1100" b="1" dirty="0" smtClean="0">
                  <a:solidFill>
                    <a:srgbClr val="008BC8"/>
                  </a:solidFill>
                  <a:latin typeface="Verdana" panose="020B0604030504040204" pitchFamily="34" charset="0"/>
                  <a:ea typeface="Verdana" panose="020B0604030504040204" pitchFamily="34" charset="0"/>
                  <a:cs typeface="Verdana" panose="020B0604030504040204" pitchFamily="34" charset="0"/>
                </a:rPr>
                <a:t> </a:t>
              </a:r>
              <a:r>
                <a:rPr lang="ro-RO" sz="1100" b="1" dirty="0" smtClean="0">
                  <a:solidFill>
                    <a:srgbClr val="008BC8"/>
                  </a:solidFill>
                  <a:latin typeface="Verdana" panose="020B0604030504040204" pitchFamily="34" charset="0"/>
                  <a:ea typeface="Verdana" panose="020B0604030504040204" pitchFamily="34" charset="0"/>
                  <a:cs typeface="Verdana" panose="020B0604030504040204" pitchFamily="34" charset="0"/>
                </a:rPr>
                <a:t>din </a:t>
              </a:r>
              <a:r>
                <a:rPr lang="ro-RO" sz="1100" b="1" dirty="0">
                  <a:solidFill>
                    <a:srgbClr val="008BC8"/>
                  </a:solidFill>
                  <a:latin typeface="Verdana" panose="020B0604030504040204" pitchFamily="34" charset="0"/>
                  <a:ea typeface="Verdana" panose="020B0604030504040204" pitchFamily="34" charset="0"/>
                  <a:cs typeface="Verdana" panose="020B0604030504040204" pitchFamily="34" charset="0"/>
                </a:rPr>
                <a:t>înregistrarea substanţei şi </a:t>
              </a:r>
              <a:r>
                <a:rPr lang="en-US" sz="1100" b="1" dirty="0" smtClean="0">
                  <a:solidFill>
                    <a:srgbClr val="008BC8"/>
                  </a:solidFill>
                  <a:latin typeface="Verdana" panose="020B0604030504040204" pitchFamily="34" charset="0"/>
                  <a:ea typeface="Verdana" panose="020B0604030504040204" pitchFamily="34" charset="0"/>
                  <a:cs typeface="Verdana" panose="020B0604030504040204" pitchFamily="34" charset="0"/>
                </a:rPr>
                <a:t>din </a:t>
              </a:r>
              <a:r>
                <a:rPr lang="ro-RO" sz="1100" b="1" dirty="0" smtClean="0">
                  <a:solidFill>
                    <a:srgbClr val="008BC8"/>
                  </a:solidFill>
                  <a:latin typeface="Verdana" panose="020B0604030504040204" pitchFamily="34" charset="0"/>
                  <a:ea typeface="Verdana" panose="020B0604030504040204" pitchFamily="34" charset="0"/>
                  <a:cs typeface="Verdana" panose="020B0604030504040204" pitchFamily="34" charset="0"/>
                </a:rPr>
                <a:t>alte </a:t>
              </a:r>
              <a:r>
                <a:rPr lang="ro-RO" sz="1100" b="1" dirty="0">
                  <a:solidFill>
                    <a:srgbClr val="008BC8"/>
                  </a:solidFill>
                  <a:latin typeface="Verdana" panose="020B0604030504040204" pitchFamily="34" charset="0"/>
                  <a:ea typeface="Verdana" panose="020B0604030504040204" pitchFamily="34" charset="0"/>
                  <a:cs typeface="Verdana" panose="020B0604030504040204" pitchFamily="34" charset="0"/>
                </a:rPr>
                <a:t>baze de date</a:t>
              </a:r>
              <a:endParaRPr lang="en-US" sz="1100" b="1" dirty="0">
                <a:solidFill>
                  <a:srgbClr val="008BC8"/>
                </a:solidFill>
                <a:latin typeface="Verdana" panose="020B0604030504040204" pitchFamily="34" charset="0"/>
                <a:ea typeface="Verdana" panose="020B0604030504040204" pitchFamily="34" charset="0"/>
                <a:cs typeface="Verdana" panose="020B0604030504040204" pitchFamily="34" charset="0"/>
              </a:endParaRPr>
            </a:p>
          </p:txBody>
        </p:sp>
        <p:sp>
          <p:nvSpPr>
            <p:cNvPr id="44" name="TextBox 43"/>
            <p:cNvSpPr txBox="1"/>
            <p:nvPr/>
          </p:nvSpPr>
          <p:spPr>
            <a:xfrm>
              <a:off x="539552" y="3525992"/>
              <a:ext cx="1440000" cy="769441"/>
            </a:xfrm>
            <a:prstGeom prst="rect">
              <a:avLst/>
            </a:prstGeom>
            <a:noFill/>
          </p:spPr>
          <p:txBody>
            <a:bodyPr wrap="square" rtlCol="0">
              <a:spAutoFit/>
            </a:bodyPr>
            <a:lstStyle/>
            <a:p>
              <a:pPr algn="ctr"/>
              <a:r>
                <a:rPr lang="en-US" sz="1100" b="1" dirty="0" err="1" smtClean="0">
                  <a:solidFill>
                    <a:srgbClr val="008BC8"/>
                  </a:solidFill>
                  <a:latin typeface="Verdana" panose="020B0604030504040204" pitchFamily="34" charset="0"/>
                  <a:ea typeface="Verdana" panose="020B0604030504040204" pitchFamily="34" charset="0"/>
                  <a:cs typeface="Verdana" panose="020B0604030504040204" pitchFamily="34" charset="0"/>
                </a:rPr>
                <a:t>Identificarea</a:t>
              </a:r>
              <a:r>
                <a:rPr lang="en-US" sz="1100" b="1" dirty="0" smtClean="0">
                  <a:solidFill>
                    <a:srgbClr val="008BC8"/>
                  </a:solidFill>
                  <a:latin typeface="Verdana" panose="020B0604030504040204" pitchFamily="34" charset="0"/>
                  <a:ea typeface="Verdana" panose="020B0604030504040204" pitchFamily="34" charset="0"/>
                  <a:cs typeface="Verdana" panose="020B0604030504040204" pitchFamily="34" charset="0"/>
                </a:rPr>
                <a:t> </a:t>
              </a:r>
              <a:r>
                <a:rPr lang="ro-RO" sz="1100" b="1" dirty="0" smtClean="0">
                  <a:solidFill>
                    <a:srgbClr val="008BC8"/>
                  </a:solidFill>
                  <a:latin typeface="Verdana" panose="020B0604030504040204" pitchFamily="34" charset="0"/>
                  <a:ea typeface="Verdana" panose="020B0604030504040204" pitchFamily="34" charset="0"/>
                  <a:cs typeface="Verdana" panose="020B0604030504040204" pitchFamily="34" charset="0"/>
                </a:rPr>
                <a:t>activităţilor </a:t>
              </a:r>
              <a:r>
                <a:rPr lang="ro-RO" sz="1100" b="1" dirty="0">
                  <a:solidFill>
                    <a:srgbClr val="008BC8"/>
                  </a:solidFill>
                  <a:latin typeface="Verdana" panose="020B0604030504040204" pitchFamily="34" charset="0"/>
                  <a:ea typeface="Verdana" panose="020B0604030504040204" pitchFamily="34" charset="0"/>
                  <a:cs typeface="Verdana" panose="020B0604030504040204" pitchFamily="34" charset="0"/>
                </a:rPr>
                <a:t>cu potenţial de îngrijorare</a:t>
              </a:r>
              <a:endParaRPr lang="en-US" sz="1100" b="1" dirty="0">
                <a:solidFill>
                  <a:srgbClr val="008BC8"/>
                </a:solidFill>
                <a:latin typeface="Verdana" panose="020B0604030504040204" pitchFamily="34" charset="0"/>
                <a:ea typeface="Verdana" panose="020B0604030504040204" pitchFamily="34" charset="0"/>
                <a:cs typeface="Verdana" panose="020B0604030504040204" pitchFamily="34" charset="0"/>
              </a:endParaRPr>
            </a:p>
          </p:txBody>
        </p:sp>
        <p:sp>
          <p:nvSpPr>
            <p:cNvPr id="45" name="TextBox 44"/>
            <p:cNvSpPr txBox="1"/>
            <p:nvPr/>
          </p:nvSpPr>
          <p:spPr>
            <a:xfrm>
              <a:off x="2351500" y="3718193"/>
              <a:ext cx="1288633" cy="430887"/>
            </a:xfrm>
            <a:prstGeom prst="rect">
              <a:avLst/>
            </a:prstGeom>
            <a:noFill/>
          </p:spPr>
          <p:txBody>
            <a:bodyPr wrap="square" rtlCol="0">
              <a:spAutoFit/>
            </a:bodyPr>
            <a:lstStyle/>
            <a:p>
              <a:pPr algn="ctr"/>
              <a:r>
                <a:rPr lang="ro-RO" sz="1100" b="1" dirty="0" smtClean="0">
                  <a:solidFill>
                    <a:srgbClr val="008BC8"/>
                  </a:solidFill>
                  <a:latin typeface="Verdana" panose="020B0604030504040204" pitchFamily="34" charset="0"/>
                  <a:ea typeface="Verdana" panose="020B0604030504040204" pitchFamily="34" charset="0"/>
                  <a:cs typeface="Verdana" panose="020B0604030504040204" pitchFamily="34" charset="0"/>
                </a:rPr>
                <a:t>Există </a:t>
              </a:r>
              <a:r>
                <a:rPr lang="ro-RO" sz="1100" b="1" dirty="0">
                  <a:solidFill>
                    <a:srgbClr val="008BC8"/>
                  </a:solidFill>
                  <a:latin typeface="Verdana" panose="020B0604030504040204" pitchFamily="34" charset="0"/>
                  <a:ea typeface="Verdana" panose="020B0604030504040204" pitchFamily="34" charset="0"/>
                  <a:cs typeface="Verdana" panose="020B0604030504040204" pitchFamily="34" charset="0"/>
                </a:rPr>
                <a:t>o îngrijorare</a:t>
              </a:r>
              <a:endParaRPr lang="en-GB" sz="1100" b="1" dirty="0">
                <a:solidFill>
                  <a:srgbClr val="008BC8"/>
                </a:solidFill>
                <a:latin typeface="Verdana" panose="020B0604030504040204" pitchFamily="34" charset="0"/>
                <a:ea typeface="Verdana" panose="020B0604030504040204" pitchFamily="34" charset="0"/>
                <a:cs typeface="Verdana" panose="020B0604030504040204" pitchFamily="34" charset="0"/>
              </a:endParaRPr>
            </a:p>
          </p:txBody>
        </p:sp>
        <p:sp>
          <p:nvSpPr>
            <p:cNvPr id="46" name="TextBox 45"/>
            <p:cNvSpPr txBox="1"/>
            <p:nvPr/>
          </p:nvSpPr>
          <p:spPr>
            <a:xfrm>
              <a:off x="3982098" y="3326224"/>
              <a:ext cx="1372227" cy="1107996"/>
            </a:xfrm>
            <a:prstGeom prst="rect">
              <a:avLst/>
            </a:prstGeom>
            <a:noFill/>
          </p:spPr>
          <p:txBody>
            <a:bodyPr wrap="square" rtlCol="0">
              <a:spAutoFit/>
            </a:bodyPr>
            <a:lstStyle/>
            <a:p>
              <a:pPr algn="ctr"/>
              <a:r>
                <a:rPr lang="en-US" sz="1100" b="1" dirty="0" err="1">
                  <a:solidFill>
                    <a:srgbClr val="008BC8"/>
                  </a:solidFill>
                  <a:latin typeface="Verdana" panose="020B0604030504040204" pitchFamily="34" charset="0"/>
                  <a:ea typeface="Verdana" panose="020B0604030504040204" pitchFamily="34" charset="0"/>
                  <a:cs typeface="Verdana" panose="020B0604030504040204" pitchFamily="34" charset="0"/>
                </a:rPr>
                <a:t>Analiza</a:t>
              </a:r>
              <a:r>
                <a:rPr lang="en-US" sz="1100" b="1" dirty="0">
                  <a:solidFill>
                    <a:srgbClr val="008BC8"/>
                  </a:solidFill>
                  <a:latin typeface="Verdana" panose="020B0604030504040204" pitchFamily="34" charset="0"/>
                  <a:ea typeface="Verdana" panose="020B0604030504040204" pitchFamily="34" charset="0"/>
                  <a:cs typeface="Verdana" panose="020B0604030504040204" pitchFamily="34" charset="0"/>
                </a:rPr>
                <a:t> </a:t>
              </a:r>
              <a:r>
                <a:rPr lang="en-US" sz="1100" b="1" dirty="0" err="1">
                  <a:solidFill>
                    <a:srgbClr val="008BC8"/>
                  </a:solidFill>
                  <a:latin typeface="Verdana" panose="020B0604030504040204" pitchFamily="34" charset="0"/>
                  <a:ea typeface="Verdana" panose="020B0604030504040204" pitchFamily="34" charset="0"/>
                  <a:cs typeface="Verdana" panose="020B0604030504040204" pitchFamily="34" charset="0"/>
                </a:rPr>
                <a:t>opţiunilor</a:t>
              </a:r>
              <a:r>
                <a:rPr lang="en-US" sz="1100" b="1" dirty="0">
                  <a:solidFill>
                    <a:srgbClr val="008BC8"/>
                  </a:solidFill>
                  <a:latin typeface="Verdana" panose="020B0604030504040204" pitchFamily="34" charset="0"/>
                  <a:ea typeface="Verdana" panose="020B0604030504040204" pitchFamily="34" charset="0"/>
                  <a:cs typeface="Verdana" panose="020B0604030504040204" pitchFamily="34" charset="0"/>
                </a:rPr>
                <a:t> de </a:t>
              </a:r>
              <a:r>
                <a:rPr lang="en-US" sz="1100" b="1" dirty="0" err="1">
                  <a:solidFill>
                    <a:srgbClr val="008BC8"/>
                  </a:solidFill>
                  <a:latin typeface="Verdana" panose="020B0604030504040204" pitchFamily="34" charset="0"/>
                  <a:ea typeface="Verdana" panose="020B0604030504040204" pitchFamily="34" charset="0"/>
                  <a:cs typeface="Verdana" panose="020B0604030504040204" pitchFamily="34" charset="0"/>
                </a:rPr>
                <a:t>gestionare</a:t>
              </a:r>
              <a:r>
                <a:rPr lang="en-US" sz="1100" b="1" dirty="0">
                  <a:solidFill>
                    <a:srgbClr val="008BC8"/>
                  </a:solidFill>
                  <a:latin typeface="Verdana" panose="020B0604030504040204" pitchFamily="34" charset="0"/>
                  <a:ea typeface="Verdana" panose="020B0604030504040204" pitchFamily="34" charset="0"/>
                  <a:cs typeface="Verdana" panose="020B0604030504040204" pitchFamily="34" charset="0"/>
                </a:rPr>
                <a:t> a </a:t>
              </a:r>
              <a:r>
                <a:rPr lang="en-US" sz="1100" b="1" dirty="0" err="1">
                  <a:solidFill>
                    <a:srgbClr val="008BC8"/>
                  </a:solidFill>
                  <a:latin typeface="Verdana" panose="020B0604030504040204" pitchFamily="34" charset="0"/>
                  <a:ea typeface="Verdana" panose="020B0604030504040204" pitchFamily="34" charset="0"/>
                  <a:cs typeface="Verdana" panose="020B0604030504040204" pitchFamily="34" charset="0"/>
                </a:rPr>
                <a:t>riscului</a:t>
              </a:r>
              <a:r>
                <a:rPr lang="en-US" sz="1100" b="1" dirty="0">
                  <a:solidFill>
                    <a:srgbClr val="008BC8"/>
                  </a:solidFill>
                  <a:latin typeface="Verdana" panose="020B0604030504040204" pitchFamily="34" charset="0"/>
                  <a:ea typeface="Verdana" panose="020B0604030504040204" pitchFamily="34" charset="0"/>
                  <a:cs typeface="Verdana" panose="020B0604030504040204" pitchFamily="34" charset="0"/>
                </a:rPr>
                <a:t> </a:t>
              </a:r>
              <a:r>
                <a:rPr lang="en-US" sz="1100" b="1" dirty="0" err="1">
                  <a:solidFill>
                    <a:srgbClr val="008BC8"/>
                  </a:solidFill>
                  <a:latin typeface="Verdana" panose="020B0604030504040204" pitchFamily="34" charset="0"/>
                  <a:ea typeface="Verdana" panose="020B0604030504040204" pitchFamily="34" charset="0"/>
                  <a:cs typeface="Verdana" panose="020B0604030504040204" pitchFamily="34" charset="0"/>
                </a:rPr>
                <a:t>sau</a:t>
              </a:r>
              <a:r>
                <a:rPr lang="en-US" sz="1100" b="1" dirty="0">
                  <a:solidFill>
                    <a:srgbClr val="008BC8"/>
                  </a:solidFill>
                  <a:latin typeface="Verdana" panose="020B0604030504040204" pitchFamily="34" charset="0"/>
                  <a:ea typeface="Verdana" panose="020B0604030504040204" pitchFamily="34" charset="0"/>
                  <a:cs typeface="Verdana" panose="020B0604030504040204" pitchFamily="34" charset="0"/>
                </a:rPr>
                <a:t> </a:t>
              </a:r>
              <a:r>
                <a:rPr lang="en-US" sz="1100" b="1" dirty="0" err="1">
                  <a:solidFill>
                    <a:srgbClr val="008BC8"/>
                  </a:solidFill>
                  <a:latin typeface="Verdana" panose="020B0604030504040204" pitchFamily="34" charset="0"/>
                  <a:ea typeface="Verdana" panose="020B0604030504040204" pitchFamily="34" charset="0"/>
                  <a:cs typeface="Verdana" panose="020B0604030504040204" pitchFamily="34" charset="0"/>
                </a:rPr>
                <a:t>similare</a:t>
              </a:r>
              <a:endParaRPr lang="en-US" sz="1100" b="1" dirty="0">
                <a:solidFill>
                  <a:srgbClr val="008BC8"/>
                </a:solidFill>
                <a:latin typeface="Verdana" panose="020B0604030504040204" pitchFamily="34" charset="0"/>
                <a:ea typeface="Verdana" panose="020B0604030504040204" pitchFamily="34" charset="0"/>
                <a:cs typeface="Verdana" panose="020B0604030504040204" pitchFamily="34" charset="0"/>
              </a:endParaRPr>
            </a:p>
            <a:p>
              <a:pPr algn="ctr"/>
              <a:r>
                <a:rPr lang="en-GB" sz="1100" b="1" dirty="0">
                  <a:solidFill>
                    <a:srgbClr val="008BC8"/>
                  </a:solidFill>
                  <a:latin typeface="Verdana" panose="020B0604030504040204" pitchFamily="34" charset="0"/>
                  <a:ea typeface="Verdana" panose="020B0604030504040204" pitchFamily="34" charset="0"/>
                  <a:cs typeface="Verdana" panose="020B0604030504040204" pitchFamily="34" charset="0"/>
                </a:rPr>
                <a:t> </a:t>
              </a:r>
            </a:p>
          </p:txBody>
        </p:sp>
        <p:sp>
          <p:nvSpPr>
            <p:cNvPr id="47" name="TextBox 46"/>
            <p:cNvSpPr txBox="1"/>
            <p:nvPr/>
          </p:nvSpPr>
          <p:spPr>
            <a:xfrm>
              <a:off x="5724128" y="3838372"/>
              <a:ext cx="1300220" cy="261610"/>
            </a:xfrm>
            <a:prstGeom prst="rect">
              <a:avLst/>
            </a:prstGeom>
            <a:noFill/>
          </p:spPr>
          <p:txBody>
            <a:bodyPr wrap="square" rtlCol="0">
              <a:spAutoFit/>
            </a:bodyPr>
            <a:lstStyle/>
            <a:p>
              <a:pPr algn="ctr"/>
              <a:r>
                <a:rPr lang="vi-VN" sz="1100" b="1" dirty="0" smtClean="0">
                  <a:solidFill>
                    <a:srgbClr val="008BC8"/>
                  </a:solidFill>
                  <a:latin typeface="Verdana" panose="020B0604030504040204" pitchFamily="34" charset="0"/>
                  <a:ea typeface="Verdana" panose="020B0604030504040204" pitchFamily="34" charset="0"/>
                  <a:cs typeface="Verdana" panose="020B0604030504040204" pitchFamily="34" charset="0"/>
                </a:rPr>
                <a:t>Ce </a:t>
              </a:r>
              <a:r>
                <a:rPr lang="vi-VN" sz="1100" b="1" dirty="0">
                  <a:solidFill>
                    <a:srgbClr val="008BC8"/>
                  </a:solidFill>
                  <a:latin typeface="Verdana" panose="020B0604030504040204" pitchFamily="34" charset="0"/>
                  <a:ea typeface="Verdana" panose="020B0604030504040204" pitchFamily="34" charset="0"/>
                  <a:cs typeface="Verdana" panose="020B0604030504040204" pitchFamily="34" charset="0"/>
                </a:rPr>
                <a:t>să faceţi?</a:t>
              </a:r>
              <a:r>
                <a:rPr lang="en-GB" sz="1100" b="1" dirty="0" smtClean="0">
                  <a:solidFill>
                    <a:srgbClr val="008BC8"/>
                  </a:solidFill>
                  <a:latin typeface="Verdana" panose="020B0604030504040204" pitchFamily="34" charset="0"/>
                  <a:ea typeface="Verdana" panose="020B0604030504040204" pitchFamily="34" charset="0"/>
                  <a:cs typeface="Verdana" panose="020B0604030504040204" pitchFamily="34" charset="0"/>
                </a:rPr>
                <a:t> </a:t>
              </a:r>
              <a:endParaRPr lang="en-GB" sz="1100" b="1" dirty="0">
                <a:solidFill>
                  <a:srgbClr val="008BC8"/>
                </a:solidFill>
                <a:latin typeface="Verdana" panose="020B0604030504040204" pitchFamily="34" charset="0"/>
                <a:ea typeface="Verdana" panose="020B0604030504040204" pitchFamily="34" charset="0"/>
                <a:cs typeface="Verdana" panose="020B0604030504040204" pitchFamily="34" charset="0"/>
              </a:endParaRPr>
            </a:p>
          </p:txBody>
        </p:sp>
        <p:sp>
          <p:nvSpPr>
            <p:cNvPr id="48" name="TextBox 47"/>
            <p:cNvSpPr txBox="1"/>
            <p:nvPr/>
          </p:nvSpPr>
          <p:spPr>
            <a:xfrm>
              <a:off x="2263668" y="4891529"/>
              <a:ext cx="1444236" cy="769441"/>
            </a:xfrm>
            <a:prstGeom prst="rect">
              <a:avLst/>
            </a:prstGeom>
            <a:noFill/>
          </p:spPr>
          <p:txBody>
            <a:bodyPr wrap="square" rtlCol="0">
              <a:spAutoFit/>
            </a:bodyPr>
            <a:lstStyle/>
            <a:p>
              <a:pPr algn="ctr"/>
              <a:r>
                <a:rPr lang="ro-RO" sz="1100" b="1" dirty="0" err="1" smtClean="0">
                  <a:solidFill>
                    <a:srgbClr val="008BC8"/>
                  </a:solidFill>
                  <a:latin typeface="Verdana" panose="020B0604030504040204" pitchFamily="34" charset="0"/>
                  <a:ea typeface="Verdana" panose="020B0604030504040204" pitchFamily="34" charset="0"/>
                  <a:cs typeface="Verdana" panose="020B0604030504040204" pitchFamily="34" charset="0"/>
                </a:rPr>
                <a:t>Nicio</a:t>
              </a:r>
              <a:r>
                <a:rPr lang="ro-RO" sz="1100" b="1" dirty="0" smtClean="0">
                  <a:solidFill>
                    <a:srgbClr val="008BC8"/>
                  </a:solidFill>
                  <a:latin typeface="Verdana" panose="020B0604030504040204" pitchFamily="34" charset="0"/>
                  <a:ea typeface="Verdana" panose="020B0604030504040204" pitchFamily="34" charset="0"/>
                  <a:cs typeface="Verdana" panose="020B0604030504040204" pitchFamily="34" charset="0"/>
                </a:rPr>
                <a:t> </a:t>
              </a:r>
              <a:r>
                <a:rPr lang="ro-RO" sz="1100" b="1" dirty="0">
                  <a:solidFill>
                    <a:srgbClr val="008BC8"/>
                  </a:solidFill>
                  <a:latin typeface="Verdana" panose="020B0604030504040204" pitchFamily="34" charset="0"/>
                  <a:ea typeface="Verdana" panose="020B0604030504040204" pitchFamily="34" charset="0"/>
                  <a:cs typeface="Verdana" panose="020B0604030504040204" pitchFamily="34" charset="0"/>
                </a:rPr>
                <a:t>o altă acţiune în acest </a:t>
              </a:r>
              <a:r>
                <a:rPr lang="ro-RO" sz="1100" b="1" dirty="0" smtClean="0">
                  <a:solidFill>
                    <a:srgbClr val="008BC8"/>
                  </a:solidFill>
                  <a:latin typeface="Verdana" panose="020B0604030504040204" pitchFamily="34" charset="0"/>
                  <a:ea typeface="Verdana" panose="020B0604030504040204" pitchFamily="34" charset="0"/>
                  <a:cs typeface="Verdana" panose="020B0604030504040204" pitchFamily="34" charset="0"/>
                </a:rPr>
                <a:t>moment</a:t>
              </a:r>
              <a:endParaRPr lang="en-US" sz="1100" b="1" dirty="0" smtClean="0">
                <a:solidFill>
                  <a:srgbClr val="008BC8"/>
                </a:solidFill>
                <a:latin typeface="Verdana" panose="020B0604030504040204" pitchFamily="34" charset="0"/>
                <a:ea typeface="Verdana" panose="020B0604030504040204" pitchFamily="34" charset="0"/>
                <a:cs typeface="Verdana" panose="020B0604030504040204" pitchFamily="34" charset="0"/>
              </a:endParaRPr>
            </a:p>
            <a:p>
              <a:pPr algn="ctr"/>
              <a:r>
                <a:rPr lang="en-GB" sz="1100" b="1" dirty="0" smtClean="0">
                  <a:solidFill>
                    <a:srgbClr val="008BC8"/>
                  </a:solidFill>
                  <a:latin typeface="Verdana" panose="020B0604030504040204" pitchFamily="34" charset="0"/>
                  <a:ea typeface="Verdana" panose="020B0604030504040204" pitchFamily="34" charset="0"/>
                  <a:cs typeface="Verdana" panose="020B0604030504040204" pitchFamily="34" charset="0"/>
                </a:rPr>
                <a:t> </a:t>
              </a:r>
              <a:endParaRPr lang="en-GB" sz="1100" b="1" dirty="0">
                <a:solidFill>
                  <a:srgbClr val="008BC8"/>
                </a:solidFill>
                <a:latin typeface="Verdana" panose="020B0604030504040204" pitchFamily="34" charset="0"/>
                <a:ea typeface="Verdana" panose="020B0604030504040204" pitchFamily="34" charset="0"/>
                <a:cs typeface="Verdana" panose="020B0604030504040204" pitchFamily="34" charset="0"/>
              </a:endParaRPr>
            </a:p>
          </p:txBody>
        </p:sp>
        <p:sp>
          <p:nvSpPr>
            <p:cNvPr id="49" name="TextBox 48"/>
            <p:cNvSpPr txBox="1"/>
            <p:nvPr/>
          </p:nvSpPr>
          <p:spPr>
            <a:xfrm>
              <a:off x="5652120" y="4939437"/>
              <a:ext cx="1440000" cy="600164"/>
            </a:xfrm>
            <a:prstGeom prst="rect">
              <a:avLst/>
            </a:prstGeom>
            <a:noFill/>
          </p:spPr>
          <p:txBody>
            <a:bodyPr wrap="square" rtlCol="0">
              <a:spAutoFit/>
            </a:bodyPr>
            <a:lstStyle/>
            <a:p>
              <a:pPr algn="ctr"/>
              <a:r>
                <a:rPr lang="vi-VN" sz="1100" b="1" dirty="0" smtClean="0">
                  <a:solidFill>
                    <a:srgbClr val="008BC8"/>
                  </a:solidFill>
                  <a:latin typeface="Verdana" panose="020B0604030504040204" pitchFamily="34" charset="0"/>
                  <a:ea typeface="Verdana" panose="020B0604030504040204" pitchFamily="34" charset="0"/>
                  <a:cs typeface="Verdana" panose="020B0604030504040204" pitchFamily="34" charset="0"/>
                </a:rPr>
                <a:t>Nicio </a:t>
              </a:r>
              <a:r>
                <a:rPr lang="vi-VN" sz="1100" b="1" dirty="0">
                  <a:solidFill>
                    <a:srgbClr val="008BC8"/>
                  </a:solidFill>
                  <a:latin typeface="Verdana" panose="020B0604030504040204" pitchFamily="34" charset="0"/>
                  <a:ea typeface="Verdana" panose="020B0604030504040204" pitchFamily="34" charset="0"/>
                  <a:cs typeface="Verdana" panose="020B0604030504040204" pitchFamily="34" charset="0"/>
                </a:rPr>
                <a:t>o altă acţiune în acest </a:t>
              </a:r>
              <a:r>
                <a:rPr lang="vi-VN" sz="1100" b="1" dirty="0" smtClean="0">
                  <a:solidFill>
                    <a:srgbClr val="008BC8"/>
                  </a:solidFill>
                  <a:latin typeface="Verdana" panose="020B0604030504040204" pitchFamily="34" charset="0"/>
                  <a:ea typeface="Verdana" panose="020B0604030504040204" pitchFamily="34" charset="0"/>
                  <a:cs typeface="Verdana" panose="020B0604030504040204" pitchFamily="34" charset="0"/>
                </a:rPr>
                <a:t>moment</a:t>
              </a:r>
              <a:endParaRPr lang="en-GB" sz="1100" b="1" dirty="0">
                <a:solidFill>
                  <a:srgbClr val="008BC8"/>
                </a:solidFill>
                <a:latin typeface="Verdana" panose="020B0604030504040204" pitchFamily="34" charset="0"/>
                <a:ea typeface="Verdana" panose="020B0604030504040204" pitchFamily="34" charset="0"/>
                <a:cs typeface="Verdana" panose="020B0604030504040204" pitchFamily="34" charset="0"/>
              </a:endParaRPr>
            </a:p>
          </p:txBody>
        </p:sp>
        <p:sp>
          <p:nvSpPr>
            <p:cNvPr id="50" name="TextBox 49"/>
            <p:cNvSpPr txBox="1"/>
            <p:nvPr/>
          </p:nvSpPr>
          <p:spPr>
            <a:xfrm>
              <a:off x="3782252" y="4875798"/>
              <a:ext cx="1725295" cy="938719"/>
            </a:xfrm>
            <a:prstGeom prst="rect">
              <a:avLst/>
            </a:prstGeom>
            <a:noFill/>
          </p:spPr>
          <p:txBody>
            <a:bodyPr wrap="square" rtlCol="0">
              <a:spAutoFit/>
            </a:bodyPr>
            <a:lstStyle/>
            <a:p>
              <a:pPr algn="ctr"/>
              <a:r>
                <a:rPr lang="vi-VN" sz="1100" b="1" dirty="0" smtClean="0">
                  <a:solidFill>
                    <a:srgbClr val="008BC8"/>
                  </a:solidFill>
                  <a:latin typeface="Verdana" panose="020B0604030504040204" pitchFamily="34" charset="0"/>
                  <a:ea typeface="Verdana" panose="020B0604030504040204" pitchFamily="34" charset="0"/>
                  <a:cs typeface="Verdana" panose="020B0604030504040204" pitchFamily="34" charset="0"/>
                </a:rPr>
                <a:t>Publicarea </a:t>
              </a:r>
              <a:r>
                <a:rPr lang="vi-VN" sz="1100" b="1" dirty="0">
                  <a:solidFill>
                    <a:srgbClr val="008BC8"/>
                  </a:solidFill>
                  <a:latin typeface="Verdana" panose="020B0604030504040204" pitchFamily="34" charset="0"/>
                  <a:ea typeface="Verdana" panose="020B0604030504040204" pitchFamily="34" charset="0"/>
                  <a:cs typeface="Verdana" panose="020B0604030504040204" pitchFamily="34" charset="0"/>
                </a:rPr>
                <a:t>în Instrumentul </a:t>
              </a:r>
              <a:r>
                <a:rPr lang="vi-VN" sz="1100" b="1" dirty="0" smtClean="0">
                  <a:solidFill>
                    <a:srgbClr val="008BC8"/>
                  </a:solidFill>
                  <a:latin typeface="Verdana" panose="020B0604030504040204" pitchFamily="34" charset="0"/>
                  <a:ea typeface="Verdana" panose="020B0604030504040204" pitchFamily="34" charset="0"/>
                  <a:cs typeface="Verdana" panose="020B0604030504040204" pitchFamily="34" charset="0"/>
                </a:rPr>
                <a:t>pen</a:t>
              </a:r>
              <a:r>
                <a:rPr lang="en-US" sz="1100" b="1" dirty="0" smtClean="0">
                  <a:solidFill>
                    <a:srgbClr val="008BC8"/>
                  </a:solidFill>
                  <a:latin typeface="Verdana" panose="020B0604030504040204" pitchFamily="34" charset="0"/>
                  <a:ea typeface="Verdana" panose="020B0604030504040204" pitchFamily="34" charset="0"/>
                  <a:cs typeface="Verdana" panose="020B0604030504040204" pitchFamily="34" charset="0"/>
                </a:rPr>
                <a:t>-</a:t>
              </a:r>
              <a:r>
                <a:rPr lang="vi-VN" sz="1100" b="1" dirty="0" smtClean="0">
                  <a:solidFill>
                    <a:srgbClr val="008BC8"/>
                  </a:solidFill>
                  <a:latin typeface="Verdana" panose="020B0604030504040204" pitchFamily="34" charset="0"/>
                  <a:ea typeface="Verdana" panose="020B0604030504040204" pitchFamily="34" charset="0"/>
                  <a:cs typeface="Verdana" panose="020B0604030504040204" pitchFamily="34" charset="0"/>
                </a:rPr>
                <a:t>tru coordonarea activităţilor </a:t>
              </a:r>
              <a:r>
                <a:rPr lang="vi-VN" sz="1100" b="1" dirty="0">
                  <a:solidFill>
                    <a:srgbClr val="008BC8"/>
                  </a:solidFill>
                  <a:latin typeface="Verdana" panose="020B0604030504040204" pitchFamily="34" charset="0"/>
                  <a:ea typeface="Verdana" panose="020B0604030504040204" pitchFamily="34" charset="0"/>
                  <a:cs typeface="Verdana" panose="020B0604030504040204" pitchFamily="34" charset="0"/>
                </a:rPr>
                <a:t>publice (</a:t>
              </a:r>
              <a:r>
                <a:rPr lang="vi-VN" sz="1100" b="1" dirty="0" smtClean="0">
                  <a:solidFill>
                    <a:srgbClr val="008BC8"/>
                  </a:solidFill>
                  <a:latin typeface="Verdana" panose="020B0604030504040204" pitchFamily="34" charset="0"/>
                  <a:ea typeface="Verdana" panose="020B0604030504040204" pitchFamily="34" charset="0"/>
                  <a:cs typeface="Verdana" panose="020B0604030504040204" pitchFamily="34" charset="0"/>
                </a:rPr>
                <a:t>PACT)</a:t>
              </a:r>
              <a:endParaRPr lang="en-GB" sz="1100" b="1" dirty="0">
                <a:solidFill>
                  <a:srgbClr val="008BC8"/>
                </a:solidFill>
                <a:latin typeface="Verdana" panose="020B0604030504040204" pitchFamily="34" charset="0"/>
                <a:ea typeface="Verdana" panose="020B0604030504040204" pitchFamily="34" charset="0"/>
                <a:cs typeface="Verdana" panose="020B0604030504040204" pitchFamily="34" charset="0"/>
              </a:endParaRPr>
            </a:p>
          </p:txBody>
        </p:sp>
        <p:sp>
          <p:nvSpPr>
            <p:cNvPr id="51" name="TextBox 50"/>
            <p:cNvSpPr txBox="1"/>
            <p:nvPr/>
          </p:nvSpPr>
          <p:spPr>
            <a:xfrm>
              <a:off x="5565309" y="2055355"/>
              <a:ext cx="1594098" cy="938719"/>
            </a:xfrm>
            <a:prstGeom prst="rect">
              <a:avLst/>
            </a:prstGeom>
            <a:noFill/>
          </p:spPr>
          <p:txBody>
            <a:bodyPr wrap="square" rtlCol="0">
              <a:spAutoFit/>
            </a:bodyPr>
            <a:lstStyle/>
            <a:p>
              <a:pPr algn="ctr"/>
              <a:r>
                <a:rPr lang="vi-VN" sz="1100" b="1" dirty="0" smtClean="0">
                  <a:solidFill>
                    <a:srgbClr val="008BC8"/>
                  </a:solidFill>
                  <a:latin typeface="Verdana" panose="020B0604030504040204" pitchFamily="34" charset="0"/>
                  <a:ea typeface="Verdana" panose="020B0604030504040204" pitchFamily="34" charset="0"/>
                  <a:cs typeface="Verdana" panose="020B0604030504040204" pitchFamily="34" charset="0"/>
                </a:rPr>
                <a:t>Abordarea </a:t>
              </a:r>
              <a:r>
                <a:rPr lang="vi-VN" sz="1100" b="1" dirty="0">
                  <a:solidFill>
                    <a:srgbClr val="008BC8"/>
                  </a:solidFill>
                  <a:latin typeface="Verdana" panose="020B0604030504040204" pitchFamily="34" charset="0"/>
                  <a:ea typeface="Verdana" panose="020B0604030504040204" pitchFamily="34" charset="0"/>
                  <a:cs typeface="Verdana" panose="020B0604030504040204" pitchFamily="34" charset="0"/>
                </a:rPr>
                <a:t>îngrijorării prin intermediul </a:t>
              </a:r>
              <a:r>
                <a:rPr lang="vi-VN" sz="1100" b="1" dirty="0" smtClean="0">
                  <a:solidFill>
                    <a:srgbClr val="008BC8"/>
                  </a:solidFill>
                  <a:latin typeface="Verdana" panose="020B0604030504040204" pitchFamily="34" charset="0"/>
                  <a:ea typeface="Verdana" panose="020B0604030504040204" pitchFamily="34" charset="0"/>
                  <a:cs typeface="Verdana" panose="020B0604030504040204" pitchFamily="34" charset="0"/>
                </a:rPr>
                <a:t>legislaţiei</a:t>
              </a:r>
              <a:r>
                <a:rPr lang="en-US" sz="1100" b="1" dirty="0" smtClean="0">
                  <a:solidFill>
                    <a:srgbClr val="008BC8"/>
                  </a:solidFill>
                  <a:latin typeface="Verdana" panose="020B0604030504040204" pitchFamily="34" charset="0"/>
                  <a:ea typeface="Verdana" panose="020B0604030504040204" pitchFamily="34" charset="0"/>
                  <a:cs typeface="Verdana" panose="020B0604030504040204" pitchFamily="34" charset="0"/>
                </a:rPr>
                <a:t>,</a:t>
              </a:r>
              <a:r>
                <a:rPr lang="vi-VN" sz="1100" b="1" dirty="0" smtClean="0">
                  <a:solidFill>
                    <a:srgbClr val="008BC8"/>
                  </a:solidFill>
                  <a:latin typeface="Verdana" panose="020B0604030504040204" pitchFamily="34" charset="0"/>
                  <a:ea typeface="Verdana" panose="020B0604030504040204" pitchFamily="34" charset="0"/>
                  <a:cs typeface="Verdana" panose="020B0604030504040204" pitchFamily="34" charset="0"/>
                </a:rPr>
                <a:t> </a:t>
              </a:r>
              <a:r>
                <a:rPr lang="vi-VN" sz="1100" b="1" dirty="0">
                  <a:solidFill>
                    <a:srgbClr val="008BC8"/>
                  </a:solidFill>
                  <a:latin typeface="Verdana" panose="020B0604030504040204" pitchFamily="34" charset="0"/>
                  <a:ea typeface="Verdana" panose="020B0604030504040204" pitchFamily="34" charset="0"/>
                  <a:cs typeface="Verdana" panose="020B0604030504040204" pitchFamily="34" charset="0"/>
                </a:rPr>
                <a:t>alta decât </a:t>
              </a:r>
              <a:r>
                <a:rPr lang="vi-VN" sz="1100" b="1" dirty="0" smtClean="0">
                  <a:solidFill>
                    <a:srgbClr val="008BC8"/>
                  </a:solidFill>
                  <a:latin typeface="Verdana" panose="020B0604030504040204" pitchFamily="34" charset="0"/>
                  <a:ea typeface="Verdana" panose="020B0604030504040204" pitchFamily="34" charset="0"/>
                  <a:cs typeface="Verdana" panose="020B0604030504040204" pitchFamily="34" charset="0"/>
                </a:rPr>
                <a:t>REACH/CLP</a:t>
              </a:r>
              <a:endParaRPr lang="en-GB" sz="1100" b="1" dirty="0">
                <a:solidFill>
                  <a:srgbClr val="008BC8"/>
                </a:solidFill>
                <a:latin typeface="Verdana" panose="020B0604030504040204" pitchFamily="34" charset="0"/>
                <a:ea typeface="Verdana" panose="020B0604030504040204" pitchFamily="34" charset="0"/>
                <a:cs typeface="Verdana" panose="020B0604030504040204" pitchFamily="34" charset="0"/>
              </a:endParaRPr>
            </a:p>
          </p:txBody>
        </p:sp>
        <p:sp>
          <p:nvSpPr>
            <p:cNvPr id="52" name="TextBox 51"/>
            <p:cNvSpPr txBox="1"/>
            <p:nvPr/>
          </p:nvSpPr>
          <p:spPr>
            <a:xfrm>
              <a:off x="7358106" y="3583929"/>
              <a:ext cx="1462366" cy="769441"/>
            </a:xfrm>
            <a:prstGeom prst="rect">
              <a:avLst/>
            </a:prstGeom>
            <a:noFill/>
          </p:spPr>
          <p:txBody>
            <a:bodyPr wrap="square" rtlCol="0">
              <a:spAutoFit/>
            </a:bodyPr>
            <a:lstStyle/>
            <a:p>
              <a:pPr algn="ctr"/>
              <a:r>
                <a:rPr lang="vi-VN" sz="1100" b="1" dirty="0" smtClean="0">
                  <a:solidFill>
                    <a:srgbClr val="008BC8"/>
                  </a:solidFill>
                  <a:latin typeface="Verdana" panose="020B0604030504040204" pitchFamily="34" charset="0"/>
                  <a:ea typeface="Verdana" panose="020B0604030504040204" pitchFamily="34" charset="0"/>
                  <a:cs typeface="Verdana" panose="020B0604030504040204" pitchFamily="34" charset="0"/>
                </a:rPr>
                <a:t>Abordarea îngrijorării </a:t>
              </a:r>
              <a:r>
                <a:rPr lang="vi-VN" sz="1100" b="1" dirty="0">
                  <a:solidFill>
                    <a:srgbClr val="008BC8"/>
                  </a:solidFill>
                  <a:latin typeface="Verdana" panose="020B0604030504040204" pitchFamily="34" charset="0"/>
                  <a:ea typeface="Verdana" panose="020B0604030504040204" pitchFamily="34" charset="0"/>
                  <a:cs typeface="Verdana" panose="020B0604030504040204" pitchFamily="34" charset="0"/>
                </a:rPr>
                <a:t>prin intermediul </a:t>
              </a:r>
              <a:r>
                <a:rPr lang="vi-VN" sz="1100" b="1" dirty="0" smtClean="0">
                  <a:solidFill>
                    <a:srgbClr val="008BC8"/>
                  </a:solidFill>
                  <a:latin typeface="Verdana" panose="020B0604030504040204" pitchFamily="34" charset="0"/>
                  <a:ea typeface="Verdana" panose="020B0604030504040204" pitchFamily="34" charset="0"/>
                  <a:cs typeface="Verdana" panose="020B0604030504040204" pitchFamily="34" charset="0"/>
                </a:rPr>
                <a:t>REACH/CLP</a:t>
              </a:r>
              <a:endParaRPr lang="en-GB" sz="1100" b="1" dirty="0">
                <a:solidFill>
                  <a:srgbClr val="008BC8"/>
                </a:solidFill>
                <a:latin typeface="Verdana" panose="020B0604030504040204" pitchFamily="34" charset="0"/>
                <a:ea typeface="Verdana" panose="020B0604030504040204" pitchFamily="34" charset="0"/>
                <a:cs typeface="Verdana" panose="020B0604030504040204" pitchFamily="34" charset="0"/>
              </a:endParaRPr>
            </a:p>
          </p:txBody>
        </p:sp>
        <p:sp>
          <p:nvSpPr>
            <p:cNvPr id="5" name="Chevron 4"/>
            <p:cNvSpPr/>
            <p:nvPr/>
          </p:nvSpPr>
          <p:spPr>
            <a:xfrm rot="5400000">
              <a:off x="993665" y="2780928"/>
              <a:ext cx="553999" cy="553999"/>
            </a:xfrm>
            <a:prstGeom prst="chevron">
              <a:avLst/>
            </a:prstGeom>
            <a:solidFill>
              <a:srgbClr val="008BC8"/>
            </a:solidFill>
            <a:ln>
              <a:solidFill>
                <a:srgbClr val="008B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8" name="Right Arrow 7"/>
            <p:cNvSpPr/>
            <p:nvPr/>
          </p:nvSpPr>
          <p:spPr>
            <a:xfrm>
              <a:off x="1907704" y="3780336"/>
              <a:ext cx="432048" cy="288336"/>
            </a:xfrm>
            <a:prstGeom prst="rightArrow">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ight Arrow 37"/>
            <p:cNvSpPr/>
            <p:nvPr/>
          </p:nvSpPr>
          <p:spPr>
            <a:xfrm>
              <a:off x="5364088" y="3802753"/>
              <a:ext cx="432048" cy="288336"/>
            </a:xfrm>
            <a:prstGeom prst="rightArrow">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ight Arrow 38"/>
            <p:cNvSpPr/>
            <p:nvPr/>
          </p:nvSpPr>
          <p:spPr>
            <a:xfrm>
              <a:off x="7020432" y="3813816"/>
              <a:ext cx="432048" cy="288336"/>
            </a:xfrm>
            <a:prstGeom prst="rightArrow">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Right Arrow 39"/>
            <p:cNvSpPr/>
            <p:nvPr/>
          </p:nvSpPr>
          <p:spPr>
            <a:xfrm rot="16200000">
              <a:off x="6156024" y="3140817"/>
              <a:ext cx="432048" cy="288336"/>
            </a:xfrm>
            <a:prstGeom prst="rightArrow">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Right Arrow 40"/>
            <p:cNvSpPr/>
            <p:nvPr/>
          </p:nvSpPr>
          <p:spPr>
            <a:xfrm rot="5400000">
              <a:off x="6152251" y="4506334"/>
              <a:ext cx="432048" cy="288336"/>
            </a:xfrm>
            <a:prstGeom prst="rightArrow">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Right Arrow 41"/>
            <p:cNvSpPr/>
            <p:nvPr/>
          </p:nvSpPr>
          <p:spPr>
            <a:xfrm rot="5400000">
              <a:off x="4499840" y="4508968"/>
              <a:ext cx="432048" cy="288336"/>
            </a:xfrm>
            <a:prstGeom prst="rightArrow">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ight Arrow 33"/>
            <p:cNvSpPr/>
            <p:nvPr/>
          </p:nvSpPr>
          <p:spPr>
            <a:xfrm>
              <a:off x="3635896" y="3789040"/>
              <a:ext cx="432048" cy="288336"/>
            </a:xfrm>
            <a:prstGeom prst="rightArrow">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p:cNvSpPr txBox="1"/>
            <p:nvPr/>
          </p:nvSpPr>
          <p:spPr>
            <a:xfrm>
              <a:off x="3569682" y="3810097"/>
              <a:ext cx="570270" cy="246221"/>
            </a:xfrm>
            <a:prstGeom prst="rect">
              <a:avLst/>
            </a:prstGeom>
            <a:noFill/>
          </p:spPr>
          <p:txBody>
            <a:bodyPr wrap="square" rtlCol="0">
              <a:spAutoFit/>
            </a:bodyPr>
            <a:lstStyle/>
            <a:p>
              <a:pPr algn="ctr"/>
              <a:r>
                <a:rPr lang="en-GB" sz="1000" b="1" dirty="0" smtClean="0">
                  <a:latin typeface="Verdana" panose="020B0604030504040204" pitchFamily="34" charset="0"/>
                  <a:ea typeface="Verdana" panose="020B0604030504040204" pitchFamily="34" charset="0"/>
                  <a:cs typeface="Verdana" panose="020B0604030504040204" pitchFamily="34" charset="0"/>
                </a:rPr>
                <a:t>DA</a:t>
              </a:r>
              <a:endParaRPr lang="en-GB" sz="1000" b="1" dirty="0">
                <a:latin typeface="Verdana" panose="020B0604030504040204" pitchFamily="34" charset="0"/>
                <a:ea typeface="Verdana" panose="020B0604030504040204" pitchFamily="34" charset="0"/>
                <a:cs typeface="Verdana" panose="020B0604030504040204" pitchFamily="34" charset="0"/>
              </a:endParaRPr>
            </a:p>
          </p:txBody>
        </p:sp>
        <p:sp>
          <p:nvSpPr>
            <p:cNvPr id="35" name="Right Arrow 34"/>
            <p:cNvSpPr/>
            <p:nvPr/>
          </p:nvSpPr>
          <p:spPr>
            <a:xfrm rot="5400000">
              <a:off x="2774697" y="4508968"/>
              <a:ext cx="432048" cy="288336"/>
            </a:xfrm>
            <a:prstGeom prst="rightArrow">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TextBox 36"/>
            <p:cNvSpPr txBox="1"/>
            <p:nvPr/>
          </p:nvSpPr>
          <p:spPr>
            <a:xfrm>
              <a:off x="2705586" y="4406915"/>
              <a:ext cx="570270" cy="246221"/>
            </a:xfrm>
            <a:prstGeom prst="rect">
              <a:avLst/>
            </a:prstGeom>
            <a:noFill/>
          </p:spPr>
          <p:txBody>
            <a:bodyPr wrap="square" rtlCol="0">
              <a:spAutoFit/>
            </a:bodyPr>
            <a:lstStyle/>
            <a:p>
              <a:pPr algn="ctr"/>
              <a:r>
                <a:rPr lang="en-GB" sz="1000" b="1" dirty="0" smtClean="0">
                  <a:latin typeface="Verdana" panose="020B0604030504040204" pitchFamily="34" charset="0"/>
                  <a:ea typeface="Verdana" panose="020B0604030504040204" pitchFamily="34" charset="0"/>
                  <a:cs typeface="Verdana" panose="020B0604030504040204" pitchFamily="34" charset="0"/>
                </a:rPr>
                <a:t>NU</a:t>
              </a:r>
              <a:endParaRPr lang="en-GB" sz="1000" b="1" dirty="0">
                <a:latin typeface="Verdana" panose="020B0604030504040204" pitchFamily="34" charset="0"/>
                <a:ea typeface="Verdana" panose="020B0604030504040204" pitchFamily="34" charset="0"/>
                <a:cs typeface="Verdana" panose="020B0604030504040204" pitchFamily="34" charset="0"/>
              </a:endParaRPr>
            </a:p>
          </p:txBody>
        </p:sp>
      </p:grpSp>
      <p:sp>
        <p:nvSpPr>
          <p:cNvPr id="15" name="Rectangle 14"/>
          <p:cNvSpPr/>
          <p:nvPr/>
        </p:nvSpPr>
        <p:spPr>
          <a:xfrm>
            <a:off x="2767403" y="3244334"/>
            <a:ext cx="184731" cy="369332"/>
          </a:xfrm>
          <a:prstGeom prst="rect">
            <a:avLst/>
          </a:prstGeom>
        </p:spPr>
        <p:txBody>
          <a:bodyPr wrap="none">
            <a:spAutoFit/>
          </a:bodyPr>
          <a:lstStyle/>
          <a:p>
            <a:endParaRPr lang="en-US" dirty="0"/>
          </a:p>
        </p:txBody>
      </p:sp>
    </p:spTree>
    <p:extLst>
      <p:ext uri="{BB962C8B-B14F-4D97-AF65-F5344CB8AC3E}">
        <p14:creationId xmlns:p14="http://schemas.microsoft.com/office/powerpoint/2010/main" val="216302258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68344" y="645984"/>
            <a:ext cx="995975" cy="838800"/>
          </a:xfrm>
          <a:prstGeom prst="rect">
            <a:avLst/>
          </a:prstGeom>
        </p:spPr>
      </p:pic>
      <p:sp>
        <p:nvSpPr>
          <p:cNvPr id="2" name="Title 1"/>
          <p:cNvSpPr>
            <a:spLocks noGrp="1"/>
          </p:cNvSpPr>
          <p:nvPr>
            <p:ph type="ctrTitle"/>
          </p:nvPr>
        </p:nvSpPr>
        <p:spPr>
          <a:xfrm>
            <a:off x="395536" y="404664"/>
            <a:ext cx="8424936" cy="1470025"/>
          </a:xfrm>
        </p:spPr>
        <p:txBody>
          <a:bodyPr>
            <a:noAutofit/>
          </a:bodyPr>
          <a:lstStyle/>
          <a:p>
            <a:pPr lvl="0" algn="l"/>
            <a:r>
              <a:rPr lang="ro-RO" sz="28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RMOA </a:t>
            </a:r>
            <a:r>
              <a:rPr lang="ro-RO" sz="2800" b="1" dirty="0">
                <a:solidFill>
                  <a:srgbClr val="0046AD"/>
                </a:solidFill>
                <a:latin typeface="Verdana" panose="020B0604030504040204" pitchFamily="34" charset="0"/>
                <a:ea typeface="Verdana" panose="020B0604030504040204" pitchFamily="34" charset="0"/>
                <a:cs typeface="Verdana" panose="020B0604030504040204" pitchFamily="34" charset="0"/>
              </a:rPr>
              <a:t>şi PACT, sfaturi pentru </a:t>
            </a:r>
            <a:r>
              <a:rPr lang="ro-RO" sz="2800" b="1" dirty="0" err="1" smtClean="0">
                <a:solidFill>
                  <a:srgbClr val="0046AD"/>
                </a:solidFill>
                <a:latin typeface="Verdana" panose="020B0604030504040204" pitchFamily="34" charset="0"/>
                <a:ea typeface="Verdana" panose="020B0604030504040204" pitchFamily="34" charset="0"/>
                <a:cs typeface="Verdana" panose="020B0604030504040204" pitchFamily="34" charset="0"/>
              </a:rPr>
              <a:t>UAs</a:t>
            </a:r>
            <a:endParaRPr lang="en-GB" sz="2800" b="1" dirty="0">
              <a:solidFill>
                <a:srgbClr val="0046AD"/>
              </a:solidFill>
              <a:latin typeface="Verdana" panose="020B0604030504040204" pitchFamily="34" charset="0"/>
              <a:ea typeface="Verdana" panose="020B0604030504040204" pitchFamily="34" charset="0"/>
              <a:cs typeface="Verdana" panose="020B0604030504040204" pitchFamily="34" charset="0"/>
            </a:endParaRPr>
          </a:p>
        </p:txBody>
      </p:sp>
      <p:sp>
        <p:nvSpPr>
          <p:cNvPr id="3" name="TextBox 2"/>
          <p:cNvSpPr txBox="1"/>
          <p:nvPr/>
        </p:nvSpPr>
        <p:spPr>
          <a:xfrm>
            <a:off x="539552" y="1772816"/>
            <a:ext cx="7704856" cy="4093428"/>
          </a:xfrm>
          <a:prstGeom prst="rect">
            <a:avLst/>
          </a:prstGeom>
          <a:noFill/>
        </p:spPr>
        <p:txBody>
          <a:bodyPr wrap="square" rtlCol="0">
            <a:spAutoFit/>
          </a:bodyPr>
          <a:lstStyle/>
          <a:p>
            <a:r>
              <a:rPr lang="ro-RO" sz="2000" dirty="0">
                <a:latin typeface="Verdana" panose="020B0604030504040204" pitchFamily="34" charset="0"/>
                <a:ea typeface="Verdana" panose="020B0604030504040204" pitchFamily="34" charset="0"/>
                <a:cs typeface="Verdana" panose="020B0604030504040204" pitchFamily="34" charset="0"/>
              </a:rPr>
              <a:t>Instrumentul de coordonare a activităților publice (PACT) enumeră substanțele pentru care este în curs sau a fost finalizată o analiză </a:t>
            </a:r>
            <a:r>
              <a:rPr lang="en-US" sz="2000" dirty="0" smtClean="0">
                <a:latin typeface="Verdana" panose="020B0604030504040204" pitchFamily="34" charset="0"/>
                <a:ea typeface="Verdana" panose="020B0604030504040204" pitchFamily="34" charset="0"/>
                <a:cs typeface="Verdana" panose="020B0604030504040204" pitchFamily="34" charset="0"/>
              </a:rPr>
              <a:t>a </a:t>
            </a:r>
            <a:r>
              <a:rPr lang="ro-RO" sz="2000" dirty="0" err="1" smtClean="0">
                <a:latin typeface="Verdana" panose="020B0604030504040204" pitchFamily="34" charset="0"/>
                <a:ea typeface="Verdana" panose="020B0604030504040204" pitchFamily="34" charset="0"/>
                <a:cs typeface="Verdana" panose="020B0604030504040204" pitchFamily="34" charset="0"/>
              </a:rPr>
              <a:t>opțiun</a:t>
            </a:r>
            <a:r>
              <a:rPr lang="en-US" sz="2000" dirty="0" smtClean="0">
                <a:latin typeface="Verdana" panose="020B0604030504040204" pitchFamily="34" charset="0"/>
                <a:ea typeface="Verdana" panose="020B0604030504040204" pitchFamily="34" charset="0"/>
                <a:cs typeface="Verdana" panose="020B0604030504040204" pitchFamily="34" charset="0"/>
              </a:rPr>
              <a:t>ii</a:t>
            </a:r>
            <a:r>
              <a:rPr lang="ro-RO" sz="2000" dirty="0" smtClean="0">
                <a:latin typeface="Verdana" panose="020B0604030504040204" pitchFamily="34" charset="0"/>
                <a:ea typeface="Verdana" panose="020B0604030504040204" pitchFamily="34" charset="0"/>
                <a:cs typeface="Verdana" panose="020B0604030504040204" pitchFamily="34" charset="0"/>
              </a:rPr>
              <a:t> </a:t>
            </a:r>
            <a:r>
              <a:rPr lang="ro-RO" sz="2000" dirty="0">
                <a:latin typeface="Verdana" panose="020B0604030504040204" pitchFamily="34" charset="0"/>
                <a:ea typeface="Verdana" panose="020B0604030504040204" pitchFamily="34" charset="0"/>
                <a:cs typeface="Verdana" panose="020B0604030504040204" pitchFamily="34" charset="0"/>
              </a:rPr>
              <a:t>de gestionare a riscurilor (RMOA) sau o evaluare informală a pericolelor pentru proprietățile </a:t>
            </a:r>
            <a:r>
              <a:rPr lang="ro-RO" sz="2000" dirty="0" smtClean="0">
                <a:latin typeface="Verdana" panose="020B0604030504040204" pitchFamily="34" charset="0"/>
                <a:ea typeface="Verdana" panose="020B0604030504040204" pitchFamily="34" charset="0"/>
                <a:cs typeface="Verdana" panose="020B0604030504040204" pitchFamily="34" charset="0"/>
              </a:rPr>
              <a:t>PBT/</a:t>
            </a:r>
            <a:r>
              <a:rPr lang="ro-RO" sz="2000" dirty="0" err="1" smtClean="0">
                <a:latin typeface="Verdana" panose="020B0604030504040204" pitchFamily="34" charset="0"/>
                <a:ea typeface="Verdana" panose="020B0604030504040204" pitchFamily="34" charset="0"/>
                <a:cs typeface="Verdana" panose="020B0604030504040204" pitchFamily="34" charset="0"/>
              </a:rPr>
              <a:t>vPvB</a:t>
            </a:r>
            <a:r>
              <a:rPr lang="ro-RO" sz="2000" dirty="0" smtClean="0">
                <a:latin typeface="Verdana" panose="020B0604030504040204" pitchFamily="34" charset="0"/>
                <a:ea typeface="Verdana" panose="020B0604030504040204" pitchFamily="34" charset="0"/>
                <a:cs typeface="Verdana" panose="020B0604030504040204" pitchFamily="34" charset="0"/>
              </a:rPr>
              <a:t> </a:t>
            </a:r>
            <a:r>
              <a:rPr lang="ro-RO" sz="2000" dirty="0">
                <a:latin typeface="Verdana" panose="020B0604030504040204" pitchFamily="34" charset="0"/>
                <a:ea typeface="Verdana" panose="020B0604030504040204" pitchFamily="34" charset="0"/>
                <a:cs typeface="Verdana" panose="020B0604030504040204" pitchFamily="34" charset="0"/>
              </a:rPr>
              <a:t>sau </a:t>
            </a:r>
            <a:r>
              <a:rPr lang="ro-RO" sz="2000" dirty="0" smtClean="0">
                <a:latin typeface="Verdana" panose="020B0604030504040204" pitchFamily="34" charset="0"/>
                <a:ea typeface="Verdana" panose="020B0604030504040204" pitchFamily="34" charset="0"/>
                <a:cs typeface="Verdana" panose="020B0604030504040204" pitchFamily="34" charset="0"/>
              </a:rPr>
              <a:t>proprietăți</a:t>
            </a:r>
            <a:r>
              <a:rPr lang="en-US" sz="2000" dirty="0" smtClean="0">
                <a:latin typeface="Verdana" panose="020B0604030504040204" pitchFamily="34" charset="0"/>
                <a:ea typeface="Verdana" panose="020B0604030504040204" pitchFamily="34" charset="0"/>
                <a:cs typeface="Verdana" panose="020B0604030504040204" pitchFamily="34" charset="0"/>
              </a:rPr>
              <a:t>le</a:t>
            </a:r>
            <a:r>
              <a:rPr lang="ro-RO" sz="2000" dirty="0" smtClean="0">
                <a:latin typeface="Verdana" panose="020B0604030504040204" pitchFamily="34" charset="0"/>
                <a:ea typeface="Verdana" panose="020B0604030504040204" pitchFamily="34" charset="0"/>
                <a:cs typeface="Verdana" panose="020B0604030504040204" pitchFamily="34" charset="0"/>
              </a:rPr>
              <a:t> </a:t>
            </a:r>
            <a:r>
              <a:rPr lang="ro-RO" sz="2000" dirty="0">
                <a:latin typeface="Verdana" panose="020B0604030504040204" pitchFamily="34" charset="0"/>
                <a:ea typeface="Verdana" panose="020B0604030504040204" pitchFamily="34" charset="0"/>
                <a:cs typeface="Verdana" panose="020B0604030504040204" pitchFamily="34" charset="0"/>
              </a:rPr>
              <a:t>ED. </a:t>
            </a:r>
            <a:endParaRPr lang="en-US" sz="2000" dirty="0" smtClean="0">
              <a:latin typeface="Verdana" panose="020B0604030504040204" pitchFamily="34" charset="0"/>
              <a:ea typeface="Verdana" panose="020B0604030504040204" pitchFamily="34" charset="0"/>
              <a:cs typeface="Verdana" panose="020B0604030504040204" pitchFamily="34" charset="0"/>
            </a:endParaRPr>
          </a:p>
          <a:p>
            <a:r>
              <a:rPr lang="ro-RO" sz="2000" dirty="0">
                <a:latin typeface="Verdana" panose="020B0604030504040204" pitchFamily="34" charset="0"/>
                <a:ea typeface="Verdana" panose="020B0604030504040204" pitchFamily="34" charset="0"/>
                <a:cs typeface="Verdana" panose="020B0604030504040204" pitchFamily="34" charset="0"/>
              </a:rPr>
              <a:t/>
            </a:r>
            <a:br>
              <a:rPr lang="ro-RO" sz="2000" dirty="0">
                <a:latin typeface="Verdana" panose="020B0604030504040204" pitchFamily="34" charset="0"/>
                <a:ea typeface="Verdana" panose="020B0604030504040204" pitchFamily="34" charset="0"/>
                <a:cs typeface="Verdana" panose="020B0604030504040204" pitchFamily="34" charset="0"/>
              </a:rPr>
            </a:br>
            <a:r>
              <a:rPr lang="ro-RO" sz="2000" dirty="0">
                <a:latin typeface="Verdana" panose="020B0604030504040204" pitchFamily="34" charset="0"/>
                <a:ea typeface="Verdana" panose="020B0604030504040204" pitchFamily="34" charset="0"/>
                <a:cs typeface="Verdana" panose="020B0604030504040204" pitchFamily="34" charset="0"/>
              </a:rPr>
              <a:t>Dacă o substanță pe care o utilizați este publicată în cadrul Pactului, aceasta înseamnă că autoritățile:</a:t>
            </a:r>
            <a:endParaRPr lang="en-US" sz="2000" dirty="0">
              <a:latin typeface="Verdana" panose="020B0604030504040204" pitchFamily="34" charset="0"/>
              <a:ea typeface="Verdana" panose="020B0604030504040204" pitchFamily="34" charset="0"/>
              <a:cs typeface="Verdana" panose="020B0604030504040204" pitchFamily="34" charset="0"/>
            </a:endParaRPr>
          </a:p>
          <a:p>
            <a:pPr marL="342900" lvl="0" indent="-342900">
              <a:buFont typeface="Arial" pitchFamily="34" charset="0"/>
              <a:buChar char="•"/>
            </a:pPr>
            <a:r>
              <a:rPr lang="ro-RO" sz="2000" dirty="0" smtClean="0">
                <a:latin typeface="Verdana" panose="020B0604030504040204" pitchFamily="34" charset="0"/>
                <a:ea typeface="Verdana" panose="020B0604030504040204" pitchFamily="34" charset="0"/>
                <a:cs typeface="Verdana" panose="020B0604030504040204" pitchFamily="34" charset="0"/>
              </a:rPr>
              <a:t>au </a:t>
            </a:r>
            <a:r>
              <a:rPr lang="ro-RO" sz="2000" dirty="0">
                <a:latin typeface="Verdana" panose="020B0604030504040204" pitchFamily="34" charset="0"/>
                <a:ea typeface="Verdana" panose="020B0604030504040204" pitchFamily="34" charset="0"/>
                <a:cs typeface="Verdana" panose="020B0604030504040204" pitchFamily="34" charset="0"/>
              </a:rPr>
              <a:t>identificat un potențial de îngrijorare și îl explorează (evaluarea pericolului)</a:t>
            </a:r>
            <a:endParaRPr lang="en-US" sz="2000" dirty="0">
              <a:latin typeface="Verdana" panose="020B0604030504040204" pitchFamily="34" charset="0"/>
              <a:ea typeface="Verdana" panose="020B0604030504040204" pitchFamily="34" charset="0"/>
              <a:cs typeface="Verdana" panose="020B0604030504040204" pitchFamily="34" charset="0"/>
            </a:endParaRPr>
          </a:p>
          <a:p>
            <a:pPr marL="342900" lvl="0" indent="-342900">
              <a:buFont typeface="Arial" pitchFamily="34" charset="0"/>
              <a:buChar char="•"/>
            </a:pPr>
            <a:r>
              <a:rPr lang="ro-RO" sz="2000" dirty="0">
                <a:latin typeface="Verdana" panose="020B0604030504040204" pitchFamily="34" charset="0"/>
                <a:ea typeface="Verdana" panose="020B0604030504040204" pitchFamily="34" charset="0"/>
                <a:cs typeface="Verdana" panose="020B0604030504040204" pitchFamily="34" charset="0"/>
              </a:rPr>
              <a:t>vizează clarificarea </a:t>
            </a:r>
            <a:r>
              <a:rPr lang="ro-RO" sz="2000" dirty="0" err="1" smtClean="0">
                <a:latin typeface="Verdana" panose="020B0604030504040204" pitchFamily="34" charset="0"/>
                <a:ea typeface="Verdana" panose="020B0604030504040204" pitchFamily="34" charset="0"/>
                <a:cs typeface="Verdana" panose="020B0604030504040204" pitchFamily="34" charset="0"/>
              </a:rPr>
              <a:t>neces</a:t>
            </a:r>
            <a:r>
              <a:rPr lang="en-US" sz="2000" dirty="0" err="1" smtClean="0">
                <a:latin typeface="Verdana" panose="020B0604030504040204" pitchFamily="34" charset="0"/>
                <a:ea typeface="Verdana" panose="020B0604030504040204" pitchFamily="34" charset="0"/>
                <a:cs typeface="Verdana" panose="020B0604030504040204" pitchFamily="34" charset="0"/>
              </a:rPr>
              <a:t>itatii</a:t>
            </a:r>
            <a:r>
              <a:rPr lang="en-US" sz="2000" dirty="0" smtClean="0">
                <a:latin typeface="Verdana" panose="020B0604030504040204" pitchFamily="34" charset="0"/>
                <a:ea typeface="Verdana" panose="020B0604030504040204" pitchFamily="34" charset="0"/>
                <a:cs typeface="Verdana" panose="020B0604030504040204" pitchFamily="34" charset="0"/>
              </a:rPr>
              <a:t> de</a:t>
            </a:r>
            <a:r>
              <a:rPr lang="ro-RO" sz="2000" dirty="0" smtClean="0">
                <a:latin typeface="Verdana" panose="020B0604030504040204" pitchFamily="34" charset="0"/>
                <a:ea typeface="Verdana" panose="020B0604030504040204" pitchFamily="34" charset="0"/>
                <a:cs typeface="Verdana" panose="020B0604030504040204" pitchFamily="34" charset="0"/>
              </a:rPr>
              <a:t> reglementare</a:t>
            </a:r>
            <a:r>
              <a:rPr lang="en-US" sz="2000" dirty="0" smtClean="0">
                <a:latin typeface="Verdana" panose="020B0604030504040204" pitchFamily="34" charset="0"/>
                <a:ea typeface="Verdana" panose="020B0604030504040204" pitchFamily="34" charset="0"/>
                <a:cs typeface="Verdana" panose="020B0604030504040204" pitchFamily="34" charset="0"/>
              </a:rPr>
              <a:t> </a:t>
            </a:r>
            <a:r>
              <a:rPr lang="ro-RO" sz="2000" dirty="0" smtClean="0">
                <a:latin typeface="Verdana" panose="020B0604030504040204" pitchFamily="34" charset="0"/>
                <a:ea typeface="Verdana" panose="020B0604030504040204" pitchFamily="34" charset="0"/>
                <a:cs typeface="Verdana" panose="020B0604030504040204" pitchFamily="34" charset="0"/>
              </a:rPr>
              <a:t>a </a:t>
            </a:r>
            <a:r>
              <a:rPr lang="ro-RO" sz="2000" dirty="0">
                <a:latin typeface="Verdana" panose="020B0604030504040204" pitchFamily="34" charset="0"/>
                <a:ea typeface="Verdana" panose="020B0604030504040204" pitchFamily="34" charset="0"/>
                <a:cs typeface="Verdana" panose="020B0604030504040204" pitchFamily="34" charset="0"/>
              </a:rPr>
              <a:t>managementului riscului și, dacă da, care </a:t>
            </a:r>
            <a:r>
              <a:rPr lang="ro-RO" sz="2000" dirty="0" smtClean="0">
                <a:latin typeface="Verdana" panose="020B0604030504040204" pitchFamily="34" charset="0"/>
                <a:ea typeface="Verdana" panose="020B0604030504040204" pitchFamily="34" charset="0"/>
                <a:cs typeface="Verdana" panose="020B0604030504040204" pitchFamily="34" charset="0"/>
              </a:rPr>
              <a:t>m</a:t>
            </a:r>
            <a:r>
              <a:rPr lang="ro-RO" sz="2000" dirty="0">
                <a:latin typeface="Verdana" panose="020B0604030504040204" pitchFamily="34" charset="0"/>
                <a:ea typeface="Verdana" panose="020B0604030504040204" pitchFamily="34" charset="0"/>
                <a:cs typeface="Verdana" panose="020B0604030504040204" pitchFamily="34" charset="0"/>
              </a:rPr>
              <a:t>ă</a:t>
            </a:r>
            <a:r>
              <a:rPr lang="ro-RO" sz="2000" dirty="0" smtClean="0">
                <a:latin typeface="Verdana" panose="020B0604030504040204" pitchFamily="34" charset="0"/>
                <a:ea typeface="Verdana" panose="020B0604030504040204" pitchFamily="34" charset="0"/>
                <a:cs typeface="Verdana" panose="020B0604030504040204" pitchFamily="34" charset="0"/>
              </a:rPr>
              <a:t>sura </a:t>
            </a:r>
            <a:r>
              <a:rPr lang="ro-RO" sz="2000" dirty="0">
                <a:latin typeface="Verdana" panose="020B0604030504040204" pitchFamily="34" charset="0"/>
                <a:ea typeface="Verdana" panose="020B0604030504040204" pitchFamily="34" charset="0"/>
                <a:cs typeface="Verdana" panose="020B0604030504040204" pitchFamily="34" charset="0"/>
              </a:rPr>
              <a:t>ar fi cea mai potrivită (RMOA)</a:t>
            </a:r>
            <a:endParaRPr lang="en-US" sz="2000" dirty="0">
              <a:latin typeface="Verdana" panose="020B0604030504040204" pitchFamily="34" charset="0"/>
              <a:ea typeface="Verdana" panose="020B0604030504040204" pitchFamily="34" charset="0"/>
              <a:cs typeface="Verdana" panose="020B0604030504040204" pitchFamily="34" charset="0"/>
            </a:endParaRPr>
          </a:p>
        </p:txBody>
      </p:sp>
      <p:sp>
        <p:nvSpPr>
          <p:cNvPr id="8" name="Slide Number Placeholder 5"/>
          <p:cNvSpPr txBox="1">
            <a:spLocks/>
          </p:cNvSpPr>
          <p:nvPr/>
        </p:nvSpPr>
        <p:spPr>
          <a:xfrm>
            <a:off x="6553200" y="6356350"/>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000" kern="12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230B351-A18E-4512-92B8-03A75F39B8B0}" type="slidenum">
              <a:rPr lang="en-GB" smtClean="0">
                <a:solidFill>
                  <a:prstClr val="black">
                    <a:tint val="75000"/>
                  </a:prstClr>
                </a:solidFill>
              </a:rPr>
              <a:pPr/>
              <a:t>9</a:t>
            </a:fld>
            <a:endParaRPr lang="en-GB" dirty="0">
              <a:solidFill>
                <a:prstClr val="black">
                  <a:tint val="75000"/>
                </a:prstClr>
              </a:solidFill>
            </a:endParaRPr>
          </a:p>
        </p:txBody>
      </p:sp>
    </p:spTree>
    <p:extLst>
      <p:ext uri="{BB962C8B-B14F-4D97-AF65-F5344CB8AC3E}">
        <p14:creationId xmlns:p14="http://schemas.microsoft.com/office/powerpoint/2010/main" val="295514000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p:properties xmlns:p="http://schemas.microsoft.com/office/2006/metadata/properties" xmlns:xsi="http://www.w3.org/2001/XMLSchema-instance" xmlns:pc="http://schemas.microsoft.com/office/infopath/2007/PartnerControls">
  <documentManagement>
    <ECHADocumentTypeTaxHTField0 xmlns="a3c34eed-3ef9-4750-993f-44a2ccbf1637">
      <Terms xmlns="http://schemas.microsoft.com/office/infopath/2007/PartnerControls"/>
    </ECHADocumentTypeTaxHTField0>
    <ECHASecClassTaxHTField0 xmlns="a3c34eed-3ef9-4750-993f-44a2ccbf1637">
      <Terms xmlns="http://schemas.microsoft.com/office/infopath/2007/PartnerControls">
        <TermInfo xmlns="http://schemas.microsoft.com/office/infopath/2007/PartnerControls">
          <TermName xmlns="http://schemas.microsoft.com/office/infopath/2007/PartnerControls"/>
          <TermId xmlns="http://schemas.microsoft.com/office/infopath/2007/PartnerControls">a0307bc2-faf9-4068-8aeb-b713e4fa2a0f</TermId>
        </TermInfo>
      </Terms>
    </ECHASecClassTaxHTField0>
    <ECHACategoryTaxHTField0 xmlns="a3c34eed-3ef9-4750-993f-44a2ccbf1637">
      <Terms xmlns="http://schemas.microsoft.com/office/infopath/2007/PartnerControls"/>
    </ECHACategoryTaxHTField0>
    <TaxCatchAll xmlns="b80ede5c-af4c-4bf2-9a87-706a3579dc11">
      <Value>1</Value>
      <Value>66</Value>
    </TaxCatchAll>
    <ECHAProcessTaxHTField0 xmlns="a3c34eed-3ef9-4750-993f-44a2ccbf1637">
      <Terms xmlns="http://schemas.microsoft.com/office/infopath/2007/PartnerControls">
        <TermInfo xmlns="http://schemas.microsoft.com/office/infopath/2007/PartnerControls">
          <TermName xmlns="http://schemas.microsoft.com/office/infopath/2007/PartnerControls">01.09 CSA programme</TermName>
          <TermId xmlns="http://schemas.microsoft.com/office/infopath/2007/PartnerControls">70ae4229-956a-4b22-bf07-877fb3bf4a31</TermId>
        </TermInfo>
      </Terms>
    </ECHAProcessTaxHTField0>
    <_dlc_DocId xmlns="b80ede5c-af4c-4bf2-9a87-706a3579dc11">ACTV1-50-8518</_dlc_DocId>
    <_dlc_DocIdUrl xmlns="b80ede5c-af4c-4bf2-9a87-706a3579dc11">
      <Url>https://activity.echa.europa.eu/sites/act-1/process-1-9/_layouts/DocIdRedir.aspx?ID=ACTV1-50-8518</Url>
      <Description>ACTV1-50-8518</Description>
    </_dlc_DocIdUrl>
  </documentManagement>
</p:properties>
</file>

<file path=customXml/item2.xml><?xml version="1.0" encoding="utf-8"?>
<?mso-contentType ?>
<SharedContentType xmlns="Microsoft.SharePoint.Taxonomy.ContentTypeSync" SourceId="5f69e26b-beb5-49c8-89f9-b5a0fae19f51" ContentTypeId="0x010100B558917389A54ADDB58930FBD7E6FD57008586DED9191B4C4CBD31A5DF7F304A71" PreviousValue="false"/>
</file>

<file path=customXml/item3.xml><?xml version="1.0" encoding="utf-8"?>
<ct:contentTypeSchema xmlns:ct="http://schemas.microsoft.com/office/2006/metadata/contentType" xmlns:ma="http://schemas.microsoft.com/office/2006/metadata/properties/metaAttributes" ct:_="" ma:_="" ma:contentTypeName="ECHA Process Document" ma:contentTypeID="0x010100B558917389A54ADDB58930FBD7E6FD57008586DED9191B4C4CBD31A5DF7F304A710001998545ADF9924281D07AB4103C3421" ma:contentTypeVersion="16" ma:contentTypeDescription="Content type for ECHA process documents" ma:contentTypeScope="" ma:versionID="e5d163a7baea069de2c0a550f28418c2">
  <xsd:schema xmlns:xsd="http://www.w3.org/2001/XMLSchema" xmlns:xs="http://www.w3.org/2001/XMLSchema" xmlns:p="http://schemas.microsoft.com/office/2006/metadata/properties" xmlns:ns2="a3c34eed-3ef9-4750-993f-44a2ccbf1637" xmlns:ns3="b80ede5c-af4c-4bf2-9a87-706a3579dc11" targetNamespace="http://schemas.microsoft.com/office/2006/metadata/properties" ma:root="true" ma:fieldsID="a62af5c258f04a30f589d05c78c2f079" ns2:_="" ns3:_="">
    <xsd:import namespace="a3c34eed-3ef9-4750-993f-44a2ccbf1637"/>
    <xsd:import namespace="b80ede5c-af4c-4bf2-9a87-706a3579dc11"/>
    <xsd:element name="properties">
      <xsd:complexType>
        <xsd:sequence>
          <xsd:element name="documentManagement">
            <xsd:complexType>
              <xsd:all>
                <xsd:element ref="ns3:_dlc_DocId" minOccurs="0"/>
                <xsd:element ref="ns3:_dlc_DocIdUrl" minOccurs="0"/>
                <xsd:element ref="ns3:_dlc_DocIdPersistId" minOccurs="0"/>
                <xsd:element ref="ns2:ECHADocumentTypeTaxHTField0" minOccurs="0"/>
                <xsd:element ref="ns3:TaxCatchAll" minOccurs="0"/>
                <xsd:element ref="ns3:TaxCatchAllLabel" minOccurs="0"/>
                <xsd:element ref="ns2:ECHASecClassTaxHTField0" minOccurs="0"/>
                <xsd:element ref="ns2:ECHAProcessTaxHTField0" minOccurs="0"/>
                <xsd:element ref="ns2:ECHACategoryTaxHTField0"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3c34eed-3ef9-4750-993f-44a2ccbf1637" elementFormDefault="qualified">
    <xsd:import namespace="http://schemas.microsoft.com/office/2006/documentManagement/types"/>
    <xsd:import namespace="http://schemas.microsoft.com/office/infopath/2007/PartnerControls"/>
    <xsd:element name="ECHADocumentTypeTaxHTField0" ma:index="11" nillable="true" ma:taxonomy="true" ma:internalName="gd32339cd0b5409a9fdb05f9583968bc" ma:taxonomyFieldName="ECHADocumentType" ma:displayName="Document type" ma:readOnly="false" ma:fieldId="{0d32339c-d0b5-409a-9fdb-05f9583968bc}" ma:sspId="5f69e26b-beb5-49c8-89f9-b5a0fae19f51" ma:termSetId="aedf82a2-407f-4791-945d-c1f392314e39" ma:anchorId="00000000-0000-0000-0000-000000000000" ma:open="false" ma:isKeyword="false">
      <xsd:complexType>
        <xsd:sequence>
          <xsd:element ref="pc:Terms" minOccurs="0" maxOccurs="1"/>
        </xsd:sequence>
      </xsd:complexType>
    </xsd:element>
    <xsd:element name="ECHASecClassTaxHTField0" ma:index="15" ma:taxonomy="true" ma:internalName="ab0eb6f132fb4a769815f72efb98c81d" ma:taxonomyFieldName="ECHASecClass" ma:displayName="Security classification" ma:default="1;#|a0307bc2-faf9-4068-8aeb-b713e4fa2a0f" ma:fieldId="{ab0eb6f1-32fb-4a76-9815-f72efb98c81d}" ma:sspId="5f69e26b-beb5-49c8-89f9-b5a0fae19f51" ma:termSetId="bdbfee88-fbc0-4b29-a996-994f751932c4" ma:anchorId="00000000-0000-0000-0000-000000000000" ma:open="false" ma:isKeyword="false">
      <xsd:complexType>
        <xsd:sequence>
          <xsd:element ref="pc:Terms" minOccurs="0" maxOccurs="1"/>
        </xsd:sequence>
      </xsd:complexType>
    </xsd:element>
    <xsd:element name="ECHAProcessTaxHTField0" ma:index="17" nillable="true" ma:taxonomy="true" ma:internalName="k79ecea8bd3e48279038bf7156c8359b" ma:taxonomyFieldName="ECHAProcess" ma:displayName="Process" ma:readOnly="false" ma:fieldId="{479ecea8-bd3e-4827-9038-bf7156c8359b}" ma:sspId="5f69e26b-beb5-49c8-89f9-b5a0fae19f51" ma:termSetId="c30def1a-2ee0-45a9-b531-f691ecbc3c44" ma:anchorId="00000000-0000-0000-0000-000000000000" ma:open="false" ma:isKeyword="false">
      <xsd:complexType>
        <xsd:sequence>
          <xsd:element ref="pc:Terms" minOccurs="0" maxOccurs="1"/>
        </xsd:sequence>
      </xsd:complexType>
    </xsd:element>
    <xsd:element name="ECHACategoryTaxHTField0" ma:index="19" nillable="true" ma:taxonomy="true" ma:internalName="p86653fd247d4255942aa31697ef2e78" ma:taxonomyFieldName="ECHACategory" ma:displayName="Category" ma:readOnly="false" ma:default="" ma:fieldId="{986653fd-247d-4255-942a-a31697ef2e78}" ma:sspId="5f69e26b-beb5-49c8-89f9-b5a0fae19f51" ma:termSetId="55e7dc03-f0a2-4416-8b3b-39dffa2b388b"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b80ede5c-af4c-4bf2-9a87-706a3579dc11"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TaxCatchAll" ma:index="12" nillable="true" ma:displayName="Taxonomy Catch All Column" ma:hidden="true" ma:list="{8da9f775-fdf3-4d14-99ae-8f8e0cbfc351}" ma:internalName="TaxCatchAll" ma:showField="CatchAllData" ma:web="a3c34eed-3ef9-4750-993f-44a2ccbf1637">
      <xsd:complexType>
        <xsd:complexContent>
          <xsd:extension base="dms:MultiChoiceLookup">
            <xsd:sequence>
              <xsd:element name="Value" type="dms:Lookup" maxOccurs="unbounded" minOccurs="0" nillable="true"/>
            </xsd:sequence>
          </xsd:extension>
        </xsd:complexContent>
      </xsd:complexType>
    </xsd:element>
    <xsd:element name="TaxCatchAllLabel" ma:index="13" nillable="true" ma:displayName="Taxonomy Catch All Column1" ma:hidden="true" ma:list="{8da9f775-fdf3-4d14-99ae-8f8e0cbfc351}" ma:internalName="TaxCatchAllLabel" ma:readOnly="true" ma:showField="CatchAllDataLabel" ma:web="a3c34eed-3ef9-4750-993f-44a2ccbf163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6"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5.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15D847F-928A-4EEF-8BAC-17BEDAF20CB4}">
  <ds:schemaRefs>
    <ds:schemaRef ds:uri="http://purl.org/dc/elements/1.1/"/>
    <ds:schemaRef ds:uri="http://schemas.openxmlformats.org/package/2006/metadata/core-properties"/>
    <ds:schemaRef ds:uri="http://schemas.microsoft.com/office/2006/metadata/properties"/>
    <ds:schemaRef ds:uri="http://purl.org/dc/terms/"/>
    <ds:schemaRef ds:uri="b80ede5c-af4c-4bf2-9a87-706a3579dc11"/>
    <ds:schemaRef ds:uri="a3c34eed-3ef9-4750-993f-44a2ccbf1637"/>
    <ds:schemaRef ds:uri="http://schemas.microsoft.com/office/2006/documentManagement/types"/>
    <ds:schemaRef ds:uri="http://schemas.microsoft.com/office/infopath/2007/PartnerControls"/>
    <ds:schemaRef ds:uri="http://www.w3.org/XML/1998/namespace"/>
    <ds:schemaRef ds:uri="http://purl.org/dc/dcmitype/"/>
  </ds:schemaRefs>
</ds:datastoreItem>
</file>

<file path=customXml/itemProps2.xml><?xml version="1.0" encoding="utf-8"?>
<ds:datastoreItem xmlns:ds="http://schemas.openxmlformats.org/officeDocument/2006/customXml" ds:itemID="{EE1D2ABB-FE13-4789-8A2F-78AA45CDF6E0}">
  <ds:schemaRefs>
    <ds:schemaRef ds:uri="Microsoft.SharePoint.Taxonomy.ContentTypeSync"/>
  </ds:schemaRefs>
</ds:datastoreItem>
</file>

<file path=customXml/itemProps3.xml><?xml version="1.0" encoding="utf-8"?>
<ds:datastoreItem xmlns:ds="http://schemas.openxmlformats.org/officeDocument/2006/customXml" ds:itemID="{56B6C58B-9B32-4AB7-88B5-DD42573CAEE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3c34eed-3ef9-4750-993f-44a2ccbf1637"/>
    <ds:schemaRef ds:uri="b80ede5c-af4c-4bf2-9a87-706a3579dc1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0020010C-BF63-477F-9D77-CD43FF5DBEBF}">
  <ds:schemaRefs>
    <ds:schemaRef ds:uri="http://schemas.microsoft.com/sharepoint/events"/>
  </ds:schemaRefs>
</ds:datastoreItem>
</file>

<file path=customXml/itemProps5.xml><?xml version="1.0" encoding="utf-8"?>
<ds:datastoreItem xmlns:ds="http://schemas.openxmlformats.org/officeDocument/2006/customXml" ds:itemID="{64D49157-2A51-407F-805F-897057BB0F1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11965</TotalTime>
  <Words>4526</Words>
  <Application>Microsoft Office PowerPoint</Application>
  <PresentationFormat>On-screen Show (4:3)</PresentationFormat>
  <Paragraphs>597</Paragraphs>
  <Slides>51</Slides>
  <Notes>51</Notes>
  <HiddenSlides>0</HiddenSlides>
  <MMClips>0</MMClips>
  <ScaleCrop>false</ScaleCrop>
  <HeadingPairs>
    <vt:vector size="4" baseType="variant">
      <vt:variant>
        <vt:lpstr>Theme</vt:lpstr>
      </vt:variant>
      <vt:variant>
        <vt:i4>1</vt:i4>
      </vt:variant>
      <vt:variant>
        <vt:lpstr>Slide Titles</vt:lpstr>
      </vt:variant>
      <vt:variant>
        <vt:i4>51</vt:i4>
      </vt:variant>
    </vt:vector>
  </HeadingPairs>
  <TitlesOfParts>
    <vt:vector size="52" baseType="lpstr">
      <vt:lpstr>Office Theme</vt:lpstr>
      <vt:lpstr>Identificarea şi abordarea substanţelor care prezintă motive de îngrijorare conform REACH şi CLP</vt:lpstr>
      <vt:lpstr>Scopul prezentării </vt:lpstr>
      <vt:lpstr>Plan</vt:lpstr>
      <vt:lpstr>Secţiunea 1</vt:lpstr>
      <vt:lpstr>Care sunt substanţele chimice care prezintă motive de îngrijorare?</vt:lpstr>
      <vt:lpstr>Principiile de bază ale REACH/CLP</vt:lpstr>
      <vt:lpstr>Calea tipică pentru controlul legal (reglementar)</vt:lpstr>
      <vt:lpstr>Cum identifică autorităţile o substanţă care prezintă motive de îngrijorare şi decid cum să o abordeze?</vt:lpstr>
      <vt:lpstr>RMOA şi PACT, sfaturi pentru UAs</vt:lpstr>
      <vt:lpstr>RMOA şi PACT, sfaturi pentru UAs</vt:lpstr>
      <vt:lpstr>Registrul intenţiilor (RoI)</vt:lpstr>
      <vt:lpstr>Secţiunea 2</vt:lpstr>
      <vt:lpstr>Actori </vt:lpstr>
      <vt:lpstr>Liste publicate pe site-ul ECHA</vt:lpstr>
      <vt:lpstr>Clasificarea şi etichetarea armonizate</vt:lpstr>
      <vt:lpstr>PowerPoint Presentation</vt:lpstr>
      <vt:lpstr>Registrul intenţiilor CLH curente</vt:lpstr>
      <vt:lpstr>Consultări asupra dosarului propunerii</vt:lpstr>
      <vt:lpstr>Opinia Comitetului pentru evaluarea riscului</vt:lpstr>
      <vt:lpstr>Decizia</vt:lpstr>
      <vt:lpstr>Sfaturi suplimentare pentru utilizatorii din aval cu privire la CLH şi la auto-clasificare </vt:lpstr>
      <vt:lpstr>CLH, rezumatul procesului</vt:lpstr>
      <vt:lpstr>Autorizare</vt:lpstr>
      <vt:lpstr>Ce este SVHC?</vt:lpstr>
      <vt:lpstr>Autorizare Privire de ansamblu a procesului de reglementare</vt:lpstr>
      <vt:lpstr>Registrul intenţiilor SVHC curente</vt:lpstr>
      <vt:lpstr>Identificarea SVHC </vt:lpstr>
      <vt:lpstr>Lista candidatelor, consideraţii pentru utilizatorii din aval</vt:lpstr>
      <vt:lpstr>Prioritizare şi recomandare</vt:lpstr>
      <vt:lpstr>Lista autorizatelor</vt:lpstr>
      <vt:lpstr>Lista autorizatelor, consideraţii importante pentru utilizatorii din aval </vt:lpstr>
      <vt:lpstr>Autorizare, rezumatul procesului de reglementare</vt:lpstr>
      <vt:lpstr>Aplicarea pentru autorizare, considerații importante </vt:lpstr>
      <vt:lpstr>Consideraţii privind lanţul de aprovizionare</vt:lpstr>
      <vt:lpstr>Acoperirea lanţului de aprovizionare</vt:lpstr>
      <vt:lpstr>Acoperirea lanţului de aprovizionare </vt:lpstr>
      <vt:lpstr>Privire de ansamblu a aplicaţiei pentru autorizaţie </vt:lpstr>
      <vt:lpstr>Aplicarea pentru autorizare</vt:lpstr>
      <vt:lpstr>Consultarea şi Comitetele de opinie </vt:lpstr>
      <vt:lpstr>De la opinii la decizie</vt:lpstr>
      <vt:lpstr>Obligaţii legate de o decizie de autorizare</vt:lpstr>
      <vt:lpstr>Aplicarea pentru autorizare, rezumatul procesului</vt:lpstr>
      <vt:lpstr>Restricţionare</vt:lpstr>
      <vt:lpstr>PowerPoint Presentation</vt:lpstr>
      <vt:lpstr>Registrul intenţiilor curente</vt:lpstr>
      <vt:lpstr>Restricţionarea luată în considerare</vt:lpstr>
      <vt:lpstr>Comitetele de opinie</vt:lpstr>
      <vt:lpstr>Includerea în Lista restricţiilor </vt:lpstr>
      <vt:lpstr>Lista restricţiilor, considerente importante pentru UAs</vt:lpstr>
      <vt:lpstr>PowerPoint Presentation</vt:lpstr>
      <vt:lpstr>Concluzii </vt:lpstr>
    </vt:vector>
  </TitlesOfParts>
  <Company>European Chemicals Agency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Addressing chemicals of concern under REACH and CLP</dc:title>
  <dc:creator>RODES Ana</dc:creator>
  <cp:lastModifiedBy>Morariu Tamara</cp:lastModifiedBy>
  <cp:revision>410</cp:revision>
  <cp:lastPrinted>2015-08-04T12:56:14Z</cp:lastPrinted>
  <dcterms:created xsi:type="dcterms:W3CDTF">2015-02-24T08:04:36Z</dcterms:created>
  <dcterms:modified xsi:type="dcterms:W3CDTF">2016-05-10T11:50:35Z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0x010100B558917389A54ADDB58930FBD7E6FD57008586DED9191B4C4CBD31A5DF7F304A710001998545ADF9924281D07AB4103C3421</vt:lpwstr>
  </property>
  <property fmtid="{D5CDD505-2E9C-101B-9397-08002B2CF9AE}" pid="3" name="ECHADocumentType">
    <vt:lpwstr/>
  </property>
  <property fmtid="{D5CDD505-2E9C-101B-9397-08002B2CF9AE}" pid="4" name="ECHAProcess">
    <vt:lpwstr>66;#01.09 CSA programme|70ae4229-956a-4b22-bf07-877fb3bf4a31</vt:lpwstr>
  </property>
  <property fmtid="{D5CDD505-2E9C-101B-9397-08002B2CF9AE}" pid="5" name="ECHACategory">
    <vt:lpwstr/>
  </property>
  <property fmtid="{D5CDD505-2E9C-101B-9397-08002B2CF9AE}" pid="6" name="ECHASecClass">
    <vt:lpwstr>1;#|a0307bc2-faf9-4068-8aeb-b713e4fa2a0f</vt:lpwstr>
  </property>
  <property fmtid="{D5CDD505-2E9C-101B-9397-08002B2CF9AE}" pid="7" name="_dlc_DocIdItemGuid">
    <vt:lpwstr>f2bc562e-97e0-4da3-a47c-783d813584be</vt:lpwstr>
  </property>
</Properties>
</file>