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6"/>
  </p:sldMasterIdLst>
  <p:notesMasterIdLst>
    <p:notesMasterId r:id="rId58"/>
  </p:notesMasterIdLst>
  <p:handoutMasterIdLst>
    <p:handoutMasterId r:id="rId59"/>
  </p:handoutMasterIdLst>
  <p:sldIdLst>
    <p:sldId id="256" r:id="rId7"/>
    <p:sldId id="332" r:id="rId8"/>
    <p:sldId id="257" r:id="rId9"/>
    <p:sldId id="258" r:id="rId10"/>
    <p:sldId id="259" r:id="rId11"/>
    <p:sldId id="260" r:id="rId12"/>
    <p:sldId id="261" r:id="rId13"/>
    <p:sldId id="262" r:id="rId14"/>
    <p:sldId id="263" r:id="rId15"/>
    <p:sldId id="322" r:id="rId16"/>
    <p:sldId id="264" r:id="rId17"/>
    <p:sldId id="265" r:id="rId18"/>
    <p:sldId id="266" r:id="rId19"/>
    <p:sldId id="325" r:id="rId20"/>
    <p:sldId id="267" r:id="rId21"/>
    <p:sldId id="302" r:id="rId22"/>
    <p:sldId id="268" r:id="rId23"/>
    <p:sldId id="269" r:id="rId24"/>
    <p:sldId id="270" r:id="rId25"/>
    <p:sldId id="271" r:id="rId26"/>
    <p:sldId id="272" r:id="rId27"/>
    <p:sldId id="273" r:id="rId28"/>
    <p:sldId id="274" r:id="rId29"/>
    <p:sldId id="275" r:id="rId30"/>
    <p:sldId id="307" r:id="rId31"/>
    <p:sldId id="276" r:id="rId32"/>
    <p:sldId id="326" r:id="rId33"/>
    <p:sldId id="278" r:id="rId34"/>
    <p:sldId id="279" r:id="rId35"/>
    <p:sldId id="330" r:id="rId36"/>
    <p:sldId id="281" r:id="rId37"/>
    <p:sldId id="323" r:id="rId38"/>
    <p:sldId id="283" r:id="rId39"/>
    <p:sldId id="284" r:id="rId40"/>
    <p:sldId id="285" r:id="rId41"/>
    <p:sldId id="312" r:id="rId42"/>
    <p:sldId id="313" r:id="rId43"/>
    <p:sldId id="327" r:id="rId44"/>
    <p:sldId id="328" r:id="rId45"/>
    <p:sldId id="329" r:id="rId46"/>
    <p:sldId id="290" r:id="rId47"/>
    <p:sldId id="291" r:id="rId48"/>
    <p:sldId id="292" r:id="rId49"/>
    <p:sldId id="317" r:id="rId50"/>
    <p:sldId id="293" r:id="rId51"/>
    <p:sldId id="294" r:id="rId52"/>
    <p:sldId id="295" r:id="rId53"/>
    <p:sldId id="296" r:id="rId54"/>
    <p:sldId id="297" r:id="rId55"/>
    <p:sldId id="333" r:id="rId56"/>
    <p:sldId id="300" r:id="rId57"/>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INNITY Bridget" initials="BG(D3)" lastIdx="3" clrIdx="0"/>
  <p:cmAuthor id="1" name="PILLET Monique" initials="PM" lastIdx="37"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6AD"/>
    <a:srgbClr val="FF9900"/>
    <a:srgbClr val="E45E24"/>
    <a:srgbClr val="008BC8"/>
    <a:srgbClr val="FF6600"/>
    <a:srgbClr val="FFFFFF"/>
    <a:srgbClr val="9933FF"/>
    <a:srgbClr val="585858"/>
    <a:srgbClr val="D7EFFA"/>
    <a:srgbClr val="0086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893" autoAdjust="0"/>
    <p:restoredTop sz="77346" autoAdjust="0"/>
  </p:normalViewPr>
  <p:slideViewPr>
    <p:cSldViewPr>
      <p:cViewPr>
        <p:scale>
          <a:sx n="70" d="100"/>
          <a:sy n="70" d="100"/>
        </p:scale>
        <p:origin x="-2772" y="-438"/>
      </p:cViewPr>
      <p:guideLst>
        <p:guide orient="horz" pos="2160"/>
        <p:guide pos="2880"/>
      </p:guideLst>
    </p:cSldViewPr>
  </p:slideViewPr>
  <p:notesTextViewPr>
    <p:cViewPr>
      <p:scale>
        <a:sx n="75" d="100"/>
        <a:sy n="75" d="100"/>
      </p:scale>
      <p:origin x="0" y="0"/>
    </p:cViewPr>
  </p:notesTextViewPr>
  <p:sorterViewPr>
    <p:cViewPr>
      <p:scale>
        <a:sx n="80" d="100"/>
        <a:sy n="80" d="100"/>
      </p:scale>
      <p:origin x="0" y="127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slide" Target="slides/slide49.xml"/><Relationship Id="rId63" Type="http://schemas.openxmlformats.org/officeDocument/2006/relationships/theme" Target="theme/theme1.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notesMaster" Target="notesMasters/notesMaster1.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61"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tableStyles" Target="tableStyles.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AA8865C8-8ACF-4E41-A630-B3F694D78FE8}" type="datetimeFigureOut">
              <a:rPr lang="en-GB" smtClean="0"/>
              <a:t>10/05/2016</a:t>
            </a:fld>
            <a:endParaRPr lang="en-GB"/>
          </a:p>
        </p:txBody>
      </p:sp>
      <p:sp>
        <p:nvSpPr>
          <p:cNvPr id="4" name="Footer Placeholder 3"/>
          <p:cNvSpPr>
            <a:spLocks noGrp="1"/>
          </p:cNvSpPr>
          <p:nvPr>
            <p:ph type="ftr" sz="quarter" idx="2"/>
          </p:nvPr>
        </p:nvSpPr>
        <p:spPr>
          <a:xfrm>
            <a:off x="0" y="8829966"/>
            <a:ext cx="2971800" cy="46482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829966"/>
            <a:ext cx="2971800" cy="464820"/>
          </a:xfrm>
          <a:prstGeom prst="rect">
            <a:avLst/>
          </a:prstGeom>
        </p:spPr>
        <p:txBody>
          <a:bodyPr vert="horz" lIns="91440" tIns="45720" rIns="91440" bIns="45720" rtlCol="0" anchor="b"/>
          <a:lstStyle>
            <a:lvl1pPr algn="r">
              <a:defRPr sz="1200"/>
            </a:lvl1pPr>
          </a:lstStyle>
          <a:p>
            <a:fld id="{FEB372A4-8F6C-44A4-908D-304D714D83AA}" type="slidenum">
              <a:rPr lang="en-GB" smtClean="0"/>
              <a:t>‹#›</a:t>
            </a:fld>
            <a:endParaRPr lang="en-GB"/>
          </a:p>
        </p:txBody>
      </p:sp>
    </p:spTree>
    <p:extLst>
      <p:ext uri="{BB962C8B-B14F-4D97-AF65-F5344CB8AC3E}">
        <p14:creationId xmlns:p14="http://schemas.microsoft.com/office/powerpoint/2010/main" val="16619912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49FE28A5-931C-4F4C-8DFD-2EE6900D8BC4}" type="datetimeFigureOut">
              <a:rPr lang="en-GB" smtClean="0"/>
              <a:t>10/05/2016</a:t>
            </a:fld>
            <a:endParaRPr lang="en-GB"/>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829966"/>
            <a:ext cx="2971800" cy="46482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829966"/>
            <a:ext cx="2971800" cy="464820"/>
          </a:xfrm>
          <a:prstGeom prst="rect">
            <a:avLst/>
          </a:prstGeom>
        </p:spPr>
        <p:txBody>
          <a:bodyPr vert="horz" lIns="91440" tIns="45720" rIns="91440" bIns="45720" rtlCol="0" anchor="b"/>
          <a:lstStyle>
            <a:lvl1pPr algn="r">
              <a:defRPr sz="1200"/>
            </a:lvl1pPr>
          </a:lstStyle>
          <a:p>
            <a:fld id="{8A97EF9D-E50F-43FB-AB23-BFBC9BAFDAF0}" type="slidenum">
              <a:rPr lang="en-GB" smtClean="0"/>
              <a:t>‹#›</a:t>
            </a:fld>
            <a:endParaRPr lang="en-GB"/>
          </a:p>
        </p:txBody>
      </p:sp>
    </p:spTree>
    <p:extLst>
      <p:ext uri="{BB962C8B-B14F-4D97-AF65-F5344CB8AC3E}">
        <p14:creationId xmlns:p14="http://schemas.microsoft.com/office/powerpoint/2010/main" val="3823450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A97EF9D-E50F-43FB-AB23-BFBC9BAFDAF0}" type="slidenum">
              <a:rPr lang="en-GB" smtClean="0"/>
              <a:t>1</a:t>
            </a:fld>
            <a:endParaRPr lang="en-GB"/>
          </a:p>
        </p:txBody>
      </p:sp>
    </p:spTree>
    <p:extLst>
      <p:ext uri="{BB962C8B-B14F-4D97-AF65-F5344CB8AC3E}">
        <p14:creationId xmlns:p14="http://schemas.microsoft.com/office/powerpoint/2010/main" val="12923374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o-RO" sz="1200" kern="1200" dirty="0" smtClean="0">
                <a:solidFill>
                  <a:schemeClr val="tx1"/>
                </a:solidFill>
                <a:effectLst/>
                <a:latin typeface="+mn-lt"/>
                <a:ea typeface="+mn-ea"/>
                <a:cs typeface="+mn-cs"/>
              </a:rPr>
              <a:t>Chiar dacă rezultatul RMOA este că ar fi oportun să se inițieze acțiuni de reglementare pentru gestionarea riscurilor sau </a:t>
            </a:r>
            <a:r>
              <a:rPr lang="en-US" sz="1200" kern="1200" dirty="0" err="1" smtClean="0">
                <a:solidFill>
                  <a:schemeClr val="tx1"/>
                </a:solidFill>
                <a:effectLst/>
                <a:latin typeface="+mn-lt"/>
                <a:ea typeface="+mn-ea"/>
                <a:cs typeface="+mn-cs"/>
              </a:rPr>
              <a:t>sa</a:t>
            </a:r>
            <a:r>
              <a:rPr lang="en-US" sz="1200" kern="1200" dirty="0" smtClean="0">
                <a:solidFill>
                  <a:schemeClr val="tx1"/>
                </a:solidFill>
                <a:effectLst/>
                <a:latin typeface="+mn-lt"/>
                <a:ea typeface="+mn-ea"/>
                <a:cs typeface="+mn-cs"/>
              </a:rPr>
              <a:t> se</a:t>
            </a:r>
            <a:r>
              <a:rPr lang="ro-RO" sz="1200" kern="1200" dirty="0" smtClean="0">
                <a:solidFill>
                  <a:schemeClr val="tx1"/>
                </a:solidFill>
                <a:effectLst/>
                <a:latin typeface="+mn-lt"/>
                <a:ea typeface="+mn-ea"/>
                <a:cs typeface="+mn-cs"/>
              </a:rPr>
              <a:t> </a:t>
            </a:r>
            <a:r>
              <a:rPr lang="ro-RO" sz="1200" kern="1200" dirty="0" err="1" smtClean="0">
                <a:solidFill>
                  <a:schemeClr val="tx1"/>
                </a:solidFill>
                <a:effectLst/>
                <a:latin typeface="+mn-lt"/>
                <a:ea typeface="+mn-ea"/>
                <a:cs typeface="+mn-cs"/>
              </a:rPr>
              <a:t>evalue</a:t>
            </a:r>
            <a:r>
              <a:rPr lang="en-US" sz="1200" kern="1200" dirty="0" err="1" smtClean="0">
                <a:solidFill>
                  <a:schemeClr val="tx1"/>
                </a:solidFill>
                <a:effectLst/>
                <a:latin typeface="+mn-lt"/>
                <a:ea typeface="+mn-ea"/>
                <a:cs typeface="+mn-cs"/>
              </a:rPr>
              <a:t>ze</a:t>
            </a:r>
            <a:r>
              <a:rPr lang="ro-RO" sz="1200" kern="1200" dirty="0" smtClean="0">
                <a:solidFill>
                  <a:schemeClr val="tx1"/>
                </a:solidFill>
                <a:effectLst/>
                <a:latin typeface="+mn-lt"/>
                <a:ea typeface="+mn-ea"/>
                <a:cs typeface="+mn-cs"/>
              </a:rPr>
              <a:t> </a:t>
            </a:r>
            <a:r>
              <a:rPr lang="ro-RO" sz="1200" kern="1200" dirty="0" err="1" smtClean="0">
                <a:solidFill>
                  <a:schemeClr val="tx1"/>
                </a:solidFill>
                <a:effectLst/>
                <a:latin typeface="+mn-lt"/>
                <a:ea typeface="+mn-ea"/>
                <a:cs typeface="+mn-cs"/>
              </a:rPr>
              <a:t>pericolel</a:t>
            </a:r>
            <a:r>
              <a:rPr lang="en-US" sz="1200" kern="1200" dirty="0" smtClean="0">
                <a:solidFill>
                  <a:schemeClr val="tx1"/>
                </a:solidFill>
                <a:effectLst/>
                <a:latin typeface="+mn-lt"/>
                <a:ea typeface="+mn-ea"/>
                <a:cs typeface="+mn-cs"/>
              </a:rPr>
              <a:t>e</a:t>
            </a:r>
            <a:r>
              <a:rPr lang="ro-RO" sz="1200" kern="1200" dirty="0" smtClean="0">
                <a:solidFill>
                  <a:schemeClr val="tx1"/>
                </a:solidFill>
                <a:effectLst/>
                <a:latin typeface="+mn-lt"/>
                <a:ea typeface="+mn-ea"/>
                <a:cs typeface="+mn-cs"/>
              </a:rPr>
              <a:t> ca o substanță </a:t>
            </a:r>
            <a:r>
              <a:rPr lang="ro-RO" sz="1200" kern="1200" dirty="0" smtClean="0">
                <a:solidFill>
                  <a:schemeClr val="tx1"/>
                </a:solidFill>
                <a:effectLst/>
                <a:latin typeface="+mn-lt"/>
                <a:ea typeface="+mn-ea"/>
                <a:cs typeface="+mn-cs"/>
              </a:rPr>
              <a:t>să </a:t>
            </a:r>
            <a:r>
              <a:rPr lang="ro-RO" sz="1200" kern="1200" dirty="0" smtClean="0">
                <a:solidFill>
                  <a:schemeClr val="tx1"/>
                </a:solidFill>
                <a:effectLst/>
                <a:latin typeface="+mn-lt"/>
                <a:ea typeface="+mn-ea"/>
                <a:cs typeface="+mn-cs"/>
              </a:rPr>
              <a:t>aibă proprietăți PBT sau de perturbator al sistemului endocrin, astfel de rezultate nu au relevanță directă de reglementare deoarece rezultatele prezentat</a:t>
            </a:r>
            <a:r>
              <a:rPr lang="en-US" sz="1200" kern="1200" dirty="0" smtClean="0">
                <a:solidFill>
                  <a:schemeClr val="tx1"/>
                </a:solidFill>
                <a:effectLst/>
                <a:latin typeface="+mn-lt"/>
                <a:ea typeface="+mn-ea"/>
                <a:cs typeface="+mn-cs"/>
              </a:rPr>
              <a:t>e</a:t>
            </a:r>
            <a:r>
              <a:rPr lang="ro-RO" sz="1200" kern="1200" dirty="0" smtClean="0">
                <a:solidFill>
                  <a:schemeClr val="tx1"/>
                </a:solidFill>
                <a:effectLst/>
                <a:latin typeface="+mn-lt"/>
                <a:ea typeface="+mn-ea"/>
                <a:cs typeface="+mn-cs"/>
              </a:rPr>
              <a:t> în PACT sunt doar cele ale autorității de evaluare.</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Pentru a obține o relevanță juridică și de reglementare, evaluarea substanței trebuie să treacă cu succes unul sau mai multe dintre procesele formale de gestionare a riscurilor și de luare a deciziilor în cadrul REACH sau CLP, precum clasificarea și etichetare armonizarea (CLH), identificarea ca </a:t>
            </a:r>
            <a:r>
              <a:rPr lang="ro-RO" sz="1200" kern="1200" dirty="0" smtClean="0">
                <a:solidFill>
                  <a:schemeClr val="tx1"/>
                </a:solidFill>
                <a:effectLst/>
                <a:latin typeface="+mn-lt"/>
                <a:ea typeface="+mn-ea"/>
                <a:cs typeface="+mn-cs"/>
              </a:rPr>
              <a:t>SVHC</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autorizare </a:t>
            </a:r>
            <a:r>
              <a:rPr lang="ro-RO" sz="1200" kern="1200" dirty="0" smtClean="0">
                <a:solidFill>
                  <a:schemeClr val="tx1"/>
                </a:solidFill>
                <a:effectLst/>
                <a:latin typeface="+mn-lt"/>
                <a:ea typeface="+mn-ea"/>
                <a:cs typeface="+mn-cs"/>
              </a:rPr>
              <a:t>sau restricție. Intențiile de a depune un dosar pentru procesele formale menționate sunt notificate în registrele respective cu privire la intenție.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solidFill>
                  <a:prstClr val="black"/>
                </a:solidFill>
              </a:rPr>
              <a:pPr/>
              <a:t>10</a:t>
            </a:fld>
            <a:endParaRPr lang="en-GB">
              <a:solidFill>
                <a:prstClr val="black"/>
              </a:solidFill>
            </a:endParaRPr>
          </a:p>
        </p:txBody>
      </p:sp>
    </p:spTree>
    <p:extLst>
      <p:ext uri="{BB962C8B-B14F-4D97-AF65-F5344CB8AC3E}">
        <p14:creationId xmlns:p14="http://schemas.microsoft.com/office/powerpoint/2010/main" val="27249738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1766">
              <a:defRPr/>
            </a:pPr>
            <a:r>
              <a:rPr lang="en-GB" baseline="0" dirty="0" err="1" smtClean="0"/>
              <a:t>RoI</a:t>
            </a:r>
            <a:r>
              <a:rPr lang="en-GB" baseline="0" dirty="0" smtClean="0"/>
              <a:t> = Registry of Intentions</a:t>
            </a:r>
          </a:p>
        </p:txBody>
      </p:sp>
      <p:sp>
        <p:nvSpPr>
          <p:cNvPr id="4" name="Slide Number Placeholder 3"/>
          <p:cNvSpPr>
            <a:spLocks noGrp="1"/>
          </p:cNvSpPr>
          <p:nvPr>
            <p:ph type="sldNum" sz="quarter" idx="10"/>
          </p:nvPr>
        </p:nvSpPr>
        <p:spPr/>
        <p:txBody>
          <a:bodyPr/>
          <a:lstStyle/>
          <a:p>
            <a:fld id="{8A97EF9D-E50F-43FB-AB23-BFBC9BAFDAF0}" type="slidenum">
              <a:rPr lang="en-GB" smtClean="0"/>
              <a:t>11</a:t>
            </a:fld>
            <a:endParaRPr lang="en-GB"/>
          </a:p>
        </p:txBody>
      </p:sp>
    </p:spTree>
    <p:extLst>
      <p:ext uri="{BB962C8B-B14F-4D97-AF65-F5344CB8AC3E}">
        <p14:creationId xmlns:p14="http://schemas.microsoft.com/office/powerpoint/2010/main" val="27249738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A97EF9D-E50F-43FB-AB23-BFBC9BAFDAF0}" type="slidenum">
              <a:rPr lang="en-GB" smtClean="0"/>
              <a:t>12</a:t>
            </a:fld>
            <a:endParaRPr lang="en-GB"/>
          </a:p>
        </p:txBody>
      </p:sp>
    </p:spTree>
    <p:extLst>
      <p:ext uri="{BB962C8B-B14F-4D97-AF65-F5344CB8AC3E}">
        <p14:creationId xmlns:p14="http://schemas.microsoft.com/office/powerpoint/2010/main" val="38209776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A97EF9D-E50F-43FB-AB23-BFBC9BAFDAF0}" type="slidenum">
              <a:rPr lang="en-GB" smtClean="0"/>
              <a:t>13</a:t>
            </a:fld>
            <a:endParaRPr lang="en-GB"/>
          </a:p>
        </p:txBody>
      </p:sp>
    </p:spTree>
    <p:extLst>
      <p:ext uri="{BB962C8B-B14F-4D97-AF65-F5344CB8AC3E}">
        <p14:creationId xmlns:p14="http://schemas.microsoft.com/office/powerpoint/2010/main" val="41906980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A97EF9D-E50F-43FB-AB23-BFBC9BAFDAF0}" type="slidenum">
              <a:rPr lang="en-GB" smtClean="0"/>
              <a:t>14</a:t>
            </a:fld>
            <a:endParaRPr lang="en-GB"/>
          </a:p>
        </p:txBody>
      </p:sp>
    </p:spTree>
    <p:extLst>
      <p:ext uri="{BB962C8B-B14F-4D97-AF65-F5344CB8AC3E}">
        <p14:creationId xmlns:p14="http://schemas.microsoft.com/office/powerpoint/2010/main" val="41906980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200" kern="1200" dirty="0" smtClean="0">
                <a:solidFill>
                  <a:schemeClr val="tx1"/>
                </a:solidFill>
                <a:effectLst/>
                <a:latin typeface="+mn-lt"/>
                <a:ea typeface="+mn-ea"/>
                <a:cs typeface="+mn-cs"/>
              </a:rPr>
              <a:t>CMR: cancerigen, mutagen, toxic pentru reproducere</a:t>
            </a:r>
            <a:endParaRPr lang="en-GB" dirty="0" smtClean="0">
              <a:latin typeface="Verdana" panose="020B0604030504040204" pitchFamily="34" charset="0"/>
              <a:ea typeface="Verdana" panose="020B0604030504040204" pitchFamily="34" charset="0"/>
              <a:cs typeface="Verdana" panose="020B0604030504040204" pitchFamily="34" charset="0"/>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t>15</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A97EF9D-E50F-43FB-AB23-BFBC9BAFDAF0}" type="slidenum">
              <a:rPr lang="en-GB" smtClean="0"/>
              <a:t>16</a:t>
            </a:fld>
            <a:endParaRPr lang="en-GB"/>
          </a:p>
        </p:txBody>
      </p:sp>
    </p:spTree>
    <p:extLst>
      <p:ext uri="{BB962C8B-B14F-4D97-AF65-F5344CB8AC3E}">
        <p14:creationId xmlns:p14="http://schemas.microsoft.com/office/powerpoint/2010/main" val="21058153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p:txBody>
      </p:sp>
      <p:sp>
        <p:nvSpPr>
          <p:cNvPr id="4" name="Slide Number Placeholder 3"/>
          <p:cNvSpPr>
            <a:spLocks noGrp="1"/>
          </p:cNvSpPr>
          <p:nvPr>
            <p:ph type="sldNum" sz="quarter" idx="10"/>
          </p:nvPr>
        </p:nvSpPr>
        <p:spPr/>
        <p:txBody>
          <a:bodyPr/>
          <a:lstStyle/>
          <a:p>
            <a:fld id="{8A97EF9D-E50F-43FB-AB23-BFBC9BAFDAF0}" type="slidenum">
              <a:rPr lang="en-GB" smtClean="0"/>
              <a:t>17</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ro-RO" sz="1200" kern="1200" dirty="0" smtClean="0">
                <a:solidFill>
                  <a:schemeClr val="tx1"/>
                </a:solidFill>
                <a:effectLst/>
                <a:latin typeface="+mn-lt"/>
                <a:ea typeface="+mn-ea"/>
                <a:cs typeface="+mn-cs"/>
              </a:rPr>
              <a:t>În această etapă dosarul a fost verificat pentru conformitate. Acest lucru înseamnă că </a:t>
            </a:r>
            <a:r>
              <a:rPr lang="ro-RO" sz="1200" kern="1200" dirty="0" smtClean="0">
                <a:solidFill>
                  <a:schemeClr val="tx1"/>
                </a:solidFill>
                <a:effectLst/>
                <a:latin typeface="+mn-lt"/>
                <a:ea typeface="+mn-ea"/>
                <a:cs typeface="+mn-cs"/>
              </a:rPr>
              <a:t>autorități</a:t>
            </a:r>
            <a:r>
              <a:rPr lang="en-US" sz="1200" kern="1200" dirty="0" smtClean="0">
                <a:solidFill>
                  <a:schemeClr val="tx1"/>
                </a:solidFill>
                <a:effectLst/>
                <a:latin typeface="+mn-lt"/>
                <a:ea typeface="+mn-ea"/>
                <a:cs typeface="+mn-cs"/>
              </a:rPr>
              <a:t>le</a:t>
            </a:r>
            <a:r>
              <a:rPr lang="ro-RO" sz="1200" kern="1200" dirty="0" smtClean="0">
                <a:solidFill>
                  <a:schemeClr val="tx1"/>
                </a:solidFill>
                <a:effectLst/>
                <a:latin typeface="+mn-lt"/>
                <a:ea typeface="+mn-ea"/>
                <a:cs typeface="+mn-cs"/>
              </a:rPr>
              <a:t> a</a:t>
            </a:r>
            <a:r>
              <a:rPr lang="en-US" sz="1200" kern="1200" dirty="0" smtClean="0">
                <a:solidFill>
                  <a:schemeClr val="tx1"/>
                </a:solidFill>
                <a:effectLst/>
                <a:latin typeface="+mn-lt"/>
                <a:ea typeface="+mn-ea"/>
                <a:cs typeface="+mn-cs"/>
              </a:rPr>
              <a:t>u</a:t>
            </a:r>
            <a:r>
              <a:rPr lang="ro-RO"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verificat </a:t>
            </a:r>
            <a:r>
              <a:rPr lang="ro-RO" sz="1200" kern="1200" dirty="0" smtClean="0">
                <a:solidFill>
                  <a:schemeClr val="tx1"/>
                </a:solidFill>
                <a:effectLst/>
                <a:latin typeface="+mn-lt"/>
                <a:ea typeface="+mn-ea"/>
                <a:cs typeface="+mn-cs"/>
              </a:rPr>
              <a:t>că </a:t>
            </a:r>
            <a:r>
              <a:rPr lang="en-US" sz="1200" kern="1200" dirty="0" smtClean="0">
                <a:solidFill>
                  <a:schemeClr val="tx1"/>
                </a:solidFill>
                <a:effectLst/>
                <a:latin typeface="+mn-lt"/>
                <a:ea typeface="+mn-ea"/>
                <a:cs typeface="+mn-cs"/>
              </a:rPr>
              <a:t>include </a:t>
            </a:r>
            <a:r>
              <a:rPr lang="ro-RO" sz="1200" kern="1200" dirty="0" smtClean="0">
                <a:solidFill>
                  <a:schemeClr val="tx1"/>
                </a:solidFill>
                <a:effectLst/>
                <a:latin typeface="+mn-lt"/>
                <a:ea typeface="+mn-ea"/>
                <a:cs typeface="+mn-cs"/>
              </a:rPr>
              <a:t>toate informațiile solicitate. Cu toate acestea, calitatea informațiilor nu este încă verificată.</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t>18</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1766">
              <a:defRPr/>
            </a:pPr>
            <a:endParaRPr lang="en-GB" dirty="0" smtClean="0"/>
          </a:p>
        </p:txBody>
      </p:sp>
      <p:sp>
        <p:nvSpPr>
          <p:cNvPr id="4" name="Slide Number Placeholder 3"/>
          <p:cNvSpPr>
            <a:spLocks noGrp="1"/>
          </p:cNvSpPr>
          <p:nvPr>
            <p:ph type="sldNum" sz="quarter" idx="10"/>
          </p:nvPr>
        </p:nvSpPr>
        <p:spPr/>
        <p:txBody>
          <a:bodyPr/>
          <a:lstStyle/>
          <a:p>
            <a:fld id="{8A97EF9D-E50F-43FB-AB23-BFBC9BAFDAF0}" type="slidenum">
              <a:rPr lang="en-GB" smtClean="0"/>
              <a:t>19</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smtClean="0"/>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ED2118EB-8281-4CB4-9EA9-2295C8B9984F}" type="slidenum">
              <a:rPr lang="en-GB"/>
              <a:pPr fontAlgn="base">
                <a:spcBef>
                  <a:spcPct val="0"/>
                </a:spcBef>
                <a:spcAft>
                  <a:spcPct val="0"/>
                </a:spcAft>
              </a:pPr>
              <a:t>2</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3631">
              <a:defRPr/>
            </a:pPr>
            <a:endParaRPr lang="en-GB" altLang="en-US" dirty="0">
              <a:solidFill>
                <a:srgbClr val="C00000"/>
              </a:solidFill>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t>20</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ro-RO" sz="1200" kern="1200" dirty="0" smtClean="0">
                <a:solidFill>
                  <a:schemeClr val="tx1"/>
                </a:solidFill>
                <a:effectLst/>
                <a:latin typeface="+mn-lt"/>
                <a:ea typeface="+mn-ea"/>
                <a:cs typeface="+mn-cs"/>
              </a:rPr>
              <a:t>CLH și </a:t>
            </a:r>
            <a:r>
              <a:rPr lang="en-US" sz="1200" kern="1200" dirty="0" smtClean="0">
                <a:solidFill>
                  <a:schemeClr val="tx1"/>
                </a:solidFill>
                <a:effectLst/>
                <a:latin typeface="+mn-lt"/>
                <a:ea typeface="+mn-ea"/>
                <a:cs typeface="+mn-cs"/>
              </a:rPr>
              <a:t>auto-</a:t>
            </a:r>
            <a:r>
              <a:rPr lang="ro-RO" sz="1200" kern="1200" dirty="0" smtClean="0">
                <a:solidFill>
                  <a:schemeClr val="tx1"/>
                </a:solidFill>
                <a:effectLst/>
                <a:latin typeface="+mn-lt"/>
                <a:ea typeface="+mn-ea"/>
                <a:cs typeface="+mn-cs"/>
              </a:rPr>
              <a:t>clasificarea, exemplu</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O substanță poate avea o clasificare armonizată pentru toxicitate orală acută, dar nu și pentru toxicitate cutanată acută. Aceasta înseamnă că un furnizor ar trebui să exploreze, folosind informațiile disponibile, dacă sunt îndeplinite criteriile de clasificare pentru toxicitate cutanată acută și să o clasifice în consecință. Pentru clasificările armonizate referitoare la clasificarea pericolelor acvatice acute sau cronice de categoria 1 în cazul în care nu apare nici un factor M în anexa VI, clasificatorul trebuie să stabilească un factor M.</a:t>
            </a:r>
            <a:endParaRPr lang="en-US" sz="1200" kern="1200" dirty="0" smtClean="0">
              <a:solidFill>
                <a:schemeClr val="tx1"/>
              </a:solidFill>
              <a:effectLst/>
              <a:latin typeface="+mn-lt"/>
              <a:ea typeface="+mn-ea"/>
              <a:cs typeface="+mn-cs"/>
            </a:endParaRPr>
          </a:p>
          <a:p>
            <a:pPr fontAlgn="t"/>
            <a:r>
              <a:rPr lang="ro-RO" sz="1200" kern="1200" dirty="0" smtClean="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t>21</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A97EF9D-E50F-43FB-AB23-BFBC9BAFDAF0}" type="slidenum">
              <a:rPr lang="en-GB" smtClean="0"/>
              <a:t>22</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ro-RO" sz="1200" kern="1200" dirty="0" smtClean="0">
                <a:solidFill>
                  <a:schemeClr val="tx1"/>
                </a:solidFill>
                <a:effectLst/>
                <a:latin typeface="+mn-lt"/>
                <a:ea typeface="+mn-ea"/>
                <a:cs typeface="+mn-cs"/>
              </a:rPr>
              <a:t>Înlocuirea </a:t>
            </a:r>
            <a:r>
              <a:rPr lang="en-US" sz="1200" kern="1200" dirty="0" err="1" smtClean="0">
                <a:solidFill>
                  <a:schemeClr val="tx1"/>
                </a:solidFill>
                <a:effectLst/>
                <a:latin typeface="+mn-lt"/>
                <a:ea typeface="+mn-ea"/>
                <a:cs typeface="+mn-cs"/>
              </a:rPr>
              <a:t>consta</a:t>
            </a:r>
            <a:r>
              <a:rPr lang="en-US" sz="1200" kern="1200" dirty="0" smtClean="0">
                <a:solidFill>
                  <a:schemeClr val="tx1"/>
                </a:solidFill>
                <a:effectLst/>
                <a:latin typeface="+mn-lt"/>
                <a:ea typeface="+mn-ea"/>
                <a:cs typeface="+mn-cs"/>
              </a:rPr>
              <a:t> in </a:t>
            </a:r>
            <a:r>
              <a:rPr lang="ro-RO" sz="1200" kern="1200" dirty="0" err="1" smtClean="0">
                <a:solidFill>
                  <a:schemeClr val="tx1"/>
                </a:solidFill>
                <a:effectLst/>
                <a:latin typeface="+mn-lt"/>
                <a:ea typeface="+mn-ea"/>
                <a:cs typeface="+mn-cs"/>
              </a:rPr>
              <a:t>utiliz</a:t>
            </a:r>
            <a:r>
              <a:rPr lang="en-US" sz="1200" kern="1200" dirty="0" smtClean="0">
                <a:solidFill>
                  <a:schemeClr val="tx1"/>
                </a:solidFill>
                <a:effectLst/>
                <a:latin typeface="+mn-lt"/>
                <a:ea typeface="+mn-ea"/>
                <a:cs typeface="+mn-cs"/>
              </a:rPr>
              <a:t>area </a:t>
            </a:r>
            <a:r>
              <a:rPr lang="en-US" sz="1200" kern="1200" dirty="0" err="1" smtClean="0">
                <a:solidFill>
                  <a:schemeClr val="tx1"/>
                </a:solidFill>
                <a:effectLst/>
                <a:latin typeface="+mn-lt"/>
                <a:ea typeface="+mn-ea"/>
                <a:cs typeface="+mn-cs"/>
              </a:rPr>
              <a:t>unei</a:t>
            </a:r>
            <a:r>
              <a:rPr lang="ro-RO" sz="1200" kern="1200" dirty="0" smtClean="0">
                <a:solidFill>
                  <a:schemeClr val="tx1"/>
                </a:solidFill>
                <a:effectLst/>
                <a:latin typeface="+mn-lt"/>
                <a:ea typeface="+mn-ea"/>
                <a:cs typeface="+mn-cs"/>
              </a:rPr>
              <a:t> alt</a:t>
            </a:r>
            <a:r>
              <a:rPr lang="en-US" sz="1200" kern="1200" dirty="0" smtClean="0">
                <a:solidFill>
                  <a:schemeClr val="tx1"/>
                </a:solidFill>
                <a:effectLst/>
                <a:latin typeface="+mn-lt"/>
                <a:ea typeface="+mn-ea"/>
                <a:cs typeface="+mn-cs"/>
              </a:rPr>
              <a:t>e</a:t>
            </a:r>
            <a:r>
              <a:rPr lang="ro-RO" sz="1200" kern="1200" dirty="0" smtClean="0">
                <a:solidFill>
                  <a:schemeClr val="tx1"/>
                </a:solidFill>
                <a:effectLst/>
                <a:latin typeface="+mn-lt"/>
                <a:ea typeface="+mn-ea"/>
                <a:cs typeface="+mn-cs"/>
              </a:rPr>
              <a:t> </a:t>
            </a:r>
            <a:r>
              <a:rPr lang="ro-RO" sz="1200" kern="1200" dirty="0" err="1" smtClean="0">
                <a:solidFill>
                  <a:schemeClr val="tx1"/>
                </a:solidFill>
                <a:effectLst/>
                <a:latin typeface="+mn-lt"/>
                <a:ea typeface="+mn-ea"/>
                <a:cs typeface="+mn-cs"/>
              </a:rPr>
              <a:t>substanţ</a:t>
            </a:r>
            <a:r>
              <a:rPr lang="en-US" sz="1200" kern="1200" dirty="0" smtClean="0">
                <a:solidFill>
                  <a:schemeClr val="tx1"/>
                </a:solidFill>
                <a:effectLst/>
                <a:latin typeface="+mn-lt"/>
                <a:ea typeface="+mn-ea"/>
                <a:cs typeface="+mn-cs"/>
              </a:rPr>
              <a:t>e</a:t>
            </a:r>
            <a:r>
              <a:rPr lang="ro-RO" sz="1200" kern="1200" dirty="0" smtClean="0">
                <a:solidFill>
                  <a:schemeClr val="tx1"/>
                </a:solidFill>
                <a:effectLst/>
                <a:latin typeface="+mn-lt"/>
                <a:ea typeface="+mn-ea"/>
                <a:cs typeface="+mn-cs"/>
              </a:rPr>
              <a:t> mai sigur</a:t>
            </a:r>
            <a:r>
              <a:rPr lang="en-US" sz="1200" kern="1200" dirty="0" smtClean="0">
                <a:solidFill>
                  <a:schemeClr val="tx1"/>
                </a:solidFill>
                <a:effectLst/>
                <a:latin typeface="+mn-lt"/>
                <a:ea typeface="+mn-ea"/>
                <a:cs typeface="+mn-cs"/>
              </a:rPr>
              <a:t>e</a:t>
            </a:r>
            <a:r>
              <a:rPr lang="ro-RO" sz="1200" kern="1200" dirty="0" smtClean="0">
                <a:solidFill>
                  <a:schemeClr val="tx1"/>
                </a:solidFill>
                <a:effectLst/>
                <a:latin typeface="+mn-lt"/>
                <a:ea typeface="+mn-ea"/>
                <a:cs typeface="+mn-cs"/>
              </a:rPr>
              <a:t> sau </a:t>
            </a:r>
            <a:r>
              <a:rPr lang="en-US" sz="1200" kern="1200" dirty="0" smtClean="0">
                <a:solidFill>
                  <a:schemeClr val="tx1"/>
                </a:solidFill>
                <a:effectLst/>
                <a:latin typeface="+mn-lt"/>
                <a:ea typeface="+mn-ea"/>
                <a:cs typeface="+mn-cs"/>
              </a:rPr>
              <a:t>a </a:t>
            </a:r>
            <a:r>
              <a:rPr lang="ro-RO" sz="1200" kern="1200" dirty="0" smtClean="0">
                <a:solidFill>
                  <a:schemeClr val="tx1"/>
                </a:solidFill>
                <a:effectLst/>
                <a:latin typeface="+mn-lt"/>
                <a:ea typeface="+mn-ea"/>
                <a:cs typeface="+mn-cs"/>
              </a:rPr>
              <a:t>un</a:t>
            </a:r>
            <a:r>
              <a:rPr lang="en-US" sz="1200" kern="1200" dirty="0" err="1" smtClean="0">
                <a:solidFill>
                  <a:schemeClr val="tx1"/>
                </a:solidFill>
                <a:effectLst/>
                <a:latin typeface="+mn-lt"/>
                <a:ea typeface="+mn-ea"/>
                <a:cs typeface="+mn-cs"/>
              </a:rPr>
              <a:t>ui</a:t>
            </a:r>
            <a:r>
              <a:rPr lang="ro-RO" sz="1200" kern="1200" dirty="0" smtClean="0">
                <a:solidFill>
                  <a:schemeClr val="tx1"/>
                </a:solidFill>
                <a:effectLst/>
                <a:latin typeface="+mn-lt"/>
                <a:ea typeface="+mn-ea"/>
                <a:cs typeface="+mn-cs"/>
              </a:rPr>
              <a:t> alt proces mai sigur</a:t>
            </a:r>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t>23</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ro-RO" sz="1200" kern="1200" dirty="0" smtClean="0">
                <a:solidFill>
                  <a:schemeClr val="tx1"/>
                </a:solidFill>
                <a:effectLst/>
                <a:latin typeface="+mn-lt"/>
                <a:ea typeface="+mn-ea"/>
                <a:cs typeface="+mn-cs"/>
              </a:rPr>
              <a:t>Substanţele cu nivel de îngrijorare deosebită sunt definite în textul REACH (art. 57(a)-(f)).</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t>24</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A97EF9D-E50F-43FB-AB23-BFBC9BAFDAF0}" type="slidenum">
              <a:rPr lang="en-GB" smtClean="0"/>
              <a:t>25</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1766" rtl="0" eaLnBrk="1" fontAlgn="auto" latinLnBrk="0" hangingPunct="1">
              <a:lnSpc>
                <a:spcPct val="100000"/>
              </a:lnSpc>
              <a:spcBef>
                <a:spcPts val="0"/>
              </a:spcBef>
              <a:spcAft>
                <a:spcPts val="0"/>
              </a:spcAft>
              <a:buClrTx/>
              <a:buSzTx/>
              <a:buFontTx/>
              <a:buNone/>
              <a:tabLst/>
              <a:defRPr/>
            </a:pPr>
            <a:endParaRPr lang="en-GB" altLang="en-US" dirty="0" smtClean="0">
              <a:solidFill>
                <a:srgbClr val="C00000"/>
              </a:solidFill>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t>26</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ro-RO" sz="1200" kern="1200" dirty="0" smtClean="0">
                <a:solidFill>
                  <a:schemeClr val="tx1"/>
                </a:solidFill>
                <a:effectLst/>
                <a:latin typeface="+mn-lt"/>
                <a:ea typeface="+mn-ea"/>
                <a:cs typeface="+mn-cs"/>
              </a:rPr>
              <a:t>Factorii avuţi în vedere în timpul acestei etape a procesului: proprietățile intrinseci ale substanței</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Tipul de informații solicitate în timpul consultării publice: identitatea substanței și proprietățile intrinseci relevante pentru identificare (cu excepția cazului în care identificarea se bazează pe clasificarea și etichetarea armonizate și nu poate fi contestată în acest context). În plus, informații privind utilizările, expunerea potențială și alternative.</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Decizie: În cazul în care Comitetul statelor membre nu ajunge la un acord unanim, chestiunea </a:t>
            </a:r>
            <a:r>
              <a:rPr lang="en-US" sz="1200" kern="1200" dirty="0" err="1" smtClean="0">
                <a:solidFill>
                  <a:schemeClr val="tx1"/>
                </a:solidFill>
                <a:effectLst/>
                <a:latin typeface="+mn-lt"/>
                <a:ea typeface="+mn-ea"/>
                <a:cs typeface="+mn-cs"/>
              </a:rPr>
              <a:t>este</a:t>
            </a:r>
            <a:r>
              <a:rPr lang="ro-RO" sz="1200" kern="1200" dirty="0" smtClean="0">
                <a:solidFill>
                  <a:schemeClr val="tx1"/>
                </a:solidFill>
                <a:effectLst/>
                <a:latin typeface="+mn-lt"/>
                <a:ea typeface="+mn-ea"/>
                <a:cs typeface="+mn-cs"/>
              </a:rPr>
              <a:t> trimisă Comisiei Europene.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t>27</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ro-RO" sz="1200" kern="1200" dirty="0" smtClean="0">
                <a:solidFill>
                  <a:schemeClr val="tx1"/>
                </a:solidFill>
                <a:effectLst/>
                <a:latin typeface="+mn-lt"/>
                <a:ea typeface="+mn-ea"/>
                <a:cs typeface="+mn-cs"/>
              </a:rPr>
              <a:t>Dacă găsiți substanța </a:t>
            </a:r>
            <a:r>
              <a:rPr lang="en-US" sz="1200" kern="1200" dirty="0" smtClean="0">
                <a:solidFill>
                  <a:schemeClr val="tx1"/>
                </a:solidFill>
                <a:effectLst/>
                <a:latin typeface="+mn-lt"/>
                <a:ea typeface="+mn-ea"/>
                <a:cs typeface="+mn-cs"/>
              </a:rPr>
              <a:t>Dvs.in </a:t>
            </a:r>
            <a:r>
              <a:rPr lang="ro-RO" sz="1200" kern="1200" dirty="0" smtClean="0">
                <a:solidFill>
                  <a:schemeClr val="tx1"/>
                </a:solidFill>
                <a:effectLst/>
                <a:latin typeface="+mn-lt"/>
                <a:ea typeface="+mn-ea"/>
                <a:cs typeface="+mn-cs"/>
              </a:rPr>
              <a:t>această listă,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inseamna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ca</a:t>
            </a:r>
            <a:r>
              <a:rPr lang="ro-RO" sz="1200" kern="1200" dirty="0" smtClean="0">
                <a:solidFill>
                  <a:schemeClr val="tx1"/>
                </a:solidFill>
                <a:effectLst/>
                <a:latin typeface="+mn-lt"/>
                <a:ea typeface="+mn-ea"/>
                <a:cs typeface="+mn-cs"/>
              </a:rPr>
              <a:t> este candidată pentru o eventuală includere în lista de autorizare (supus</a:t>
            </a:r>
            <a:r>
              <a:rPr lang="en-US" sz="1200" kern="1200" dirty="0" smtClean="0">
                <a:solidFill>
                  <a:schemeClr val="tx1"/>
                </a:solidFill>
                <a:effectLst/>
                <a:latin typeface="+mn-lt"/>
                <a:ea typeface="+mn-ea"/>
                <a:cs typeface="+mn-cs"/>
              </a:rPr>
              <a:t>a</a:t>
            </a:r>
            <a:r>
              <a:rPr lang="ro-RO" sz="1200" kern="1200" dirty="0" smtClean="0">
                <a:solidFill>
                  <a:schemeClr val="tx1"/>
                </a:solidFill>
                <a:effectLst/>
                <a:latin typeface="+mn-lt"/>
                <a:ea typeface="+mn-ea"/>
                <a:cs typeface="+mn-cs"/>
              </a:rPr>
              <a:t> autorizării).</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Furnizorul acestei substanțe trebuie acum să furnizeze o fișă cu date de securitate.</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Dacă sunteți un formulator de amestecuri care conțin o substanță identificată ca SVHC peste o concentrație specifică, trebuie să furnizaţi o </a:t>
            </a:r>
            <a:r>
              <a:rPr lang="en-US" sz="1200" kern="1200" dirty="0" smtClean="0">
                <a:solidFill>
                  <a:schemeClr val="tx1"/>
                </a:solidFill>
                <a:effectLst/>
                <a:latin typeface="+mn-lt"/>
                <a:ea typeface="+mn-ea"/>
                <a:cs typeface="+mn-cs"/>
              </a:rPr>
              <a:t>FDS </a:t>
            </a:r>
            <a:r>
              <a:rPr lang="ro-RO" sz="1200" kern="1200" dirty="0" smtClean="0">
                <a:solidFill>
                  <a:schemeClr val="tx1"/>
                </a:solidFill>
                <a:effectLst/>
                <a:latin typeface="+mn-lt"/>
                <a:ea typeface="+mn-ea"/>
                <a:cs typeface="+mn-cs"/>
              </a:rPr>
              <a:t>în </a:t>
            </a:r>
            <a:r>
              <a:rPr lang="ro-RO" sz="1200" kern="1200" dirty="0" smtClean="0">
                <a:solidFill>
                  <a:schemeClr val="tx1"/>
                </a:solidFill>
                <a:effectLst/>
                <a:latin typeface="+mn-lt"/>
                <a:ea typeface="+mn-ea"/>
                <a:cs typeface="+mn-cs"/>
              </a:rPr>
              <a:t>cazul în care destinatarul amestecului o cere.</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Notă: obligația de a furniza o FDS</a:t>
            </a:r>
            <a:r>
              <a:rPr lang="en-US" sz="1200" kern="1200" dirty="0" smtClean="0">
                <a:solidFill>
                  <a:schemeClr val="tx1"/>
                </a:solidFill>
                <a:effectLst/>
                <a:latin typeface="+mn-lt"/>
                <a:ea typeface="+mn-ea"/>
                <a:cs typeface="+mn-cs"/>
              </a:rPr>
              <a:t> se</a:t>
            </a:r>
            <a:r>
              <a:rPr lang="ro-RO" sz="1200" kern="1200" dirty="0" smtClean="0">
                <a:solidFill>
                  <a:schemeClr val="tx1"/>
                </a:solidFill>
                <a:effectLst/>
                <a:latin typeface="+mn-lt"/>
                <a:ea typeface="+mn-ea"/>
                <a:cs typeface="+mn-cs"/>
              </a:rPr>
              <a:t> aplică, de asemenea, în orice caz, la orice substanță care este clasificată ca fiind periculoasă conform CLP.</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Dacă sunteți un producător de articole care conțin o substanță din lista candidate</a:t>
            </a:r>
            <a:r>
              <a:rPr lang="en-US" sz="1200" kern="1200" dirty="0" err="1" smtClean="0">
                <a:solidFill>
                  <a:schemeClr val="tx1"/>
                </a:solidFill>
                <a:effectLst/>
                <a:latin typeface="+mn-lt"/>
                <a:ea typeface="+mn-ea"/>
                <a:cs typeface="+mn-cs"/>
              </a:rPr>
              <a:t>lor</a:t>
            </a:r>
            <a:r>
              <a:rPr lang="ro-RO" sz="1200" kern="1200" dirty="0" smtClean="0">
                <a:solidFill>
                  <a:schemeClr val="tx1"/>
                </a:solidFill>
                <a:effectLst/>
                <a:latin typeface="+mn-lt"/>
                <a:ea typeface="+mn-ea"/>
                <a:cs typeface="+mn-cs"/>
              </a:rPr>
              <a:t>, există obligații referitoare la informarea clienților și notificarea ECHA.</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Sfaturi</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În acest moment trebuie să vă asigurați că utilizarea </a:t>
            </a:r>
            <a:r>
              <a:rPr lang="en-US" sz="1200" kern="1200" dirty="0" err="1" smtClean="0">
                <a:solidFill>
                  <a:schemeClr val="tx1"/>
                </a:solidFill>
                <a:effectLst/>
                <a:latin typeface="+mn-lt"/>
                <a:ea typeface="+mn-ea"/>
                <a:cs typeface="+mn-cs"/>
              </a:rPr>
              <a:t>Dvs</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este </a:t>
            </a:r>
            <a:r>
              <a:rPr lang="ro-RO" sz="1200" kern="1200" dirty="0" smtClean="0">
                <a:solidFill>
                  <a:schemeClr val="tx1"/>
                </a:solidFill>
                <a:effectLst/>
                <a:latin typeface="+mn-lt"/>
                <a:ea typeface="+mn-ea"/>
                <a:cs typeface="+mn-cs"/>
              </a:rPr>
              <a:t>acoperită. În orice caz, trebuie să vă adresați, de asemenea, furnizorilor si clienţilor </a:t>
            </a:r>
            <a:r>
              <a:rPr lang="en-US" sz="1200" kern="1200" dirty="0" err="1" smtClean="0">
                <a:solidFill>
                  <a:schemeClr val="tx1"/>
                </a:solidFill>
                <a:effectLst/>
                <a:latin typeface="+mn-lt"/>
                <a:ea typeface="+mn-ea"/>
                <a:cs typeface="+mn-cs"/>
              </a:rPr>
              <a:t>Dvs</a:t>
            </a:r>
            <a:r>
              <a:rPr lang="en-US" sz="1200" kern="1200" dirty="0" smtClean="0">
                <a:solidFill>
                  <a:schemeClr val="tx1"/>
                </a:solidFill>
                <a:effectLst/>
                <a:latin typeface="+mn-lt"/>
                <a:ea typeface="+mn-ea"/>
                <a:cs typeface="+mn-cs"/>
              </a:rPr>
              <a:t>.</a:t>
            </a:r>
            <a:r>
              <a:rPr lang="ro-RO"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să urma</a:t>
            </a:r>
            <a:r>
              <a:rPr lang="en-US" sz="1200" kern="1200" dirty="0" err="1" smtClean="0">
                <a:solidFill>
                  <a:schemeClr val="tx1"/>
                </a:solidFill>
                <a:effectLst/>
                <a:latin typeface="+mn-lt"/>
                <a:ea typeface="+mn-ea"/>
                <a:cs typeface="+mn-cs"/>
              </a:rPr>
              <a:t>ri</a:t>
            </a:r>
            <a:r>
              <a:rPr lang="ro-RO" sz="1200" kern="1200" dirty="0" smtClean="0">
                <a:solidFill>
                  <a:schemeClr val="tx1"/>
                </a:solidFill>
                <a:effectLst/>
                <a:latin typeface="+mn-lt"/>
                <a:ea typeface="+mn-ea"/>
                <a:cs typeface="+mn-cs"/>
              </a:rPr>
              <a:t>ți procesul de autorizare și să luaţi în considerare substituirea substanței.</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Cu cât mai repede au loc comunicarea și acțiunile posibile de-a lungul lanțului de aprovizionare (de exemplu substituție), cu atât mai bine. </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Daca</a:t>
            </a:r>
            <a:r>
              <a:rPr lang="en-US" sz="1200" kern="1200" dirty="0" smtClean="0">
                <a:solidFill>
                  <a:schemeClr val="tx1"/>
                </a:solidFill>
                <a:effectLst/>
                <a:latin typeface="+mn-lt"/>
                <a:ea typeface="+mn-ea"/>
                <a:cs typeface="+mn-cs"/>
              </a:rPr>
              <a:t> se a</a:t>
            </a:r>
            <a:r>
              <a:rPr lang="ro-RO" sz="1200" kern="1200" dirty="0" err="1" smtClean="0">
                <a:solidFill>
                  <a:schemeClr val="tx1"/>
                </a:solidFill>
                <a:effectLst/>
                <a:latin typeface="+mn-lt"/>
                <a:ea typeface="+mn-ea"/>
                <a:cs typeface="+mn-cs"/>
              </a:rPr>
              <a:t>ștepta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ca</a:t>
            </a:r>
            <a:r>
              <a:rPr lang="ro-RO" sz="1200" kern="1200" dirty="0" smtClean="0">
                <a:solidFill>
                  <a:schemeClr val="tx1"/>
                </a:solidFill>
                <a:effectLst/>
                <a:latin typeface="+mn-lt"/>
                <a:ea typeface="+mn-ea"/>
                <a:cs typeface="+mn-cs"/>
              </a:rPr>
              <a:t> substanța să </a:t>
            </a:r>
            <a:r>
              <a:rPr lang="en-US" sz="1200" kern="1200" dirty="0" err="1" smtClean="0">
                <a:solidFill>
                  <a:schemeClr val="tx1"/>
                </a:solidFill>
                <a:effectLst/>
                <a:latin typeface="+mn-lt"/>
                <a:ea typeface="+mn-ea"/>
                <a:cs typeface="+mn-cs"/>
              </a:rPr>
              <a:t>treca</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în etapa următoare a procesului (prioritate și includere în lista de autorizare), </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termene</a:t>
            </a:r>
            <a:r>
              <a:rPr lang="en-US" sz="1200" kern="1200" dirty="0" smtClean="0">
                <a:solidFill>
                  <a:schemeClr val="tx1"/>
                </a:solidFill>
                <a:effectLst/>
                <a:latin typeface="+mn-lt"/>
                <a:ea typeface="+mn-ea"/>
                <a:cs typeface="+mn-cs"/>
              </a:rPr>
              <a:t>le </a:t>
            </a:r>
            <a:r>
              <a:rPr lang="en-US" sz="1200" kern="1200" dirty="0" err="1" smtClean="0">
                <a:solidFill>
                  <a:schemeClr val="tx1"/>
                </a:solidFill>
                <a:effectLst/>
                <a:latin typeface="+mn-lt"/>
                <a:ea typeface="+mn-ea"/>
                <a:cs typeface="+mn-cs"/>
              </a:rPr>
              <a:t>vor</a:t>
            </a:r>
            <a:r>
              <a:rPr lang="en-US" sz="1200" kern="1200" dirty="0" smtClean="0">
                <a:solidFill>
                  <a:schemeClr val="tx1"/>
                </a:solidFill>
                <a:effectLst/>
                <a:latin typeface="+mn-lt"/>
                <a:ea typeface="+mn-ea"/>
                <a:cs typeface="+mn-cs"/>
              </a:rPr>
              <a:t> fi</a:t>
            </a:r>
            <a:r>
              <a:rPr lang="ro-RO"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stranse</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provocatoare.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t>28</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ro-RO" sz="1200" kern="1200" dirty="0" smtClean="0">
                <a:solidFill>
                  <a:schemeClr val="tx1"/>
                </a:solidFill>
                <a:effectLst/>
                <a:latin typeface="+mn-lt"/>
                <a:ea typeface="+mn-ea"/>
                <a:cs typeface="+mn-cs"/>
              </a:rPr>
              <a:t>ECHA evaluează </a:t>
            </a:r>
            <a:r>
              <a:rPr lang="en-US" sz="1200" kern="1200" dirty="0" err="1" smtClean="0">
                <a:solidFill>
                  <a:schemeClr val="tx1"/>
                </a:solidFill>
                <a:effectLst/>
                <a:latin typeface="+mn-lt"/>
                <a:ea typeface="+mn-ea"/>
                <a:cs typeface="+mn-cs"/>
              </a:rPr>
              <a:t>regulat</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substanţele </a:t>
            </a:r>
            <a:r>
              <a:rPr lang="ro-RO" sz="1200" kern="1200" dirty="0" smtClean="0">
                <a:solidFill>
                  <a:schemeClr val="tx1"/>
                </a:solidFill>
                <a:effectLst/>
                <a:latin typeface="+mn-lt"/>
                <a:ea typeface="+mn-ea"/>
                <a:cs typeface="+mn-cs"/>
              </a:rPr>
              <a:t>din Lista candidatelor pentru a determina care dintre acestea să fie incluse în Lista autorizatelor cu prioritate.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t>29</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o-RO" noProof="0" dirty="0" smtClean="0"/>
              <a:t>Prezentarea </a:t>
            </a:r>
            <a:r>
              <a:rPr lang="ro-RO" baseline="0" noProof="0" dirty="0" smtClean="0"/>
              <a:t>conține o descriere a diverselor procese si sfaturi pentru utilizatorii din aval in diferitele faze ale procesului de reglementare a managementului riscului.</a:t>
            </a:r>
          </a:p>
          <a:p>
            <a:r>
              <a:rPr lang="ro-RO" baseline="0" noProof="0" dirty="0" smtClean="0"/>
              <a:t>Acronimele urmate de s semnifica pluralul, de ex. Utilizatori din aval </a:t>
            </a:r>
            <a:r>
              <a:rPr lang="ro-RO" baseline="0" noProof="0" dirty="0" err="1" smtClean="0"/>
              <a:t>UAs</a:t>
            </a:r>
            <a:r>
              <a:rPr lang="ro-RO" baseline="0" noProof="0" dirty="0" smtClean="0"/>
              <a:t>.</a:t>
            </a:r>
            <a:endParaRPr lang="ro-RO" noProof="0" dirty="0"/>
          </a:p>
        </p:txBody>
      </p:sp>
      <p:sp>
        <p:nvSpPr>
          <p:cNvPr id="4" name="Slide Number Placeholder 3"/>
          <p:cNvSpPr>
            <a:spLocks noGrp="1"/>
          </p:cNvSpPr>
          <p:nvPr>
            <p:ph type="sldNum" sz="quarter" idx="10"/>
          </p:nvPr>
        </p:nvSpPr>
        <p:spPr/>
        <p:txBody>
          <a:bodyPr/>
          <a:lstStyle/>
          <a:p>
            <a:fld id="{8A97EF9D-E50F-43FB-AB23-BFBC9BAFDAF0}" type="slidenum">
              <a:rPr lang="en-GB" smtClean="0"/>
              <a:t>3</a:t>
            </a:fld>
            <a:endParaRPr lang="en-GB"/>
          </a:p>
        </p:txBody>
      </p:sp>
    </p:spTree>
    <p:extLst>
      <p:ext uri="{BB962C8B-B14F-4D97-AF65-F5344CB8AC3E}">
        <p14:creationId xmlns:p14="http://schemas.microsoft.com/office/powerpoint/2010/main" val="33104929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8A97EF9D-E50F-43FB-AB23-BFBC9BAFDAF0}" type="slidenum">
              <a:rPr lang="en-GB" smtClean="0"/>
              <a:t>30</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GB" dirty="0" smtClean="0"/>
          </a:p>
        </p:txBody>
      </p:sp>
      <p:sp>
        <p:nvSpPr>
          <p:cNvPr id="4" name="Slide Number Placeholder 3"/>
          <p:cNvSpPr>
            <a:spLocks noGrp="1"/>
          </p:cNvSpPr>
          <p:nvPr>
            <p:ph type="sldNum" sz="quarter" idx="10"/>
          </p:nvPr>
        </p:nvSpPr>
        <p:spPr/>
        <p:txBody>
          <a:bodyPr/>
          <a:lstStyle/>
          <a:p>
            <a:fld id="{8A97EF9D-E50F-43FB-AB23-BFBC9BAFDAF0}" type="slidenum">
              <a:rPr lang="en-GB" smtClean="0"/>
              <a:t>31</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ro-RO" sz="1200" kern="1200" dirty="0" smtClean="0">
                <a:solidFill>
                  <a:schemeClr val="tx1"/>
                </a:solidFill>
                <a:effectLst/>
                <a:latin typeface="+mn-lt"/>
                <a:ea typeface="+mn-ea"/>
                <a:cs typeface="+mn-cs"/>
              </a:rPr>
              <a:t>Procesul de autorizare este un sistem în care utilizarea substanțelor </a:t>
            </a:r>
            <a:r>
              <a:rPr lang="en-US" sz="1200" kern="1200" dirty="0" smtClean="0">
                <a:solidFill>
                  <a:schemeClr val="tx1"/>
                </a:solidFill>
                <a:effectLst/>
                <a:latin typeface="+mn-lt"/>
                <a:ea typeface="+mn-ea"/>
                <a:cs typeface="+mn-cs"/>
              </a:rPr>
              <a:t>care </a:t>
            </a:r>
            <a:r>
              <a:rPr lang="en-US" sz="1200" kern="1200" dirty="0" err="1" smtClean="0">
                <a:solidFill>
                  <a:schemeClr val="tx1"/>
                </a:solidFill>
                <a:effectLst/>
                <a:latin typeface="+mn-lt"/>
                <a:ea typeface="+mn-ea"/>
                <a:cs typeface="+mn-cs"/>
              </a:rPr>
              <a:t>prezinta</a:t>
            </a:r>
            <a:r>
              <a:rPr lang="en-US" sz="1200" kern="1200" dirty="0" smtClean="0">
                <a:solidFill>
                  <a:schemeClr val="tx1"/>
                </a:solidFill>
                <a:effectLst/>
                <a:latin typeface="+mn-lt"/>
                <a:ea typeface="+mn-ea"/>
                <a:cs typeface="+mn-cs"/>
              </a:rPr>
              <a:t> un </a:t>
            </a:r>
            <a:r>
              <a:rPr lang="en-US" sz="1200" kern="1200" dirty="0" err="1" smtClean="0">
                <a:solidFill>
                  <a:schemeClr val="tx1"/>
                </a:solidFill>
                <a:effectLst/>
                <a:latin typeface="+mn-lt"/>
                <a:ea typeface="+mn-ea"/>
                <a:cs typeface="+mn-cs"/>
              </a:rPr>
              <a:t>nivel</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deosebit de </a:t>
            </a:r>
            <a:r>
              <a:rPr lang="ro-RO" sz="1200" kern="1200" dirty="0" smtClean="0">
                <a:solidFill>
                  <a:schemeClr val="tx1"/>
                </a:solidFill>
                <a:effectLst/>
                <a:latin typeface="+mn-lt"/>
                <a:ea typeface="+mn-ea"/>
                <a:cs typeface="+mn-cs"/>
              </a:rPr>
              <a:t>îngrijorare </a:t>
            </a:r>
            <a:r>
              <a:rPr lang="ro-RO" sz="1200" kern="1200" dirty="0" smtClean="0">
                <a:solidFill>
                  <a:schemeClr val="tx1"/>
                </a:solidFill>
                <a:effectLst/>
                <a:latin typeface="+mn-lt"/>
                <a:ea typeface="+mn-ea"/>
                <a:cs typeface="+mn-cs"/>
              </a:rPr>
              <a:t>pot </a:t>
            </a:r>
            <a:r>
              <a:rPr lang="ro-RO" sz="1200" kern="1200" dirty="0" smtClean="0">
                <a:solidFill>
                  <a:schemeClr val="tx1"/>
                </a:solidFill>
                <a:effectLst/>
                <a:latin typeface="+mn-lt"/>
                <a:ea typeface="+mn-ea"/>
                <a:cs typeface="+mn-cs"/>
              </a:rPr>
              <a:t>fi supuse unei cerințe de autorizare.</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Procedura de autorizare are scop</a:t>
            </a:r>
            <a:r>
              <a:rPr lang="en-US" sz="1200" kern="1200" dirty="0" err="1" smtClean="0">
                <a:solidFill>
                  <a:schemeClr val="tx1"/>
                </a:solidFill>
                <a:effectLst/>
                <a:latin typeface="+mn-lt"/>
                <a:ea typeface="+mn-ea"/>
                <a:cs typeface="+mn-cs"/>
              </a:rPr>
              <a:t>ul</a:t>
            </a:r>
            <a:r>
              <a:rPr lang="ro-RO" sz="1200" kern="1200" dirty="0" smtClean="0">
                <a:solidFill>
                  <a:schemeClr val="tx1"/>
                </a:solidFill>
                <a:effectLst/>
                <a:latin typeface="+mn-lt"/>
                <a:ea typeface="+mn-ea"/>
                <a:cs typeface="+mn-cs"/>
              </a:rPr>
              <a:t> să înlocuiască progresiv substanțele care prezintă motive </a:t>
            </a:r>
            <a:r>
              <a:rPr lang="ro-RO" sz="1200" kern="1200" dirty="0" smtClean="0">
                <a:solidFill>
                  <a:schemeClr val="tx1"/>
                </a:solidFill>
                <a:effectLst/>
                <a:latin typeface="+mn-lt"/>
                <a:ea typeface="+mn-ea"/>
                <a:cs typeface="+mn-cs"/>
              </a:rPr>
              <a:t>deosebit</a:t>
            </a:r>
            <a:r>
              <a:rPr lang="en-US" sz="1200" kern="1200" dirty="0" smtClean="0">
                <a:solidFill>
                  <a:schemeClr val="tx1"/>
                </a:solidFill>
                <a:effectLst/>
                <a:latin typeface="+mn-lt"/>
                <a:ea typeface="+mn-ea"/>
                <a:cs typeface="+mn-cs"/>
              </a:rPr>
              <a:t>e</a:t>
            </a:r>
            <a:r>
              <a:rPr lang="ro-RO" sz="1200" kern="1200" dirty="0" smtClean="0">
                <a:solidFill>
                  <a:schemeClr val="tx1"/>
                </a:solidFill>
                <a:effectLst/>
                <a:latin typeface="+mn-lt"/>
                <a:ea typeface="+mn-ea"/>
                <a:cs typeface="+mn-cs"/>
              </a:rPr>
              <a:t> de </a:t>
            </a:r>
            <a:r>
              <a:rPr lang="ro-RO" sz="1200" kern="1200" dirty="0" smtClean="0">
                <a:solidFill>
                  <a:schemeClr val="tx1"/>
                </a:solidFill>
                <a:effectLst/>
                <a:latin typeface="+mn-lt"/>
                <a:ea typeface="+mn-ea"/>
                <a:cs typeface="+mn-cs"/>
              </a:rPr>
              <a:t>îngrijorare </a:t>
            </a:r>
            <a:r>
              <a:rPr lang="ro-RO" sz="1200" kern="1200" dirty="0" smtClean="0">
                <a:solidFill>
                  <a:schemeClr val="tx1"/>
                </a:solidFill>
                <a:effectLst/>
                <a:latin typeface="+mn-lt"/>
                <a:ea typeface="+mn-ea"/>
                <a:cs typeface="+mn-cs"/>
              </a:rPr>
              <a:t>cu </a:t>
            </a:r>
            <a:r>
              <a:rPr lang="ro-RO" sz="1200" kern="1200" dirty="0" smtClean="0">
                <a:solidFill>
                  <a:schemeClr val="tx1"/>
                </a:solidFill>
                <a:effectLst/>
                <a:latin typeface="+mn-lt"/>
                <a:ea typeface="+mn-ea"/>
                <a:cs typeface="+mn-cs"/>
              </a:rPr>
              <a:t>alternative adecvate imediat ce </a:t>
            </a:r>
            <a:r>
              <a:rPr lang="en-US" sz="1200" kern="1200" dirty="0" err="1" smtClean="0">
                <a:solidFill>
                  <a:schemeClr val="tx1"/>
                </a:solidFill>
                <a:effectLst/>
                <a:latin typeface="+mn-lt"/>
                <a:ea typeface="+mn-ea"/>
                <a:cs typeface="+mn-cs"/>
              </a:rPr>
              <a:t>acestea</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sunt disponibile din punct de vedere tehnic și economic. Până la substituție se realizează autorizarea pentru a se asigura buna funcționare a pieței interne, </a:t>
            </a:r>
            <a:r>
              <a:rPr lang="en-US" sz="1200" kern="1200" dirty="0" err="1" smtClean="0">
                <a:solidFill>
                  <a:schemeClr val="tx1"/>
                </a:solidFill>
                <a:effectLst/>
                <a:latin typeface="+mn-lt"/>
                <a:ea typeface="+mn-ea"/>
                <a:cs typeface="+mn-cs"/>
              </a:rPr>
              <a:t>concomitent</a:t>
            </a:r>
            <a:r>
              <a:rPr lang="en-US" sz="1200" kern="1200" dirty="0" smtClean="0">
                <a:solidFill>
                  <a:schemeClr val="tx1"/>
                </a:solidFill>
                <a:effectLst/>
                <a:latin typeface="+mn-lt"/>
                <a:ea typeface="+mn-ea"/>
                <a:cs typeface="+mn-cs"/>
              </a:rPr>
              <a:t> cu </a:t>
            </a:r>
            <a:r>
              <a:rPr lang="ro-RO" sz="1200" kern="1200" dirty="0" smtClean="0">
                <a:solidFill>
                  <a:schemeClr val="tx1"/>
                </a:solidFill>
                <a:effectLst/>
                <a:latin typeface="+mn-lt"/>
                <a:ea typeface="+mn-ea"/>
                <a:cs typeface="+mn-cs"/>
              </a:rPr>
              <a:t>asigur</a:t>
            </a:r>
            <a:r>
              <a:rPr lang="en-US" sz="1200" kern="1200" dirty="0" smtClean="0">
                <a:solidFill>
                  <a:schemeClr val="tx1"/>
                </a:solidFill>
                <a:effectLst/>
                <a:latin typeface="+mn-lt"/>
                <a:ea typeface="+mn-ea"/>
                <a:cs typeface="+mn-cs"/>
              </a:rPr>
              <a:t>area </a:t>
            </a:r>
            <a:r>
              <a:rPr lang="ro-RO" sz="1200" kern="1200" dirty="0" smtClean="0">
                <a:solidFill>
                  <a:schemeClr val="tx1"/>
                </a:solidFill>
                <a:effectLst/>
                <a:latin typeface="+mn-lt"/>
                <a:ea typeface="+mn-ea"/>
                <a:cs typeface="+mn-cs"/>
              </a:rPr>
              <a:t>că riscurile care decurg din SVHC sunt controlate în mod corespunzător.</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Pentru utilizatorii din aval, este esențial să fi</a:t>
            </a:r>
            <a:r>
              <a:rPr lang="en-US" sz="1200" kern="1200" dirty="0" smtClean="0">
                <a:solidFill>
                  <a:schemeClr val="tx1"/>
                </a:solidFill>
                <a:effectLst/>
                <a:latin typeface="+mn-lt"/>
                <a:ea typeface="+mn-ea"/>
                <a:cs typeface="+mn-cs"/>
              </a:rPr>
              <a:t>e</a:t>
            </a:r>
            <a:r>
              <a:rPr lang="ro-RO"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atenti</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dacă o substanță pe care o folosesc este fie în cadrul procesului de </a:t>
            </a:r>
            <a:r>
              <a:rPr lang="ro-RO" sz="1200" kern="1200" dirty="0" smtClean="0">
                <a:solidFill>
                  <a:schemeClr val="tx1"/>
                </a:solidFill>
                <a:effectLst/>
                <a:latin typeface="+mn-lt"/>
                <a:ea typeface="+mn-ea"/>
                <a:cs typeface="+mn-cs"/>
              </a:rPr>
              <a:t>autorizare</a:t>
            </a:r>
            <a:r>
              <a:rPr lang="en-US" sz="1200" kern="1200" dirty="0" smtClean="0">
                <a:solidFill>
                  <a:schemeClr val="tx1"/>
                </a:solidFill>
                <a:effectLst/>
                <a:latin typeface="+mn-lt"/>
                <a:ea typeface="+mn-ea"/>
                <a:cs typeface="+mn-cs"/>
              </a:rPr>
              <a:t>,</a:t>
            </a:r>
            <a:r>
              <a:rPr lang="ro-RO"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fie </a:t>
            </a:r>
            <a:r>
              <a:rPr lang="ro-RO" sz="1200" kern="1200" dirty="0" smtClean="0">
                <a:solidFill>
                  <a:schemeClr val="tx1"/>
                </a:solidFill>
                <a:effectLst/>
                <a:latin typeface="+mn-lt"/>
                <a:ea typeface="+mn-ea"/>
                <a:cs typeface="+mn-cs"/>
              </a:rPr>
              <a:t>deja </a:t>
            </a:r>
            <a:r>
              <a:rPr lang="en-US" sz="1200" kern="1200" dirty="0" smtClean="0">
                <a:solidFill>
                  <a:schemeClr val="tx1"/>
                </a:solidFill>
                <a:effectLst/>
                <a:latin typeface="+mn-lt"/>
                <a:ea typeface="+mn-ea"/>
                <a:cs typeface="+mn-cs"/>
              </a:rPr>
              <a:t>in </a:t>
            </a:r>
            <a:r>
              <a:rPr lang="en-US" sz="1200" kern="1200" dirty="0" err="1" smtClean="0">
                <a:solidFill>
                  <a:schemeClr val="tx1"/>
                </a:solidFill>
                <a:effectLst/>
                <a:latin typeface="+mn-lt"/>
                <a:ea typeface="+mn-ea"/>
                <a:cs typeface="+mn-cs"/>
              </a:rPr>
              <a:t>lista</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autorizat</a:t>
            </a:r>
            <a:r>
              <a:rPr lang="en-US" sz="1200" kern="1200" dirty="0" err="1" smtClean="0">
                <a:solidFill>
                  <a:schemeClr val="tx1"/>
                </a:solidFill>
                <a:effectLst/>
                <a:latin typeface="+mn-lt"/>
                <a:ea typeface="+mn-ea"/>
                <a:cs typeface="+mn-cs"/>
              </a:rPr>
              <a:t>elor</a:t>
            </a:r>
            <a:r>
              <a:rPr lang="ro-RO" sz="1200" kern="1200" dirty="0" smtClean="0">
                <a:solidFill>
                  <a:schemeClr val="tx1"/>
                </a:solidFill>
                <a:effectLst/>
                <a:latin typeface="+mn-lt"/>
                <a:ea typeface="+mn-ea"/>
                <a:cs typeface="+mn-cs"/>
              </a:rPr>
              <a:t>. De asemenea, este important să se verifice că toate informațiile care ar putea afecta Autorizația sunt valabile și actualizate.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t>32</a:t>
            </a:fld>
            <a:endParaRPr lang="en-GB"/>
          </a:p>
        </p:txBody>
      </p:sp>
    </p:spTree>
    <p:extLst>
      <p:ext uri="{BB962C8B-B14F-4D97-AF65-F5344CB8AC3E}">
        <p14:creationId xmlns:p14="http://schemas.microsoft.com/office/powerpoint/2010/main" val="133094870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GB" dirty="0" smtClean="0"/>
          </a:p>
        </p:txBody>
      </p:sp>
      <p:sp>
        <p:nvSpPr>
          <p:cNvPr id="4" name="Slide Number Placeholder 3"/>
          <p:cNvSpPr>
            <a:spLocks noGrp="1"/>
          </p:cNvSpPr>
          <p:nvPr>
            <p:ph type="sldNum" sz="quarter" idx="10"/>
          </p:nvPr>
        </p:nvSpPr>
        <p:spPr/>
        <p:txBody>
          <a:bodyPr/>
          <a:lstStyle/>
          <a:p>
            <a:fld id="{8A97EF9D-E50F-43FB-AB23-BFBC9BAFDAF0}" type="slidenum">
              <a:rPr lang="en-GB" smtClean="0"/>
              <a:t>33</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ro-RO" sz="1200" kern="1200" dirty="0" smtClean="0">
                <a:solidFill>
                  <a:schemeClr val="tx1"/>
                </a:solidFill>
                <a:effectLst/>
                <a:latin typeface="+mn-lt"/>
                <a:ea typeface="+mn-ea"/>
                <a:cs typeface="+mn-cs"/>
              </a:rPr>
              <a:t>De asemenea, există cazuri în care utilizatorii din aval sunt scutiţi, dar furnizorii nu sunt (de exemplu, furnizorul este un formulator şi UA utilizează substanța în amestec ca intermediar) și cazuri în care furnizorii acoperă utilizările lor</a:t>
            </a:r>
            <a:r>
              <a:rPr lang="en-US" sz="1200" kern="1200" baseline="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unele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dintre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utilizarile</a:t>
            </a:r>
            <a:r>
              <a:rPr lang="en-US" sz="1200" kern="1200" dirty="0" smtClean="0">
                <a:solidFill>
                  <a:schemeClr val="tx1"/>
                </a:solidFill>
                <a:effectLst/>
                <a:latin typeface="+mn-lt"/>
                <a:ea typeface="+mn-ea"/>
                <a:cs typeface="+mn-cs"/>
              </a:rPr>
              <a:t> UAs </a:t>
            </a:r>
            <a:r>
              <a:rPr lang="en-US" sz="1200" kern="1200" dirty="0" err="1" smtClean="0">
                <a:solidFill>
                  <a:schemeClr val="tx1"/>
                </a:solidFill>
                <a:effectLst/>
                <a:latin typeface="+mn-lt"/>
                <a:ea typeface="+mn-ea"/>
                <a:cs typeface="+mn-cs"/>
              </a:rPr>
              <a:t>dar</a:t>
            </a:r>
            <a:r>
              <a:rPr lang="ro-RO" sz="1200" kern="1200" dirty="0" smtClean="0">
                <a:solidFill>
                  <a:schemeClr val="tx1"/>
                </a:solidFill>
                <a:effectLst/>
                <a:latin typeface="+mn-lt"/>
                <a:ea typeface="+mn-ea"/>
                <a:cs typeface="+mn-cs"/>
              </a:rPr>
              <a:t> un utilizator final nu </a:t>
            </a:r>
            <a:r>
              <a:rPr lang="en-US" sz="1200" kern="1200" dirty="0" err="1" smtClean="0">
                <a:solidFill>
                  <a:schemeClr val="tx1"/>
                </a:solidFill>
                <a:effectLst/>
                <a:latin typeface="+mn-lt"/>
                <a:ea typeface="+mn-ea"/>
                <a:cs typeface="+mn-cs"/>
              </a:rPr>
              <a:t>este</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acoperit </a:t>
            </a:r>
            <a:r>
              <a:rPr lang="ro-RO" sz="1200" kern="1200" dirty="0" smtClean="0">
                <a:solidFill>
                  <a:schemeClr val="tx1"/>
                </a:solidFill>
                <a:effectLst/>
                <a:latin typeface="+mn-lt"/>
                <a:ea typeface="+mn-ea"/>
                <a:cs typeface="+mn-cs"/>
              </a:rPr>
              <a:t>(în acest caz, </a:t>
            </a:r>
            <a:r>
              <a:rPr lang="en-US" sz="1200" kern="1200" dirty="0" err="1" smtClean="0">
                <a:solidFill>
                  <a:schemeClr val="tx1"/>
                </a:solidFill>
                <a:effectLst/>
                <a:latin typeface="+mn-lt"/>
                <a:ea typeface="+mn-ea"/>
                <a:cs typeface="+mn-cs"/>
              </a:rPr>
              <a:t>acesta</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trebuie să solicite acoperirea sau să aplice el însuşi</a:t>
            </a:r>
            <a:r>
              <a:rPr lang="ro-RO" sz="1200"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t>34</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ro-RO" sz="1200" kern="1200" dirty="0" smtClean="0">
                <a:solidFill>
                  <a:schemeClr val="tx1"/>
                </a:solidFill>
                <a:effectLst/>
                <a:latin typeface="+mn-lt"/>
                <a:ea typeface="+mn-ea"/>
                <a:cs typeface="+mn-cs"/>
              </a:rPr>
              <a:t>Un producător, importator, utilizator din aval sau un reprezentant unic al unei substanțe din lista autoriza</a:t>
            </a:r>
            <a:r>
              <a:rPr lang="en-US" sz="1200" kern="1200" dirty="0" smtClean="0">
                <a:solidFill>
                  <a:schemeClr val="tx1"/>
                </a:solidFill>
                <a:effectLst/>
                <a:latin typeface="+mn-lt"/>
                <a:ea typeface="+mn-ea"/>
                <a:cs typeface="+mn-cs"/>
              </a:rPr>
              <a:t>t</a:t>
            </a:r>
            <a:r>
              <a:rPr lang="ro-RO" sz="1200" kern="1200" dirty="0" smtClean="0">
                <a:solidFill>
                  <a:schemeClr val="tx1"/>
                </a:solidFill>
                <a:effectLst/>
                <a:latin typeface="+mn-lt"/>
                <a:ea typeface="+mn-ea"/>
                <a:cs typeface="+mn-cs"/>
              </a:rPr>
              <a:t>e</a:t>
            </a:r>
            <a:r>
              <a:rPr lang="en-US" sz="1200" kern="1200" dirty="0" err="1" smtClean="0">
                <a:solidFill>
                  <a:schemeClr val="tx1"/>
                </a:solidFill>
                <a:effectLst/>
                <a:latin typeface="+mn-lt"/>
                <a:ea typeface="+mn-ea"/>
                <a:cs typeface="+mn-cs"/>
              </a:rPr>
              <a:t>lor</a:t>
            </a:r>
            <a:r>
              <a:rPr lang="ro-RO" sz="1200" kern="1200" dirty="0" smtClean="0">
                <a:solidFill>
                  <a:schemeClr val="tx1"/>
                </a:solidFill>
                <a:effectLst/>
                <a:latin typeface="+mn-lt"/>
                <a:ea typeface="+mn-ea"/>
                <a:cs typeface="+mn-cs"/>
              </a:rPr>
              <a:t> poate pregăti o cerere de autorizare pentru propriile sale utilizări sau pentru utilizările pentru care intenționează să introducă substanța pe piața UE.</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Situația A, aplică un producător sau un importator: autorizația poate acoperi utilizările clienţilor de bază din aval (acoperire de sus în jos).</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Situați</a:t>
            </a:r>
            <a:r>
              <a:rPr lang="en-US" sz="1200" kern="1200" dirty="0" smtClean="0">
                <a:solidFill>
                  <a:schemeClr val="tx1"/>
                </a:solidFill>
                <a:effectLst/>
                <a:latin typeface="+mn-lt"/>
                <a:ea typeface="+mn-ea"/>
                <a:cs typeface="+mn-cs"/>
              </a:rPr>
              <a:t>a</a:t>
            </a:r>
            <a:r>
              <a:rPr lang="ro-RO" sz="1200" kern="1200" dirty="0" smtClean="0">
                <a:solidFill>
                  <a:schemeClr val="tx1"/>
                </a:solidFill>
                <a:effectLst/>
                <a:latin typeface="+mn-lt"/>
                <a:ea typeface="+mn-ea"/>
                <a:cs typeface="+mn-cs"/>
              </a:rPr>
              <a:t> B, un utilizator din aval aplică și acel UA este primul destinatar al substanței: autorizația poate acoperi însuşi </a:t>
            </a:r>
            <a:r>
              <a:rPr lang="ro-RO" sz="1200" kern="1200" dirty="0" err="1" smtClean="0">
                <a:solidFill>
                  <a:schemeClr val="tx1"/>
                </a:solidFill>
                <a:effectLst/>
                <a:latin typeface="+mn-lt"/>
                <a:ea typeface="+mn-ea"/>
                <a:cs typeface="+mn-cs"/>
              </a:rPr>
              <a:t>aplicantul</a:t>
            </a:r>
            <a:r>
              <a:rPr lang="ro-RO" sz="1200" kern="1200" dirty="0" smtClean="0">
                <a:solidFill>
                  <a:schemeClr val="tx1"/>
                </a:solidFill>
                <a:effectLst/>
                <a:latin typeface="+mn-lt"/>
                <a:ea typeface="+mn-ea"/>
                <a:cs typeface="+mn-cs"/>
              </a:rPr>
              <a:t>, clienții săi (în jos</a:t>
            </a:r>
            <a:r>
              <a:rPr lang="en-US" sz="1200" kern="1200" dirty="0" err="1" smtClean="0">
                <a:solidFill>
                  <a:schemeClr val="tx1"/>
                </a:solidFill>
                <a:effectLst/>
                <a:latin typeface="+mn-lt"/>
                <a:ea typeface="+mn-ea"/>
                <a:cs typeface="+mn-cs"/>
              </a:rPr>
              <a:t>ul</a:t>
            </a:r>
            <a:r>
              <a:rPr lang="ro-RO" sz="1200" kern="1200" dirty="0" smtClean="0">
                <a:solidFill>
                  <a:schemeClr val="tx1"/>
                </a:solidFill>
                <a:effectLst/>
                <a:latin typeface="+mn-lt"/>
                <a:ea typeface="+mn-ea"/>
                <a:cs typeface="+mn-cs"/>
              </a:rPr>
              <a:t> lanțului de aprovizionare) și furnizorul său imediat (un nivel mai sus în cadrul lanțului de aprovizionare) în cazul în care furnizorul doar introducere substanța pe piață (nu </a:t>
            </a:r>
            <a:r>
              <a:rPr lang="en-US" sz="1200" kern="1200" dirty="0" smtClean="0">
                <a:solidFill>
                  <a:schemeClr val="tx1"/>
                </a:solidFill>
                <a:effectLst/>
                <a:latin typeface="+mn-lt"/>
                <a:ea typeface="+mn-ea"/>
                <a:cs typeface="+mn-cs"/>
              </a:rPr>
              <a:t>o </a:t>
            </a:r>
            <a:r>
              <a:rPr lang="ro-RO" sz="1200" kern="1200" dirty="0" smtClean="0">
                <a:solidFill>
                  <a:schemeClr val="tx1"/>
                </a:solidFill>
                <a:effectLst/>
                <a:latin typeface="+mn-lt"/>
                <a:ea typeface="+mn-ea"/>
                <a:cs typeface="+mn-cs"/>
              </a:rPr>
              <a:t>utilizează </a:t>
            </a:r>
            <a:r>
              <a:rPr lang="en-US" sz="1200" kern="1200" dirty="0" smtClean="0">
                <a:solidFill>
                  <a:schemeClr val="tx1"/>
                </a:solidFill>
                <a:effectLst/>
                <a:latin typeface="+mn-lt"/>
                <a:ea typeface="+mn-ea"/>
                <a:cs typeface="+mn-cs"/>
              </a:rPr>
              <a:t>el </a:t>
            </a:r>
            <a:r>
              <a:rPr lang="en-US" sz="1200" kern="1200" dirty="0" err="1" smtClean="0">
                <a:solidFill>
                  <a:schemeClr val="tx1"/>
                </a:solidFill>
                <a:effectLst/>
                <a:latin typeface="+mn-lt"/>
                <a:ea typeface="+mn-ea"/>
                <a:cs typeface="+mn-cs"/>
              </a:rPr>
              <a:t>insusi</a:t>
            </a:r>
            <a:r>
              <a:rPr lang="ro-RO" sz="1200" kern="1200" dirty="0" smtClean="0">
                <a:solidFill>
                  <a:schemeClr val="tx1"/>
                </a:solidFill>
                <a:effectLst/>
                <a:latin typeface="+mn-lt"/>
                <a:ea typeface="+mn-ea"/>
                <a:cs typeface="+mn-cs"/>
              </a:rPr>
              <a:t>).</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Situația C este o variantă a situație B cu un lanț de aprovizionare foarte scurt și simplu.</a:t>
            </a:r>
            <a:endParaRPr lang="en-US" sz="1200" kern="1200" dirty="0" smtClean="0">
              <a:solidFill>
                <a:schemeClr val="tx1"/>
              </a:solidFill>
              <a:effectLst/>
              <a:latin typeface="+mn-lt"/>
              <a:ea typeface="+mn-ea"/>
              <a:cs typeface="+mn-cs"/>
            </a:endParaRPr>
          </a:p>
          <a:p>
            <a:pPr defTabSz="923631">
              <a:defRPr/>
            </a:pPr>
            <a:endParaRPr lang="en-GB" i="0" dirty="0" smtClean="0"/>
          </a:p>
        </p:txBody>
      </p:sp>
      <p:sp>
        <p:nvSpPr>
          <p:cNvPr id="4" name="Slide Number Placeholder 3"/>
          <p:cNvSpPr>
            <a:spLocks noGrp="1"/>
          </p:cNvSpPr>
          <p:nvPr>
            <p:ph type="sldNum" sz="quarter" idx="10"/>
          </p:nvPr>
        </p:nvSpPr>
        <p:spPr/>
        <p:txBody>
          <a:bodyPr/>
          <a:lstStyle/>
          <a:p>
            <a:fld id="{8A97EF9D-E50F-43FB-AB23-BFBC9BAFDAF0}" type="slidenum">
              <a:rPr lang="en-GB" smtClean="0"/>
              <a:t>35</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ro-RO" sz="1200" kern="1200" dirty="0" smtClean="0">
                <a:solidFill>
                  <a:schemeClr val="tx1"/>
                </a:solidFill>
                <a:effectLst/>
                <a:latin typeface="+mn-lt"/>
                <a:ea typeface="+mn-ea"/>
                <a:cs typeface="+mn-cs"/>
              </a:rPr>
              <a:t>Un producător, importator, utilizator din aval sau un reprezentant unic al unei substanțe </a:t>
            </a:r>
            <a:r>
              <a:rPr lang="en-US" sz="1200" kern="1200" dirty="0" smtClean="0">
                <a:solidFill>
                  <a:schemeClr val="tx1"/>
                </a:solidFill>
                <a:effectLst/>
                <a:latin typeface="+mn-lt"/>
                <a:ea typeface="+mn-ea"/>
                <a:cs typeface="+mn-cs"/>
              </a:rPr>
              <a:t>din </a:t>
            </a:r>
            <a:r>
              <a:rPr lang="ro-RO" sz="1200" kern="1200" dirty="0" smtClean="0">
                <a:solidFill>
                  <a:schemeClr val="tx1"/>
                </a:solidFill>
                <a:effectLst/>
                <a:latin typeface="+mn-lt"/>
                <a:ea typeface="+mn-ea"/>
                <a:cs typeface="+mn-cs"/>
              </a:rPr>
              <a:t>lista autoriza</a:t>
            </a:r>
            <a:r>
              <a:rPr lang="en-US" sz="1200" kern="1200" dirty="0" smtClean="0">
                <a:solidFill>
                  <a:schemeClr val="tx1"/>
                </a:solidFill>
                <a:effectLst/>
                <a:latin typeface="+mn-lt"/>
                <a:ea typeface="+mn-ea"/>
                <a:cs typeface="+mn-cs"/>
              </a:rPr>
              <a:t>t</a:t>
            </a:r>
            <a:r>
              <a:rPr lang="ro-RO" sz="1200" kern="1200" dirty="0" smtClean="0">
                <a:solidFill>
                  <a:schemeClr val="tx1"/>
                </a:solidFill>
                <a:effectLst/>
                <a:latin typeface="+mn-lt"/>
                <a:ea typeface="+mn-ea"/>
                <a:cs typeface="+mn-cs"/>
              </a:rPr>
              <a:t>e</a:t>
            </a:r>
            <a:r>
              <a:rPr lang="en-US" sz="1200" kern="1200" dirty="0" err="1" smtClean="0">
                <a:solidFill>
                  <a:schemeClr val="tx1"/>
                </a:solidFill>
                <a:effectLst/>
                <a:latin typeface="+mn-lt"/>
                <a:ea typeface="+mn-ea"/>
                <a:cs typeface="+mn-cs"/>
              </a:rPr>
              <a:t>lor</a:t>
            </a:r>
            <a:r>
              <a:rPr lang="ro-RO" sz="1200" kern="1200" dirty="0" smtClean="0">
                <a:solidFill>
                  <a:schemeClr val="tx1"/>
                </a:solidFill>
                <a:effectLst/>
                <a:latin typeface="+mn-lt"/>
                <a:ea typeface="+mn-ea"/>
                <a:cs typeface="+mn-cs"/>
              </a:rPr>
              <a:t> poate pregăti o cerere de autorizare pentru propriile sale scopuri sau pentru utilizările pentru care intenționează să introducă substanța pe piața UE.</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Situație D, un utilizator din aval (formulator) aplică: autorizația poate acoperi </a:t>
            </a:r>
            <a:r>
              <a:rPr lang="ro-RO" sz="1200" kern="1200" dirty="0" err="1" smtClean="0">
                <a:solidFill>
                  <a:schemeClr val="tx1"/>
                </a:solidFill>
                <a:effectLst/>
                <a:latin typeface="+mn-lt"/>
                <a:ea typeface="+mn-ea"/>
                <a:cs typeface="+mn-cs"/>
              </a:rPr>
              <a:t>îns</a:t>
            </a:r>
            <a:r>
              <a:rPr lang="en-US" sz="1200" kern="1200" dirty="0" smtClean="0">
                <a:solidFill>
                  <a:schemeClr val="tx1"/>
                </a:solidFill>
                <a:effectLst/>
                <a:latin typeface="+mn-lt"/>
                <a:ea typeface="+mn-ea"/>
                <a:cs typeface="+mn-cs"/>
              </a:rPr>
              <a:t>u</a:t>
            </a:r>
            <a:r>
              <a:rPr lang="ro-RO" sz="1200" kern="1200" dirty="0" smtClean="0">
                <a:solidFill>
                  <a:schemeClr val="tx1"/>
                </a:solidFill>
                <a:effectLst/>
                <a:latin typeface="+mn-lt"/>
                <a:ea typeface="+mn-ea"/>
                <a:cs typeface="+mn-cs"/>
              </a:rPr>
              <a:t>și </a:t>
            </a:r>
            <a:r>
              <a:rPr lang="en-US" sz="1200" kern="1200" dirty="0" err="1" smtClean="0">
                <a:solidFill>
                  <a:schemeClr val="tx1"/>
                </a:solidFill>
                <a:effectLst/>
                <a:latin typeface="+mn-lt"/>
                <a:ea typeface="+mn-ea"/>
                <a:cs typeface="+mn-cs"/>
              </a:rPr>
              <a:t>aplicantul</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și clienții săi (în aval pe lanţul de aprovizionare), dar nu utilizările alto</a:t>
            </a:r>
            <a:r>
              <a:rPr lang="en-US" sz="1200" kern="1200" dirty="0" smtClean="0">
                <a:solidFill>
                  <a:schemeClr val="tx1"/>
                </a:solidFill>
                <a:effectLst/>
                <a:latin typeface="+mn-lt"/>
                <a:ea typeface="+mn-ea"/>
                <a:cs typeface="+mn-cs"/>
              </a:rPr>
              <a:t>r</a:t>
            </a:r>
            <a:r>
              <a:rPr lang="ro-RO" sz="1200" kern="1200" dirty="0" smtClean="0">
                <a:solidFill>
                  <a:schemeClr val="tx1"/>
                </a:solidFill>
                <a:effectLst/>
                <a:latin typeface="+mn-lt"/>
                <a:ea typeface="+mn-ea"/>
                <a:cs typeface="+mn-cs"/>
              </a:rPr>
              <a:t> actori din lanţul de aprovizionare </a:t>
            </a:r>
            <a:endParaRPr lang="en-US" sz="1200" kern="1200" dirty="0" smtClean="0">
              <a:solidFill>
                <a:schemeClr val="tx1"/>
              </a:solidFill>
              <a:effectLst/>
              <a:latin typeface="+mn-lt"/>
              <a:ea typeface="+mn-ea"/>
              <a:cs typeface="+mn-cs"/>
            </a:endParaRPr>
          </a:p>
          <a:p>
            <a:pPr fontAlgn="t"/>
            <a:r>
              <a:rPr lang="ro-RO" sz="1200" kern="1200" dirty="0" smtClean="0">
                <a:solidFill>
                  <a:schemeClr val="tx1"/>
                </a:solidFill>
                <a:effectLst/>
                <a:latin typeface="+mn-lt"/>
                <a:ea typeface="+mn-ea"/>
                <a:cs typeface="+mn-cs"/>
              </a:rPr>
              <a:t>Situație E, un utilizator din aval (utilizator final) aplică: autorizația poate acoperi </a:t>
            </a:r>
            <a:r>
              <a:rPr lang="ro-RO" sz="1200" kern="1200" dirty="0" err="1" smtClean="0">
                <a:solidFill>
                  <a:schemeClr val="tx1"/>
                </a:solidFill>
                <a:effectLst/>
                <a:latin typeface="+mn-lt"/>
                <a:ea typeface="+mn-ea"/>
                <a:cs typeface="+mn-cs"/>
              </a:rPr>
              <a:t>îns</a:t>
            </a:r>
            <a:r>
              <a:rPr lang="en-US" sz="1200" kern="1200" dirty="0" smtClean="0">
                <a:solidFill>
                  <a:schemeClr val="tx1"/>
                </a:solidFill>
                <a:effectLst/>
                <a:latin typeface="+mn-lt"/>
                <a:ea typeface="+mn-ea"/>
                <a:cs typeface="+mn-cs"/>
              </a:rPr>
              <a:t>u</a:t>
            </a:r>
            <a:r>
              <a:rPr lang="ro-RO" sz="1200" kern="1200" dirty="0" smtClean="0">
                <a:solidFill>
                  <a:schemeClr val="tx1"/>
                </a:solidFill>
                <a:effectLst/>
                <a:latin typeface="+mn-lt"/>
                <a:ea typeface="+mn-ea"/>
                <a:cs typeface="+mn-cs"/>
              </a:rPr>
              <a:t>și </a:t>
            </a:r>
            <a:r>
              <a:rPr lang="en-US" sz="1200" kern="1200" dirty="0" err="1" smtClean="0">
                <a:solidFill>
                  <a:schemeClr val="tx1"/>
                </a:solidFill>
                <a:effectLst/>
                <a:latin typeface="+mn-lt"/>
                <a:ea typeface="+mn-ea"/>
                <a:cs typeface="+mn-cs"/>
              </a:rPr>
              <a:t>aplicantul</a:t>
            </a:r>
            <a:r>
              <a:rPr lang="ro-RO" sz="1200" kern="1200" dirty="0" smtClean="0">
                <a:solidFill>
                  <a:schemeClr val="tx1"/>
                </a:solidFill>
                <a:effectLst/>
                <a:latin typeface="+mn-lt"/>
                <a:ea typeface="+mn-ea"/>
                <a:cs typeface="+mn-cs"/>
              </a:rPr>
              <a:t>, dar nu utilizările altor actori </a:t>
            </a:r>
            <a:r>
              <a:rPr lang="en-US" sz="1200" kern="1200" dirty="0" smtClean="0">
                <a:solidFill>
                  <a:schemeClr val="tx1"/>
                </a:solidFill>
                <a:effectLst/>
                <a:latin typeface="+mn-lt"/>
                <a:ea typeface="+mn-ea"/>
                <a:cs typeface="+mn-cs"/>
              </a:rPr>
              <a:t>din </a:t>
            </a:r>
            <a:r>
              <a:rPr lang="ro-RO" sz="1200" kern="1200" dirty="0" smtClean="0">
                <a:solidFill>
                  <a:schemeClr val="tx1"/>
                </a:solidFill>
                <a:effectLst/>
                <a:latin typeface="+mn-lt"/>
                <a:ea typeface="+mn-ea"/>
                <a:cs typeface="+mn-cs"/>
              </a:rPr>
              <a:t>cadrul lanțului de aprovizionare.</a:t>
            </a:r>
            <a:endParaRPr lang="en-US" sz="1200" kern="1200" dirty="0" smtClean="0">
              <a:solidFill>
                <a:schemeClr val="tx1"/>
              </a:solidFill>
              <a:effectLst/>
              <a:latin typeface="+mn-lt"/>
              <a:ea typeface="+mn-ea"/>
              <a:cs typeface="+mn-cs"/>
            </a:endParaRPr>
          </a:p>
          <a:p>
            <a:pPr defTabSz="923631">
              <a:defRPr/>
            </a:pPr>
            <a:endParaRPr lang="en-GB" i="0" strike="noStrike" dirty="0" smtClean="0">
              <a:solidFill>
                <a:srgbClr val="FF0000"/>
              </a:solidFill>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t>36</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1766">
              <a:defRPr/>
            </a:pPr>
            <a:endParaRPr lang="en-GB" altLang="en-US" b="0" dirty="0" smtClean="0">
              <a:solidFill>
                <a:srgbClr val="C00000"/>
              </a:solidFill>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t>37</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ro-RO" sz="1200" kern="1200" dirty="0" smtClean="0">
                <a:solidFill>
                  <a:schemeClr val="tx1"/>
                </a:solidFill>
                <a:effectLst/>
                <a:latin typeface="+mn-lt"/>
                <a:ea typeface="+mn-ea"/>
                <a:cs typeface="+mn-cs"/>
              </a:rPr>
              <a:t>Aplica</a:t>
            </a:r>
            <a:r>
              <a:rPr lang="en-US" sz="1200" kern="1200" dirty="0" err="1" smtClean="0">
                <a:solidFill>
                  <a:schemeClr val="tx1"/>
                </a:solidFill>
                <a:effectLst/>
                <a:latin typeface="+mn-lt"/>
                <a:ea typeface="+mn-ea"/>
                <a:cs typeface="+mn-cs"/>
              </a:rPr>
              <a:t>rea</a:t>
            </a:r>
            <a:r>
              <a:rPr lang="ro-RO" sz="1200" kern="1200" dirty="0" smtClean="0">
                <a:solidFill>
                  <a:schemeClr val="tx1"/>
                </a:solidFill>
                <a:effectLst/>
                <a:latin typeface="+mn-lt"/>
                <a:ea typeface="+mn-ea"/>
                <a:cs typeface="+mn-cs"/>
              </a:rPr>
              <a:t> include un raport de securitate chimică, o analiză a alternativelor și un plan de substituire, dacă există alternative adecvate. Aceasta poate include, de asemenea, o analiză socio-economică. Se estimează că pregătirea unei cereri durează 12-24 luni. </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Notificarea cu privire la intenția de a depune o cerere de autorizare trebuie să se facă cu ceva timp în avans (8 luni).</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Sesiunile de informare pre-depunere trebuie să aibă loc cel mai târziu cu aproximativ </a:t>
            </a:r>
            <a:r>
              <a:rPr lang="en-US" sz="1200" kern="1200" dirty="0" smtClean="0">
                <a:solidFill>
                  <a:schemeClr val="tx1"/>
                </a:solidFill>
                <a:effectLst/>
                <a:latin typeface="+mn-lt"/>
                <a:ea typeface="+mn-ea"/>
                <a:cs typeface="+mn-cs"/>
              </a:rPr>
              <a:t>6 </a:t>
            </a:r>
            <a:r>
              <a:rPr lang="ro-RO" sz="1200" kern="1200" dirty="0" smtClean="0">
                <a:solidFill>
                  <a:schemeClr val="tx1"/>
                </a:solidFill>
                <a:effectLst/>
                <a:latin typeface="+mn-lt"/>
                <a:ea typeface="+mn-ea"/>
                <a:cs typeface="+mn-cs"/>
              </a:rPr>
              <a:t>luni </a:t>
            </a:r>
            <a:r>
              <a:rPr lang="ro-RO" sz="1200" kern="1200" dirty="0" smtClean="0">
                <a:solidFill>
                  <a:schemeClr val="tx1"/>
                </a:solidFill>
                <a:effectLst/>
                <a:latin typeface="+mn-lt"/>
                <a:ea typeface="+mn-ea"/>
                <a:cs typeface="+mn-cs"/>
              </a:rPr>
              <a:t>înainte de depunerea cererii de autorizare.</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ECHA stabilește </a:t>
            </a:r>
            <a:r>
              <a:rPr lang="en-US" sz="1200" kern="1200" dirty="0" err="1" smtClean="0">
                <a:solidFill>
                  <a:schemeClr val="tx1"/>
                </a:solidFill>
                <a:effectLst/>
                <a:latin typeface="+mn-lt"/>
                <a:ea typeface="+mn-ea"/>
                <a:cs typeface="+mn-cs"/>
              </a:rPr>
              <a:t>intervale</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ferestre</a:t>
            </a:r>
            <a:r>
              <a:rPr lang="en-US" sz="1200" kern="1200" dirty="0" smtClean="0">
                <a:solidFill>
                  <a:schemeClr val="tx1"/>
                </a:solidFill>
                <a:effectLst/>
                <a:latin typeface="+mn-lt"/>
                <a:ea typeface="+mn-ea"/>
                <a:cs typeface="+mn-cs"/>
              </a:rPr>
              <a:t>)</a:t>
            </a:r>
            <a:r>
              <a:rPr lang="ro-RO" sz="1200" kern="1200" dirty="0" smtClean="0">
                <a:solidFill>
                  <a:schemeClr val="tx1"/>
                </a:solidFill>
                <a:effectLst/>
                <a:latin typeface="+mn-lt"/>
                <a:ea typeface="+mn-ea"/>
                <a:cs typeface="+mn-cs"/>
              </a:rPr>
              <a:t> specifice de depunere a cererilor de autorizare (a se vedea site-ul ECHA). Depunerea cererilor în cadrul acestor ferestre asigură timpul minim de procesare </a:t>
            </a:r>
            <a:r>
              <a:rPr lang="en-US" sz="1200" kern="1200" dirty="0" smtClean="0">
                <a:solidFill>
                  <a:schemeClr val="tx1"/>
                </a:solidFill>
                <a:effectLst/>
                <a:latin typeface="+mn-lt"/>
                <a:ea typeface="+mn-ea"/>
                <a:cs typeface="+mn-cs"/>
              </a:rPr>
              <a:t>a </a:t>
            </a:r>
            <a:r>
              <a:rPr lang="ro-RO" sz="1200" kern="1200" dirty="0" smtClean="0">
                <a:solidFill>
                  <a:schemeClr val="tx1"/>
                </a:solidFill>
                <a:effectLst/>
                <a:latin typeface="+mn-lt"/>
                <a:ea typeface="+mn-ea"/>
                <a:cs typeface="+mn-cs"/>
              </a:rPr>
              <a:t>aplicații</a:t>
            </a:r>
            <a:r>
              <a:rPr lang="en-US" sz="1200" kern="1200" dirty="0" err="1" smtClean="0">
                <a:solidFill>
                  <a:schemeClr val="tx1"/>
                </a:solidFill>
                <a:effectLst/>
                <a:latin typeface="+mn-lt"/>
                <a:ea typeface="+mn-ea"/>
                <a:cs typeface="+mn-cs"/>
              </a:rPr>
              <a:t>lor</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de către ECHA și comitetele sale.</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Numai odată cu primirea de către ECHA a plăţii taxei în termenul specificat, cererea este considerată primită şi debutează celelalte activităţi.</a:t>
            </a:r>
            <a:endParaRPr lang="en-US" sz="1200" kern="1200" dirty="0" smtClean="0">
              <a:solidFill>
                <a:schemeClr val="tx1"/>
              </a:solidFill>
              <a:effectLst/>
              <a:latin typeface="+mn-lt"/>
              <a:ea typeface="+mn-ea"/>
              <a:cs typeface="+mn-cs"/>
            </a:endParaRPr>
          </a:p>
          <a:p>
            <a:pPr defTabSz="921066">
              <a:defRPr/>
            </a:pPr>
            <a:endParaRPr lang="en-GB" altLang="en-US" b="0" dirty="0">
              <a:solidFill>
                <a:srgbClr val="C00000"/>
              </a:solidFill>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t>38</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1766">
              <a:defRPr/>
            </a:pPr>
            <a:endParaRPr lang="en-GB" altLang="en-US" b="0" dirty="0" smtClean="0">
              <a:solidFill>
                <a:srgbClr val="C00000"/>
              </a:solidFill>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t>39</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A97EF9D-E50F-43FB-AB23-BFBC9BAFDAF0}" type="slidenum">
              <a:rPr lang="en-GB" smtClean="0"/>
              <a:t>4</a:t>
            </a:fld>
            <a:endParaRPr lang="en-GB"/>
          </a:p>
        </p:txBody>
      </p:sp>
    </p:spTree>
    <p:extLst>
      <p:ext uri="{BB962C8B-B14F-4D97-AF65-F5344CB8AC3E}">
        <p14:creationId xmlns:p14="http://schemas.microsoft.com/office/powerpoint/2010/main" val="297766824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8A97EF9D-E50F-43FB-AB23-BFBC9BAFDAF0}" type="slidenum">
              <a:rPr lang="en-GB" smtClean="0"/>
              <a:t>40</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GB" dirty="0" smtClean="0"/>
          </a:p>
        </p:txBody>
      </p:sp>
      <p:sp>
        <p:nvSpPr>
          <p:cNvPr id="4" name="Slide Number Placeholder 3"/>
          <p:cNvSpPr>
            <a:spLocks noGrp="1"/>
          </p:cNvSpPr>
          <p:nvPr>
            <p:ph type="sldNum" sz="quarter" idx="10"/>
          </p:nvPr>
        </p:nvSpPr>
        <p:spPr/>
        <p:txBody>
          <a:bodyPr/>
          <a:lstStyle/>
          <a:p>
            <a:fld id="{8A97EF9D-E50F-43FB-AB23-BFBC9BAFDAF0}" type="slidenum">
              <a:rPr lang="en-GB" smtClean="0"/>
              <a:t>41</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ro-RO" sz="1200" kern="1200" dirty="0" smtClean="0">
                <a:solidFill>
                  <a:schemeClr val="tx1"/>
                </a:solidFill>
                <a:effectLst/>
                <a:latin typeface="+mn-lt"/>
                <a:ea typeface="+mn-ea"/>
                <a:cs typeface="+mn-cs"/>
              </a:rPr>
              <a:t>Utilizările substanțelor din lista autoriza</a:t>
            </a:r>
            <a:r>
              <a:rPr lang="en-US" sz="1200" kern="1200" dirty="0" smtClean="0">
                <a:solidFill>
                  <a:schemeClr val="tx1"/>
                </a:solidFill>
                <a:effectLst/>
                <a:latin typeface="+mn-lt"/>
                <a:ea typeface="+mn-ea"/>
                <a:cs typeface="+mn-cs"/>
              </a:rPr>
              <a:t>t</a:t>
            </a:r>
            <a:r>
              <a:rPr lang="ro-RO" sz="1200" kern="1200" dirty="0" smtClean="0">
                <a:solidFill>
                  <a:schemeClr val="tx1"/>
                </a:solidFill>
                <a:effectLst/>
                <a:latin typeface="+mn-lt"/>
                <a:ea typeface="+mn-ea"/>
                <a:cs typeface="+mn-cs"/>
              </a:rPr>
              <a:t>e</a:t>
            </a:r>
            <a:r>
              <a:rPr lang="en-US" sz="1200" kern="1200" dirty="0" err="1" smtClean="0">
                <a:solidFill>
                  <a:schemeClr val="tx1"/>
                </a:solidFill>
                <a:effectLst/>
                <a:latin typeface="+mn-lt"/>
                <a:ea typeface="+mn-ea"/>
                <a:cs typeface="+mn-cs"/>
              </a:rPr>
              <a:t>lor</a:t>
            </a:r>
            <a:r>
              <a:rPr lang="ro-RO" sz="1200" kern="1200" dirty="0" smtClean="0">
                <a:solidFill>
                  <a:schemeClr val="tx1"/>
                </a:solidFill>
                <a:effectLst/>
                <a:latin typeface="+mn-lt"/>
                <a:ea typeface="+mn-ea"/>
                <a:cs typeface="+mn-cs"/>
              </a:rPr>
              <a:t> pe piața UE sunt suspendate după o dată specificată, numită data expirării, care este stabilită pe o bază „de la caz la caz” pentru fiecare substanță. Cu excepția cazului în care se aplică o scutire (exceptare), aceste substanțe pot fi introduse pe piață după data expirării, </a:t>
            </a:r>
            <a:r>
              <a:rPr lang="en-US" sz="1200" kern="1200" dirty="0" err="1" smtClean="0">
                <a:solidFill>
                  <a:schemeClr val="tx1"/>
                </a:solidFill>
                <a:effectLst/>
                <a:latin typeface="+mn-lt"/>
                <a:ea typeface="+mn-ea"/>
                <a:cs typeface="+mn-cs"/>
              </a:rPr>
              <a:t>numai</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dacă a fost acordată o autorizație pentru o utilizare specifică.</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Comisia decide cu privire la acordarea sau refuzarea autorizațiilor. Comitetele ECHA pentru evaluarea riscurilor (RAC) și pentru analiză socio-economică </a:t>
            </a:r>
            <a:r>
              <a:rPr lang="ro-RO" sz="1200" kern="1200" dirty="0" smtClean="0">
                <a:solidFill>
                  <a:schemeClr val="tx1"/>
                </a:solidFill>
                <a:effectLst/>
                <a:latin typeface="+mn-lt"/>
                <a:ea typeface="+mn-ea"/>
                <a:cs typeface="+mn-cs"/>
              </a:rPr>
              <a:t>(</a:t>
            </a:r>
            <a:r>
              <a:rPr lang="en-US" sz="1200" kern="1200" smtClean="0">
                <a:solidFill>
                  <a:schemeClr val="tx1"/>
                </a:solidFill>
                <a:effectLst/>
                <a:latin typeface="+mn-lt"/>
                <a:ea typeface="+mn-ea"/>
                <a:cs typeface="+mn-cs"/>
              </a:rPr>
              <a:t>SEAC</a:t>
            </a:r>
            <a:r>
              <a:rPr lang="ro-RO" sz="1200" kern="120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furnizează Comisiei avize cu privire la cererile de autorizare.</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Un producător, importator sau utilizator din aval al unei substanțe din lista autoriza</a:t>
            </a:r>
            <a:r>
              <a:rPr lang="en-US" sz="1200" kern="1200" dirty="0" smtClean="0">
                <a:solidFill>
                  <a:schemeClr val="tx1"/>
                </a:solidFill>
                <a:effectLst/>
                <a:latin typeface="+mn-lt"/>
                <a:ea typeface="+mn-ea"/>
                <a:cs typeface="+mn-cs"/>
              </a:rPr>
              <a:t>t</a:t>
            </a:r>
            <a:r>
              <a:rPr lang="ro-RO" sz="1200" kern="1200" dirty="0" smtClean="0">
                <a:solidFill>
                  <a:schemeClr val="tx1"/>
                </a:solidFill>
                <a:effectLst/>
                <a:latin typeface="+mn-lt"/>
                <a:ea typeface="+mn-ea"/>
                <a:cs typeface="+mn-cs"/>
              </a:rPr>
              <a:t>e</a:t>
            </a:r>
            <a:r>
              <a:rPr lang="en-US" sz="1200" kern="1200" dirty="0" err="1" smtClean="0">
                <a:solidFill>
                  <a:schemeClr val="tx1"/>
                </a:solidFill>
                <a:effectLst/>
                <a:latin typeface="+mn-lt"/>
                <a:ea typeface="+mn-ea"/>
                <a:cs typeface="+mn-cs"/>
              </a:rPr>
              <a:t>lor</a:t>
            </a:r>
            <a:r>
              <a:rPr lang="ro-RO" sz="1200" kern="1200" dirty="0" smtClean="0">
                <a:solidFill>
                  <a:schemeClr val="tx1"/>
                </a:solidFill>
                <a:effectLst/>
                <a:latin typeface="+mn-lt"/>
                <a:ea typeface="+mn-ea"/>
                <a:cs typeface="+mn-cs"/>
              </a:rPr>
              <a:t> poate pregăti o cerere de autorizare pentru propriile sale scopuri sau pentru utilizările pentru care intenționează să introducă substanța pe piața UE. Un reprezentant unic legal al unui producător din afara UE poate depune, de asemenea, o cerere.</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Pentru utilizatorii din aval, este esențial să fie conștienți dacă o substanță pe care o folosesc este fie în cadrul procesului de autorizare</a:t>
            </a:r>
            <a:r>
              <a:rPr lang="en-US" sz="1200" kern="1200" dirty="0" smtClean="0">
                <a:solidFill>
                  <a:schemeClr val="tx1"/>
                </a:solidFill>
                <a:effectLst/>
                <a:latin typeface="+mn-lt"/>
                <a:ea typeface="+mn-ea"/>
                <a:cs typeface="+mn-cs"/>
              </a:rPr>
              <a:t>, fie</a:t>
            </a:r>
            <a:r>
              <a:rPr lang="ro-RO" sz="1200" kern="1200" dirty="0" smtClean="0">
                <a:solidFill>
                  <a:schemeClr val="tx1"/>
                </a:solidFill>
                <a:effectLst/>
                <a:latin typeface="+mn-lt"/>
                <a:ea typeface="+mn-ea"/>
                <a:cs typeface="+mn-cs"/>
              </a:rPr>
              <a:t> deja autorizată. De asemenea, este important să se verifice că toate informațiile care ar putea afecta Autorizația sunt valabile și actualizate.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t>42</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ro-RO" sz="1200" kern="1200" dirty="0" smtClean="0">
                <a:solidFill>
                  <a:schemeClr val="tx1"/>
                </a:solidFill>
                <a:effectLst/>
                <a:latin typeface="+mn-lt"/>
                <a:ea typeface="+mn-ea"/>
                <a:cs typeface="+mn-cs"/>
              </a:rPr>
              <a:t>Restricțiile oferă o plasă de siguranță în cazul în care alte proceduri REACH nu asigură controlul riscurilor și o autorizație în temeiul REACH sau alt</a:t>
            </a:r>
            <a:r>
              <a:rPr lang="en-US" sz="1200" kern="1200" dirty="0" smtClean="0">
                <a:solidFill>
                  <a:schemeClr val="tx1"/>
                </a:solidFill>
                <a:effectLst/>
                <a:latin typeface="+mn-lt"/>
                <a:ea typeface="+mn-ea"/>
                <a:cs typeface="+mn-cs"/>
              </a:rPr>
              <a:t>e</a:t>
            </a:r>
            <a:r>
              <a:rPr lang="ro-RO" sz="1200" kern="1200" dirty="0" smtClean="0">
                <a:solidFill>
                  <a:schemeClr val="tx1"/>
                </a:solidFill>
                <a:effectLst/>
                <a:latin typeface="+mn-lt"/>
                <a:ea typeface="+mn-ea"/>
                <a:cs typeface="+mn-cs"/>
              </a:rPr>
              <a:t> măsuri comunitare nu mai sunt adecvate.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t>43</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A97EF9D-E50F-43FB-AB23-BFBC9BAFDAF0}" type="slidenum">
              <a:rPr lang="en-GB" smtClean="0"/>
              <a:t>44</a:t>
            </a:fld>
            <a:endParaRPr lang="en-GB"/>
          </a:p>
        </p:txBody>
      </p:sp>
    </p:spTree>
    <p:extLst>
      <p:ext uri="{BB962C8B-B14F-4D97-AF65-F5344CB8AC3E}">
        <p14:creationId xmlns:p14="http://schemas.microsoft.com/office/powerpoint/2010/main" val="321138785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1766">
              <a:defRPr/>
            </a:pPr>
            <a:endParaRPr lang="en-GB" altLang="en-US" b="0" dirty="0" smtClean="0">
              <a:solidFill>
                <a:srgbClr val="C00000"/>
              </a:solidFill>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t>45</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ro-RO" sz="1200" kern="1200" dirty="0" smtClean="0">
                <a:solidFill>
                  <a:schemeClr val="tx1"/>
                </a:solidFill>
                <a:effectLst/>
                <a:latin typeface="+mn-lt"/>
                <a:ea typeface="+mn-ea"/>
                <a:cs typeface="+mn-cs"/>
              </a:rPr>
              <a:t>În timpul verificării conformităţii, autoritățile controlează dacă toate informațiile solicitate sunt incluse în propunere - cu toate acestea, calitatea informațiilor nu este încă luată în considerare.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t>46</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1766" rtl="0" eaLnBrk="1" fontAlgn="auto" latinLnBrk="0" hangingPunct="1">
              <a:lnSpc>
                <a:spcPct val="100000"/>
              </a:lnSpc>
              <a:spcBef>
                <a:spcPts val="0"/>
              </a:spcBef>
              <a:spcAft>
                <a:spcPts val="0"/>
              </a:spcAft>
              <a:buClrTx/>
              <a:buSzTx/>
              <a:buFontTx/>
              <a:buNone/>
              <a:tabLst/>
              <a:defRPr/>
            </a:pPr>
            <a:endParaRPr lang="en-GB" baseline="0" dirty="0" smtClean="0"/>
          </a:p>
        </p:txBody>
      </p:sp>
      <p:sp>
        <p:nvSpPr>
          <p:cNvPr id="4" name="Slide Number Placeholder 3"/>
          <p:cNvSpPr>
            <a:spLocks noGrp="1"/>
          </p:cNvSpPr>
          <p:nvPr>
            <p:ph type="sldNum" sz="quarter" idx="10"/>
          </p:nvPr>
        </p:nvSpPr>
        <p:spPr/>
        <p:txBody>
          <a:bodyPr/>
          <a:lstStyle/>
          <a:p>
            <a:fld id="{8A97EF9D-E50F-43FB-AB23-BFBC9BAFDAF0}" type="slidenum">
              <a:rPr lang="en-GB" smtClean="0"/>
              <a:t>47</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ro-RO" sz="1200" kern="1200" dirty="0" smtClean="0">
                <a:solidFill>
                  <a:schemeClr val="tx1"/>
                </a:solidFill>
                <a:effectLst/>
                <a:latin typeface="+mn-lt"/>
                <a:ea typeface="+mn-ea"/>
                <a:cs typeface="+mn-cs"/>
              </a:rPr>
              <a:t>Consiliul de Miniștri sau Parlamentul European se pot opune restricției numai pe motive procedurale.</a:t>
            </a:r>
            <a:endParaRPr lang="en-US" sz="1200" kern="1200" dirty="0" smtClean="0">
              <a:solidFill>
                <a:schemeClr val="tx1"/>
              </a:solidFill>
              <a:effectLst/>
              <a:latin typeface="+mn-lt"/>
              <a:ea typeface="+mn-ea"/>
              <a:cs typeface="+mn-cs"/>
            </a:endParaRPr>
          </a:p>
          <a:p>
            <a:pPr marL="0" marR="0" indent="0" algn="l" defTabSz="911766" rtl="0" eaLnBrk="1" fontAlgn="auto" latinLnBrk="0" hangingPunct="1">
              <a:lnSpc>
                <a:spcPct val="100000"/>
              </a:lnSpc>
              <a:spcBef>
                <a:spcPts val="0"/>
              </a:spcBef>
              <a:spcAft>
                <a:spcPts val="0"/>
              </a:spcAft>
              <a:buClrTx/>
              <a:buSzTx/>
              <a:buFontTx/>
              <a:buNone/>
              <a:tabLst/>
              <a:defRPr/>
            </a:pPr>
            <a:endParaRPr lang="en-GB" baseline="0" dirty="0" smtClean="0"/>
          </a:p>
        </p:txBody>
      </p:sp>
      <p:sp>
        <p:nvSpPr>
          <p:cNvPr id="4" name="Slide Number Placeholder 3"/>
          <p:cNvSpPr>
            <a:spLocks noGrp="1"/>
          </p:cNvSpPr>
          <p:nvPr>
            <p:ph type="sldNum" sz="quarter" idx="10"/>
          </p:nvPr>
        </p:nvSpPr>
        <p:spPr/>
        <p:txBody>
          <a:bodyPr/>
          <a:lstStyle/>
          <a:p>
            <a:fld id="{8A97EF9D-E50F-43FB-AB23-BFBC9BAFDAF0}" type="slidenum">
              <a:rPr lang="en-GB" smtClean="0"/>
              <a:t>48</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en-GB" sz="1200" kern="1200" dirty="0" smtClean="0">
                <a:solidFill>
                  <a:schemeClr val="tx1"/>
                </a:solidFill>
                <a:effectLst/>
                <a:latin typeface="+mn-lt"/>
                <a:ea typeface="+mn-ea"/>
                <a:cs typeface="+mn-cs"/>
              </a:rPr>
              <a:t>Se </a:t>
            </a:r>
            <a:r>
              <a:rPr lang="en-GB" sz="1200" kern="1200" dirty="0" err="1" smtClean="0">
                <a:solidFill>
                  <a:schemeClr val="tx1"/>
                </a:solidFill>
                <a:effectLst/>
                <a:latin typeface="+mn-lt"/>
                <a:ea typeface="+mn-ea"/>
                <a:cs typeface="+mn-cs"/>
              </a:rPr>
              <a:t>aplică</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unele</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exceptări</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scutiri</a:t>
            </a:r>
            <a:r>
              <a:rPr lang="en-GB" sz="1200" kern="1200" dirty="0" smtClean="0">
                <a:solidFill>
                  <a:schemeClr val="tx1"/>
                </a:solidFill>
                <a:effectLst/>
                <a:latin typeface="+mn-lt"/>
                <a:ea typeface="+mn-ea"/>
                <a:cs typeface="+mn-cs"/>
              </a:rPr>
              <a:t>). De </a:t>
            </a:r>
            <a:r>
              <a:rPr lang="en-GB" sz="1200" kern="1200" dirty="0" err="1" smtClean="0">
                <a:solidFill>
                  <a:schemeClr val="tx1"/>
                </a:solidFill>
                <a:effectLst/>
                <a:latin typeface="+mn-lt"/>
                <a:ea typeface="+mn-ea"/>
                <a:cs typeface="+mn-cs"/>
              </a:rPr>
              <a:t>exemplu</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restricţiile</a:t>
            </a:r>
            <a:r>
              <a:rPr lang="en-GB" sz="1200" kern="1200" dirty="0" smtClean="0">
                <a:solidFill>
                  <a:schemeClr val="tx1"/>
                </a:solidFill>
                <a:effectLst/>
                <a:latin typeface="+mn-lt"/>
                <a:ea typeface="+mn-ea"/>
                <a:cs typeface="+mn-cs"/>
              </a:rPr>
              <a:t> nu se </a:t>
            </a:r>
            <a:r>
              <a:rPr lang="en-GB" sz="1200" kern="1200" dirty="0" err="1" smtClean="0">
                <a:solidFill>
                  <a:schemeClr val="tx1"/>
                </a:solidFill>
                <a:effectLst/>
                <a:latin typeface="+mn-lt"/>
                <a:ea typeface="+mn-ea"/>
                <a:cs typeface="+mn-cs"/>
              </a:rPr>
              <a:t>aplică</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intermediarilor</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izolaţi</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netransportaţi</a:t>
            </a:r>
            <a:r>
              <a:rPr lang="en-GB"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t>49</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o-RO" noProof="0" dirty="0" smtClean="0"/>
              <a:t>SVHC =</a:t>
            </a:r>
            <a:r>
              <a:rPr lang="ro-RO" baseline="0" noProof="0" dirty="0" smtClean="0"/>
              <a:t> </a:t>
            </a:r>
            <a:r>
              <a:rPr lang="ro-RO" baseline="0" noProof="0" dirty="0" err="1" smtClean="0"/>
              <a:t>substante</a:t>
            </a:r>
            <a:r>
              <a:rPr lang="ro-RO" baseline="0" noProof="0" dirty="0" smtClean="0"/>
              <a:t> care </a:t>
            </a:r>
            <a:r>
              <a:rPr lang="ro-RO" baseline="0" noProof="0" dirty="0" err="1" smtClean="0"/>
              <a:t>prezinta</a:t>
            </a:r>
            <a:r>
              <a:rPr lang="ro-RO" baseline="0" noProof="0" dirty="0" smtClean="0"/>
              <a:t> motive de </a:t>
            </a:r>
            <a:r>
              <a:rPr lang="ro-RO" baseline="0" noProof="0" dirty="0" err="1" smtClean="0"/>
              <a:t>ingrijorare</a:t>
            </a:r>
            <a:r>
              <a:rPr lang="ro-RO" baseline="0" noProof="0" dirty="0" smtClean="0"/>
              <a:t> deosebita (</a:t>
            </a:r>
            <a:r>
              <a:rPr lang="ro-RO" baseline="0" noProof="0" dirty="0" err="1" smtClean="0"/>
              <a:t>substances</a:t>
            </a:r>
            <a:r>
              <a:rPr lang="ro-RO" baseline="0" noProof="0" dirty="0" smtClean="0"/>
              <a:t> of </a:t>
            </a:r>
            <a:r>
              <a:rPr lang="ro-RO" baseline="0" noProof="0" dirty="0" err="1" smtClean="0"/>
              <a:t>very</a:t>
            </a:r>
            <a:r>
              <a:rPr lang="ro-RO" baseline="0" noProof="0" dirty="0" smtClean="0"/>
              <a:t> </a:t>
            </a:r>
            <a:r>
              <a:rPr lang="ro-RO" baseline="0" noProof="0" dirty="0" err="1" smtClean="0"/>
              <a:t>high</a:t>
            </a:r>
            <a:r>
              <a:rPr lang="ro-RO" baseline="0" noProof="0" dirty="0" smtClean="0"/>
              <a:t> concern)</a:t>
            </a:r>
            <a:endParaRPr lang="ro-RO" noProof="0" dirty="0"/>
          </a:p>
        </p:txBody>
      </p:sp>
      <p:sp>
        <p:nvSpPr>
          <p:cNvPr id="4" name="Slide Number Placeholder 3"/>
          <p:cNvSpPr>
            <a:spLocks noGrp="1"/>
          </p:cNvSpPr>
          <p:nvPr>
            <p:ph type="sldNum" sz="quarter" idx="10"/>
          </p:nvPr>
        </p:nvSpPr>
        <p:spPr/>
        <p:txBody>
          <a:bodyPr/>
          <a:lstStyle/>
          <a:p>
            <a:fld id="{8A97EF9D-E50F-43FB-AB23-BFBC9BAFDAF0}" type="slidenum">
              <a:rPr lang="en-GB" smtClean="0"/>
              <a:t>5</a:t>
            </a:fld>
            <a:endParaRPr lang="en-GB"/>
          </a:p>
        </p:txBody>
      </p:sp>
    </p:spTree>
    <p:extLst>
      <p:ext uri="{BB962C8B-B14F-4D97-AF65-F5344CB8AC3E}">
        <p14:creationId xmlns:p14="http://schemas.microsoft.com/office/powerpoint/2010/main" val="376115978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A97EF9D-E50F-43FB-AB23-BFBC9BAFDAF0}" type="slidenum">
              <a:rPr lang="en-GB" smtClean="0"/>
              <a:t>50</a:t>
            </a:fld>
            <a:endParaRPr lang="en-GB"/>
          </a:p>
        </p:txBody>
      </p:sp>
    </p:spTree>
    <p:extLst>
      <p:ext uri="{BB962C8B-B14F-4D97-AF65-F5344CB8AC3E}">
        <p14:creationId xmlns:p14="http://schemas.microsoft.com/office/powerpoint/2010/main" val="321138785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GB" dirty="0" smtClean="0"/>
          </a:p>
        </p:txBody>
      </p:sp>
      <p:sp>
        <p:nvSpPr>
          <p:cNvPr id="4" name="Slide Number Placeholder 3"/>
          <p:cNvSpPr>
            <a:spLocks noGrp="1"/>
          </p:cNvSpPr>
          <p:nvPr>
            <p:ph type="sldNum" sz="quarter" idx="10"/>
          </p:nvPr>
        </p:nvSpPr>
        <p:spPr/>
        <p:txBody>
          <a:bodyPr/>
          <a:lstStyle/>
          <a:p>
            <a:fld id="{8A97EF9D-E50F-43FB-AB23-BFBC9BAFDAF0}" type="slidenum">
              <a:rPr lang="en-GB" smtClean="0"/>
              <a:t>51</a:t>
            </a:fld>
            <a:endParaRPr lang="en-GB"/>
          </a:p>
        </p:txBody>
      </p:sp>
    </p:spTree>
    <p:extLst>
      <p:ext uri="{BB962C8B-B14F-4D97-AF65-F5344CB8AC3E}">
        <p14:creationId xmlns:p14="http://schemas.microsoft.com/office/powerpoint/2010/main" val="2627589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o-RO" sz="1200" kern="1200" dirty="0" smtClean="0">
                <a:solidFill>
                  <a:schemeClr val="tx1"/>
                </a:solidFill>
                <a:effectLst/>
                <a:latin typeface="+mn-lt"/>
                <a:ea typeface="+mn-ea"/>
                <a:cs typeface="+mn-cs"/>
              </a:rPr>
              <a:t>Companiile sunt responsabile pentru siguranța produselor chimice pe care le introduc pe piață. Companiile trebuie să identifice și să gestioneze riscurile legate de substanțele pe care le produc și le pun pe piața UE. </a:t>
            </a:r>
            <a:r>
              <a:rPr lang="en-US" sz="1200" kern="1200" dirty="0" err="1" smtClean="0">
                <a:solidFill>
                  <a:schemeClr val="tx1"/>
                </a:solidFill>
                <a:effectLst/>
                <a:latin typeface="+mn-lt"/>
                <a:ea typeface="+mn-ea"/>
                <a:cs typeface="+mn-cs"/>
              </a:rPr>
              <a:t>Acestea</a:t>
            </a:r>
            <a:r>
              <a:rPr lang="ro-RO"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de asemenea, trebuie să demonstreze modul în care substanța poate fi utilizată în condiții de siguranță și trebuie să comunice utilizatorilor măsurile de administrare a riscurilor.</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În cazul în care riscurile nu pot fi gestionate în mod corespunzător, </a:t>
            </a:r>
            <a:r>
              <a:rPr lang="ro-RO" sz="1200" kern="1200" dirty="0" smtClean="0">
                <a:solidFill>
                  <a:schemeClr val="tx1"/>
                </a:solidFill>
                <a:effectLst/>
                <a:latin typeface="+mn-lt"/>
                <a:ea typeface="+mn-ea"/>
                <a:cs typeface="+mn-cs"/>
              </a:rPr>
              <a:t>autorități</a:t>
            </a:r>
            <a:r>
              <a:rPr lang="en-US" sz="1200" kern="1200" dirty="0" smtClean="0">
                <a:solidFill>
                  <a:schemeClr val="tx1"/>
                </a:solidFill>
                <a:effectLst/>
                <a:latin typeface="+mn-lt"/>
                <a:ea typeface="+mn-ea"/>
                <a:cs typeface="+mn-cs"/>
              </a:rPr>
              <a:t>le</a:t>
            </a:r>
            <a:r>
              <a:rPr lang="ro-RO"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au la dispoziţie diferite moduri de a reglementa mai strict utilizarea substanțelor. Pe termen lung, substanțele cele mai periculoase ar trebui să fie înlocuit cu altele mai puțin periculoase.</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Principala sursă de informare utilizată de </a:t>
            </a:r>
            <a:r>
              <a:rPr lang="ro-RO" sz="1200" kern="1200" dirty="0" smtClean="0">
                <a:solidFill>
                  <a:schemeClr val="tx1"/>
                </a:solidFill>
                <a:effectLst/>
                <a:latin typeface="+mn-lt"/>
                <a:ea typeface="+mn-ea"/>
                <a:cs typeface="+mn-cs"/>
              </a:rPr>
              <a:t>autorități </a:t>
            </a:r>
            <a:r>
              <a:rPr lang="ro-RO" sz="1200" kern="1200" dirty="0" smtClean="0">
                <a:solidFill>
                  <a:schemeClr val="tx1"/>
                </a:solidFill>
                <a:effectLst/>
                <a:latin typeface="+mn-lt"/>
                <a:ea typeface="+mn-ea"/>
                <a:cs typeface="+mn-cs"/>
              </a:rPr>
              <a:t>pentru a evalua acest lucru este dosarul de înregistrare depus de industrie la ECHA</a:t>
            </a:r>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t>6</a:t>
            </a:fld>
            <a:endParaRPr lang="en-GB"/>
          </a:p>
        </p:txBody>
      </p:sp>
    </p:spTree>
    <p:extLst>
      <p:ext uri="{BB962C8B-B14F-4D97-AF65-F5344CB8AC3E}">
        <p14:creationId xmlns:p14="http://schemas.microsoft.com/office/powerpoint/2010/main" val="27249738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1766">
              <a:defRPr/>
            </a:pPr>
            <a:endParaRPr lang="en-GB" baseline="0" dirty="0" smtClean="0"/>
          </a:p>
        </p:txBody>
      </p:sp>
      <p:sp>
        <p:nvSpPr>
          <p:cNvPr id="4" name="Slide Number Placeholder 3"/>
          <p:cNvSpPr>
            <a:spLocks noGrp="1"/>
          </p:cNvSpPr>
          <p:nvPr>
            <p:ph type="sldNum" sz="quarter" idx="10"/>
          </p:nvPr>
        </p:nvSpPr>
        <p:spPr/>
        <p:txBody>
          <a:bodyPr/>
          <a:lstStyle/>
          <a:p>
            <a:fld id="{8A97EF9D-E50F-43FB-AB23-BFBC9BAFDAF0}" type="slidenum">
              <a:rPr lang="en-GB" smtClean="0"/>
              <a:t>7</a:t>
            </a:fld>
            <a:endParaRPr lang="en-GB"/>
          </a:p>
        </p:txBody>
      </p:sp>
    </p:spTree>
    <p:extLst>
      <p:ext uri="{BB962C8B-B14F-4D97-AF65-F5344CB8AC3E}">
        <p14:creationId xmlns:p14="http://schemas.microsoft.com/office/powerpoint/2010/main" val="27249738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err="1" smtClean="0">
                <a:solidFill>
                  <a:schemeClr val="tx1"/>
                </a:solidFill>
                <a:effectLst/>
                <a:latin typeface="+mn-lt"/>
                <a:ea typeface="+mn-ea"/>
                <a:cs typeface="+mn-cs"/>
              </a:rPr>
              <a:t>Identificarea</a:t>
            </a:r>
            <a:endParaRPr lang="en-US" sz="1200" kern="1200" dirty="0" smtClean="0">
              <a:solidFill>
                <a:schemeClr val="tx1"/>
              </a:solidFill>
              <a:effectLst/>
              <a:latin typeface="+mn-lt"/>
              <a:ea typeface="+mn-ea"/>
              <a:cs typeface="+mn-cs"/>
            </a:endParaRPr>
          </a:p>
          <a:p>
            <a:pPr algn="just"/>
            <a:r>
              <a:rPr lang="ro-RO" sz="1200" kern="1200" dirty="0" smtClean="0">
                <a:solidFill>
                  <a:schemeClr val="tx1"/>
                </a:solidFill>
                <a:effectLst/>
                <a:latin typeface="+mn-lt"/>
                <a:ea typeface="+mn-ea"/>
                <a:cs typeface="+mn-cs"/>
              </a:rPr>
              <a:t>În faza de </a:t>
            </a:r>
            <a:r>
              <a:rPr lang="en-US" sz="1200" kern="1200" dirty="0" err="1" smtClean="0">
                <a:solidFill>
                  <a:schemeClr val="tx1"/>
                </a:solidFill>
                <a:effectLst/>
                <a:latin typeface="+mn-lt"/>
                <a:ea typeface="+mn-ea"/>
                <a:cs typeface="+mn-cs"/>
              </a:rPr>
              <a:t>identificare</a:t>
            </a:r>
            <a:r>
              <a:rPr lang="ro-RO"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baza de date privind înregistrarea (şi altele REACH/CLP) sunt utilizate pentru identificarea substanţelor care sunt candidate pentru identificarea ca SVHC, evaluarea substanţei şi/sau </a:t>
            </a:r>
            <a:r>
              <a:rPr lang="ro-RO" sz="1200" kern="1200" dirty="0" smtClean="0">
                <a:solidFill>
                  <a:schemeClr val="tx1"/>
                </a:solidFill>
                <a:effectLst/>
                <a:latin typeface="+mn-lt"/>
                <a:ea typeface="+mn-ea"/>
                <a:cs typeface="+mn-cs"/>
              </a:rPr>
              <a:t>clasificare</a:t>
            </a:r>
            <a:r>
              <a:rPr lang="en-US" sz="1200" kern="1200" dirty="0" smtClean="0">
                <a:solidFill>
                  <a:schemeClr val="tx1"/>
                </a:solidFill>
                <a:effectLst/>
                <a:latin typeface="+mn-lt"/>
                <a:ea typeface="+mn-ea"/>
                <a:cs typeface="+mn-cs"/>
              </a:rPr>
              <a:t>a</a:t>
            </a:r>
            <a:r>
              <a:rPr lang="ro-RO"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armonizată (CLH</a:t>
            </a:r>
            <a:r>
              <a:rPr lang="en-US" sz="1200" kern="1200" dirty="0" smtClean="0">
                <a:solidFill>
                  <a:schemeClr val="tx1"/>
                </a:solidFill>
                <a:effectLst/>
                <a:latin typeface="+mn-lt"/>
                <a:ea typeface="+mn-ea"/>
                <a:cs typeface="+mn-cs"/>
              </a:rPr>
              <a:t> – classification and labeling harmonized</a:t>
            </a:r>
            <a:r>
              <a:rPr lang="ro-RO" sz="1200" kern="120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pPr algn="just"/>
            <a:r>
              <a:rPr lang="ro-RO" sz="1200" kern="1200" dirty="0" smtClean="0">
                <a:solidFill>
                  <a:schemeClr val="tx1"/>
                </a:solidFill>
                <a:effectLst/>
                <a:latin typeface="+mn-lt"/>
                <a:ea typeface="+mn-ea"/>
                <a:cs typeface="+mn-cs"/>
              </a:rPr>
              <a:t>Foaia de parcurs SVHC până în 2020 dă </a:t>
            </a:r>
            <a:r>
              <a:rPr lang="ro-RO" sz="1200" kern="1200" dirty="0" smtClean="0">
                <a:solidFill>
                  <a:schemeClr val="tx1"/>
                </a:solidFill>
                <a:effectLst/>
                <a:latin typeface="+mn-lt"/>
                <a:ea typeface="+mn-ea"/>
                <a:cs typeface="+mn-cs"/>
              </a:rPr>
              <a:t>prioritate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autorizarii</a:t>
            </a:r>
            <a:r>
              <a:rPr lang="ro-RO"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substanţelor cu proprietăţi SVHC, care sunt înregistrate pentru utilizări </a:t>
            </a:r>
            <a:r>
              <a:rPr lang="ro-RO" sz="1200" kern="1200" dirty="0" smtClean="0">
                <a:solidFill>
                  <a:schemeClr val="tx1"/>
                </a:solidFill>
                <a:effectLst/>
                <a:latin typeface="+mn-lt"/>
                <a:ea typeface="+mn-ea"/>
                <a:cs typeface="+mn-cs"/>
              </a:rPr>
              <a:t>ne-intermediare.</a:t>
            </a:r>
            <a:endParaRPr lang="en-US" sz="1200" kern="1200" dirty="0" smtClean="0">
              <a:solidFill>
                <a:schemeClr val="tx1"/>
              </a:solidFill>
              <a:effectLst/>
              <a:latin typeface="+mn-lt"/>
              <a:ea typeface="+mn-ea"/>
              <a:cs typeface="+mn-cs"/>
            </a:endParaRPr>
          </a:p>
          <a:p>
            <a:pPr algn="just"/>
            <a:r>
              <a:rPr lang="ro-RO" sz="1200" kern="1200" dirty="0" smtClean="0">
                <a:solidFill>
                  <a:schemeClr val="tx1"/>
                </a:solidFill>
                <a:effectLst/>
                <a:latin typeface="+mn-lt"/>
                <a:ea typeface="+mn-ea"/>
                <a:cs typeface="+mn-cs"/>
              </a:rPr>
              <a:t>Munca de </a:t>
            </a:r>
            <a:r>
              <a:rPr lang="en-US" sz="1200" kern="1200" dirty="0" err="1" smtClean="0">
                <a:solidFill>
                  <a:schemeClr val="tx1"/>
                </a:solidFill>
                <a:effectLst/>
                <a:latin typeface="+mn-lt"/>
                <a:ea typeface="+mn-ea"/>
                <a:cs typeface="+mn-cs"/>
              </a:rPr>
              <a:t>identificare</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screening</a:t>
            </a:r>
            <a:r>
              <a:rPr lang="en-US" sz="1200" kern="1200" dirty="0" smtClean="0">
                <a:solidFill>
                  <a:schemeClr val="tx1"/>
                </a:solidFill>
                <a:effectLst/>
                <a:latin typeface="+mn-lt"/>
                <a:ea typeface="+mn-ea"/>
                <a:cs typeface="+mn-cs"/>
              </a:rPr>
              <a:t>)</a:t>
            </a:r>
            <a:r>
              <a:rPr lang="ro-RO"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presupune</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multe </a:t>
            </a:r>
            <a:r>
              <a:rPr lang="ro-RO" sz="1200" kern="1200" dirty="0" smtClean="0">
                <a:solidFill>
                  <a:schemeClr val="tx1"/>
                </a:solidFill>
                <a:effectLst/>
                <a:latin typeface="+mn-lt"/>
                <a:ea typeface="+mn-ea"/>
                <a:cs typeface="+mn-cs"/>
              </a:rPr>
              <a:t>activităţi care implică autorităţi</a:t>
            </a:r>
            <a:r>
              <a:rPr lang="en-US" sz="1200" kern="1200" dirty="0" smtClean="0">
                <a:solidFill>
                  <a:schemeClr val="tx1"/>
                </a:solidFill>
                <a:effectLst/>
                <a:latin typeface="+mn-lt"/>
                <a:ea typeface="+mn-ea"/>
                <a:cs typeface="+mn-cs"/>
              </a:rPr>
              <a:t>le</a:t>
            </a:r>
            <a:r>
              <a:rPr lang="ro-RO" sz="1200" kern="1200" dirty="0" smtClean="0">
                <a:solidFill>
                  <a:schemeClr val="tx1"/>
                </a:solidFill>
                <a:effectLst/>
                <a:latin typeface="+mn-lt"/>
                <a:ea typeface="+mn-ea"/>
                <a:cs typeface="+mn-cs"/>
              </a:rPr>
              <a:t>. Planificarea şi coordonarea muncii de depistare este susţinută de grupurile </a:t>
            </a:r>
            <a:r>
              <a:rPr lang="ro-RO" sz="1200" kern="1200" dirty="0" smtClean="0">
                <a:solidFill>
                  <a:schemeClr val="tx1"/>
                </a:solidFill>
                <a:effectLst/>
                <a:latin typeface="+mn-lt"/>
                <a:ea typeface="+mn-ea"/>
                <a:cs typeface="+mn-cs"/>
              </a:rPr>
              <a:t>relevante</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specifice-substanţei</a:t>
            </a:r>
            <a:r>
              <a:rPr lang="ro-RO" sz="1200" kern="120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pPr algn="just"/>
            <a:r>
              <a:rPr lang="ro-RO" sz="1200" kern="1200" dirty="0" smtClean="0">
                <a:solidFill>
                  <a:schemeClr val="tx1"/>
                </a:solidFill>
                <a:effectLst/>
                <a:latin typeface="+mn-lt"/>
                <a:ea typeface="+mn-ea"/>
                <a:cs typeface="+mn-cs"/>
              </a:rPr>
              <a:t>În unele cazuri, este nevoie de evaluare</a:t>
            </a:r>
            <a:r>
              <a:rPr lang="en-US" sz="1200" kern="1200" dirty="0" smtClean="0">
                <a:solidFill>
                  <a:schemeClr val="tx1"/>
                </a:solidFill>
                <a:effectLst/>
                <a:latin typeface="+mn-lt"/>
                <a:ea typeface="+mn-ea"/>
                <a:cs typeface="+mn-cs"/>
              </a:rPr>
              <a:t>a</a:t>
            </a:r>
            <a:r>
              <a:rPr lang="ro-RO" sz="1200" kern="1200" dirty="0" smtClean="0">
                <a:solidFill>
                  <a:schemeClr val="tx1"/>
                </a:solidFill>
                <a:effectLst/>
                <a:latin typeface="+mn-lt"/>
                <a:ea typeface="+mn-ea"/>
                <a:cs typeface="+mn-cs"/>
              </a:rPr>
              <a:t> suplimentară a informaţiilor existente şi/sau </a:t>
            </a:r>
            <a:r>
              <a:rPr lang="en-US" sz="1200" kern="1200" dirty="0" smtClean="0">
                <a:solidFill>
                  <a:schemeClr val="tx1"/>
                </a:solidFill>
                <a:effectLst/>
                <a:latin typeface="+mn-lt"/>
                <a:ea typeface="+mn-ea"/>
                <a:cs typeface="+mn-cs"/>
              </a:rPr>
              <a:t>de</a:t>
            </a:r>
            <a:r>
              <a:rPr lang="ro-RO" sz="1200" kern="1200" dirty="0" smtClean="0">
                <a:solidFill>
                  <a:schemeClr val="tx1"/>
                </a:solidFill>
                <a:effectLst/>
                <a:latin typeface="+mn-lt"/>
                <a:ea typeface="+mn-ea"/>
                <a:cs typeface="+mn-cs"/>
              </a:rPr>
              <a:t> gene</a:t>
            </a:r>
            <a:r>
              <a:rPr lang="en-US" sz="1200" kern="1200" dirty="0" smtClean="0">
                <a:solidFill>
                  <a:schemeClr val="tx1"/>
                </a:solidFill>
                <a:effectLst/>
                <a:latin typeface="+mn-lt"/>
                <a:ea typeface="+mn-ea"/>
                <a:cs typeface="+mn-cs"/>
              </a:rPr>
              <a:t>re</a:t>
            </a:r>
            <a:r>
              <a:rPr lang="ro-RO" sz="1200" kern="1200" dirty="0" smtClean="0">
                <a:solidFill>
                  <a:schemeClr val="tx1"/>
                </a:solidFill>
                <a:effectLst/>
                <a:latin typeface="+mn-lt"/>
                <a:ea typeface="+mn-ea"/>
                <a:cs typeface="+mn-cs"/>
              </a:rPr>
              <a:t>re</a:t>
            </a:r>
            <a:r>
              <a:rPr lang="en-US" sz="1200" kern="1200" dirty="0" smtClean="0">
                <a:solidFill>
                  <a:schemeClr val="tx1"/>
                </a:solidFill>
                <a:effectLst/>
                <a:latin typeface="+mn-lt"/>
                <a:ea typeface="+mn-ea"/>
                <a:cs typeface="+mn-cs"/>
              </a:rPr>
              <a:t> de</a:t>
            </a:r>
            <a:r>
              <a:rPr lang="ro-RO"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informaţii suplimentare pentru a avea </a:t>
            </a:r>
            <a:r>
              <a:rPr lang="en-US" sz="1200" kern="1200" dirty="0" smtClean="0">
                <a:solidFill>
                  <a:schemeClr val="tx1"/>
                </a:solidFill>
                <a:effectLst/>
                <a:latin typeface="+mn-lt"/>
                <a:ea typeface="+mn-ea"/>
                <a:cs typeface="+mn-cs"/>
              </a:rPr>
              <a:t>o </a:t>
            </a:r>
            <a:r>
              <a:rPr lang="en-US" sz="1200" kern="1200" dirty="0" err="1" smtClean="0">
                <a:solidFill>
                  <a:schemeClr val="tx1"/>
                </a:solidFill>
                <a:effectLst/>
                <a:latin typeface="+mn-lt"/>
                <a:ea typeface="+mn-ea"/>
                <a:cs typeface="+mn-cs"/>
              </a:rPr>
              <a:t>baza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suficienta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pentru</a:t>
            </a:r>
            <a:r>
              <a:rPr lang="en-US" sz="1200" kern="1200" dirty="0" smtClean="0">
                <a:solidFill>
                  <a:schemeClr val="tx1"/>
                </a:solidFill>
                <a:effectLst/>
                <a:latin typeface="+mn-lt"/>
                <a:ea typeface="+mn-ea"/>
                <a:cs typeface="+mn-cs"/>
              </a:rPr>
              <a:t> a</a:t>
            </a:r>
            <a:r>
              <a:rPr lang="ro-RO" sz="1200" kern="1200" dirty="0" smtClean="0">
                <a:solidFill>
                  <a:schemeClr val="tx1"/>
                </a:solidFill>
                <a:effectLst/>
                <a:latin typeface="+mn-lt"/>
                <a:ea typeface="+mn-ea"/>
                <a:cs typeface="+mn-cs"/>
              </a:rPr>
              <a:t> trag</a:t>
            </a:r>
            <a:r>
              <a:rPr lang="en-US" sz="1200" kern="1200" dirty="0" smtClean="0">
                <a:solidFill>
                  <a:schemeClr val="tx1"/>
                </a:solidFill>
                <a:effectLst/>
                <a:latin typeface="+mn-lt"/>
                <a:ea typeface="+mn-ea"/>
                <a:cs typeface="+mn-cs"/>
              </a:rPr>
              <a:t>e</a:t>
            </a:r>
            <a:r>
              <a:rPr lang="ro-RO" sz="1200" kern="1200" dirty="0" smtClean="0">
                <a:solidFill>
                  <a:schemeClr val="tx1"/>
                </a:solidFill>
                <a:effectLst/>
                <a:latin typeface="+mn-lt"/>
                <a:ea typeface="+mn-ea"/>
                <a:cs typeface="+mn-cs"/>
              </a:rPr>
              <a:t> concluzia că substanţa probabil întruneşte criteriile SVHC. Această muncă de evaluare poate fi coordonată de grupul relevant de experţi sau să urmeze procedura Comitetului pentru evaluarea riscului (RAC</a:t>
            </a:r>
            <a:r>
              <a:rPr lang="en-US" sz="1200" kern="1200" dirty="0" smtClean="0">
                <a:solidFill>
                  <a:schemeClr val="tx1"/>
                </a:solidFill>
                <a:effectLst/>
                <a:latin typeface="+mn-lt"/>
                <a:ea typeface="+mn-ea"/>
                <a:cs typeface="+mn-cs"/>
              </a:rPr>
              <a:t> Risk Assessment Committee</a:t>
            </a:r>
            <a:r>
              <a:rPr lang="ro-RO" sz="1200" kern="1200" dirty="0" smtClean="0">
                <a:solidFill>
                  <a:schemeClr val="tx1"/>
                </a:solidFill>
                <a:effectLst/>
                <a:latin typeface="+mn-lt"/>
                <a:ea typeface="+mn-ea"/>
                <a:cs typeface="+mn-cs"/>
              </a:rPr>
              <a:t>) pentru CLH, dacă este necesar.</a:t>
            </a:r>
            <a:endParaRPr lang="en-US" sz="1200" kern="1200" dirty="0" smtClean="0">
              <a:solidFill>
                <a:schemeClr val="tx1"/>
              </a:solidFill>
              <a:effectLst/>
              <a:latin typeface="+mn-lt"/>
              <a:ea typeface="+mn-ea"/>
              <a:cs typeface="+mn-cs"/>
            </a:endParaRPr>
          </a:p>
          <a:p>
            <a:pPr algn="just"/>
            <a:r>
              <a:rPr lang="ro-RO" sz="1200" kern="1200" dirty="0" smtClean="0">
                <a:solidFill>
                  <a:schemeClr val="tx1"/>
                </a:solidFill>
                <a:effectLst/>
                <a:latin typeface="+mn-lt"/>
                <a:ea typeface="+mn-ea"/>
                <a:cs typeface="+mn-cs"/>
              </a:rPr>
              <a:t>Analiza opţiunii de gestionare a riscului</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RMOA</a:t>
            </a:r>
            <a:r>
              <a:rPr lang="en-US" sz="1200" kern="1200" dirty="0" smtClean="0">
                <a:solidFill>
                  <a:schemeClr val="tx1"/>
                </a:solidFill>
                <a:effectLst/>
                <a:latin typeface="+mn-lt"/>
                <a:ea typeface="+mn-ea"/>
                <a:cs typeface="+mn-cs"/>
              </a:rPr>
              <a:t>, </a:t>
            </a:r>
            <a:r>
              <a:rPr lang="ro-RO" sz="1200" kern="1200" dirty="0" err="1" smtClean="0">
                <a:solidFill>
                  <a:schemeClr val="tx1"/>
                </a:solidFill>
                <a:effectLst/>
                <a:latin typeface="+mn-lt"/>
                <a:ea typeface="+mn-ea"/>
                <a:cs typeface="+mn-cs"/>
              </a:rPr>
              <a:t>Risk</a:t>
            </a:r>
            <a:r>
              <a:rPr lang="ro-RO" sz="1200" kern="1200" dirty="0" smtClean="0">
                <a:solidFill>
                  <a:schemeClr val="tx1"/>
                </a:solidFill>
                <a:effectLst/>
                <a:latin typeface="+mn-lt"/>
                <a:ea typeface="+mn-ea"/>
                <a:cs typeface="+mn-cs"/>
              </a:rPr>
              <a:t> Management </a:t>
            </a:r>
            <a:r>
              <a:rPr lang="ro-RO" sz="1200" kern="1200" dirty="0" err="1" smtClean="0">
                <a:solidFill>
                  <a:schemeClr val="tx1"/>
                </a:solidFill>
                <a:effectLst/>
                <a:latin typeface="+mn-lt"/>
                <a:ea typeface="+mn-ea"/>
                <a:cs typeface="+mn-cs"/>
              </a:rPr>
              <a:t>Option</a:t>
            </a:r>
            <a:r>
              <a:rPr lang="ro-RO" sz="1200" kern="1200" dirty="0" smtClean="0">
                <a:solidFill>
                  <a:schemeClr val="tx1"/>
                </a:solidFill>
                <a:effectLst/>
                <a:latin typeface="+mn-lt"/>
                <a:ea typeface="+mn-ea"/>
                <a:cs typeface="+mn-cs"/>
              </a:rPr>
              <a:t> </a:t>
            </a:r>
            <a:r>
              <a:rPr lang="ro-RO" sz="1200" kern="1200" dirty="0" err="1" smtClean="0">
                <a:solidFill>
                  <a:schemeClr val="tx1"/>
                </a:solidFill>
                <a:effectLst/>
                <a:latin typeface="+mn-lt"/>
                <a:ea typeface="+mn-ea"/>
                <a:cs typeface="+mn-cs"/>
              </a:rPr>
              <a:t>Analysis</a:t>
            </a:r>
            <a:r>
              <a:rPr lang="ro-RO"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are </a:t>
            </a:r>
            <a:r>
              <a:rPr lang="en-US" sz="1200" kern="1200" dirty="0" err="1" smtClean="0">
                <a:solidFill>
                  <a:schemeClr val="tx1"/>
                </a:solidFill>
                <a:effectLst/>
                <a:latin typeface="+mn-lt"/>
                <a:ea typeface="+mn-ea"/>
                <a:cs typeface="+mn-cs"/>
              </a:rPr>
              <a:t>scopul</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să ajute la luarea deciziei dacă sunt necesare activităţi </a:t>
            </a:r>
            <a:r>
              <a:rPr lang="ro-RO" sz="1200" kern="1200" dirty="0" smtClean="0">
                <a:solidFill>
                  <a:schemeClr val="tx1"/>
                </a:solidFill>
                <a:effectLst/>
                <a:latin typeface="+mn-lt"/>
                <a:ea typeface="+mn-ea"/>
                <a:cs typeface="+mn-cs"/>
              </a:rPr>
              <a:t>suplimentare </a:t>
            </a:r>
            <a:r>
              <a:rPr lang="en-US" sz="1200" kern="1200" dirty="0" smtClean="0">
                <a:solidFill>
                  <a:schemeClr val="tx1"/>
                </a:solidFill>
                <a:effectLst/>
                <a:latin typeface="+mn-lt"/>
                <a:ea typeface="+mn-ea"/>
                <a:cs typeface="+mn-cs"/>
              </a:rPr>
              <a:t>de </a:t>
            </a:r>
            <a:r>
              <a:rPr lang="ro-RO" sz="1200" kern="1200" dirty="0" smtClean="0">
                <a:solidFill>
                  <a:schemeClr val="tx1"/>
                </a:solidFill>
                <a:effectLst/>
                <a:latin typeface="+mn-lt"/>
                <a:ea typeface="+mn-ea"/>
                <a:cs typeface="+mn-cs"/>
              </a:rPr>
              <a:t>reglementare </a:t>
            </a:r>
            <a:r>
              <a:rPr lang="en-US" sz="1200" kern="1200" dirty="0" smtClean="0">
                <a:solidFill>
                  <a:schemeClr val="tx1"/>
                </a:solidFill>
                <a:effectLst/>
                <a:latin typeface="+mn-lt"/>
                <a:ea typeface="+mn-ea"/>
                <a:cs typeface="+mn-cs"/>
              </a:rPr>
              <a:t>a </a:t>
            </a:r>
            <a:r>
              <a:rPr lang="ro-RO" sz="1200" kern="1200" dirty="0" smtClean="0">
                <a:solidFill>
                  <a:schemeClr val="tx1"/>
                </a:solidFill>
                <a:effectLst/>
                <a:latin typeface="+mn-lt"/>
                <a:ea typeface="+mn-ea"/>
                <a:cs typeface="+mn-cs"/>
              </a:rPr>
              <a:t>management</a:t>
            </a:r>
            <a:r>
              <a:rPr lang="en-US" sz="1200" kern="1200" dirty="0" err="1" smtClean="0">
                <a:solidFill>
                  <a:schemeClr val="tx1"/>
                </a:solidFill>
                <a:effectLst/>
                <a:latin typeface="+mn-lt"/>
                <a:ea typeface="+mn-ea"/>
                <a:cs typeface="+mn-cs"/>
              </a:rPr>
              <a:t>ului</a:t>
            </a:r>
            <a:r>
              <a:rPr lang="ro-RO" sz="1200" kern="1200" dirty="0" smtClean="0">
                <a:solidFill>
                  <a:schemeClr val="tx1"/>
                </a:solidFill>
                <a:effectLst/>
                <a:latin typeface="+mn-lt"/>
                <a:ea typeface="+mn-ea"/>
                <a:cs typeface="+mn-cs"/>
              </a:rPr>
              <a:t> riscului </a:t>
            </a:r>
            <a:r>
              <a:rPr lang="ro-RO" sz="1200" kern="1200" dirty="0" smtClean="0">
                <a:solidFill>
                  <a:schemeClr val="tx1"/>
                </a:solidFill>
                <a:effectLst/>
                <a:latin typeface="+mn-lt"/>
                <a:ea typeface="+mn-ea"/>
                <a:cs typeface="+mn-cs"/>
              </a:rPr>
              <a:t>pentru </a:t>
            </a:r>
            <a:r>
              <a:rPr lang="ro-RO" sz="1200" kern="1200" dirty="0" smtClean="0">
                <a:solidFill>
                  <a:schemeClr val="tx1"/>
                </a:solidFill>
                <a:effectLst/>
                <a:latin typeface="+mn-lt"/>
                <a:ea typeface="+mn-ea"/>
                <a:cs typeface="+mn-cs"/>
              </a:rPr>
              <a:t>o substanţă şi să identifice cel mai potrivit instrument de abordare a îngrijorării. Un Stat Membru sau ECHA (la cererea Comisiei) poate realiza aceasta analiză de la caz la caz pentru a trage concluzia dacă o substanţă este un „SVHC relevant” în sensul Foii de parcurs SVHC până în 2020.</a:t>
            </a:r>
            <a:endParaRPr lang="en-US" sz="1200" kern="1200" dirty="0" smtClean="0">
              <a:solidFill>
                <a:schemeClr val="tx1"/>
              </a:solidFill>
              <a:effectLst/>
              <a:latin typeface="+mn-lt"/>
              <a:ea typeface="+mn-ea"/>
              <a:cs typeface="+mn-cs"/>
            </a:endParaRPr>
          </a:p>
          <a:p>
            <a:pPr algn="just"/>
            <a:r>
              <a:rPr lang="ro-RO" sz="1200" kern="1200" dirty="0" smtClean="0">
                <a:solidFill>
                  <a:schemeClr val="tx1"/>
                </a:solidFill>
                <a:effectLst/>
                <a:latin typeface="+mn-lt"/>
                <a:ea typeface="+mn-ea"/>
                <a:cs typeface="+mn-cs"/>
              </a:rPr>
              <a:t>RMOA este un pas important, agreat în Foaia de parcurs SVHC, dar este voluntar (adică </a:t>
            </a:r>
            <a:r>
              <a:rPr lang="en-US" sz="1200" kern="1200" dirty="0" smtClean="0">
                <a:solidFill>
                  <a:schemeClr val="tx1"/>
                </a:solidFill>
                <a:effectLst/>
                <a:latin typeface="+mn-lt"/>
                <a:ea typeface="+mn-ea"/>
                <a:cs typeface="+mn-cs"/>
              </a:rPr>
              <a:t>nu </a:t>
            </a:r>
            <a:r>
              <a:rPr lang="en-US" sz="1200" kern="1200" dirty="0" err="1" smtClean="0">
                <a:solidFill>
                  <a:schemeClr val="tx1"/>
                </a:solidFill>
                <a:effectLst/>
                <a:latin typeface="+mn-lt"/>
                <a:ea typeface="+mn-ea"/>
                <a:cs typeface="+mn-cs"/>
              </a:rPr>
              <a:t>este</a:t>
            </a:r>
            <a:r>
              <a:rPr lang="en-US" sz="1200" kern="1200" dirty="0" smtClean="0">
                <a:solidFill>
                  <a:schemeClr val="tx1"/>
                </a:solidFill>
                <a:effectLst/>
                <a:latin typeface="+mn-lt"/>
                <a:ea typeface="+mn-ea"/>
                <a:cs typeface="+mn-cs"/>
              </a:rPr>
              <a:t> parte a </a:t>
            </a:r>
            <a:r>
              <a:rPr lang="en-US" sz="1200" kern="1200" dirty="0" err="1" smtClean="0">
                <a:solidFill>
                  <a:schemeClr val="tx1"/>
                </a:solidFill>
                <a:effectLst/>
                <a:latin typeface="+mn-lt"/>
                <a:ea typeface="+mn-ea"/>
                <a:cs typeface="+mn-cs"/>
              </a:rPr>
              <a:t>procesului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definit</a:t>
            </a:r>
            <a:r>
              <a:rPr lang="en-US" sz="1200" kern="1200" dirty="0" smtClean="0">
                <a:solidFill>
                  <a:schemeClr val="tx1"/>
                </a:solidFill>
                <a:effectLst/>
                <a:latin typeface="+mn-lt"/>
                <a:ea typeface="+mn-ea"/>
                <a:cs typeface="+mn-cs"/>
              </a:rPr>
              <a:t> de </a:t>
            </a:r>
            <a:r>
              <a:rPr lang="en-US" sz="1200" kern="1200" dirty="0" err="1" smtClean="0">
                <a:solidFill>
                  <a:schemeClr val="tx1"/>
                </a:solidFill>
                <a:effectLst/>
                <a:latin typeface="+mn-lt"/>
                <a:ea typeface="+mn-ea"/>
                <a:cs typeface="+mn-cs"/>
              </a:rPr>
              <a:t>legislatie</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Pentru autorități, documentarea RMOA permite schimbul de informații, promovarea discuției </a:t>
            </a:r>
            <a:r>
              <a:rPr lang="en-US" sz="1200" kern="1200" dirty="0" smtClean="0">
                <a:solidFill>
                  <a:schemeClr val="tx1"/>
                </a:solidFill>
                <a:effectLst/>
                <a:latin typeface="+mn-lt"/>
                <a:ea typeface="+mn-ea"/>
                <a:cs typeface="+mn-cs"/>
              </a:rPr>
              <a:t>de </a:t>
            </a:r>
            <a:r>
              <a:rPr lang="ro-RO" sz="1200" kern="1200" dirty="0" smtClean="0">
                <a:solidFill>
                  <a:schemeClr val="tx1"/>
                </a:solidFill>
                <a:effectLst/>
                <a:latin typeface="+mn-lt"/>
                <a:ea typeface="+mn-ea"/>
                <a:cs typeface="+mn-cs"/>
              </a:rPr>
              <a:t>timpuri</a:t>
            </a:r>
            <a:r>
              <a:rPr lang="en-US" sz="1200" kern="1200" dirty="0" smtClean="0">
                <a:solidFill>
                  <a:schemeClr val="tx1"/>
                </a:solidFill>
                <a:effectLst/>
                <a:latin typeface="+mn-lt"/>
                <a:ea typeface="+mn-ea"/>
                <a:cs typeface="+mn-cs"/>
              </a:rPr>
              <a:t>u</a:t>
            </a:r>
            <a:r>
              <a:rPr lang="ro-RO" sz="1200" kern="1200" dirty="0" smtClean="0">
                <a:solidFill>
                  <a:schemeClr val="tx1"/>
                </a:solidFill>
                <a:effectLst/>
                <a:latin typeface="+mn-lt"/>
                <a:ea typeface="+mn-ea"/>
                <a:cs typeface="+mn-cs"/>
              </a:rPr>
              <a:t>, care ajută la înțelegere</a:t>
            </a:r>
            <a:r>
              <a:rPr lang="en-US" sz="1200" kern="1200" dirty="0" smtClean="0">
                <a:solidFill>
                  <a:schemeClr val="tx1"/>
                </a:solidFill>
                <a:effectLst/>
                <a:latin typeface="+mn-lt"/>
                <a:ea typeface="+mn-ea"/>
                <a:cs typeface="+mn-cs"/>
              </a:rPr>
              <a:t>a</a:t>
            </a:r>
            <a:r>
              <a:rPr lang="ro-RO" sz="1200" kern="1200" dirty="0" smtClean="0">
                <a:solidFill>
                  <a:schemeClr val="tx1"/>
                </a:solidFill>
                <a:effectLst/>
                <a:latin typeface="+mn-lt"/>
                <a:ea typeface="+mn-ea"/>
                <a:cs typeface="+mn-cs"/>
              </a:rPr>
              <a:t> comună </a:t>
            </a:r>
            <a:r>
              <a:rPr lang="ro-RO" sz="1200" kern="1200" dirty="0" smtClean="0">
                <a:solidFill>
                  <a:schemeClr val="tx1"/>
                </a:solidFill>
                <a:effectLst/>
                <a:latin typeface="+mn-lt"/>
                <a:ea typeface="+mn-ea"/>
                <a:cs typeface="+mn-cs"/>
              </a:rPr>
              <a:t>a </a:t>
            </a:r>
            <a:r>
              <a:rPr lang="ro-RO" sz="1200" kern="1200" dirty="0" smtClean="0">
                <a:solidFill>
                  <a:schemeClr val="tx1"/>
                </a:solidFill>
                <a:effectLst/>
                <a:latin typeface="+mn-lt"/>
                <a:ea typeface="+mn-ea"/>
                <a:cs typeface="+mn-cs"/>
              </a:rPr>
              <a:t>acțiunii urmărite. </a:t>
            </a:r>
            <a:endParaRPr lang="en-US" sz="1200" kern="1200" dirty="0" smtClean="0">
              <a:solidFill>
                <a:schemeClr val="tx1"/>
              </a:solidFill>
              <a:effectLst/>
              <a:latin typeface="+mn-lt"/>
              <a:ea typeface="+mn-ea"/>
              <a:cs typeface="+mn-cs"/>
            </a:endParaRPr>
          </a:p>
          <a:p>
            <a:pPr algn="just"/>
            <a:r>
              <a:rPr lang="ro-RO" sz="1200" kern="1200" dirty="0" smtClean="0">
                <a:solidFill>
                  <a:schemeClr val="tx1"/>
                </a:solidFill>
                <a:effectLst/>
                <a:latin typeface="+mn-lt"/>
                <a:ea typeface="+mn-ea"/>
                <a:cs typeface="+mn-cs"/>
              </a:rPr>
              <a:t>O RMOA poate concluziona că gestionarea riscurilor </a:t>
            </a:r>
            <a:r>
              <a:rPr lang="en-US" sz="1200" kern="1200" dirty="0" err="1" smtClean="0">
                <a:solidFill>
                  <a:schemeClr val="tx1"/>
                </a:solidFill>
                <a:effectLst/>
                <a:latin typeface="+mn-lt"/>
                <a:ea typeface="+mn-ea"/>
                <a:cs typeface="+mn-cs"/>
              </a:rPr>
              <a:t>prin</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reglementare este necesară pentru o substanță (de exemplu, clasificarea și etichetarea armonizat</a:t>
            </a:r>
            <a:r>
              <a:rPr lang="en-US" sz="1200" kern="1200" dirty="0" smtClean="0">
                <a:solidFill>
                  <a:schemeClr val="tx1"/>
                </a:solidFill>
                <a:effectLst/>
                <a:latin typeface="+mn-lt"/>
                <a:ea typeface="+mn-ea"/>
                <a:cs typeface="+mn-cs"/>
              </a:rPr>
              <a:t>e</a:t>
            </a:r>
            <a:r>
              <a:rPr lang="ro-RO" sz="1200" kern="1200" dirty="0" smtClean="0">
                <a:solidFill>
                  <a:schemeClr val="tx1"/>
                </a:solidFill>
                <a:effectLst/>
                <a:latin typeface="+mn-lt"/>
                <a:ea typeface="+mn-ea"/>
                <a:cs typeface="+mn-cs"/>
              </a:rPr>
              <a:t>, includere</a:t>
            </a:r>
            <a:r>
              <a:rPr lang="en-US" sz="1200" kern="1200" dirty="0" smtClean="0">
                <a:solidFill>
                  <a:schemeClr val="tx1"/>
                </a:solidFill>
                <a:effectLst/>
                <a:latin typeface="+mn-lt"/>
                <a:ea typeface="+mn-ea"/>
                <a:cs typeface="+mn-cs"/>
              </a:rPr>
              <a:t>a</a:t>
            </a:r>
            <a:r>
              <a:rPr lang="ro-RO" sz="1200" kern="1200" dirty="0" smtClean="0">
                <a:solidFill>
                  <a:schemeClr val="tx1"/>
                </a:solidFill>
                <a:effectLst/>
                <a:latin typeface="+mn-lt"/>
                <a:ea typeface="+mn-ea"/>
                <a:cs typeface="+mn-cs"/>
              </a:rPr>
              <a:t> în lista candidatelor, restricționare</a:t>
            </a:r>
            <a:r>
              <a:rPr lang="en-US" sz="1200" kern="1200" dirty="0" smtClean="0">
                <a:solidFill>
                  <a:schemeClr val="tx1"/>
                </a:solidFill>
                <a:effectLst/>
                <a:latin typeface="+mn-lt"/>
                <a:ea typeface="+mn-ea"/>
                <a:cs typeface="+mn-cs"/>
              </a:rPr>
              <a:t>a</a:t>
            </a:r>
            <a:r>
              <a:rPr lang="ro-RO" sz="1200" kern="1200" dirty="0" smtClean="0">
                <a:solidFill>
                  <a:schemeClr val="tx1"/>
                </a:solidFill>
                <a:effectLst/>
                <a:latin typeface="+mn-lt"/>
                <a:ea typeface="+mn-ea"/>
                <a:cs typeface="+mn-cs"/>
              </a:rPr>
              <a:t>, alte acte legislative ale UE) sau că nu este necesară </a:t>
            </a:r>
            <a:r>
              <a:rPr lang="ro-RO" sz="1200" kern="1200" dirty="0" err="1" smtClean="0">
                <a:solidFill>
                  <a:schemeClr val="tx1"/>
                </a:solidFill>
                <a:effectLst/>
                <a:latin typeface="+mn-lt"/>
                <a:ea typeface="+mn-ea"/>
                <a:cs typeface="+mn-cs"/>
              </a:rPr>
              <a:t>nicio</a:t>
            </a:r>
            <a:r>
              <a:rPr lang="ro-RO" sz="1200" kern="1200" dirty="0" smtClean="0">
                <a:solidFill>
                  <a:schemeClr val="tx1"/>
                </a:solidFill>
                <a:effectLst/>
                <a:latin typeface="+mn-lt"/>
                <a:ea typeface="+mn-ea"/>
                <a:cs typeface="+mn-cs"/>
              </a:rPr>
              <a:t> acțiune de reglementare. Orice proces de reglementare ulterioară include consultarea părților interesate și luare</a:t>
            </a:r>
            <a:r>
              <a:rPr lang="en-US" sz="1200" kern="1200" dirty="0" smtClean="0">
                <a:solidFill>
                  <a:schemeClr val="tx1"/>
                </a:solidFill>
                <a:effectLst/>
                <a:latin typeface="+mn-lt"/>
                <a:ea typeface="+mn-ea"/>
                <a:cs typeface="+mn-cs"/>
              </a:rPr>
              <a:t>a</a:t>
            </a:r>
            <a:r>
              <a:rPr lang="ro-RO" sz="1200" kern="1200" dirty="0" smtClean="0">
                <a:solidFill>
                  <a:schemeClr val="tx1"/>
                </a:solidFill>
                <a:effectLst/>
                <a:latin typeface="+mn-lt"/>
                <a:ea typeface="+mn-ea"/>
                <a:cs typeface="+mn-cs"/>
              </a:rPr>
              <a:t> deciziilor adecvate implică MSCA</a:t>
            </a:r>
            <a:r>
              <a:rPr lang="en-US" sz="1200" kern="1200" dirty="0" smtClean="0">
                <a:solidFill>
                  <a:schemeClr val="tx1"/>
                </a:solidFill>
                <a:effectLst/>
                <a:latin typeface="+mn-lt"/>
                <a:ea typeface="+mn-ea"/>
                <a:cs typeface="+mn-cs"/>
              </a:rPr>
              <a:t>s</a:t>
            </a:r>
            <a:r>
              <a:rPr lang="ro-RO"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t>
            </a:r>
            <a:r>
              <a:rPr lang="en-US" sz="1200" kern="1200" dirty="0" err="1" smtClean="0">
                <a:solidFill>
                  <a:schemeClr val="tx1"/>
                </a:solidFill>
                <a:effectLst/>
                <a:latin typeface="+mn-lt"/>
                <a:ea typeface="+mn-ea"/>
                <a:cs typeface="+mn-cs"/>
              </a:rPr>
              <a:t>autoritatile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competente</a:t>
            </a:r>
            <a:r>
              <a:rPr lang="en-US" sz="1200" kern="1200" dirty="0" smtClean="0">
                <a:solidFill>
                  <a:schemeClr val="tx1"/>
                </a:solidFill>
                <a:effectLst/>
                <a:latin typeface="+mn-lt"/>
                <a:ea typeface="+mn-ea"/>
                <a:cs typeface="+mn-cs"/>
              </a:rPr>
              <a:t> ale </a:t>
            </a:r>
            <a:r>
              <a:rPr lang="en-US" sz="1200" kern="1200" dirty="0" err="1" smtClean="0">
                <a:solidFill>
                  <a:schemeClr val="tx1"/>
                </a:solidFill>
                <a:effectLst/>
                <a:latin typeface="+mn-lt"/>
                <a:ea typeface="+mn-ea"/>
                <a:cs typeface="+mn-cs"/>
              </a:rPr>
              <a:t>statelor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membre</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și COM </a:t>
            </a:r>
            <a:r>
              <a:rPr lang="en-US" sz="1200" kern="1200" dirty="0" smtClean="0">
                <a:solidFill>
                  <a:schemeClr val="tx1"/>
                </a:solidFill>
                <a:effectLst/>
                <a:latin typeface="+mn-lt"/>
                <a:ea typeface="+mn-ea"/>
                <a:cs typeface="+mn-cs"/>
              </a:rPr>
              <a:t>(</a:t>
            </a:r>
            <a:r>
              <a:rPr lang="en-US" sz="1200" kern="1200" dirty="0" err="1" smtClean="0">
                <a:solidFill>
                  <a:schemeClr val="tx1"/>
                </a:solidFill>
                <a:effectLst/>
                <a:latin typeface="+mn-lt"/>
                <a:ea typeface="+mn-ea"/>
                <a:cs typeface="+mn-cs"/>
              </a:rPr>
              <a:t>Comisia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Europeana</a:t>
            </a:r>
            <a:r>
              <a:rPr lang="en-US"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astfel cum sunt definite în Regulamentul REACH.</a:t>
            </a:r>
            <a:endParaRPr lang="en-US" sz="1200" kern="1200" dirty="0" smtClean="0">
              <a:solidFill>
                <a:schemeClr val="tx1"/>
              </a:solidFill>
              <a:effectLst/>
              <a:latin typeface="+mn-lt"/>
              <a:ea typeface="+mn-ea"/>
              <a:cs typeface="+mn-cs"/>
            </a:endParaRPr>
          </a:p>
          <a:p>
            <a:pPr algn="just"/>
            <a:r>
              <a:rPr lang="ro-RO" sz="1200" kern="1200" dirty="0" smtClean="0">
                <a:solidFill>
                  <a:schemeClr val="tx1"/>
                </a:solidFill>
                <a:effectLst/>
                <a:latin typeface="+mn-lt"/>
                <a:ea typeface="+mn-ea"/>
                <a:cs typeface="+mn-cs"/>
              </a:rPr>
              <a:t/>
            </a:r>
            <a:br>
              <a:rPr lang="ro-RO" sz="1200" kern="1200" dirty="0" smtClean="0">
                <a:solidFill>
                  <a:schemeClr val="tx1"/>
                </a:solidFill>
                <a:effectLst/>
                <a:latin typeface="+mn-lt"/>
                <a:ea typeface="+mn-ea"/>
                <a:cs typeface="+mn-cs"/>
              </a:rPr>
            </a:br>
            <a:r>
              <a:rPr lang="ro-RO" sz="1200" kern="1200" dirty="0" smtClean="0">
                <a:solidFill>
                  <a:schemeClr val="tx1"/>
                </a:solidFill>
                <a:effectLst/>
                <a:latin typeface="+mn-lt"/>
                <a:ea typeface="+mn-ea"/>
                <a:cs typeface="+mn-cs"/>
              </a:rPr>
              <a:t>Informațiile privind substanțele în curs de RMOA sunt comunicate prin intermediul Instrumentului Public de Coordonare a Activități (PACT). Acest lucru ajută la informarea părților interesate și a publicului larg cu privire </a:t>
            </a:r>
            <a:r>
              <a:rPr lang="ro-RO" sz="1200" kern="1200" dirty="0" smtClean="0">
                <a:solidFill>
                  <a:schemeClr val="tx1"/>
                </a:solidFill>
                <a:effectLst/>
                <a:latin typeface="+mn-lt"/>
                <a:ea typeface="+mn-ea"/>
                <a:cs typeface="+mn-cs"/>
              </a:rPr>
              <a:t>la substanțe</a:t>
            </a:r>
            <a:r>
              <a:rPr lang="en-US" sz="1200" kern="1200" dirty="0" smtClean="0">
                <a:solidFill>
                  <a:schemeClr val="tx1"/>
                </a:solidFill>
                <a:effectLst/>
                <a:latin typeface="+mn-lt"/>
                <a:ea typeface="+mn-ea"/>
                <a:cs typeface="+mn-cs"/>
              </a:rPr>
              <a:t>le care </a:t>
            </a:r>
            <a:r>
              <a:rPr lang="ro-RO"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pot fi abordate p</a:t>
            </a:r>
            <a:r>
              <a:rPr lang="en-US" sz="1200" kern="1200" dirty="0" smtClean="0">
                <a:solidFill>
                  <a:schemeClr val="tx1"/>
                </a:solidFill>
                <a:effectLst/>
                <a:latin typeface="+mn-lt"/>
                <a:ea typeface="+mn-ea"/>
                <a:cs typeface="+mn-cs"/>
              </a:rPr>
              <a:t>e </a:t>
            </a:r>
            <a:r>
              <a:rPr lang="en-US" sz="1200" kern="1200" dirty="0" err="1" smtClean="0">
                <a:solidFill>
                  <a:schemeClr val="tx1"/>
                </a:solidFill>
                <a:effectLst/>
                <a:latin typeface="+mn-lt"/>
                <a:ea typeface="+mn-ea"/>
                <a:cs typeface="+mn-cs"/>
              </a:rPr>
              <a:t>cai</a:t>
            </a:r>
            <a:r>
              <a:rPr lang="ro-RO" sz="1200" kern="1200" dirty="0" smtClean="0">
                <a:solidFill>
                  <a:schemeClr val="tx1"/>
                </a:solidFill>
                <a:effectLst/>
                <a:latin typeface="+mn-lt"/>
                <a:ea typeface="+mn-ea"/>
                <a:cs typeface="+mn-cs"/>
              </a:rPr>
              <a:t> formale de gestionare a riscurilor în viitor și să se pregătească pentru </a:t>
            </a:r>
            <a:r>
              <a:rPr lang="ro-RO" sz="1200" kern="1200" dirty="0" smtClean="0">
                <a:solidFill>
                  <a:schemeClr val="tx1"/>
                </a:solidFill>
                <a:effectLst/>
                <a:latin typeface="+mn-lt"/>
                <a:ea typeface="+mn-ea"/>
                <a:cs typeface="+mn-cs"/>
              </a:rPr>
              <a:t>consultare</a:t>
            </a:r>
            <a:r>
              <a:rPr lang="en-US" sz="1200" kern="1200" dirty="0" smtClean="0">
                <a:solidFill>
                  <a:schemeClr val="tx1"/>
                </a:solidFill>
                <a:effectLst/>
                <a:latin typeface="+mn-lt"/>
                <a:ea typeface="+mn-ea"/>
                <a:cs typeface="+mn-cs"/>
              </a:rPr>
              <a:t>a</a:t>
            </a:r>
            <a:r>
              <a:rPr lang="ro-RO" sz="1200" kern="1200" dirty="0" smtClean="0">
                <a:solidFill>
                  <a:schemeClr val="tx1"/>
                </a:solidFill>
                <a:effectLst/>
                <a:latin typeface="+mn-lt"/>
                <a:ea typeface="+mn-ea"/>
                <a:cs typeface="+mn-cs"/>
              </a:rPr>
              <a:t> </a:t>
            </a:r>
            <a:r>
              <a:rPr lang="ro-RO" sz="1200" kern="1200" dirty="0" smtClean="0">
                <a:solidFill>
                  <a:schemeClr val="tx1"/>
                </a:solidFill>
                <a:effectLst/>
                <a:latin typeface="+mn-lt"/>
                <a:ea typeface="+mn-ea"/>
                <a:cs typeface="+mn-cs"/>
              </a:rPr>
              <a:t>publică în cadrul oricăror procese de reglementare ulterioare. Această comunicare oferă titularului înregistrării posibilitatea </a:t>
            </a:r>
            <a:r>
              <a:rPr lang="en-US" sz="1200" kern="1200" dirty="0" err="1" smtClean="0">
                <a:solidFill>
                  <a:schemeClr val="tx1"/>
                </a:solidFill>
                <a:effectLst/>
                <a:latin typeface="+mn-lt"/>
                <a:ea typeface="+mn-ea"/>
                <a:cs typeface="+mn-cs"/>
              </a:rPr>
              <a:t>sa</a:t>
            </a:r>
            <a:r>
              <a:rPr lang="ro-RO" sz="1200" kern="1200" dirty="0" smtClean="0">
                <a:solidFill>
                  <a:schemeClr val="tx1"/>
                </a:solidFill>
                <a:effectLst/>
                <a:latin typeface="+mn-lt"/>
                <a:ea typeface="+mn-ea"/>
                <a:cs typeface="+mn-cs"/>
              </a:rPr>
              <a:t> se asigur</a:t>
            </a:r>
            <a:r>
              <a:rPr lang="en-US" sz="1200" kern="1200" dirty="0" smtClean="0">
                <a:solidFill>
                  <a:schemeClr val="tx1"/>
                </a:solidFill>
                <a:effectLst/>
                <a:latin typeface="+mn-lt"/>
                <a:ea typeface="+mn-ea"/>
                <a:cs typeface="+mn-cs"/>
              </a:rPr>
              <a:t>e</a:t>
            </a:r>
            <a:r>
              <a:rPr lang="ro-RO" sz="1200" kern="1200" dirty="0" smtClean="0">
                <a:solidFill>
                  <a:schemeClr val="tx1"/>
                </a:solidFill>
                <a:effectLst/>
                <a:latin typeface="+mn-lt"/>
                <a:ea typeface="+mn-ea"/>
                <a:cs typeface="+mn-cs"/>
              </a:rPr>
              <a:t> că dosarul l</a:t>
            </a:r>
            <a:r>
              <a:rPr lang="en-US" sz="1200" kern="1200" dirty="0" err="1" smtClean="0">
                <a:solidFill>
                  <a:schemeClr val="tx1"/>
                </a:solidFill>
                <a:effectLst/>
                <a:latin typeface="+mn-lt"/>
                <a:ea typeface="+mn-ea"/>
                <a:cs typeface="+mn-cs"/>
              </a:rPr>
              <a:t>ui</a:t>
            </a:r>
            <a:r>
              <a:rPr lang="ro-RO" sz="1200" kern="1200" dirty="0" smtClean="0">
                <a:solidFill>
                  <a:schemeClr val="tx1"/>
                </a:solidFill>
                <a:effectLst/>
                <a:latin typeface="+mn-lt"/>
                <a:ea typeface="+mn-ea"/>
                <a:cs typeface="+mn-cs"/>
              </a:rPr>
              <a:t> de înregistrare este actualizat, să ia în considerare cea mai bună strategie de afaceri pentru a aborda substanțele cu potențială îngrijorare. Responsabilitate</a:t>
            </a:r>
            <a:r>
              <a:rPr lang="en-US" sz="1200" kern="1200" dirty="0" smtClean="0">
                <a:solidFill>
                  <a:schemeClr val="tx1"/>
                </a:solidFill>
                <a:effectLst/>
                <a:latin typeface="+mn-lt"/>
                <a:ea typeface="+mn-ea"/>
                <a:cs typeface="+mn-cs"/>
              </a:rPr>
              <a:t>a</a:t>
            </a:r>
            <a:r>
              <a:rPr lang="ro-RO" sz="1200" kern="1200" dirty="0" smtClean="0">
                <a:solidFill>
                  <a:schemeClr val="tx1"/>
                </a:solidFill>
                <a:effectLst/>
                <a:latin typeface="+mn-lt"/>
                <a:ea typeface="+mn-ea"/>
                <a:cs typeface="+mn-cs"/>
              </a:rPr>
              <a:t> pentru conținutul unui RMOA revine autorității care l-a dezvoltat. </a:t>
            </a:r>
            <a:r>
              <a:rPr lang="ro-RO" sz="1200" kern="1200" dirty="0" err="1" smtClean="0">
                <a:solidFill>
                  <a:schemeClr val="tx1"/>
                </a:solidFill>
                <a:effectLst/>
                <a:latin typeface="+mn-lt"/>
                <a:ea typeface="+mn-ea"/>
                <a:cs typeface="+mn-cs"/>
              </a:rPr>
              <a:t>RMOAs</a:t>
            </a:r>
            <a:r>
              <a:rPr lang="ro-RO" sz="1200" kern="1200" dirty="0" smtClean="0">
                <a:solidFill>
                  <a:schemeClr val="tx1"/>
                </a:solidFill>
                <a:effectLst/>
                <a:latin typeface="+mn-lt"/>
                <a:ea typeface="+mn-ea"/>
                <a:cs typeface="+mn-cs"/>
              </a:rPr>
              <a:t> și concluziile lor sunt compilate pe baza informațiilor disponibile și se pot schimba în funcție de noi informații sau de evaluarea suplimentară.</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A97EF9D-E50F-43FB-AB23-BFBC9BAFDAF0}" type="slidenum">
              <a:rPr lang="en-GB" smtClean="0"/>
              <a:t>8</a:t>
            </a:fld>
            <a:endParaRPr lang="en-GB"/>
          </a:p>
        </p:txBody>
      </p:sp>
    </p:spTree>
    <p:extLst>
      <p:ext uri="{BB962C8B-B14F-4D97-AF65-F5344CB8AC3E}">
        <p14:creationId xmlns:p14="http://schemas.microsoft.com/office/powerpoint/2010/main" val="27249738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o-RO" sz="1200" kern="1200" dirty="0" smtClean="0">
                <a:solidFill>
                  <a:schemeClr val="tx1"/>
                </a:solidFill>
                <a:effectLst/>
                <a:latin typeface="+mn-lt"/>
                <a:ea typeface="+mn-ea"/>
                <a:cs typeface="+mn-cs"/>
              </a:rPr>
              <a:t>PBT: persistent, </a:t>
            </a:r>
            <a:r>
              <a:rPr lang="ro-RO" sz="1200" kern="1200" dirty="0" err="1" smtClean="0">
                <a:solidFill>
                  <a:schemeClr val="tx1"/>
                </a:solidFill>
                <a:effectLst/>
                <a:latin typeface="+mn-lt"/>
                <a:ea typeface="+mn-ea"/>
                <a:cs typeface="+mn-cs"/>
              </a:rPr>
              <a:t>bioacumulativ</a:t>
            </a:r>
            <a:r>
              <a:rPr lang="ro-RO" sz="1200" kern="1200" dirty="0" smtClean="0">
                <a:solidFill>
                  <a:schemeClr val="tx1"/>
                </a:solidFill>
                <a:effectLst/>
                <a:latin typeface="+mn-lt"/>
                <a:ea typeface="+mn-ea"/>
                <a:cs typeface="+mn-cs"/>
              </a:rPr>
              <a:t> şi toxic</a:t>
            </a:r>
            <a:endParaRPr lang="en-US" sz="1200" kern="1200" dirty="0" smtClean="0">
              <a:solidFill>
                <a:schemeClr val="tx1"/>
              </a:solidFill>
              <a:effectLst/>
              <a:latin typeface="+mn-lt"/>
              <a:ea typeface="+mn-ea"/>
              <a:cs typeface="+mn-cs"/>
            </a:endParaRPr>
          </a:p>
          <a:p>
            <a:r>
              <a:rPr lang="ro-RO" sz="1200" kern="1200" dirty="0" err="1" smtClean="0">
                <a:solidFill>
                  <a:schemeClr val="tx1"/>
                </a:solidFill>
                <a:effectLst/>
                <a:latin typeface="+mn-lt"/>
                <a:ea typeface="+mn-ea"/>
                <a:cs typeface="+mn-cs"/>
              </a:rPr>
              <a:t>vPvB</a:t>
            </a:r>
            <a:r>
              <a:rPr lang="ro-RO" sz="1200" kern="1200" dirty="0" smtClean="0">
                <a:solidFill>
                  <a:schemeClr val="tx1"/>
                </a:solidFill>
                <a:effectLst/>
                <a:latin typeface="+mn-lt"/>
                <a:ea typeface="+mn-ea"/>
                <a:cs typeface="+mn-cs"/>
              </a:rPr>
              <a:t>: foarte persistent şi foarte </a:t>
            </a:r>
            <a:r>
              <a:rPr lang="ro-RO" sz="1200" kern="1200" dirty="0" err="1" smtClean="0">
                <a:solidFill>
                  <a:schemeClr val="tx1"/>
                </a:solidFill>
                <a:effectLst/>
                <a:latin typeface="+mn-lt"/>
                <a:ea typeface="+mn-ea"/>
                <a:cs typeface="+mn-cs"/>
              </a:rPr>
              <a:t>bioacumulativ</a:t>
            </a:r>
            <a:endParaRPr lang="en-US" sz="1200" kern="1200" dirty="0" smtClean="0">
              <a:solidFill>
                <a:schemeClr val="tx1"/>
              </a:solidFill>
              <a:effectLst/>
              <a:latin typeface="+mn-lt"/>
              <a:ea typeface="+mn-ea"/>
              <a:cs typeface="+mn-cs"/>
            </a:endParaRPr>
          </a:p>
          <a:p>
            <a:r>
              <a:rPr lang="ro-RO" sz="1200" kern="1200" dirty="0" smtClean="0">
                <a:solidFill>
                  <a:schemeClr val="tx1"/>
                </a:solidFill>
                <a:effectLst/>
                <a:latin typeface="+mn-lt"/>
                <a:ea typeface="+mn-ea"/>
                <a:cs typeface="+mn-cs"/>
              </a:rPr>
              <a:t>ED: perturbator endocrin (endocrine </a:t>
            </a:r>
            <a:r>
              <a:rPr lang="ro-RO" sz="1200" kern="1200" dirty="0" err="1" smtClean="0">
                <a:solidFill>
                  <a:schemeClr val="tx1"/>
                </a:solidFill>
                <a:effectLst/>
                <a:latin typeface="+mn-lt"/>
                <a:ea typeface="+mn-ea"/>
                <a:cs typeface="+mn-cs"/>
              </a:rPr>
              <a:t>disruptor</a:t>
            </a:r>
            <a:r>
              <a:rPr lang="ro-RO" sz="1200" kern="120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pPr defTabSz="911766">
              <a:defRPr/>
            </a:pPr>
            <a:endParaRPr lang="en-GB" baseline="0" dirty="0" smtClean="0"/>
          </a:p>
        </p:txBody>
      </p:sp>
      <p:sp>
        <p:nvSpPr>
          <p:cNvPr id="4" name="Slide Number Placeholder 3"/>
          <p:cNvSpPr>
            <a:spLocks noGrp="1"/>
          </p:cNvSpPr>
          <p:nvPr>
            <p:ph type="sldNum" sz="quarter" idx="10"/>
          </p:nvPr>
        </p:nvSpPr>
        <p:spPr/>
        <p:txBody>
          <a:bodyPr/>
          <a:lstStyle/>
          <a:p>
            <a:fld id="{8A97EF9D-E50F-43FB-AB23-BFBC9BAFDAF0}" type="slidenum">
              <a:rPr lang="en-GB" smtClean="0"/>
              <a:t>9</a:t>
            </a:fld>
            <a:endParaRPr lang="en-GB"/>
          </a:p>
        </p:txBody>
      </p:sp>
    </p:spTree>
    <p:extLst>
      <p:ext uri="{BB962C8B-B14F-4D97-AF65-F5344CB8AC3E}">
        <p14:creationId xmlns:p14="http://schemas.microsoft.com/office/powerpoint/2010/main" val="27249738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43E53F2-50AE-4508-A193-0A61FC99C2D9}" type="datetimeFigureOut">
              <a:rPr lang="en-GB" smtClean="0"/>
              <a:t>10/05/2016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sz="1000">
                <a:latin typeface="Verdana" panose="020B0604030504040204" pitchFamily="34" charset="0"/>
                <a:ea typeface="Verdana" panose="020B0604030504040204" pitchFamily="34" charset="0"/>
                <a:cs typeface="Verdana" panose="020B0604030504040204" pitchFamily="34" charset="0"/>
              </a:defRPr>
            </a:lvl1pPr>
          </a:lstStyle>
          <a:p>
            <a:fld id="{6230B351-A18E-4512-92B8-03A75F39B8B0}" type="slidenum">
              <a:rPr lang="en-GB" smtClean="0"/>
              <a:pPr/>
              <a:t>‹#›</a:t>
            </a:fld>
            <a:endParaRPr lang="en-GB" dirty="0"/>
          </a:p>
        </p:txBody>
      </p:sp>
    </p:spTree>
    <p:extLst>
      <p:ext uri="{BB962C8B-B14F-4D97-AF65-F5344CB8AC3E}">
        <p14:creationId xmlns:p14="http://schemas.microsoft.com/office/powerpoint/2010/main" val="3237368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3E53F2-50AE-4508-A193-0A61FC99C2D9}" type="datetimeFigureOut">
              <a:rPr lang="en-GB" smtClean="0"/>
              <a:t>10/05/2016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30B351-A18E-4512-92B8-03A75F39B8B0}" type="slidenum">
              <a:rPr lang="en-GB" smtClean="0"/>
              <a:t>‹#›</a:t>
            </a:fld>
            <a:endParaRPr lang="en-GB" dirty="0"/>
          </a:p>
        </p:txBody>
      </p:sp>
    </p:spTree>
    <p:extLst>
      <p:ext uri="{BB962C8B-B14F-4D97-AF65-F5344CB8AC3E}">
        <p14:creationId xmlns:p14="http://schemas.microsoft.com/office/powerpoint/2010/main" val="121047663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3E53F2-50AE-4508-A193-0A61FC99C2D9}" type="datetimeFigureOut">
              <a:rPr lang="en-GB" smtClean="0"/>
              <a:t>10/05/2016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30B351-A18E-4512-92B8-03A75F39B8B0}" type="slidenum">
              <a:rPr lang="en-GB" smtClean="0"/>
              <a:t>‹#›</a:t>
            </a:fld>
            <a:endParaRPr lang="en-GB"/>
          </a:p>
        </p:txBody>
      </p:sp>
    </p:spTree>
    <p:extLst>
      <p:ext uri="{BB962C8B-B14F-4D97-AF65-F5344CB8AC3E}">
        <p14:creationId xmlns:p14="http://schemas.microsoft.com/office/powerpoint/2010/main" val="845451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Slide Number Placeholder 5"/>
          <p:cNvSpPr>
            <a:spLocks noGrp="1"/>
          </p:cNvSpPr>
          <p:nvPr>
            <p:ph type="sldNum" sz="quarter" idx="12"/>
          </p:nvPr>
        </p:nvSpPr>
        <p:spPr/>
        <p:txBody>
          <a:bodyPr/>
          <a:lstStyle>
            <a:lvl1pPr>
              <a:defRPr sz="1000">
                <a:latin typeface="Verdana" panose="020B0604030504040204" pitchFamily="34" charset="0"/>
                <a:ea typeface="Verdana" panose="020B0604030504040204" pitchFamily="34" charset="0"/>
                <a:cs typeface="Verdana" panose="020B0604030504040204" pitchFamily="34" charset="0"/>
              </a:defRPr>
            </a:lvl1pPr>
          </a:lstStyle>
          <a:p>
            <a:fld id="{6230B351-A18E-4512-92B8-03A75F39B8B0}" type="slidenum">
              <a:rPr lang="en-GB" smtClean="0"/>
              <a:pPr/>
              <a:t>‹#›</a:t>
            </a:fld>
            <a:endParaRPr lang="en-GB" dirty="0"/>
          </a:p>
        </p:txBody>
      </p:sp>
    </p:spTree>
    <p:extLst>
      <p:ext uri="{BB962C8B-B14F-4D97-AF65-F5344CB8AC3E}">
        <p14:creationId xmlns:p14="http://schemas.microsoft.com/office/powerpoint/2010/main" val="175651680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6230B351-A18E-4512-92B8-03A75F39B8B0}" type="slidenum">
              <a:rPr lang="en-GB" smtClean="0"/>
              <a:t>‹#›</a:t>
            </a:fld>
            <a:endParaRPr lang="en-GB" dirty="0"/>
          </a:p>
        </p:txBody>
      </p:sp>
    </p:spTree>
    <p:extLst>
      <p:ext uri="{BB962C8B-B14F-4D97-AF65-F5344CB8AC3E}">
        <p14:creationId xmlns:p14="http://schemas.microsoft.com/office/powerpoint/2010/main" val="42001268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43E53F2-50AE-4508-A193-0A61FC99C2D9}" type="datetimeFigureOut">
              <a:rPr lang="en-GB" smtClean="0"/>
              <a:t>10/05/2016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30B351-A18E-4512-92B8-03A75F39B8B0}" type="slidenum">
              <a:rPr lang="en-GB" smtClean="0"/>
              <a:t>‹#›</a:t>
            </a:fld>
            <a:endParaRPr lang="en-GB" dirty="0"/>
          </a:p>
        </p:txBody>
      </p:sp>
    </p:spTree>
    <p:extLst>
      <p:ext uri="{BB962C8B-B14F-4D97-AF65-F5344CB8AC3E}">
        <p14:creationId xmlns:p14="http://schemas.microsoft.com/office/powerpoint/2010/main" val="343923431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43E53F2-50AE-4508-A193-0A61FC99C2D9}" type="datetimeFigureOut">
              <a:rPr lang="en-GB" smtClean="0"/>
              <a:t>10/05/2016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230B351-A18E-4512-92B8-03A75F39B8B0}" type="slidenum">
              <a:rPr lang="en-GB" smtClean="0"/>
              <a:t>‹#›</a:t>
            </a:fld>
            <a:endParaRPr lang="en-GB" dirty="0"/>
          </a:p>
        </p:txBody>
      </p:sp>
    </p:spTree>
    <p:extLst>
      <p:ext uri="{BB962C8B-B14F-4D97-AF65-F5344CB8AC3E}">
        <p14:creationId xmlns:p14="http://schemas.microsoft.com/office/powerpoint/2010/main" val="383603079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43E53F2-50AE-4508-A193-0A61FC99C2D9}" type="datetimeFigureOut">
              <a:rPr lang="en-GB" smtClean="0"/>
              <a:t>10/05/2016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230B351-A18E-4512-92B8-03A75F39B8B0}" type="slidenum">
              <a:rPr lang="en-GB" smtClean="0"/>
              <a:t>‹#›</a:t>
            </a:fld>
            <a:endParaRPr lang="en-GB" dirty="0"/>
          </a:p>
        </p:txBody>
      </p:sp>
    </p:spTree>
    <p:extLst>
      <p:ext uri="{BB962C8B-B14F-4D97-AF65-F5344CB8AC3E}">
        <p14:creationId xmlns:p14="http://schemas.microsoft.com/office/powerpoint/2010/main" val="46311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3E53F2-50AE-4508-A193-0A61FC99C2D9}" type="datetimeFigureOut">
              <a:rPr lang="en-GB" smtClean="0"/>
              <a:t>10/05/2016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230B351-A18E-4512-92B8-03A75F39B8B0}" type="slidenum">
              <a:rPr lang="en-GB" smtClean="0"/>
              <a:t>‹#›</a:t>
            </a:fld>
            <a:endParaRPr lang="en-GB" dirty="0"/>
          </a:p>
        </p:txBody>
      </p:sp>
    </p:spTree>
    <p:extLst>
      <p:ext uri="{BB962C8B-B14F-4D97-AF65-F5344CB8AC3E}">
        <p14:creationId xmlns:p14="http://schemas.microsoft.com/office/powerpoint/2010/main" val="2151489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3E53F2-50AE-4508-A193-0A61FC99C2D9}" type="datetimeFigureOut">
              <a:rPr lang="en-GB" smtClean="0"/>
              <a:t>10/05/2016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30B351-A18E-4512-92B8-03A75F39B8B0}" type="slidenum">
              <a:rPr lang="en-GB" smtClean="0"/>
              <a:t>‹#›</a:t>
            </a:fld>
            <a:endParaRPr lang="en-GB" dirty="0"/>
          </a:p>
        </p:txBody>
      </p:sp>
    </p:spTree>
    <p:extLst>
      <p:ext uri="{BB962C8B-B14F-4D97-AF65-F5344CB8AC3E}">
        <p14:creationId xmlns:p14="http://schemas.microsoft.com/office/powerpoint/2010/main" val="260599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3E53F2-50AE-4508-A193-0A61FC99C2D9}" type="datetimeFigureOut">
              <a:rPr lang="en-GB" smtClean="0"/>
              <a:t>10/05/2016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30B351-A18E-4512-92B8-03A75F39B8B0}" type="slidenum">
              <a:rPr lang="en-GB" smtClean="0"/>
              <a:t>‹#›</a:t>
            </a:fld>
            <a:endParaRPr lang="en-GB" dirty="0"/>
          </a:p>
        </p:txBody>
      </p:sp>
    </p:spTree>
    <p:extLst>
      <p:ext uri="{BB962C8B-B14F-4D97-AF65-F5344CB8AC3E}">
        <p14:creationId xmlns:p14="http://schemas.microsoft.com/office/powerpoint/2010/main" val="2385376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3E53F2-50AE-4508-A193-0A61FC99C2D9}" type="datetimeFigureOut">
              <a:rPr lang="en-GB" smtClean="0"/>
              <a:t>10/05/2016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r>
              <a:rPr lang="en-GB" dirty="0" smtClean="0"/>
              <a:t>1</a:t>
            </a:r>
          </a:p>
        </p:txBody>
      </p:sp>
    </p:spTree>
    <p:extLst>
      <p:ext uri="{BB962C8B-B14F-4D97-AF65-F5344CB8AC3E}">
        <p14:creationId xmlns:p14="http://schemas.microsoft.com/office/powerpoint/2010/main" val="30472739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echa.europa.eu/addressing-chemicals-of-concern/registry-of-intentions"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echa.europa.eu/addressing-chemicals-of-concern/harmonised-classification-and-labelling"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hyperlink" Target="http://echa.europa.eu/qa-display/-/qadisplay/5s1R/view/clp/annex+vi+to+clp"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11.png"/></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downstream_users@echa.europa.eu"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2.png"/><Relationship Id="rId4" Type="http://schemas.openxmlformats.org/officeDocument/2006/relationships/image" Target="../media/image12.png"/></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hyperlink" Target="http://echa.europa.eu/addressing-chemicals-of-concern/harmonised-classification-and-labelling" TargetMode="External"/><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hyperlink" Target="http://echa.europa.eu/qa-display/-/qadisplay/5s1R/view/reach/authorisation" TargetMode="External"/><Relationship Id="rId5" Type="http://schemas.openxmlformats.org/officeDocument/2006/relationships/hyperlink" Target="http://echa.europa.eu/addressing-chemicals-of-concern/authorisation/applications-for-authorisation/afa" TargetMode="External"/><Relationship Id="rId4" Type="http://schemas.openxmlformats.org/officeDocument/2006/relationships/hyperlink" Target="http://echa.europa.eu/addressing-chemicals-of-concern/authorisation"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15.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8.png"/><Relationship Id="rId2" Type="http://schemas.openxmlformats.org/officeDocument/2006/relationships/notesSlide" Target="../notesSlides/notesSlide27.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9.png"/><Relationship Id="rId4" Type="http://schemas.openxmlformats.org/officeDocument/2006/relationships/image" Target="../media/image15.png"/></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8.png"/><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0.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12.png"/></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4.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7.png"/></Relationships>
</file>

<file path=ppt/slides/_rels/slide35.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notesSlide" Target="../notesSlides/notesSlide35.xml"/><Relationship Id="rId1" Type="http://schemas.openxmlformats.org/officeDocument/2006/relationships/slideLayout" Target="../slideLayouts/slideLayout1.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36.xml.rels><?xml version="1.0" encoding="UTF-8" standalone="yes"?>
<Relationships xmlns="http://schemas.openxmlformats.org/package/2006/relationships"><Relationship Id="rId3" Type="http://schemas.openxmlformats.org/officeDocument/2006/relationships/image" Target="../media/image18.png"/><Relationship Id="rId7" Type="http://schemas.openxmlformats.org/officeDocument/2006/relationships/image" Target="../media/image20.png"/><Relationship Id="rId2" Type="http://schemas.openxmlformats.org/officeDocument/2006/relationships/notesSlide" Target="../notesSlides/notesSlide36.xml"/><Relationship Id="rId1" Type="http://schemas.openxmlformats.org/officeDocument/2006/relationships/slideLayout" Target="../slideLayouts/slideLayout1.xml"/><Relationship Id="rId6" Type="http://schemas.openxmlformats.org/officeDocument/2006/relationships/image" Target="../media/image21.png"/><Relationship Id="rId5" Type="http://schemas.openxmlformats.org/officeDocument/2006/relationships/image" Target="../media/image23.png"/><Relationship Id="rId4" Type="http://schemas.openxmlformats.org/officeDocument/2006/relationships/image" Target="../media/image19.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8.xml"/><Relationship Id="rId1" Type="http://schemas.openxmlformats.org/officeDocument/2006/relationships/slideLayout" Target="../slideLayouts/slideLayout1.xml"/><Relationship Id="rId6" Type="http://schemas.openxmlformats.org/officeDocument/2006/relationships/image" Target="../media/image24.png"/><Relationship Id="rId5" Type="http://schemas.openxmlformats.org/officeDocument/2006/relationships/image" Target="../media/image2.png"/><Relationship Id="rId4" Type="http://schemas.openxmlformats.org/officeDocument/2006/relationships/image" Target="../media/image9.png"/></Relationships>
</file>

<file path=ppt/slides/_rels/slide3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39.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4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hyperlink" Target="http://echa.europa.eu/addressing-chemicals-of-concern/harmonised-classification-and-labelling" TargetMode="External"/><Relationship Id="rId2" Type="http://schemas.openxmlformats.org/officeDocument/2006/relationships/notesSlide" Target="../notesSlides/notesSlide43.xml"/><Relationship Id="rId1" Type="http://schemas.openxmlformats.org/officeDocument/2006/relationships/slideLayout" Target="../slideLayouts/slideLayout1.xml"/><Relationship Id="rId5" Type="http://schemas.openxmlformats.org/officeDocument/2006/relationships/hyperlink" Target="http://echa.europa.eu/qa-display/-/qadisplay/5s1R/view/reach/restrictions" TargetMode="External"/><Relationship Id="rId4" Type="http://schemas.openxmlformats.org/officeDocument/2006/relationships/hyperlink" Target="http://echa.europa.eu/addressing-chemicals-of-concern/restriction" TargetMode="Externa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5.xml"/><Relationship Id="rId1" Type="http://schemas.openxmlformats.org/officeDocument/2006/relationships/slideLayout" Target="../slideLayouts/slideLayout1.xml"/><Relationship Id="rId5" Type="http://schemas.openxmlformats.org/officeDocument/2006/relationships/image" Target="../media/image25.png"/><Relationship Id="rId4" Type="http://schemas.openxmlformats.org/officeDocument/2006/relationships/image" Target="../media/image9.png"/></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6.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25.png"/></Relationships>
</file>

<file path=ppt/slides/_rels/slide4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7.xml"/><Relationship Id="rId1" Type="http://schemas.openxmlformats.org/officeDocument/2006/relationships/slideLayout" Target="../slideLayouts/slideLayout1.xml"/><Relationship Id="rId5" Type="http://schemas.openxmlformats.org/officeDocument/2006/relationships/image" Target="../media/image25.png"/><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48.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806847"/>
            <a:ext cx="8568952" cy="1470025"/>
          </a:xfrm>
        </p:spPr>
        <p:txBody>
          <a:bodyPr>
            <a:noAutofit/>
          </a:bodyPr>
          <a:lstStyle/>
          <a:p>
            <a:pPr lvl="0"/>
            <a:r>
              <a:rPr lang="ro-RO" sz="32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Identificarea </a:t>
            </a:r>
            <a:r>
              <a:rPr lang="ro-RO" sz="3200" b="1" dirty="0">
                <a:solidFill>
                  <a:srgbClr val="0046AD"/>
                </a:solidFill>
                <a:latin typeface="Verdana" panose="020B0604030504040204" pitchFamily="34" charset="0"/>
                <a:ea typeface="Verdana" panose="020B0604030504040204" pitchFamily="34" charset="0"/>
                <a:cs typeface="Verdana" panose="020B0604030504040204" pitchFamily="34" charset="0"/>
              </a:rPr>
              <a:t>şi abordarea substanţelor care prezintă motive de îngrijorare conform REACH şi CLP</a:t>
            </a:r>
            <a:endParaRPr lang="en-US" sz="32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64703" y="3573016"/>
            <a:ext cx="1680502" cy="2448272"/>
          </a:xfrm>
          <a:prstGeom prst="rect">
            <a:avLst/>
          </a:prstGeom>
        </p:spPr>
      </p:pic>
    </p:spTree>
    <p:extLst>
      <p:ext uri="{BB962C8B-B14F-4D97-AF65-F5344CB8AC3E}">
        <p14:creationId xmlns:p14="http://schemas.microsoft.com/office/powerpoint/2010/main" val="12006897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68344" y="645984"/>
            <a:ext cx="995975" cy="838800"/>
          </a:xfrm>
          <a:prstGeom prst="rect">
            <a:avLst/>
          </a:prstGeom>
        </p:spPr>
      </p:pic>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mtClean="0">
                <a:solidFill>
                  <a:prstClr val="black">
                    <a:tint val="75000"/>
                  </a:prstClr>
                </a:solidFill>
              </a:rPr>
              <a:pPr/>
              <a:t>10</a:t>
            </a:fld>
            <a:endParaRPr lang="en-GB" dirty="0">
              <a:solidFill>
                <a:prstClr val="black">
                  <a:tint val="75000"/>
                </a:prstClr>
              </a:solidFill>
            </a:endParaRPr>
          </a:p>
        </p:txBody>
      </p:sp>
      <p:sp>
        <p:nvSpPr>
          <p:cNvPr id="3" name="TextBox 2"/>
          <p:cNvSpPr txBox="1"/>
          <p:nvPr/>
        </p:nvSpPr>
        <p:spPr>
          <a:xfrm>
            <a:off x="611560" y="1896502"/>
            <a:ext cx="7704856" cy="3600986"/>
          </a:xfrm>
          <a:prstGeom prst="rect">
            <a:avLst/>
          </a:prstGeom>
          <a:noFill/>
        </p:spPr>
        <p:txBody>
          <a:bodyPr wrap="square" rtlCol="0">
            <a:spAutoFit/>
          </a:bodyPr>
          <a:lstStyle/>
          <a:p>
            <a:r>
              <a:rPr lang="ro-RO" sz="20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Dacă </a:t>
            </a:r>
            <a:r>
              <a:rPr lang="ro-RO" sz="2000" dirty="0">
                <a:solidFill>
                  <a:prstClr val="black"/>
                </a:solidFill>
                <a:latin typeface="Verdana" panose="020B0604030504040204" pitchFamily="34" charset="0"/>
                <a:ea typeface="Verdana" panose="020B0604030504040204" pitchFamily="34" charset="0"/>
                <a:cs typeface="Verdana" panose="020B0604030504040204" pitchFamily="34" charset="0"/>
              </a:rPr>
              <a:t>măsurile de administrare a riscurilor oficiale sunt sugerate ca urmare a RMOA sau dacă evaluarea pericolelor confirmă proprietăți PBT sau ED, substanța poate face obiectul unor măsuri oficiale de gestionare a riscurilor în </a:t>
            </a:r>
            <a:r>
              <a:rPr lang="ro-RO" sz="20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viitor</a:t>
            </a:r>
            <a:endParaRPr lang="en-US" sz="2000" dirty="0" smtClean="0">
              <a:solidFill>
                <a:prstClr val="black"/>
              </a:solidFill>
              <a:latin typeface="Verdana" panose="020B0604030504040204" pitchFamily="34" charset="0"/>
              <a:ea typeface="Verdana" panose="020B0604030504040204" pitchFamily="34" charset="0"/>
              <a:cs typeface="Verdana" panose="020B0604030504040204" pitchFamily="34" charset="0"/>
            </a:endParaRPr>
          </a:p>
          <a:p>
            <a:endPar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pPr marL="285750" lvl="0" indent="-285750">
              <a:buFont typeface="Arial" pitchFamily="34" charset="0"/>
              <a:buChar char="•"/>
            </a:pP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Asigurați-vă </a:t>
            </a: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că utilizarea dumneavoastră este acoperită cu exactitate în dosarul de înregistrare</a:t>
            </a:r>
            <a:endParaRPr lang="en-US"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285750" lvl="0" indent="-285750">
              <a:buFont typeface="Arial" pitchFamily="34" charset="0"/>
              <a:buChar char="•"/>
            </a:pP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Luați în considerare cea mai bună strategie de afaceri pentru a aborda substanțele potențial îngrijorătoare</a:t>
            </a:r>
            <a:endParaRPr lang="en-US"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285750" lvl="0" indent="-285750">
              <a:buFont typeface="Arial" pitchFamily="34" charset="0"/>
              <a:buChar char="•"/>
            </a:pP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Pregătiți-vă pentru consultarea publică în timpul proceselor de reglementare ulterioare</a:t>
            </a:r>
            <a:endParaRPr lang="en-US"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7" name="Title 1"/>
          <p:cNvSpPr>
            <a:spLocks noGrp="1"/>
          </p:cNvSpPr>
          <p:nvPr>
            <p:ph type="ctrTitle"/>
          </p:nvPr>
        </p:nvSpPr>
        <p:spPr>
          <a:xfrm>
            <a:off x="395536" y="404664"/>
            <a:ext cx="8424936" cy="1470025"/>
          </a:xfrm>
        </p:spPr>
        <p:txBody>
          <a:bodyPr>
            <a:noAutofit/>
          </a:bodyPr>
          <a:lstStyle/>
          <a:p>
            <a:pPr lvl="0" algn="l"/>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RMOA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şi PACT, sfaturi pentru </a:t>
            </a:r>
            <a:r>
              <a:rPr lang="ro-RO" sz="2800"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UAs</a:t>
            </a:r>
            <a:endParaRPr lang="en-GB"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8827548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332656"/>
            <a:ext cx="8424936" cy="1152128"/>
          </a:xfrm>
        </p:spPr>
        <p:txBody>
          <a:bodyPr>
            <a:noAutofit/>
          </a:bodyPr>
          <a:lstStyle/>
          <a:p>
            <a:pPr lvl="0"/>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Registrul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intenţiilor (</a:t>
            </a:r>
            <a:r>
              <a:rPr lang="ro-RO" sz="2800" b="1" dirty="0" err="1">
                <a:solidFill>
                  <a:srgbClr val="0046AD"/>
                </a:solidFill>
                <a:latin typeface="Verdana" panose="020B0604030504040204" pitchFamily="34" charset="0"/>
                <a:ea typeface="Verdana" panose="020B0604030504040204" pitchFamily="34" charset="0"/>
                <a:cs typeface="Verdana" panose="020B0604030504040204" pitchFamily="34" charset="0"/>
              </a:rPr>
              <a:t>RoI</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a:t>
            </a:r>
            <a:endPar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11</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3" name="TextBox 2"/>
          <p:cNvSpPr txBox="1"/>
          <p:nvPr/>
        </p:nvSpPr>
        <p:spPr>
          <a:xfrm>
            <a:off x="467544" y="1412776"/>
            <a:ext cx="8208912" cy="923330"/>
          </a:xfrm>
          <a:prstGeom prst="rect">
            <a:avLst/>
          </a:prstGeom>
          <a:noFill/>
        </p:spPr>
        <p:txBody>
          <a:bodyPr wrap="square" rtlCol="0">
            <a:spAutoFit/>
          </a:bodyPr>
          <a:lstStyle/>
          <a:p>
            <a:r>
              <a:rPr lang="ro-RO" dirty="0" smtClean="0">
                <a:latin typeface="Verdana" panose="020B0604030504040204" pitchFamily="34" charset="0"/>
                <a:ea typeface="Verdana" panose="020B0604030504040204" pitchFamily="34" charset="0"/>
                <a:cs typeface="Verdana" panose="020B0604030504040204" pitchFamily="34" charset="0"/>
              </a:rPr>
              <a:t>Atunci </a:t>
            </a:r>
            <a:r>
              <a:rPr lang="ro-RO" dirty="0">
                <a:latin typeface="Verdana" panose="020B0604030504040204" pitchFamily="34" charset="0"/>
                <a:ea typeface="Verdana" panose="020B0604030504040204" pitchFamily="34" charset="0"/>
                <a:cs typeface="Verdana" panose="020B0604030504040204" pitchFamily="34" charset="0"/>
              </a:rPr>
              <a:t>când autorităţile intenţionează să abordeze îngrijorarea identificată conform </a:t>
            </a:r>
            <a:r>
              <a:rPr lang="ro-RO" dirty="0" smtClean="0">
                <a:latin typeface="Verdana" panose="020B0604030504040204" pitchFamily="34" charset="0"/>
                <a:ea typeface="Verdana" panose="020B0604030504040204" pitchFamily="34" charset="0"/>
                <a:cs typeface="Verdana" panose="020B0604030504040204" pitchFamily="34" charset="0"/>
              </a:rPr>
              <a:t>REACH/CLP</a:t>
            </a:r>
            <a:r>
              <a:rPr lang="ro-RO" dirty="0"/>
              <a:t>,  </a:t>
            </a:r>
            <a:r>
              <a:rPr lang="ro-RO" dirty="0">
                <a:latin typeface="Verdana" panose="020B0604030504040204" pitchFamily="34" charset="0"/>
                <a:ea typeface="Verdana" panose="020B0604030504040204" pitchFamily="34" charset="0"/>
                <a:cs typeface="Verdana" panose="020B0604030504040204" pitchFamily="34" charset="0"/>
              </a:rPr>
              <a:t>acestea notifică Registrul Intenţiilor</a:t>
            </a:r>
            <a:endParaRPr lang="en-US" dirty="0">
              <a:latin typeface="Verdana" panose="020B0604030504040204" pitchFamily="34" charset="0"/>
              <a:ea typeface="Verdana" panose="020B0604030504040204" pitchFamily="34" charset="0"/>
              <a:cs typeface="Verdana" panose="020B0604030504040204" pitchFamily="34" charset="0"/>
            </a:endParaRPr>
          </a:p>
          <a:p>
            <a:endParaRPr lang="en-GB" dirty="0">
              <a:latin typeface="Verdana" panose="020B0604030504040204" pitchFamily="34" charset="0"/>
              <a:ea typeface="Verdana" panose="020B0604030504040204" pitchFamily="34" charset="0"/>
              <a:cs typeface="Verdana" panose="020B0604030504040204" pitchFamily="34" charset="0"/>
            </a:endParaRPr>
          </a:p>
        </p:txBody>
      </p:sp>
      <p:grpSp>
        <p:nvGrpSpPr>
          <p:cNvPr id="21" name="Group 20"/>
          <p:cNvGrpSpPr/>
          <p:nvPr/>
        </p:nvGrpSpPr>
        <p:grpSpPr>
          <a:xfrm>
            <a:off x="1403648" y="2420888"/>
            <a:ext cx="6336704" cy="2078251"/>
            <a:chOff x="1403648" y="2924944"/>
            <a:chExt cx="6336704" cy="2078251"/>
          </a:xfrm>
        </p:grpSpPr>
        <p:cxnSp>
          <p:nvCxnSpPr>
            <p:cNvPr id="8" name="Straight Connector 7"/>
            <p:cNvCxnSpPr/>
            <p:nvPr/>
          </p:nvCxnSpPr>
          <p:spPr>
            <a:xfrm>
              <a:off x="4540926" y="3321854"/>
              <a:ext cx="0" cy="936104"/>
            </a:xfrm>
            <a:prstGeom prst="line">
              <a:avLst/>
            </a:prstGeom>
            <a:ln w="28575">
              <a:solidFill>
                <a:srgbClr val="0046AD"/>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231740" y="3872760"/>
              <a:ext cx="0" cy="530299"/>
            </a:xfrm>
            <a:prstGeom prst="line">
              <a:avLst/>
            </a:prstGeom>
            <a:ln w="28575">
              <a:solidFill>
                <a:srgbClr val="0046AD"/>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6948264" y="3872761"/>
              <a:ext cx="0" cy="530299"/>
            </a:xfrm>
            <a:prstGeom prst="line">
              <a:avLst/>
            </a:prstGeom>
            <a:ln w="28575">
              <a:solidFill>
                <a:srgbClr val="0046AD"/>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3334792" y="2924944"/>
              <a:ext cx="2412268" cy="612934"/>
            </a:xfrm>
            <a:prstGeom prst="roundRect">
              <a:avLst/>
            </a:prstGeom>
            <a:solidFill>
              <a:srgbClr val="0046AD"/>
            </a:solidFill>
            <a:ln>
              <a:solidFill>
                <a:srgbClr val="0046AD"/>
              </a:solidFill>
            </a:ln>
          </p:spPr>
          <p:txBody>
            <a:bodyPr wrap="square" rtlCol="0">
              <a:spAutoFit/>
            </a:bodyPr>
            <a:lstStyle/>
            <a:p>
              <a:pPr algn="ctr"/>
              <a:r>
                <a:rPr lang="ro-RO" sz="15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Registrul </a:t>
              </a:r>
              <a:endParaRPr lang="en-US" sz="1500" b="1" dirty="0" smtClean="0">
                <a:solidFill>
                  <a:schemeClr val="bg1"/>
                </a:solidFill>
                <a:latin typeface="Verdana" panose="020B0604030504040204" pitchFamily="34" charset="0"/>
                <a:ea typeface="Verdana" panose="020B0604030504040204" pitchFamily="34" charset="0"/>
                <a:cs typeface="Verdana" panose="020B0604030504040204" pitchFamily="34" charset="0"/>
              </a:endParaRPr>
            </a:p>
            <a:p>
              <a:pPr algn="ctr"/>
              <a:r>
                <a:rPr lang="en-US" sz="1500" b="1" dirty="0" err="1" smtClean="0">
                  <a:solidFill>
                    <a:schemeClr val="bg1"/>
                  </a:solidFill>
                  <a:latin typeface="Verdana" panose="020B0604030504040204" pitchFamily="34" charset="0"/>
                  <a:ea typeface="Verdana" panose="020B0604030504040204" pitchFamily="34" charset="0"/>
                  <a:cs typeface="Verdana" panose="020B0604030504040204" pitchFamily="34" charset="0"/>
                </a:rPr>
                <a:t>i</a:t>
              </a:r>
              <a:r>
                <a:rPr lang="ro-RO" sz="1500" b="1" dirty="0" err="1" smtClean="0">
                  <a:solidFill>
                    <a:schemeClr val="bg1"/>
                  </a:solidFill>
                  <a:latin typeface="Verdana" panose="020B0604030504040204" pitchFamily="34" charset="0"/>
                  <a:ea typeface="Verdana" panose="020B0604030504040204" pitchFamily="34" charset="0"/>
                  <a:cs typeface="Verdana" panose="020B0604030504040204" pitchFamily="34" charset="0"/>
                </a:rPr>
                <a:t>ntenţiilor</a:t>
              </a:r>
              <a:endParaRPr lang="en-US" sz="15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12" name="TextBox 11"/>
            <p:cNvSpPr txBox="1"/>
            <p:nvPr/>
          </p:nvSpPr>
          <p:spPr>
            <a:xfrm>
              <a:off x="1403648" y="4185950"/>
              <a:ext cx="1656184" cy="817245"/>
            </a:xfrm>
            <a:prstGeom prst="roundRect">
              <a:avLst/>
            </a:prstGeom>
            <a:solidFill>
              <a:srgbClr val="008BC8"/>
            </a:solidFill>
          </p:spPr>
          <p:txBody>
            <a:bodyPr wrap="square" rtlCol="0">
              <a:spAutoFit/>
            </a:bodyPr>
            <a:lstStyle/>
            <a:p>
              <a:pPr algn="ctr"/>
              <a:r>
                <a:rPr lang="ro-RO" sz="14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Clasificare </a:t>
              </a:r>
              <a:r>
                <a:rPr lang="ro-RO" sz="1400" b="1" dirty="0">
                  <a:solidFill>
                    <a:schemeClr val="bg1"/>
                  </a:solidFill>
                  <a:latin typeface="Verdana" panose="020B0604030504040204" pitchFamily="34" charset="0"/>
                  <a:ea typeface="Verdana" panose="020B0604030504040204" pitchFamily="34" charset="0"/>
                  <a:cs typeface="Verdana" panose="020B0604030504040204" pitchFamily="34" charset="0"/>
                </a:rPr>
                <a:t>şi etichetare </a:t>
              </a:r>
              <a:r>
                <a:rPr lang="ro-RO" sz="14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armonizate</a:t>
              </a:r>
              <a:endParaRPr lang="en-GB" sz="1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13" name="TextBox 12"/>
            <p:cNvSpPr txBox="1"/>
            <p:nvPr/>
          </p:nvSpPr>
          <p:spPr>
            <a:xfrm>
              <a:off x="3707904" y="4185950"/>
              <a:ext cx="1656184" cy="817245"/>
            </a:xfrm>
            <a:prstGeom prst="roundRect">
              <a:avLst/>
            </a:prstGeom>
            <a:solidFill>
              <a:srgbClr val="FF9900"/>
            </a:solidFill>
            <a:ln>
              <a:noFill/>
            </a:ln>
          </p:spPr>
          <p:txBody>
            <a:bodyPr wrap="square" rtlCol="0">
              <a:spAutoFit/>
            </a:bodyPr>
            <a:lstStyle/>
            <a:p>
              <a:pPr algn="ctr"/>
              <a:endParaRPr lang="en-GB" sz="1400" b="1" dirty="0" smtClean="0">
                <a:solidFill>
                  <a:schemeClr val="bg1"/>
                </a:solidFill>
                <a:latin typeface="Verdana" panose="020B0604030504040204" pitchFamily="34" charset="0"/>
                <a:ea typeface="Verdana" panose="020B0604030504040204" pitchFamily="34" charset="0"/>
                <a:cs typeface="Verdana" panose="020B0604030504040204" pitchFamily="34" charset="0"/>
              </a:endParaRPr>
            </a:p>
            <a:p>
              <a:pPr algn="ctr"/>
              <a:r>
                <a:rPr lang="en-GB" sz="1400" b="1" dirty="0" err="1" smtClean="0">
                  <a:solidFill>
                    <a:schemeClr val="bg1"/>
                  </a:solidFill>
                  <a:latin typeface="Verdana" panose="020B0604030504040204" pitchFamily="34" charset="0"/>
                  <a:ea typeface="Verdana" panose="020B0604030504040204" pitchFamily="34" charset="0"/>
                  <a:cs typeface="Verdana" panose="020B0604030504040204" pitchFamily="34" charset="0"/>
                </a:rPr>
                <a:t>Autorizare</a:t>
              </a:r>
              <a:endParaRPr lang="en-GB" sz="1400" b="1" dirty="0" smtClean="0">
                <a:solidFill>
                  <a:schemeClr val="bg1"/>
                </a:solidFill>
                <a:latin typeface="Verdana" panose="020B0604030504040204" pitchFamily="34" charset="0"/>
                <a:ea typeface="Verdana" panose="020B0604030504040204" pitchFamily="34" charset="0"/>
                <a:cs typeface="Verdana" panose="020B0604030504040204" pitchFamily="34" charset="0"/>
              </a:endParaRPr>
            </a:p>
            <a:p>
              <a:pPr algn="ctr"/>
              <a:r>
                <a:rPr lang="en-GB" sz="14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p>
          </p:txBody>
        </p:sp>
        <p:sp>
          <p:nvSpPr>
            <p:cNvPr id="14" name="TextBox 13"/>
            <p:cNvSpPr txBox="1"/>
            <p:nvPr/>
          </p:nvSpPr>
          <p:spPr>
            <a:xfrm>
              <a:off x="5940152" y="4185950"/>
              <a:ext cx="1800200" cy="817245"/>
            </a:xfrm>
            <a:prstGeom prst="roundRect">
              <a:avLst/>
            </a:prstGeom>
            <a:solidFill>
              <a:srgbClr val="E45E24"/>
            </a:solidFill>
            <a:ln>
              <a:noFill/>
            </a:ln>
          </p:spPr>
          <p:txBody>
            <a:bodyPr wrap="square" rtlCol="0">
              <a:spAutoFit/>
            </a:bodyPr>
            <a:lstStyle/>
            <a:p>
              <a:pPr algn="ctr"/>
              <a:endParaRPr lang="en-GB" sz="1400" b="1" dirty="0" smtClean="0">
                <a:solidFill>
                  <a:schemeClr val="bg1"/>
                </a:solidFill>
                <a:latin typeface="Verdana" panose="020B0604030504040204" pitchFamily="34" charset="0"/>
                <a:ea typeface="Verdana" panose="020B0604030504040204" pitchFamily="34" charset="0"/>
                <a:cs typeface="Verdana" panose="020B0604030504040204" pitchFamily="34" charset="0"/>
              </a:endParaRPr>
            </a:p>
            <a:p>
              <a:pPr algn="ctr"/>
              <a:r>
                <a:rPr lang="ro-RO" sz="14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Restricţionare</a:t>
              </a:r>
              <a:endParaRPr lang="en-US" sz="1400" b="1" dirty="0" smtClean="0">
                <a:solidFill>
                  <a:schemeClr val="bg1"/>
                </a:solidFill>
                <a:latin typeface="Verdana" panose="020B0604030504040204" pitchFamily="34" charset="0"/>
                <a:ea typeface="Verdana" panose="020B0604030504040204" pitchFamily="34" charset="0"/>
                <a:cs typeface="Verdana" panose="020B0604030504040204" pitchFamily="34" charset="0"/>
              </a:endParaRPr>
            </a:p>
            <a:p>
              <a:pPr algn="ctr"/>
              <a:endParaRPr lang="en-GB" sz="1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cxnSp>
          <p:nvCxnSpPr>
            <p:cNvPr id="15" name="Straight Connector 14"/>
            <p:cNvCxnSpPr/>
            <p:nvPr/>
          </p:nvCxnSpPr>
          <p:spPr>
            <a:xfrm>
              <a:off x="2231740" y="3872761"/>
              <a:ext cx="4716524" cy="0"/>
            </a:xfrm>
            <a:prstGeom prst="line">
              <a:avLst/>
            </a:prstGeom>
            <a:ln w="28575">
              <a:solidFill>
                <a:srgbClr val="0046AD"/>
              </a:solidFill>
            </a:ln>
          </p:spPr>
          <p:style>
            <a:lnRef idx="1">
              <a:schemeClr val="accent1"/>
            </a:lnRef>
            <a:fillRef idx="0">
              <a:schemeClr val="accent1"/>
            </a:fillRef>
            <a:effectRef idx="0">
              <a:schemeClr val="accent1"/>
            </a:effectRef>
            <a:fontRef idx="minor">
              <a:schemeClr val="tx1"/>
            </a:fontRef>
          </p:style>
        </p:cxnSp>
      </p:grpSp>
      <p:sp>
        <p:nvSpPr>
          <p:cNvPr id="19" name="TextBox 18"/>
          <p:cNvSpPr txBox="1"/>
          <p:nvPr/>
        </p:nvSpPr>
        <p:spPr>
          <a:xfrm>
            <a:off x="1835696" y="5148481"/>
            <a:ext cx="6696744" cy="830997"/>
          </a:xfrm>
          <a:prstGeom prst="rect">
            <a:avLst/>
          </a:prstGeom>
          <a:noFill/>
        </p:spPr>
        <p:txBody>
          <a:bodyPr wrap="square" rtlCol="0">
            <a:spAutoFit/>
          </a:bodyPr>
          <a:lstStyle/>
          <a:p>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Asiguraţi-vă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ca Dvs., furnizorul şi clienţii Dvs. sunt conştienţi că substanţa Dvs. este în </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R</a:t>
            </a:r>
            <a:r>
              <a:rPr lang="en-US" sz="1600"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oI</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şi urmăriţi evoluţiile</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t>
            </a:r>
            <a:endParaRPr lang="en-US" sz="1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22" name="Rectangle 21"/>
          <p:cNvSpPr/>
          <p:nvPr/>
        </p:nvSpPr>
        <p:spPr>
          <a:xfrm>
            <a:off x="467544" y="6145559"/>
            <a:ext cx="8208912" cy="307777"/>
          </a:xfrm>
          <a:prstGeom prst="rect">
            <a:avLst/>
          </a:prstGeom>
        </p:spPr>
        <p:txBody>
          <a:bodyPr wrap="square">
            <a:spAutoFit/>
          </a:bodyPr>
          <a:lstStyle/>
          <a:p>
            <a:pPr algn="ctr"/>
            <a:r>
              <a:rPr lang="en-GB" sz="1400" dirty="0" smtClean="0">
                <a:latin typeface="Verdana" panose="020B0604030504040204" pitchFamily="34" charset="0"/>
                <a:ea typeface="Verdana" panose="020B0604030504040204" pitchFamily="34" charset="0"/>
                <a:cs typeface="Verdana" panose="020B0604030504040204" pitchFamily="34" charset="0"/>
                <a:hlinkClick r:id="rId3"/>
              </a:rPr>
              <a:t>http</a:t>
            </a:r>
            <a:r>
              <a:rPr lang="en-GB" sz="1400" dirty="0">
                <a:latin typeface="Verdana" panose="020B0604030504040204" pitchFamily="34" charset="0"/>
                <a:ea typeface="Verdana" panose="020B0604030504040204" pitchFamily="34" charset="0"/>
                <a:cs typeface="Verdana" panose="020B0604030504040204" pitchFamily="34" charset="0"/>
                <a:hlinkClick r:id="rId3"/>
              </a:rPr>
              <a:t>://</a:t>
            </a:r>
            <a:r>
              <a:rPr lang="en-GB" sz="1400" dirty="0" smtClean="0">
                <a:latin typeface="Verdana" panose="020B0604030504040204" pitchFamily="34" charset="0"/>
                <a:ea typeface="Verdana" panose="020B0604030504040204" pitchFamily="34" charset="0"/>
                <a:cs typeface="Verdana" panose="020B0604030504040204" pitchFamily="34" charset="0"/>
                <a:hlinkClick r:id="rId3"/>
              </a:rPr>
              <a:t>echa.europa.eu/addressing-chemicals-of-concern/registry-of-intentions</a:t>
            </a:r>
            <a:endParaRPr lang="en-GB" sz="1400" dirty="0" smtClean="0">
              <a:latin typeface="Verdana" panose="020B0604030504040204" pitchFamily="34" charset="0"/>
              <a:ea typeface="Verdana" panose="020B0604030504040204" pitchFamily="34" charset="0"/>
              <a:cs typeface="Verdana" panose="020B0604030504040204" pitchFamily="34" charset="0"/>
            </a:endParaRPr>
          </a:p>
        </p:txBody>
      </p:sp>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3568" y="4869160"/>
            <a:ext cx="1149859" cy="968400"/>
          </a:xfrm>
          <a:prstGeom prst="rect">
            <a:avLst/>
          </a:prstGeom>
        </p:spPr>
      </p:pic>
      <p:sp>
        <p:nvSpPr>
          <p:cNvPr id="4" name="Rectangle 3"/>
          <p:cNvSpPr/>
          <p:nvPr/>
        </p:nvSpPr>
        <p:spPr>
          <a:xfrm>
            <a:off x="3581183" y="3244334"/>
            <a:ext cx="184731" cy="369332"/>
          </a:xfrm>
          <a:prstGeom prst="rect">
            <a:avLst/>
          </a:prstGeom>
        </p:spPr>
        <p:txBody>
          <a:bodyPr wrap="none">
            <a:spAutoFit/>
          </a:bodyPr>
          <a:lstStyle/>
          <a:p>
            <a:endParaRPr lang="en-US" dirty="0"/>
          </a:p>
        </p:txBody>
      </p:sp>
      <p:sp>
        <p:nvSpPr>
          <p:cNvPr id="5" name="Rectangle 4"/>
          <p:cNvSpPr/>
          <p:nvPr/>
        </p:nvSpPr>
        <p:spPr>
          <a:xfrm>
            <a:off x="2846623" y="3244334"/>
            <a:ext cx="184731" cy="369332"/>
          </a:xfrm>
          <a:prstGeom prst="rect">
            <a:avLst/>
          </a:prstGeom>
        </p:spPr>
        <p:txBody>
          <a:bodyPr wrap="none">
            <a:spAutoFit/>
          </a:bodyPr>
          <a:lstStyle/>
          <a:p>
            <a:endParaRPr lang="en-US" dirty="0"/>
          </a:p>
        </p:txBody>
      </p:sp>
      <p:sp>
        <p:nvSpPr>
          <p:cNvPr id="7" name="Rectangle 6"/>
          <p:cNvSpPr/>
          <p:nvPr/>
        </p:nvSpPr>
        <p:spPr>
          <a:xfrm>
            <a:off x="3825642" y="3244334"/>
            <a:ext cx="184731" cy="369332"/>
          </a:xfrm>
          <a:prstGeom prst="rect">
            <a:avLst/>
          </a:prstGeom>
        </p:spPr>
        <p:txBody>
          <a:bodyPr wrap="none">
            <a:spAutoFit/>
          </a:bodyPr>
          <a:lstStyle/>
          <a:p>
            <a:endParaRPr lang="en-US" dirty="0"/>
          </a:p>
        </p:txBody>
      </p:sp>
    </p:spTree>
    <p:extLst>
      <p:ext uri="{BB962C8B-B14F-4D97-AF65-F5344CB8AC3E}">
        <p14:creationId xmlns:p14="http://schemas.microsoft.com/office/powerpoint/2010/main" val="29620180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374799"/>
            <a:ext cx="7772400" cy="1470025"/>
          </a:xfrm>
        </p:spPr>
        <p:txBody>
          <a:bodyPr>
            <a:noAutofit/>
          </a:bodyPr>
          <a:lstStyle/>
          <a:p>
            <a:pPr lvl="0" algn="l"/>
            <a:r>
              <a:rPr lang="ro-RO" sz="3200" b="1" dirty="0">
                <a:solidFill>
                  <a:srgbClr val="0046AD"/>
                </a:solidFill>
                <a:latin typeface="Verdana" panose="020B0604030504040204" pitchFamily="34" charset="0"/>
                <a:ea typeface="Verdana" panose="020B0604030504040204" pitchFamily="34" charset="0"/>
                <a:cs typeface="Verdana" panose="020B0604030504040204" pitchFamily="34" charset="0"/>
              </a:rPr>
              <a:t>Secţiunea </a:t>
            </a:r>
            <a:r>
              <a:rPr lang="ro-RO" sz="32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2</a:t>
            </a:r>
            <a:endParaRPr lang="en-GB" sz="32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12</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3" name="TextBox 2"/>
          <p:cNvSpPr txBox="1"/>
          <p:nvPr/>
        </p:nvSpPr>
        <p:spPr>
          <a:xfrm>
            <a:off x="755576" y="1730673"/>
            <a:ext cx="7776864" cy="3046988"/>
          </a:xfrm>
          <a:prstGeom prst="rect">
            <a:avLst/>
          </a:prstGeom>
          <a:noFill/>
        </p:spPr>
        <p:txBody>
          <a:bodyPr wrap="square" rtlCol="0">
            <a:spAutoFit/>
          </a:bodyPr>
          <a:lstStyle/>
          <a:p>
            <a:r>
              <a:rPr lang="ro-RO" sz="2200" dirty="0" smtClean="0">
                <a:latin typeface="Verdana" panose="020B0604030504040204" pitchFamily="34" charset="0"/>
                <a:ea typeface="Verdana" panose="020B0604030504040204" pitchFamily="34" charset="0"/>
                <a:cs typeface="Verdana" panose="020B0604030504040204" pitchFamily="34" charset="0"/>
              </a:rPr>
              <a:t>Procesele </a:t>
            </a:r>
            <a:r>
              <a:rPr lang="ro-RO" sz="2200" dirty="0">
                <a:latin typeface="Verdana" panose="020B0604030504040204" pitchFamily="34" charset="0"/>
                <a:ea typeface="Verdana" panose="020B0604030504040204" pitchFamily="34" charset="0"/>
                <a:cs typeface="Verdana" panose="020B0604030504040204" pitchFamily="34" charset="0"/>
              </a:rPr>
              <a:t>REACH/CLP</a:t>
            </a:r>
            <a:br>
              <a:rPr lang="ro-RO" sz="2200" dirty="0">
                <a:latin typeface="Verdana" panose="020B0604030504040204" pitchFamily="34" charset="0"/>
                <a:ea typeface="Verdana" panose="020B0604030504040204" pitchFamily="34" charset="0"/>
                <a:cs typeface="Verdana" panose="020B0604030504040204" pitchFamily="34" charset="0"/>
              </a:rPr>
            </a:br>
            <a:endParaRPr lang="en-GB" sz="2200" dirty="0">
              <a:latin typeface="Verdana" panose="020B0604030504040204" pitchFamily="34" charset="0"/>
              <a:ea typeface="Verdana" panose="020B0604030504040204" pitchFamily="34" charset="0"/>
              <a:cs typeface="Verdana" panose="020B0604030504040204" pitchFamily="34" charset="0"/>
            </a:endParaRPr>
          </a:p>
          <a:p>
            <a:endParaRPr lang="en-GB" sz="2200" dirty="0">
              <a:latin typeface="Verdana" panose="020B0604030504040204" pitchFamily="34" charset="0"/>
              <a:ea typeface="Verdana" panose="020B0604030504040204" pitchFamily="34" charset="0"/>
              <a:cs typeface="Verdana" panose="020B0604030504040204" pitchFamily="34" charset="0"/>
            </a:endParaRPr>
          </a:p>
          <a:p>
            <a:pPr marL="341313" lvl="1" indent="-341313">
              <a:lnSpc>
                <a:spcPct val="150000"/>
              </a:lnSpc>
              <a:buFont typeface="Arial" pitchFamily="34" charset="0"/>
              <a:buChar char="•"/>
            </a:pPr>
            <a:r>
              <a:rPr lang="ro-RO" sz="22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Clasificarea </a:t>
            </a:r>
            <a:r>
              <a:rPr lang="ro-RO" sz="2200" b="1" dirty="0">
                <a:solidFill>
                  <a:srgbClr val="008BC8"/>
                </a:solidFill>
                <a:latin typeface="Verdana" panose="020B0604030504040204" pitchFamily="34" charset="0"/>
                <a:ea typeface="Verdana" panose="020B0604030504040204" pitchFamily="34" charset="0"/>
                <a:cs typeface="Verdana" panose="020B0604030504040204" pitchFamily="34" charset="0"/>
              </a:rPr>
              <a:t>și etichetarea </a:t>
            </a:r>
            <a:r>
              <a:rPr lang="ro-RO" sz="22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armonizat</a:t>
            </a:r>
            <a:r>
              <a:rPr lang="en-US" sz="22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e</a:t>
            </a:r>
            <a:endParaRPr lang="en-US" sz="22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a:p>
            <a:pPr marL="341313" lvl="1" indent="-341313">
              <a:lnSpc>
                <a:spcPct val="150000"/>
              </a:lnSpc>
              <a:buFont typeface="Arial" pitchFamily="34" charset="0"/>
              <a:buChar char="•"/>
            </a:pPr>
            <a:r>
              <a:rPr lang="ro-RO" sz="2000" b="1" dirty="0">
                <a:solidFill>
                  <a:srgbClr val="FF9900"/>
                </a:solidFill>
                <a:latin typeface="Verdana" panose="020B0604030504040204" pitchFamily="34" charset="0"/>
                <a:ea typeface="Verdana" panose="020B0604030504040204" pitchFamily="34" charset="0"/>
                <a:cs typeface="Verdana" panose="020B0604030504040204" pitchFamily="34" charset="0"/>
              </a:rPr>
              <a:t>Autorizarea și </a:t>
            </a:r>
            <a:r>
              <a:rPr lang="en-US" sz="20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c</a:t>
            </a:r>
            <a:r>
              <a:rPr lang="ro-RO" sz="2000" b="1" dirty="0" err="1" smtClean="0">
                <a:solidFill>
                  <a:srgbClr val="FF9900"/>
                </a:solidFill>
                <a:latin typeface="Verdana" panose="020B0604030504040204" pitchFamily="34" charset="0"/>
                <a:ea typeface="Verdana" panose="020B0604030504040204" pitchFamily="34" charset="0"/>
                <a:cs typeface="Verdana" panose="020B0604030504040204" pitchFamily="34" charset="0"/>
              </a:rPr>
              <a:t>ererea</a:t>
            </a:r>
            <a:r>
              <a:rPr lang="ro-RO" sz="20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 </a:t>
            </a:r>
            <a:r>
              <a:rPr lang="ro-RO" sz="2000" b="1" dirty="0">
                <a:solidFill>
                  <a:srgbClr val="FF9900"/>
                </a:solidFill>
                <a:latin typeface="Verdana" panose="020B0604030504040204" pitchFamily="34" charset="0"/>
                <a:ea typeface="Verdana" panose="020B0604030504040204" pitchFamily="34" charset="0"/>
                <a:cs typeface="Verdana" panose="020B0604030504040204" pitchFamily="34" charset="0"/>
              </a:rPr>
              <a:t>de autorizare </a:t>
            </a:r>
            <a:endParaRPr lang="en-US" sz="20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a:p>
            <a:pPr marL="341313" lvl="1" indent="-341313">
              <a:lnSpc>
                <a:spcPct val="150000"/>
              </a:lnSpc>
              <a:buFont typeface="Arial" pitchFamily="34" charset="0"/>
              <a:buChar char="•"/>
            </a:pPr>
            <a:r>
              <a:rPr lang="ro-RO" sz="2000" b="1" dirty="0" err="1" smtClean="0">
                <a:solidFill>
                  <a:srgbClr val="E45E24"/>
                </a:solidFill>
                <a:latin typeface="Verdana" panose="020B0604030504040204" pitchFamily="34" charset="0"/>
                <a:ea typeface="Verdana" panose="020B0604030504040204" pitchFamily="34" charset="0"/>
                <a:cs typeface="Verdana" panose="020B0604030504040204" pitchFamily="34" charset="0"/>
              </a:rPr>
              <a:t>Restricți</a:t>
            </a:r>
            <a:r>
              <a:rPr lang="en-US" sz="2000" b="1" dirty="0" err="1" smtClean="0">
                <a:solidFill>
                  <a:srgbClr val="E45E24"/>
                </a:solidFill>
                <a:latin typeface="Verdana" panose="020B0604030504040204" pitchFamily="34" charset="0"/>
                <a:ea typeface="Verdana" panose="020B0604030504040204" pitchFamily="34" charset="0"/>
                <a:cs typeface="Verdana" panose="020B0604030504040204" pitchFamily="34" charset="0"/>
              </a:rPr>
              <a:t>onarea</a:t>
            </a:r>
            <a:endParaRPr lang="en-US" sz="20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a:p>
            <a:pPr marL="342900" indent="-342900">
              <a:lnSpc>
                <a:spcPct val="150000"/>
              </a:lnSpc>
              <a:buClr>
                <a:schemeClr val="tx1"/>
              </a:buClr>
              <a:buFont typeface="Arial" panose="020B0604020202020204" pitchFamily="34" charset="0"/>
              <a:buChar char="•"/>
            </a:pPr>
            <a:endParaRPr lang="en-GB" sz="2200" b="1" dirty="0" smtClean="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3241174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683568" y="3789040"/>
            <a:ext cx="720080" cy="323493"/>
            <a:chOff x="683568" y="4365104"/>
            <a:chExt cx="720080" cy="323493"/>
          </a:xfrm>
        </p:grpSpPr>
        <p:sp>
          <p:nvSpPr>
            <p:cNvPr id="16" name="TextBox 15"/>
            <p:cNvSpPr txBox="1"/>
            <p:nvPr/>
          </p:nvSpPr>
          <p:spPr>
            <a:xfrm>
              <a:off x="683568" y="4365104"/>
              <a:ext cx="720080" cy="323493"/>
            </a:xfrm>
            <a:prstGeom prst="roundRect">
              <a:avLst/>
            </a:prstGeom>
            <a:noFill/>
            <a:ln>
              <a:solidFill>
                <a:schemeClr val="bg1">
                  <a:lumMod val="50000"/>
                </a:schemeClr>
              </a:solidFill>
            </a:ln>
          </p:spPr>
          <p:txBody>
            <a:bodyPr wrap="square" rtlCol="0">
              <a:spAutoFit/>
            </a:bodyPr>
            <a:lstStyle/>
            <a:p>
              <a:pPr algn="ct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pic>
          <p:nvPicPr>
            <p:cNvPr id="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3585" y="4402908"/>
              <a:ext cx="360040" cy="250228"/>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grpSp>
      <p:sp>
        <p:nvSpPr>
          <p:cNvPr id="2" name="Title 1"/>
          <p:cNvSpPr>
            <a:spLocks noGrp="1"/>
          </p:cNvSpPr>
          <p:nvPr>
            <p:ph type="ctrTitle"/>
          </p:nvPr>
        </p:nvSpPr>
        <p:spPr>
          <a:xfrm>
            <a:off x="611560" y="188640"/>
            <a:ext cx="7772400" cy="1470025"/>
          </a:xfrm>
        </p:spPr>
        <p:txBody>
          <a:bodyPr>
            <a:noAutofit/>
          </a:bodyPr>
          <a:lstStyle/>
          <a:p>
            <a:pPr lvl="0" algn="l"/>
            <a:r>
              <a:rPr lang="ro-RO" sz="32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Actori</a:t>
            </a:r>
            <a:r>
              <a:rPr lang="en-US" sz="3200" b="1" dirty="0">
                <a:solidFill>
                  <a:srgbClr val="0046AD"/>
                </a:solidFill>
                <a:latin typeface="Verdana" panose="020B0604030504040204" pitchFamily="34" charset="0"/>
                <a:ea typeface="Verdana" panose="020B0604030504040204" pitchFamily="34" charset="0"/>
                <a:cs typeface="Verdana" panose="020B0604030504040204" pitchFamily="34" charset="0"/>
              </a:rPr>
              <a:t/>
            </a:r>
            <a:br>
              <a:rPr lang="en-US" sz="3200" b="1" dirty="0">
                <a:solidFill>
                  <a:srgbClr val="0046AD"/>
                </a:solidFill>
                <a:latin typeface="Verdana" panose="020B0604030504040204" pitchFamily="34" charset="0"/>
                <a:ea typeface="Verdana" panose="020B0604030504040204" pitchFamily="34" charset="0"/>
                <a:cs typeface="Verdana" panose="020B0604030504040204" pitchFamily="34" charset="0"/>
              </a:rPr>
            </a:br>
            <a:endParaRPr lang="en-GB" sz="32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13</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48264" y="476672"/>
            <a:ext cx="1317716" cy="797920"/>
          </a:xfrm>
          <a:prstGeom prst="rect">
            <a:avLst/>
          </a:prstGeom>
        </p:spPr>
      </p:pic>
      <p:sp>
        <p:nvSpPr>
          <p:cNvPr id="3" name="TextBox 2"/>
          <p:cNvSpPr txBox="1"/>
          <p:nvPr/>
        </p:nvSpPr>
        <p:spPr>
          <a:xfrm>
            <a:off x="1403648" y="1556792"/>
            <a:ext cx="7740352" cy="4196020"/>
          </a:xfrm>
          <a:prstGeom prst="rect">
            <a:avLst/>
          </a:prstGeom>
          <a:noFill/>
        </p:spPr>
        <p:txBody>
          <a:bodyPr wrap="square" rtlCol="0">
            <a:spAutoFit/>
          </a:bodyPr>
          <a:lstStyle/>
          <a:p>
            <a:pPr>
              <a:spcBef>
                <a:spcPts val="800"/>
              </a:spcBef>
            </a:pPr>
            <a:r>
              <a:rPr lang="ro-RO" sz="2200" dirty="0" smtClean="0">
                <a:latin typeface="Verdana" panose="020B0604030504040204" pitchFamily="34" charset="0"/>
                <a:ea typeface="Verdana" panose="020B0604030504040204" pitchFamily="34" charset="0"/>
                <a:cs typeface="Verdana" panose="020B0604030504040204" pitchFamily="34" charset="0"/>
              </a:rPr>
              <a:t>Agenţia </a:t>
            </a:r>
            <a:r>
              <a:rPr lang="ro-RO" sz="2200" dirty="0">
                <a:latin typeface="Verdana" panose="020B0604030504040204" pitchFamily="34" charset="0"/>
                <a:ea typeface="Verdana" panose="020B0604030504040204" pitchFamily="34" charset="0"/>
                <a:cs typeface="Verdana" panose="020B0604030504040204" pitchFamily="34" charset="0"/>
              </a:rPr>
              <a:t>Europeană pentru Substanţe </a:t>
            </a:r>
            <a:r>
              <a:rPr lang="ro-RO" sz="2200" dirty="0" smtClean="0">
                <a:latin typeface="Verdana" panose="020B0604030504040204" pitchFamily="34" charset="0"/>
                <a:ea typeface="Verdana" panose="020B0604030504040204" pitchFamily="34" charset="0"/>
                <a:cs typeface="Verdana" panose="020B0604030504040204" pitchFamily="34" charset="0"/>
              </a:rPr>
              <a:t>Chimice</a:t>
            </a:r>
            <a:r>
              <a:rPr lang="en-US" sz="2200" dirty="0" smtClean="0">
                <a:latin typeface="Verdana" panose="020B0604030504040204" pitchFamily="34" charset="0"/>
                <a:ea typeface="Verdana" panose="020B0604030504040204" pitchFamily="34" charset="0"/>
                <a:cs typeface="Verdana" panose="020B0604030504040204" pitchFamily="34" charset="0"/>
              </a:rPr>
              <a:t> </a:t>
            </a:r>
            <a:r>
              <a:rPr lang="en-GB" sz="2200" dirty="0" smtClean="0">
                <a:latin typeface="Verdana" panose="020B0604030504040204" pitchFamily="34" charset="0"/>
                <a:ea typeface="Verdana" panose="020B0604030504040204" pitchFamily="34" charset="0"/>
                <a:cs typeface="Verdana" panose="020B0604030504040204" pitchFamily="34" charset="0"/>
              </a:rPr>
              <a:t>(ECHA)</a:t>
            </a:r>
          </a:p>
          <a:p>
            <a:pPr>
              <a:spcBef>
                <a:spcPts val="800"/>
              </a:spcBef>
            </a:pPr>
            <a:r>
              <a:rPr lang="ro-RO" sz="2200" dirty="0">
                <a:latin typeface="Verdana" panose="020B0604030504040204" pitchFamily="34" charset="0"/>
                <a:ea typeface="Verdana" panose="020B0604030504040204" pitchFamily="34" charset="0"/>
                <a:cs typeface="Verdana" panose="020B0604030504040204" pitchFamily="34" charset="0"/>
              </a:rPr>
              <a:t>Comitetul pentru Evaluarea Riscului </a:t>
            </a:r>
            <a:r>
              <a:rPr lang="en-GB" sz="2200" dirty="0">
                <a:latin typeface="Verdana" panose="020B0604030504040204" pitchFamily="34" charset="0"/>
                <a:ea typeface="Verdana" panose="020B0604030504040204" pitchFamily="34" charset="0"/>
                <a:cs typeface="Verdana" panose="020B0604030504040204" pitchFamily="34" charset="0"/>
              </a:rPr>
              <a:t>(RAC)</a:t>
            </a:r>
          </a:p>
          <a:p>
            <a:pPr>
              <a:spcBef>
                <a:spcPts val="800"/>
              </a:spcBef>
            </a:pPr>
            <a:r>
              <a:rPr lang="ro-RO" sz="2200" dirty="0">
                <a:latin typeface="Verdana" panose="020B0604030504040204" pitchFamily="34" charset="0"/>
                <a:ea typeface="Verdana" panose="020B0604030504040204" pitchFamily="34" charset="0"/>
                <a:cs typeface="Verdana" panose="020B0604030504040204" pitchFamily="34" charset="0"/>
              </a:rPr>
              <a:t>Comitetul pentru evaluarea socio-economică </a:t>
            </a:r>
            <a:r>
              <a:rPr lang="en-GB" sz="2200" dirty="0">
                <a:latin typeface="Verdana" panose="020B0604030504040204" pitchFamily="34" charset="0"/>
                <a:ea typeface="Verdana" panose="020B0604030504040204" pitchFamily="34" charset="0"/>
                <a:cs typeface="Verdana" panose="020B0604030504040204" pitchFamily="34" charset="0"/>
              </a:rPr>
              <a:t> (SEAC)</a:t>
            </a:r>
          </a:p>
          <a:p>
            <a:pPr>
              <a:spcBef>
                <a:spcPts val="800"/>
              </a:spcBef>
            </a:pPr>
            <a:r>
              <a:rPr lang="ro-RO" sz="2200" dirty="0">
                <a:latin typeface="Verdana" panose="020B0604030504040204" pitchFamily="34" charset="0"/>
                <a:ea typeface="Verdana" panose="020B0604030504040204" pitchFamily="34" charset="0"/>
                <a:cs typeface="Verdana" panose="020B0604030504040204" pitchFamily="34" charset="0"/>
              </a:rPr>
              <a:t>Comitetul </a:t>
            </a:r>
            <a:r>
              <a:rPr lang="ro-RO" sz="2200" dirty="0" err="1">
                <a:latin typeface="Verdana" panose="020B0604030504040204" pitchFamily="34" charset="0"/>
                <a:ea typeface="Verdana" panose="020B0604030504040204" pitchFamily="34" charset="0"/>
                <a:cs typeface="Verdana" panose="020B0604030504040204" pitchFamily="34" charset="0"/>
              </a:rPr>
              <a:t>Statel</a:t>
            </a:r>
            <a:r>
              <a:rPr lang="en-US" sz="2200" dirty="0">
                <a:latin typeface="Verdana" panose="020B0604030504040204" pitchFamily="34" charset="0"/>
                <a:ea typeface="Verdana" panose="020B0604030504040204" pitchFamily="34" charset="0"/>
                <a:cs typeface="Verdana" panose="020B0604030504040204" pitchFamily="34" charset="0"/>
              </a:rPr>
              <a:t>or</a:t>
            </a:r>
            <a:r>
              <a:rPr lang="ro-RO" sz="2200" dirty="0">
                <a:latin typeface="Verdana" panose="020B0604030504040204" pitchFamily="34" charset="0"/>
                <a:ea typeface="Verdana" panose="020B0604030504040204" pitchFamily="34" charset="0"/>
                <a:cs typeface="Verdana" panose="020B0604030504040204" pitchFamily="34" charset="0"/>
              </a:rPr>
              <a:t> Membre</a:t>
            </a:r>
            <a:r>
              <a:rPr lang="en-US" sz="2200" dirty="0">
                <a:latin typeface="Verdana" panose="020B0604030504040204" pitchFamily="34" charset="0"/>
                <a:ea typeface="Verdana" panose="020B0604030504040204" pitchFamily="34" charset="0"/>
                <a:cs typeface="Verdana" panose="020B0604030504040204" pitchFamily="34" charset="0"/>
              </a:rPr>
              <a:t> </a:t>
            </a:r>
            <a:r>
              <a:rPr lang="en-GB" sz="2200" dirty="0">
                <a:latin typeface="Verdana" panose="020B0604030504040204" pitchFamily="34" charset="0"/>
                <a:ea typeface="Verdana" panose="020B0604030504040204" pitchFamily="34" charset="0"/>
                <a:cs typeface="Verdana" panose="020B0604030504040204" pitchFamily="34" charset="0"/>
              </a:rPr>
              <a:t>(MSC)</a:t>
            </a:r>
          </a:p>
          <a:p>
            <a:pPr>
              <a:spcBef>
                <a:spcPts val="800"/>
              </a:spcBef>
            </a:pPr>
            <a:endParaRPr lang="en-GB" sz="22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ro-RO" sz="2200" dirty="0">
                <a:latin typeface="Verdana" panose="020B0604030504040204" pitchFamily="34" charset="0"/>
                <a:ea typeface="Verdana" panose="020B0604030504040204" pitchFamily="34" charset="0"/>
                <a:cs typeface="Verdana" panose="020B0604030504040204" pitchFamily="34" charset="0"/>
              </a:rPr>
              <a:t>Comisia Europeană</a:t>
            </a:r>
            <a:r>
              <a:rPr lang="en-GB" sz="2200" dirty="0">
                <a:latin typeface="Verdana" panose="020B0604030504040204" pitchFamily="34" charset="0"/>
                <a:ea typeface="Verdana" panose="020B0604030504040204" pitchFamily="34" charset="0"/>
                <a:cs typeface="Verdana" panose="020B0604030504040204" pitchFamily="34" charset="0"/>
              </a:rPr>
              <a:t>(COM)</a:t>
            </a:r>
          </a:p>
          <a:p>
            <a:pPr>
              <a:spcBef>
                <a:spcPts val="800"/>
              </a:spcBef>
            </a:pPr>
            <a:r>
              <a:rPr lang="ro-RO" sz="2200" dirty="0">
                <a:latin typeface="Verdana" panose="020B0604030504040204" pitchFamily="34" charset="0"/>
                <a:ea typeface="Verdana" panose="020B0604030504040204" pitchFamily="34" charset="0"/>
                <a:cs typeface="Verdana" panose="020B0604030504040204" pitchFamily="34" charset="0"/>
              </a:rPr>
              <a:t>Statele Membre</a:t>
            </a:r>
            <a:r>
              <a:rPr lang="en-US" sz="2200" dirty="0">
                <a:latin typeface="Verdana" panose="020B0604030504040204" pitchFamily="34" charset="0"/>
                <a:ea typeface="Verdana" panose="020B0604030504040204" pitchFamily="34" charset="0"/>
                <a:cs typeface="Verdana" panose="020B0604030504040204" pitchFamily="34" charset="0"/>
              </a:rPr>
              <a:t> </a:t>
            </a:r>
            <a:r>
              <a:rPr lang="en-GB" sz="2200" dirty="0">
                <a:latin typeface="Verdana" panose="020B0604030504040204" pitchFamily="34" charset="0"/>
                <a:ea typeface="Verdana" panose="020B0604030504040204" pitchFamily="34" charset="0"/>
                <a:cs typeface="Verdana" panose="020B0604030504040204" pitchFamily="34" charset="0"/>
              </a:rPr>
              <a:t>(MS)</a:t>
            </a:r>
          </a:p>
          <a:p>
            <a:r>
              <a:rPr lang="ro-RO" sz="2200" dirty="0">
                <a:latin typeface="Verdana" panose="020B0604030504040204" pitchFamily="34" charset="0"/>
                <a:ea typeface="Verdana" panose="020B0604030504040204" pitchFamily="34" charset="0"/>
                <a:cs typeface="Verdana" panose="020B0604030504040204" pitchFamily="34" charset="0"/>
              </a:rPr>
              <a:t>Alţi factori interesaţi (industria, ONG-uri, publicul larg etc.)</a:t>
            </a:r>
            <a:endParaRPr lang="en-US" sz="22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en-GB" sz="2200" dirty="0">
              <a:latin typeface="Verdana" panose="020B0604030504040204" pitchFamily="34" charset="0"/>
              <a:ea typeface="Verdana" panose="020B0604030504040204" pitchFamily="34" charset="0"/>
              <a:cs typeface="Verdana" panose="020B0604030504040204" pitchFamily="34" charset="0"/>
            </a:endParaRPr>
          </a:p>
        </p:txBody>
      </p:sp>
      <p:sp>
        <p:nvSpPr>
          <p:cNvPr id="7" name="TextBox 6"/>
          <p:cNvSpPr txBox="1"/>
          <p:nvPr/>
        </p:nvSpPr>
        <p:spPr>
          <a:xfrm>
            <a:off x="683568" y="2060848"/>
            <a:ext cx="720080" cy="323493"/>
          </a:xfrm>
          <a:prstGeom prst="roundRect">
            <a:avLst/>
          </a:prstGeom>
          <a:solidFill>
            <a:srgbClr val="D7EFFA"/>
          </a:solidFill>
          <a:ln>
            <a:noFill/>
          </a:ln>
        </p:spPr>
        <p:txBody>
          <a:bodyPr wrap="square" rtlCol="0">
            <a:spAutoFit/>
          </a:bodyPr>
          <a:lstStyle/>
          <a:p>
            <a:pPr algn="ctr"/>
            <a:r>
              <a:rPr lang="en-GB" sz="1300" b="1" dirty="0" smtClean="0">
                <a:latin typeface="Verdana" panose="020B0604030504040204" pitchFamily="34" charset="0"/>
                <a:ea typeface="Verdana" panose="020B0604030504040204" pitchFamily="34" charset="0"/>
                <a:cs typeface="Verdana" panose="020B0604030504040204" pitchFamily="34" charset="0"/>
              </a:rPr>
              <a:t>RAC</a:t>
            </a: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sp>
        <p:nvSpPr>
          <p:cNvPr id="8" name="TextBox 7"/>
          <p:cNvSpPr txBox="1"/>
          <p:nvPr/>
        </p:nvSpPr>
        <p:spPr>
          <a:xfrm>
            <a:off x="683568" y="2492896"/>
            <a:ext cx="720080" cy="323493"/>
          </a:xfrm>
          <a:prstGeom prst="roundRect">
            <a:avLst/>
          </a:prstGeom>
          <a:solidFill>
            <a:srgbClr val="FFCC00"/>
          </a:solidFill>
          <a:ln>
            <a:solidFill>
              <a:srgbClr val="FFCC00"/>
            </a:solidFill>
          </a:ln>
        </p:spPr>
        <p:txBody>
          <a:bodyPr wrap="square" rtlCol="0">
            <a:spAutoFit/>
          </a:bodyPr>
          <a:lstStyle/>
          <a:p>
            <a:pPr algn="ctr"/>
            <a:r>
              <a:rPr lang="en-GB" sz="1300" b="1" dirty="0" smtClean="0">
                <a:latin typeface="Verdana" panose="020B0604030504040204" pitchFamily="34" charset="0"/>
                <a:ea typeface="Verdana" panose="020B0604030504040204" pitchFamily="34" charset="0"/>
                <a:cs typeface="Verdana" panose="020B0604030504040204" pitchFamily="34" charset="0"/>
              </a:rPr>
              <a:t>SEAC</a:t>
            </a: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sp>
        <p:nvSpPr>
          <p:cNvPr id="9" name="TextBox 8"/>
          <p:cNvSpPr txBox="1"/>
          <p:nvPr/>
        </p:nvSpPr>
        <p:spPr>
          <a:xfrm>
            <a:off x="683568" y="2924944"/>
            <a:ext cx="720080" cy="323493"/>
          </a:xfrm>
          <a:prstGeom prst="roundRect">
            <a:avLst/>
          </a:prstGeom>
          <a:solidFill>
            <a:srgbClr val="008BC8"/>
          </a:solidFill>
          <a:ln>
            <a:noFill/>
          </a:ln>
        </p:spPr>
        <p:txBody>
          <a:bodyPr wrap="square" rtlCol="0">
            <a:spAutoFit/>
          </a:bodyPr>
          <a:lstStyle/>
          <a:p>
            <a:pPr algn="ctr"/>
            <a:r>
              <a:rPr lang="en-GB" sz="13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MSC</a:t>
            </a:r>
            <a:endParaRPr lang="en-GB" sz="13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10" name="TextBox 9"/>
          <p:cNvSpPr txBox="1"/>
          <p:nvPr/>
        </p:nvSpPr>
        <p:spPr>
          <a:xfrm>
            <a:off x="683568" y="4257635"/>
            <a:ext cx="720080" cy="323493"/>
          </a:xfrm>
          <a:prstGeom prst="roundRect">
            <a:avLst/>
          </a:prstGeom>
          <a:solidFill>
            <a:srgbClr val="008654"/>
          </a:solidFill>
          <a:ln>
            <a:noFill/>
          </a:ln>
        </p:spPr>
        <p:txBody>
          <a:bodyPr wrap="square" rtlCol="0">
            <a:spAutoFit/>
          </a:bodyPr>
          <a:lstStyle/>
          <a:p>
            <a:pPr algn="ctr"/>
            <a:r>
              <a:rPr lang="en-GB" sz="13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MS</a:t>
            </a:r>
            <a:endParaRPr lang="en-GB" sz="13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27958" y="4725144"/>
            <a:ext cx="504123" cy="448792"/>
          </a:xfrm>
          <a:prstGeom prst="rect">
            <a:avLst/>
          </a:prstGeom>
        </p:spPr>
      </p:pic>
      <p:grpSp>
        <p:nvGrpSpPr>
          <p:cNvPr id="17" name="Group 16"/>
          <p:cNvGrpSpPr/>
          <p:nvPr/>
        </p:nvGrpSpPr>
        <p:grpSpPr>
          <a:xfrm>
            <a:off x="683568" y="1623204"/>
            <a:ext cx="720080" cy="323493"/>
            <a:chOff x="683568" y="1623204"/>
            <a:chExt cx="720080" cy="323493"/>
          </a:xfrm>
        </p:grpSpPr>
        <p:sp>
          <p:nvSpPr>
            <p:cNvPr id="15" name="TextBox 14"/>
            <p:cNvSpPr txBox="1"/>
            <p:nvPr/>
          </p:nvSpPr>
          <p:spPr>
            <a:xfrm>
              <a:off x="683568" y="1623204"/>
              <a:ext cx="720080" cy="323493"/>
            </a:xfrm>
            <a:prstGeom prst="roundRect">
              <a:avLst/>
            </a:prstGeom>
            <a:noFill/>
            <a:ln>
              <a:solidFill>
                <a:schemeClr val="bg1">
                  <a:lumMod val="50000"/>
                </a:schemeClr>
              </a:solidFill>
            </a:ln>
          </p:spPr>
          <p:txBody>
            <a:bodyPr wrap="square" rtlCol="0">
              <a:spAutoFit/>
            </a:bodyPr>
            <a:lstStyle/>
            <a:p>
              <a:pPr algn="ct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33650" y="1703588"/>
              <a:ext cx="619911" cy="162727"/>
            </a:xfrm>
            <a:prstGeom prst="rect">
              <a:avLst/>
            </a:prstGeom>
          </p:spPr>
        </p:pic>
      </p:grpSp>
    </p:spTree>
    <p:extLst>
      <p:ext uri="{BB962C8B-B14F-4D97-AF65-F5344CB8AC3E}">
        <p14:creationId xmlns:p14="http://schemas.microsoft.com/office/powerpoint/2010/main" val="13241174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260648"/>
            <a:ext cx="7772400" cy="1080120"/>
          </a:xfrm>
        </p:spPr>
        <p:txBody>
          <a:bodyPr>
            <a:noAutofit/>
          </a:bodyPr>
          <a:lstStyle/>
          <a:p>
            <a:pPr lvl="0" algn="l"/>
            <a:r>
              <a:rPr lang="ro-RO" sz="30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Liste </a:t>
            </a:r>
            <a:r>
              <a:rPr lang="ro-RO" sz="3000" b="1" dirty="0">
                <a:solidFill>
                  <a:srgbClr val="0046AD"/>
                </a:solidFill>
                <a:latin typeface="Verdana" panose="020B0604030504040204" pitchFamily="34" charset="0"/>
                <a:ea typeface="Verdana" panose="020B0604030504040204" pitchFamily="34" charset="0"/>
                <a:cs typeface="Verdana" panose="020B0604030504040204" pitchFamily="34" charset="0"/>
              </a:rPr>
              <a:t>publicate pe site-ul </a:t>
            </a:r>
            <a:r>
              <a:rPr lang="ro-RO" sz="30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ECHA</a:t>
            </a:r>
            <a:endParaRPr lang="en-GB" sz="30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14</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3" name="TextBox 2"/>
          <p:cNvSpPr txBox="1"/>
          <p:nvPr/>
        </p:nvSpPr>
        <p:spPr>
          <a:xfrm>
            <a:off x="389178" y="1343778"/>
            <a:ext cx="8064896" cy="5411738"/>
          </a:xfrm>
          <a:prstGeom prst="rect">
            <a:avLst/>
          </a:prstGeom>
          <a:noFill/>
        </p:spPr>
        <p:txBody>
          <a:bodyPr wrap="square" rtlCol="0">
            <a:spAutoFit/>
          </a:bodyPr>
          <a:lstStyle/>
          <a:p>
            <a:pPr marL="0" lvl="1">
              <a:lnSpc>
                <a:spcPct val="150000"/>
              </a:lnSpc>
            </a:pPr>
            <a:r>
              <a:rPr lang="ro-RO"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Clasificarea </a:t>
            </a:r>
            <a:r>
              <a:rPr lang="ro-RO" b="1" dirty="0">
                <a:solidFill>
                  <a:srgbClr val="008BC8"/>
                </a:solidFill>
                <a:latin typeface="Verdana" panose="020B0604030504040204" pitchFamily="34" charset="0"/>
                <a:ea typeface="Verdana" panose="020B0604030504040204" pitchFamily="34" charset="0"/>
                <a:cs typeface="Verdana" panose="020B0604030504040204" pitchFamily="34" charset="0"/>
              </a:rPr>
              <a:t>și etichetarea armonizat</a:t>
            </a:r>
            <a:r>
              <a:rPr lang="en-US" b="1" dirty="0">
                <a:solidFill>
                  <a:srgbClr val="008BC8"/>
                </a:solidFill>
                <a:latin typeface="Verdana" panose="020B0604030504040204" pitchFamily="34" charset="0"/>
                <a:ea typeface="Verdana" panose="020B0604030504040204" pitchFamily="34" charset="0"/>
                <a:cs typeface="Verdana" panose="020B0604030504040204" pitchFamily="34" charset="0"/>
              </a:rPr>
              <a:t>e</a:t>
            </a:r>
          </a:p>
          <a:p>
            <a:pPr marL="287338" lvl="0" indent="-287338">
              <a:spcBef>
                <a:spcPts val="800"/>
              </a:spcBef>
              <a:buFont typeface="Arial" pitchFamily="34" charset="0"/>
              <a:buChar char="•"/>
            </a:pPr>
            <a:r>
              <a:rPr lang="ro-RO" sz="1500" dirty="0">
                <a:latin typeface="Verdana" panose="020B0604030504040204" pitchFamily="34" charset="0"/>
                <a:ea typeface="Verdana" panose="020B0604030504040204" pitchFamily="34" charset="0"/>
                <a:cs typeface="Verdana" panose="020B0604030504040204" pitchFamily="34" charset="0"/>
              </a:rPr>
              <a:t>Registrul intenţiilor: substanţe pentru care autorităţile intenţionează să propună clasificare şi etichetare armonizate</a:t>
            </a:r>
            <a:endParaRPr lang="en-US" sz="1500" dirty="0">
              <a:latin typeface="Verdana" panose="020B0604030504040204" pitchFamily="34" charset="0"/>
              <a:ea typeface="Verdana" panose="020B0604030504040204" pitchFamily="34" charset="0"/>
              <a:cs typeface="Verdana" panose="020B0604030504040204" pitchFamily="34" charset="0"/>
            </a:endParaRPr>
          </a:p>
          <a:p>
            <a:pPr marL="287338" lvl="0" indent="-287338">
              <a:spcBef>
                <a:spcPts val="800"/>
              </a:spcBef>
              <a:buFont typeface="Arial" pitchFamily="34" charset="0"/>
              <a:buChar char="•"/>
            </a:pPr>
            <a:r>
              <a:rPr lang="ro-RO" sz="1500" dirty="0">
                <a:latin typeface="Verdana" panose="020B0604030504040204" pitchFamily="34" charset="0"/>
                <a:ea typeface="Verdana" panose="020B0604030504040204" pitchFamily="34" charset="0"/>
                <a:cs typeface="Verdana" panose="020B0604030504040204" pitchFamily="34" charset="0"/>
              </a:rPr>
              <a:t>Lista propunerilor supuse consultării publice</a:t>
            </a:r>
            <a:endParaRPr lang="en-US" sz="1500" dirty="0">
              <a:latin typeface="Verdana" panose="020B0604030504040204" pitchFamily="34" charset="0"/>
              <a:ea typeface="Verdana" panose="020B0604030504040204" pitchFamily="34" charset="0"/>
              <a:cs typeface="Verdana" panose="020B0604030504040204" pitchFamily="34" charset="0"/>
            </a:endParaRPr>
          </a:p>
          <a:p>
            <a:pPr marL="287338" lvl="0" indent="-287338">
              <a:spcBef>
                <a:spcPts val="800"/>
              </a:spcBef>
              <a:buFont typeface="Arial" pitchFamily="34" charset="0"/>
              <a:buChar char="•"/>
            </a:pPr>
            <a:r>
              <a:rPr lang="ro-RO" sz="1500" dirty="0">
                <a:latin typeface="Verdana" panose="020B0604030504040204" pitchFamily="34" charset="0"/>
                <a:ea typeface="Verdana" panose="020B0604030504040204" pitchFamily="34" charset="0"/>
                <a:cs typeface="Verdana" panose="020B0604030504040204" pitchFamily="34" charset="0"/>
              </a:rPr>
              <a:t>Lista substanţelor cu </a:t>
            </a:r>
            <a:r>
              <a:rPr lang="ro-RO" sz="1500" dirty="0" smtClean="0">
                <a:latin typeface="Verdana" panose="020B0604030504040204" pitchFamily="34" charset="0"/>
                <a:ea typeface="Verdana" panose="020B0604030504040204" pitchFamily="34" charset="0"/>
                <a:cs typeface="Verdana" panose="020B0604030504040204" pitchFamily="34" charset="0"/>
              </a:rPr>
              <a:t>CLH </a:t>
            </a:r>
            <a:r>
              <a:rPr lang="ro-RO" sz="1500" dirty="0">
                <a:latin typeface="Verdana" panose="020B0604030504040204" pitchFamily="34" charset="0"/>
                <a:ea typeface="Verdana" panose="020B0604030504040204" pitchFamily="34" charset="0"/>
                <a:cs typeface="Verdana" panose="020B0604030504040204" pitchFamily="34" charset="0"/>
              </a:rPr>
              <a:t>(Anexa VI la CLP)</a:t>
            </a:r>
            <a:endParaRPr lang="en-US" sz="15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ro-RO"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Autorizarea </a:t>
            </a:r>
            <a:endParaRPr lang="en-GB" b="1" dirty="0" smtClean="0">
              <a:solidFill>
                <a:srgbClr val="FF9900"/>
              </a:solidFill>
              <a:latin typeface="Verdana" panose="020B0604030504040204" pitchFamily="34" charset="0"/>
              <a:ea typeface="Verdana" panose="020B0604030504040204" pitchFamily="34" charset="0"/>
              <a:cs typeface="Verdana" panose="020B0604030504040204" pitchFamily="34" charset="0"/>
            </a:endParaRPr>
          </a:p>
          <a:p>
            <a:pPr marL="285750" lvl="0" indent="-285750">
              <a:spcBef>
                <a:spcPts val="800"/>
              </a:spcBef>
              <a:buFont typeface="Arial" pitchFamily="34" charset="0"/>
              <a:buChar char="•"/>
            </a:pPr>
            <a:r>
              <a:rPr lang="ro-RO" sz="1500" dirty="0">
                <a:latin typeface="Verdana" panose="020B0604030504040204" pitchFamily="34" charset="0"/>
                <a:ea typeface="Verdana" panose="020B0604030504040204" pitchFamily="34" charset="0"/>
                <a:cs typeface="Verdana" panose="020B0604030504040204" pitchFamily="34" charset="0"/>
              </a:rPr>
              <a:t>Registrul intenţiilor: substanţele pe care autorităţile intenţionează să le identifice </a:t>
            </a:r>
            <a:r>
              <a:rPr lang="en-US" sz="1500" dirty="0" smtClean="0">
                <a:latin typeface="Verdana" panose="020B0604030504040204" pitchFamily="34" charset="0"/>
                <a:ea typeface="Verdana" panose="020B0604030504040204" pitchFamily="34" charset="0"/>
                <a:cs typeface="Verdana" panose="020B0604030504040204" pitchFamily="34" charset="0"/>
              </a:rPr>
              <a:t>c</a:t>
            </a:r>
            <a:r>
              <a:rPr lang="ro-RO" sz="1500" dirty="0" smtClean="0">
                <a:latin typeface="Verdana" panose="020B0604030504040204" pitchFamily="34" charset="0"/>
                <a:ea typeface="Verdana" panose="020B0604030504040204" pitchFamily="34" charset="0"/>
                <a:cs typeface="Verdana" panose="020B0604030504040204" pitchFamily="34" charset="0"/>
              </a:rPr>
              <a:t>a </a:t>
            </a:r>
            <a:r>
              <a:rPr lang="ro-RO" sz="1500" dirty="0">
                <a:latin typeface="Verdana" panose="020B0604030504040204" pitchFamily="34" charset="0"/>
                <a:ea typeface="Verdana" panose="020B0604030504040204" pitchFamily="34" charset="0"/>
                <a:cs typeface="Verdana" panose="020B0604030504040204" pitchFamily="34" charset="0"/>
              </a:rPr>
              <a:t>SVHC</a:t>
            </a:r>
            <a:endParaRPr lang="en-US" sz="1500" dirty="0">
              <a:latin typeface="Verdana" panose="020B0604030504040204" pitchFamily="34" charset="0"/>
              <a:ea typeface="Verdana" panose="020B0604030504040204" pitchFamily="34" charset="0"/>
              <a:cs typeface="Verdana" panose="020B0604030504040204" pitchFamily="34" charset="0"/>
            </a:endParaRPr>
          </a:p>
          <a:p>
            <a:pPr marL="285750" lvl="0" indent="-285750">
              <a:spcBef>
                <a:spcPts val="800"/>
              </a:spcBef>
              <a:buFont typeface="Arial" pitchFamily="34" charset="0"/>
              <a:buChar char="•"/>
            </a:pPr>
            <a:r>
              <a:rPr lang="ro-RO" sz="1500" dirty="0">
                <a:latin typeface="Verdana" panose="020B0604030504040204" pitchFamily="34" charset="0"/>
                <a:ea typeface="Verdana" panose="020B0604030504040204" pitchFamily="34" charset="0"/>
                <a:cs typeface="Verdana" panose="020B0604030504040204" pitchFamily="34" charset="0"/>
              </a:rPr>
              <a:t>Lista candidatelor: substanţe identificate ca SVHC</a:t>
            </a:r>
            <a:endParaRPr lang="en-US" sz="1500" dirty="0">
              <a:latin typeface="Verdana" panose="020B0604030504040204" pitchFamily="34" charset="0"/>
              <a:ea typeface="Verdana" panose="020B0604030504040204" pitchFamily="34" charset="0"/>
              <a:cs typeface="Verdana" panose="020B0604030504040204" pitchFamily="34" charset="0"/>
            </a:endParaRPr>
          </a:p>
          <a:p>
            <a:pPr marL="285750" lvl="0" indent="-285750">
              <a:spcBef>
                <a:spcPts val="800"/>
              </a:spcBef>
              <a:buFont typeface="Arial" pitchFamily="34" charset="0"/>
              <a:buChar char="•"/>
            </a:pPr>
            <a:r>
              <a:rPr lang="ro-RO" sz="1500" dirty="0">
                <a:latin typeface="Verdana" panose="020B0604030504040204" pitchFamily="34" charset="0"/>
                <a:ea typeface="Verdana" panose="020B0604030504040204" pitchFamily="34" charset="0"/>
                <a:cs typeface="Verdana" panose="020B0604030504040204" pitchFamily="34" charset="0"/>
              </a:rPr>
              <a:t>Lista SVHC care au fost </a:t>
            </a:r>
            <a:r>
              <a:rPr lang="ro-RO" sz="1500" dirty="0" err="1">
                <a:latin typeface="Verdana" panose="020B0604030504040204" pitchFamily="34" charset="0"/>
                <a:ea typeface="Verdana" panose="020B0604030504040204" pitchFamily="34" charset="0"/>
                <a:cs typeface="Verdana" panose="020B0604030504040204" pitchFamily="34" charset="0"/>
              </a:rPr>
              <a:t>prioritizate</a:t>
            </a:r>
            <a:r>
              <a:rPr lang="ro-RO" sz="1500" dirty="0">
                <a:latin typeface="Verdana" panose="020B0604030504040204" pitchFamily="34" charset="0"/>
                <a:ea typeface="Verdana" panose="020B0604030504040204" pitchFamily="34" charset="0"/>
                <a:cs typeface="Verdana" panose="020B0604030504040204" pitchFamily="34" charset="0"/>
              </a:rPr>
              <a:t> să fie incluse în Lista autorizatelor</a:t>
            </a:r>
            <a:endParaRPr lang="en-US" sz="1500" dirty="0">
              <a:latin typeface="Verdana" panose="020B0604030504040204" pitchFamily="34" charset="0"/>
              <a:ea typeface="Verdana" panose="020B0604030504040204" pitchFamily="34" charset="0"/>
              <a:cs typeface="Verdana" panose="020B0604030504040204" pitchFamily="34" charset="0"/>
            </a:endParaRPr>
          </a:p>
          <a:p>
            <a:pPr marL="285750" lvl="0" indent="-285750">
              <a:spcBef>
                <a:spcPts val="800"/>
              </a:spcBef>
              <a:buFont typeface="Arial" pitchFamily="34" charset="0"/>
              <a:buChar char="•"/>
            </a:pPr>
            <a:r>
              <a:rPr lang="ro-RO" sz="1500" dirty="0">
                <a:latin typeface="Verdana" panose="020B0604030504040204" pitchFamily="34" charset="0"/>
                <a:ea typeface="Verdana" panose="020B0604030504040204" pitchFamily="34" charset="0"/>
                <a:cs typeface="Verdana" panose="020B0604030504040204" pitchFamily="34" charset="0"/>
              </a:rPr>
              <a:t>Lista autorizatelor: substanţele supuse autorizării (Anexa XIV la REACH</a:t>
            </a:r>
            <a:r>
              <a:rPr lang="ro-RO" sz="1600" dirty="0"/>
              <a:t>)</a:t>
            </a:r>
            <a:endParaRPr lang="en-US" sz="1600" dirty="0"/>
          </a:p>
          <a:p>
            <a:pPr marL="0" lvl="1">
              <a:spcBef>
                <a:spcPts val="1200"/>
              </a:spcBef>
            </a:pPr>
            <a:r>
              <a:rPr lang="ro-RO" b="1" dirty="0" err="1" smtClean="0">
                <a:solidFill>
                  <a:srgbClr val="E45E24"/>
                </a:solidFill>
                <a:latin typeface="Verdana" panose="020B0604030504040204" pitchFamily="34" charset="0"/>
                <a:ea typeface="Verdana" panose="020B0604030504040204" pitchFamily="34" charset="0"/>
                <a:cs typeface="Verdana" panose="020B0604030504040204" pitchFamily="34" charset="0"/>
              </a:rPr>
              <a:t>Restricți</a:t>
            </a:r>
            <a:r>
              <a:rPr lang="en-US" b="1" dirty="0" err="1" smtClean="0">
                <a:solidFill>
                  <a:srgbClr val="E45E24"/>
                </a:solidFill>
                <a:latin typeface="Verdana" panose="020B0604030504040204" pitchFamily="34" charset="0"/>
                <a:ea typeface="Verdana" panose="020B0604030504040204" pitchFamily="34" charset="0"/>
                <a:cs typeface="Verdana" panose="020B0604030504040204" pitchFamily="34" charset="0"/>
              </a:rPr>
              <a:t>onarea</a:t>
            </a:r>
            <a:endParaRPr lang="en-GB" b="1" dirty="0" smtClean="0">
              <a:solidFill>
                <a:srgbClr val="E45E24"/>
              </a:solidFill>
              <a:latin typeface="Verdana" panose="020B0604030504040204" pitchFamily="34" charset="0"/>
              <a:ea typeface="Verdana" panose="020B0604030504040204" pitchFamily="34" charset="0"/>
              <a:cs typeface="Verdana" panose="020B0604030504040204" pitchFamily="34" charset="0"/>
            </a:endParaRPr>
          </a:p>
          <a:p>
            <a:pPr marL="285750" lvl="0" indent="-285750">
              <a:spcBef>
                <a:spcPts val="800"/>
              </a:spcBef>
              <a:buFont typeface="Arial" pitchFamily="34" charset="0"/>
              <a:buChar char="•"/>
            </a:pPr>
            <a:r>
              <a:rPr lang="ro-RO" sz="1500" dirty="0">
                <a:latin typeface="Verdana" panose="020B0604030504040204" pitchFamily="34" charset="0"/>
                <a:ea typeface="Verdana" panose="020B0604030504040204" pitchFamily="34" charset="0"/>
                <a:cs typeface="Verdana" panose="020B0604030504040204" pitchFamily="34" charset="0"/>
              </a:rPr>
              <a:t>Registrul intenţiilor: substanţe pentru care autorităţile intenţionează să propună o restricţie</a:t>
            </a:r>
            <a:endParaRPr lang="en-US" sz="1500" dirty="0">
              <a:latin typeface="Verdana" panose="020B0604030504040204" pitchFamily="34" charset="0"/>
              <a:ea typeface="Verdana" panose="020B0604030504040204" pitchFamily="34" charset="0"/>
              <a:cs typeface="Verdana" panose="020B0604030504040204" pitchFamily="34" charset="0"/>
            </a:endParaRPr>
          </a:p>
          <a:p>
            <a:pPr marL="285750" lvl="0" indent="-285750">
              <a:spcBef>
                <a:spcPts val="800"/>
              </a:spcBef>
              <a:buFont typeface="Arial" pitchFamily="34" charset="0"/>
              <a:buChar char="•"/>
            </a:pPr>
            <a:r>
              <a:rPr lang="ro-RO" sz="1500" dirty="0">
                <a:latin typeface="Verdana" panose="020B0604030504040204" pitchFamily="34" charset="0"/>
                <a:ea typeface="Verdana" panose="020B0604030504040204" pitchFamily="34" charset="0"/>
                <a:cs typeface="Verdana" panose="020B0604030504040204" pitchFamily="34" charset="0"/>
              </a:rPr>
              <a:t>Lista propunerilor aflate în consultare publică</a:t>
            </a:r>
            <a:endParaRPr lang="en-US" sz="1500" dirty="0">
              <a:latin typeface="Verdana" panose="020B0604030504040204" pitchFamily="34" charset="0"/>
              <a:ea typeface="Verdana" panose="020B0604030504040204" pitchFamily="34" charset="0"/>
              <a:cs typeface="Verdana" panose="020B0604030504040204" pitchFamily="34" charset="0"/>
            </a:endParaRPr>
          </a:p>
          <a:p>
            <a:pPr marL="285750" lvl="0" indent="-285750">
              <a:spcBef>
                <a:spcPts val="800"/>
              </a:spcBef>
              <a:buFont typeface="Arial" pitchFamily="34" charset="0"/>
              <a:buChar char="•"/>
            </a:pPr>
            <a:r>
              <a:rPr lang="ro-RO" sz="1500" dirty="0">
                <a:latin typeface="Verdana" panose="020B0604030504040204" pitchFamily="34" charset="0"/>
                <a:ea typeface="Verdana" panose="020B0604030504040204" pitchFamily="34" charset="0"/>
                <a:cs typeface="Verdana" panose="020B0604030504040204" pitchFamily="34" charset="0"/>
              </a:rPr>
              <a:t>Lista restricţiilor: substanţele restricţionate (Anexa XVII la REACH)</a:t>
            </a:r>
            <a:endParaRPr lang="en-US" sz="1500" dirty="0">
              <a:latin typeface="Verdana" panose="020B0604030504040204" pitchFamily="34" charset="0"/>
              <a:ea typeface="Verdana" panose="020B0604030504040204" pitchFamily="34" charset="0"/>
              <a:cs typeface="Verdana" panose="020B0604030504040204" pitchFamily="34" charset="0"/>
            </a:endParaRPr>
          </a:p>
        </p:txBody>
      </p:sp>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68344" y="332656"/>
            <a:ext cx="864096" cy="1011122"/>
          </a:xfrm>
          <a:prstGeom prst="rect">
            <a:avLst/>
          </a:prstGeom>
        </p:spPr>
      </p:pic>
    </p:spTree>
    <p:extLst>
      <p:ext uri="{BB962C8B-B14F-4D97-AF65-F5344CB8AC3E}">
        <p14:creationId xmlns:p14="http://schemas.microsoft.com/office/powerpoint/2010/main" val="10787670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Alternate Process 3"/>
          <p:cNvSpPr/>
          <p:nvPr/>
        </p:nvSpPr>
        <p:spPr>
          <a:xfrm>
            <a:off x="467544" y="548680"/>
            <a:ext cx="8064896" cy="936104"/>
          </a:xfrm>
          <a:prstGeom prst="flowChartAlternateProcess">
            <a:avLst/>
          </a:prstGeom>
          <a:solidFill>
            <a:srgbClr val="008BC8"/>
          </a:solidFill>
          <a:ln>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611560" y="260648"/>
            <a:ext cx="7772400" cy="1470025"/>
          </a:xfrm>
        </p:spPr>
        <p:txBody>
          <a:bodyPr>
            <a:noAutofit/>
          </a:bodyPr>
          <a:lstStyle/>
          <a:p>
            <a:pPr lvl="0"/>
            <a:r>
              <a:rPr lang="ro-RO" sz="28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Clasificarea </a:t>
            </a:r>
            <a:r>
              <a:rPr lang="ro-RO" sz="2800" b="1" dirty="0">
                <a:solidFill>
                  <a:schemeClr val="bg1"/>
                </a:solidFill>
                <a:latin typeface="Verdana" panose="020B0604030504040204" pitchFamily="34" charset="0"/>
                <a:ea typeface="Verdana" panose="020B0604030504040204" pitchFamily="34" charset="0"/>
                <a:cs typeface="Verdana" panose="020B0604030504040204" pitchFamily="34" charset="0"/>
              </a:rPr>
              <a:t>şi etichetarea armonizate</a:t>
            </a:r>
            <a:endParaRPr lang="en-US" sz="28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15</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3" name="TextBox 2"/>
          <p:cNvSpPr txBox="1"/>
          <p:nvPr/>
        </p:nvSpPr>
        <p:spPr>
          <a:xfrm>
            <a:off x="755576" y="1844824"/>
            <a:ext cx="7776864" cy="4324261"/>
          </a:xfrm>
          <a:prstGeom prst="rect">
            <a:avLst/>
          </a:prstGeom>
          <a:noFill/>
        </p:spPr>
        <p:txBody>
          <a:bodyPr wrap="square" rtlCol="0">
            <a:spAutoFit/>
          </a:bodyPr>
          <a:lstStyle/>
          <a:p>
            <a:r>
              <a:rPr lang="ro-RO" sz="2000" b="1" dirty="0" smtClean="0">
                <a:latin typeface="Verdana" panose="020B0604030504040204" pitchFamily="34" charset="0"/>
                <a:ea typeface="Verdana" panose="020B0604030504040204" pitchFamily="34" charset="0"/>
                <a:cs typeface="Verdana" panose="020B0604030504040204" pitchFamily="34" charset="0"/>
              </a:rPr>
              <a:t>Scop</a:t>
            </a:r>
            <a:r>
              <a:rPr lang="ro-RO" sz="2000" b="1" dirty="0">
                <a:latin typeface="Verdana" panose="020B0604030504040204" pitchFamily="34" charset="0"/>
                <a:ea typeface="Verdana" panose="020B0604030504040204" pitchFamily="34" charset="0"/>
                <a:cs typeface="Verdana" panose="020B0604030504040204" pitchFamily="34" charset="0"/>
              </a:rPr>
              <a:t>: </a:t>
            </a:r>
            <a:r>
              <a:rPr lang="ro-RO" sz="2000" dirty="0">
                <a:latin typeface="Verdana" panose="020B0604030504040204" pitchFamily="34" charset="0"/>
                <a:ea typeface="Verdana" panose="020B0604030504040204" pitchFamily="34" charset="0"/>
                <a:cs typeface="Verdana" panose="020B0604030504040204" pitchFamily="34" charset="0"/>
              </a:rPr>
              <a:t>să armonizeze clasificarea anumitor substanţe chimice pentru a se asigura gestionarea adecvată a riscului. Se aplică în special:</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lvl="0" indent="-342900">
              <a:buFont typeface="Arial" pitchFamily="34" charset="0"/>
              <a:buChar char="•"/>
            </a:pPr>
            <a:r>
              <a:rPr lang="ro-RO" sz="2000" dirty="0" smtClean="0">
                <a:latin typeface="Verdana" panose="020B0604030504040204" pitchFamily="34" charset="0"/>
                <a:ea typeface="Verdana" panose="020B0604030504040204" pitchFamily="34" charset="0"/>
                <a:cs typeface="Verdana" panose="020B0604030504040204" pitchFamily="34" charset="0"/>
              </a:rPr>
              <a:t>Pentru </a:t>
            </a:r>
            <a:r>
              <a:rPr lang="ro-RO" sz="2000" dirty="0">
                <a:latin typeface="Verdana" panose="020B0604030504040204" pitchFamily="34" charset="0"/>
                <a:ea typeface="Verdana" panose="020B0604030504040204" pitchFamily="34" charset="0"/>
                <a:cs typeface="Verdana" panose="020B0604030504040204" pitchFamily="34" charset="0"/>
              </a:rPr>
              <a:t>substanţele CMR sau sensibilizante pentru căile respiratorii</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lvl="0" indent="-342900">
              <a:buFont typeface="Arial" pitchFamily="34" charset="0"/>
              <a:buChar char="•"/>
            </a:pPr>
            <a:r>
              <a:rPr lang="ro-RO" sz="2000" dirty="0">
                <a:latin typeface="Verdana" panose="020B0604030504040204" pitchFamily="34" charset="0"/>
                <a:ea typeface="Verdana" panose="020B0604030504040204" pitchFamily="34" charset="0"/>
                <a:cs typeface="Verdana" panose="020B0604030504040204" pitchFamily="34" charset="0"/>
              </a:rPr>
              <a:t>Pentru substanţele active din produsele </a:t>
            </a:r>
            <a:r>
              <a:rPr lang="ro-RO" sz="2000" dirty="0" err="1">
                <a:latin typeface="Verdana" panose="020B0604030504040204" pitchFamily="34" charset="0"/>
                <a:ea typeface="Verdana" panose="020B0604030504040204" pitchFamily="34" charset="0"/>
                <a:cs typeface="Verdana" panose="020B0604030504040204" pitchFamily="34" charset="0"/>
              </a:rPr>
              <a:t>biocide</a:t>
            </a:r>
            <a:r>
              <a:rPr lang="ro-RO" sz="2000" dirty="0">
                <a:latin typeface="Verdana" panose="020B0604030504040204" pitchFamily="34" charset="0"/>
                <a:ea typeface="Verdana" panose="020B0604030504040204" pitchFamily="34" charset="0"/>
                <a:cs typeface="Verdana" panose="020B0604030504040204" pitchFamily="34" charset="0"/>
              </a:rPr>
              <a:t> sau </a:t>
            </a:r>
            <a:r>
              <a:rPr lang="en-US" sz="2000" dirty="0" smtClean="0">
                <a:latin typeface="Verdana" panose="020B0604030504040204" pitchFamily="34" charset="0"/>
                <a:ea typeface="Verdana" panose="020B0604030504040204" pitchFamily="34" charset="0"/>
                <a:cs typeface="Verdana" panose="020B0604030504040204" pitchFamily="34" charset="0"/>
              </a:rPr>
              <a:t>din </a:t>
            </a:r>
            <a:r>
              <a:rPr lang="ro-RO" sz="2000" dirty="0" smtClean="0">
                <a:latin typeface="Verdana" panose="020B0604030504040204" pitchFamily="34" charset="0"/>
                <a:ea typeface="Verdana" panose="020B0604030504040204" pitchFamily="34" charset="0"/>
                <a:cs typeface="Verdana" panose="020B0604030504040204" pitchFamily="34" charset="0"/>
              </a:rPr>
              <a:t>produsele </a:t>
            </a:r>
            <a:r>
              <a:rPr lang="ro-RO" sz="2000" dirty="0">
                <a:latin typeface="Verdana" panose="020B0604030504040204" pitchFamily="34" charset="0"/>
                <a:ea typeface="Verdana" panose="020B0604030504040204" pitchFamily="34" charset="0"/>
                <a:cs typeface="Verdana" panose="020B0604030504040204" pitchFamily="34" charset="0"/>
              </a:rPr>
              <a:t>de protecţie a plantelor</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lvl="0" indent="-342900">
              <a:buFont typeface="Arial" pitchFamily="34" charset="0"/>
              <a:buChar char="•"/>
            </a:pPr>
            <a:r>
              <a:rPr lang="ro-RO" sz="2000" dirty="0">
                <a:latin typeface="Verdana" panose="020B0604030504040204" pitchFamily="34" charset="0"/>
                <a:ea typeface="Verdana" panose="020B0604030504040204" pitchFamily="34" charset="0"/>
                <a:cs typeface="Verdana" panose="020B0604030504040204" pitchFamily="34" charset="0"/>
              </a:rPr>
              <a:t>Atunci când </a:t>
            </a:r>
            <a:r>
              <a:rPr lang="ro-RO" sz="2000" dirty="0">
                <a:latin typeface="Verdana" panose="020B0604030504040204" pitchFamily="34" charset="0"/>
                <a:ea typeface="Verdana" panose="020B0604030504040204" pitchFamily="34" charset="0"/>
                <a:cs typeface="Verdana" panose="020B0604030504040204" pitchFamily="34" charset="0"/>
              </a:rPr>
              <a:t>este </a:t>
            </a:r>
            <a:r>
              <a:rPr lang="ro-RO" sz="2000" dirty="0" smtClean="0">
                <a:latin typeface="Verdana" panose="020B0604030504040204" pitchFamily="34" charset="0"/>
                <a:ea typeface="Verdana" panose="020B0604030504040204" pitchFamily="34" charset="0"/>
                <a:cs typeface="Verdana" panose="020B0604030504040204" pitchFamily="34" charset="0"/>
              </a:rPr>
              <a:t>justificată</a:t>
            </a:r>
            <a:r>
              <a:rPr lang="en-US" sz="2000" dirty="0" smtClean="0">
                <a:latin typeface="Verdana" panose="020B0604030504040204" pitchFamily="34" charset="0"/>
                <a:ea typeface="Verdana" panose="020B0604030504040204" pitchFamily="34" charset="0"/>
                <a:cs typeface="Verdana" panose="020B0604030504040204" pitchFamily="34" charset="0"/>
              </a:rPr>
              <a:t> </a:t>
            </a:r>
            <a:r>
              <a:rPr lang="ro-RO" sz="2000" dirty="0" smtClean="0">
                <a:latin typeface="Verdana" panose="020B0604030504040204" pitchFamily="34" charset="0"/>
                <a:ea typeface="Verdana" panose="020B0604030504040204" pitchFamily="34" charset="0"/>
                <a:cs typeface="Verdana" panose="020B0604030504040204" pitchFamily="34" charset="0"/>
              </a:rPr>
              <a:t>clasificarea </a:t>
            </a:r>
            <a:r>
              <a:rPr lang="ro-RO" sz="2000" dirty="0">
                <a:latin typeface="Verdana" panose="020B0604030504040204" pitchFamily="34" charset="0"/>
                <a:ea typeface="Verdana" panose="020B0604030504040204" pitchFamily="34" charset="0"/>
                <a:cs typeface="Verdana" panose="020B0604030504040204" pitchFamily="34" charset="0"/>
              </a:rPr>
              <a:t>la nivelul </a:t>
            </a:r>
            <a:r>
              <a:rPr lang="ro-RO" sz="2000" dirty="0" smtClean="0">
                <a:latin typeface="Verdana" panose="020B0604030504040204" pitchFamily="34" charset="0"/>
                <a:ea typeface="Verdana" panose="020B0604030504040204" pitchFamily="34" charset="0"/>
                <a:cs typeface="Verdana" panose="020B0604030504040204" pitchFamily="34" charset="0"/>
              </a:rPr>
              <a:t>UE</a:t>
            </a:r>
            <a:endParaRPr lang="en-US" sz="2000" dirty="0">
              <a:latin typeface="Verdana" panose="020B0604030504040204" pitchFamily="34" charset="0"/>
              <a:ea typeface="Verdana" panose="020B0604030504040204" pitchFamily="34" charset="0"/>
              <a:cs typeface="Verdana" panose="020B0604030504040204" pitchFamily="34" charset="0"/>
            </a:endParaRPr>
          </a:p>
          <a:p>
            <a:pPr>
              <a:spcBef>
                <a:spcPts val="600"/>
              </a:spcBef>
            </a:pPr>
            <a:endParaRPr lang="en-GB" sz="2000" dirty="0" smtClean="0">
              <a:latin typeface="Verdana" panose="020B0604030504040204" pitchFamily="34" charset="0"/>
              <a:ea typeface="Verdana" panose="020B0604030504040204" pitchFamily="34" charset="0"/>
              <a:cs typeface="Verdana" panose="020B0604030504040204" pitchFamily="34" charset="0"/>
            </a:endParaRPr>
          </a:p>
          <a:p>
            <a:pPr>
              <a:spcBef>
                <a:spcPts val="600"/>
              </a:spcBef>
            </a:pPr>
            <a:r>
              <a:rPr lang="en-GB" sz="1500" dirty="0" smtClean="0">
                <a:latin typeface="Verdana" panose="020B0604030504040204" pitchFamily="34" charset="0"/>
                <a:ea typeface="Verdana" panose="020B0604030504040204" pitchFamily="34" charset="0"/>
                <a:cs typeface="Verdana" panose="020B0604030504040204" pitchFamily="34" charset="0"/>
                <a:hlinkClick r:id="rId3"/>
              </a:rPr>
              <a:t>http://echa.europa.eu/addressing-chemicals-of-concern/harmonised-classification-and-labelling</a:t>
            </a:r>
            <a:endParaRPr lang="en-GB" sz="1500" dirty="0" smtClean="0">
              <a:latin typeface="Verdana" panose="020B0604030504040204" pitchFamily="34" charset="0"/>
              <a:ea typeface="Verdana" panose="020B0604030504040204" pitchFamily="34" charset="0"/>
              <a:cs typeface="Verdana" panose="020B0604030504040204" pitchFamily="34" charset="0"/>
            </a:endParaRPr>
          </a:p>
          <a:p>
            <a:pPr>
              <a:spcBef>
                <a:spcPts val="600"/>
              </a:spcBef>
            </a:pPr>
            <a:endParaRPr lang="en-GB" sz="1500" dirty="0" smtClean="0">
              <a:latin typeface="Verdana" panose="020B0604030504040204" pitchFamily="34" charset="0"/>
              <a:ea typeface="Verdana" panose="020B0604030504040204" pitchFamily="34" charset="0"/>
              <a:cs typeface="Verdana" panose="020B0604030504040204" pitchFamily="34" charset="0"/>
            </a:endParaRPr>
          </a:p>
          <a:p>
            <a:pPr>
              <a:spcBef>
                <a:spcPts val="600"/>
              </a:spcBef>
            </a:pPr>
            <a:r>
              <a:rPr lang="ro-RO" sz="1500" dirty="0" smtClean="0">
                <a:latin typeface="Verdana" panose="020B0604030504040204" pitchFamily="34" charset="0"/>
                <a:ea typeface="Verdana" panose="020B0604030504040204" pitchFamily="34" charset="0"/>
                <a:cs typeface="Verdana" panose="020B0604030504040204" pitchFamily="34" charset="0"/>
              </a:rPr>
              <a:t>Întrebări </a:t>
            </a:r>
            <a:r>
              <a:rPr lang="en-GB" sz="1500" dirty="0" smtClean="0">
                <a:latin typeface="Verdana" panose="020B0604030504040204" pitchFamily="34" charset="0"/>
                <a:ea typeface="Verdana" panose="020B0604030504040204" pitchFamily="34" charset="0"/>
                <a:cs typeface="Verdana" panose="020B0604030504040204" pitchFamily="34" charset="0"/>
              </a:rPr>
              <a:t>&amp;</a:t>
            </a:r>
            <a:r>
              <a:rPr lang="ro-RO" sz="1500" dirty="0" smtClean="0">
                <a:latin typeface="Verdana" panose="020B0604030504040204" pitchFamily="34" charset="0"/>
                <a:ea typeface="Verdana" panose="020B0604030504040204" pitchFamily="34" charset="0"/>
                <a:cs typeface="Verdana" panose="020B0604030504040204" pitchFamily="34" charset="0"/>
              </a:rPr>
              <a:t> răspunsuri</a:t>
            </a:r>
            <a:r>
              <a:rPr lang="en-GB" sz="1500" dirty="0" smtClean="0">
                <a:latin typeface="Verdana" panose="020B0604030504040204" pitchFamily="34" charset="0"/>
                <a:ea typeface="Verdana" panose="020B0604030504040204" pitchFamily="34" charset="0"/>
                <a:cs typeface="Verdana" panose="020B0604030504040204" pitchFamily="34" charset="0"/>
              </a:rPr>
              <a:t>: </a:t>
            </a:r>
            <a:r>
              <a:rPr lang="en-GB" sz="1500" dirty="0" smtClean="0">
                <a:latin typeface="Verdana" panose="020B0604030504040204" pitchFamily="34" charset="0"/>
                <a:ea typeface="Verdana" panose="020B0604030504040204" pitchFamily="34" charset="0"/>
                <a:cs typeface="Verdana" panose="020B0604030504040204" pitchFamily="34" charset="0"/>
                <a:hlinkClick r:id="rId4"/>
              </a:rPr>
              <a:t>http://echa.europa.eu/qa-display/-/qadisplay/5s1R/view/clp/annex+vi+to+clp</a:t>
            </a:r>
            <a:endParaRPr lang="en-GB" sz="1500" dirty="0" smtClean="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2763026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95536" y="404664"/>
            <a:ext cx="8278071" cy="151216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r>
              <a:rPr lang="ro-RO" sz="2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Clasificarea </a:t>
            </a:r>
            <a:r>
              <a:rPr lang="ro-RO" sz="2600" b="1" dirty="0">
                <a:solidFill>
                  <a:srgbClr val="0046AD"/>
                </a:solidFill>
                <a:latin typeface="Verdana" panose="020B0604030504040204" pitchFamily="34" charset="0"/>
                <a:ea typeface="Verdana" panose="020B0604030504040204" pitchFamily="34" charset="0"/>
                <a:cs typeface="Verdana" panose="020B0604030504040204" pitchFamily="34" charset="0"/>
              </a:rPr>
              <a:t>şi etichetarea armonizate</a:t>
            </a:r>
            <a:endParaRPr lang="en-US" sz="2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a:p>
            <a:r>
              <a:rPr lang="ro-RO" sz="2600" b="1" dirty="0">
                <a:solidFill>
                  <a:srgbClr val="0046AD"/>
                </a:solidFill>
                <a:latin typeface="Verdana" panose="020B0604030504040204" pitchFamily="34" charset="0"/>
                <a:ea typeface="Verdana" panose="020B0604030504040204" pitchFamily="34" charset="0"/>
                <a:cs typeface="Verdana" panose="020B0604030504040204" pitchFamily="34" charset="0"/>
              </a:rPr>
              <a:t>(CLH) privire de ansamblu a procesului</a:t>
            </a:r>
            <a:endParaRPr lang="en-US" sz="2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48"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16</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grpSp>
        <p:nvGrpSpPr>
          <p:cNvPr id="7" name="Group 6"/>
          <p:cNvGrpSpPr/>
          <p:nvPr/>
        </p:nvGrpSpPr>
        <p:grpSpPr>
          <a:xfrm>
            <a:off x="467544" y="3017258"/>
            <a:ext cx="8246634" cy="1032410"/>
            <a:chOff x="573838" y="3017258"/>
            <a:chExt cx="8246634" cy="1032410"/>
          </a:xfrm>
          <a:effectLst/>
        </p:grpSpPr>
        <p:sp>
          <p:nvSpPr>
            <p:cNvPr id="45" name="Flowchart: Alternate Process 44"/>
            <p:cNvSpPr/>
            <p:nvPr/>
          </p:nvSpPr>
          <p:spPr>
            <a:xfrm>
              <a:off x="2051720" y="3017258"/>
              <a:ext cx="6768752" cy="987806"/>
            </a:xfrm>
            <a:prstGeom prst="flowChartAlternateProcess">
              <a:avLst/>
            </a:prstGeom>
            <a:solidFill>
              <a:srgbClr val="008BC8"/>
            </a:solidFill>
            <a:ln>
              <a:solidFill>
                <a:srgbClr val="008BC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ounded Rectangle 39"/>
            <p:cNvSpPr/>
            <p:nvPr/>
          </p:nvSpPr>
          <p:spPr>
            <a:xfrm>
              <a:off x="7342590" y="3097443"/>
              <a:ext cx="1368152" cy="796453"/>
            </a:xfrm>
            <a:prstGeom prst="roundRect">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TextBox 40"/>
            <p:cNvSpPr txBox="1"/>
            <p:nvPr/>
          </p:nvSpPr>
          <p:spPr>
            <a:xfrm>
              <a:off x="7266506" y="3110949"/>
              <a:ext cx="1516244" cy="938719"/>
            </a:xfrm>
            <a:prstGeom prst="rect">
              <a:avLst/>
            </a:prstGeom>
            <a:noFill/>
            <a:ln>
              <a:noFill/>
            </a:ln>
          </p:spPr>
          <p:txBody>
            <a:bodyPr wrap="square" rtlCol="0">
              <a:spAutoFit/>
            </a:bodyPr>
            <a:lstStyle/>
            <a:p>
              <a:pPr algn="ctr"/>
              <a:r>
                <a:rPr lang="vi-VN"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Lista </a:t>
              </a:r>
              <a:r>
                <a:rPr lang="vi-VN" sz="1100" b="1" dirty="0">
                  <a:solidFill>
                    <a:srgbClr val="008BC8"/>
                  </a:solidFill>
                  <a:latin typeface="Verdana" panose="020B0604030504040204" pitchFamily="34" charset="0"/>
                  <a:ea typeface="Verdana" panose="020B0604030504040204" pitchFamily="34" charset="0"/>
                  <a:cs typeface="Verdana" panose="020B0604030504040204" pitchFamily="34" charset="0"/>
                </a:rPr>
                <a:t>clasificărilor şi etichetărilor armonizate</a:t>
              </a:r>
            </a:p>
            <a:p>
              <a:pPr algn="ctr"/>
              <a:r>
                <a:rPr lang="en-GB" sz="1100" b="1" dirty="0">
                  <a:solidFill>
                    <a:srgbClr val="008BC8"/>
                  </a:solidFill>
                  <a:latin typeface="Verdana" panose="020B0604030504040204" pitchFamily="34" charset="0"/>
                  <a:ea typeface="Verdana" panose="020B0604030504040204" pitchFamily="34" charset="0"/>
                  <a:cs typeface="Verdana" panose="020B0604030504040204" pitchFamily="34" charset="0"/>
                </a:rPr>
                <a:t> </a:t>
              </a:r>
            </a:p>
          </p:txBody>
        </p:sp>
        <p:sp>
          <p:nvSpPr>
            <p:cNvPr id="10" name="Rounded Rectangle 9"/>
            <p:cNvSpPr/>
            <p:nvPr/>
          </p:nvSpPr>
          <p:spPr>
            <a:xfrm>
              <a:off x="2158015" y="3111547"/>
              <a:ext cx="936104" cy="768244"/>
            </a:xfrm>
            <a:prstGeom prst="roundRect">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Diamond 10"/>
            <p:cNvSpPr/>
            <p:nvPr/>
          </p:nvSpPr>
          <p:spPr>
            <a:xfrm>
              <a:off x="6152100" y="3133214"/>
              <a:ext cx="932028" cy="724911"/>
            </a:xfrm>
            <a:prstGeom prst="diamond">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Flowchart: Alternate Process 16"/>
            <p:cNvSpPr/>
            <p:nvPr/>
          </p:nvSpPr>
          <p:spPr>
            <a:xfrm>
              <a:off x="3454157" y="3099625"/>
              <a:ext cx="1296144" cy="792088"/>
            </a:xfrm>
            <a:prstGeom prst="flowChartAlternateProcess">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p:cNvSpPr txBox="1"/>
            <p:nvPr/>
          </p:nvSpPr>
          <p:spPr>
            <a:xfrm>
              <a:off x="2158014" y="3280226"/>
              <a:ext cx="1008112" cy="430887"/>
            </a:xfrm>
            <a:prstGeom prst="rect">
              <a:avLst/>
            </a:prstGeom>
            <a:noFill/>
          </p:spPr>
          <p:txBody>
            <a:bodyPr wrap="square" rtlCol="0">
              <a:spAutoFit/>
            </a:bodyPr>
            <a:lstStyle/>
            <a:p>
              <a:pPr algn="ctr"/>
              <a:r>
                <a:rPr lang="ro-RO" sz="1100" b="1" dirty="0">
                  <a:solidFill>
                    <a:srgbClr val="008BC8"/>
                  </a:solidFill>
                  <a:latin typeface="Verdana" panose="020B0604030504040204" pitchFamily="34" charset="0"/>
                  <a:ea typeface="Verdana" panose="020B0604030504040204" pitchFamily="34" charset="0"/>
                  <a:cs typeface="Verdana" panose="020B0604030504040204" pitchFamily="34" charset="0"/>
                </a:rPr>
                <a:t>Propunere </a:t>
              </a:r>
              <a:r>
                <a:rPr lang="ro-RO"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CLH</a:t>
              </a:r>
              <a:endParaRPr lang="en-US"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25" name="TextBox 24"/>
            <p:cNvSpPr txBox="1"/>
            <p:nvPr/>
          </p:nvSpPr>
          <p:spPr>
            <a:xfrm>
              <a:off x="3450081" y="3280226"/>
              <a:ext cx="1300220" cy="430887"/>
            </a:xfrm>
            <a:prstGeom prst="rect">
              <a:avLst/>
            </a:prstGeom>
            <a:noFill/>
          </p:spPr>
          <p:txBody>
            <a:bodyPr wrap="square" rtlCol="0">
              <a:spAutoFit/>
            </a:bodyPr>
            <a:lstStyle/>
            <a:p>
              <a:pPr algn="ctr"/>
              <a:r>
                <a:rPr lang="vi-VN"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Consultare publică</a:t>
              </a:r>
              <a:endParaRPr lang="vi-VN"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31" name="TextBox 30"/>
            <p:cNvSpPr txBox="1"/>
            <p:nvPr/>
          </p:nvSpPr>
          <p:spPr>
            <a:xfrm>
              <a:off x="3166126" y="3387669"/>
              <a:ext cx="253746" cy="216000"/>
            </a:xfrm>
            <a:prstGeom prst="rightArrow">
              <a:avLst/>
            </a:prstGeom>
            <a:solidFill>
              <a:srgbClr val="FF9900"/>
            </a:solidFill>
            <a:ln>
              <a:solidFill>
                <a:srgbClr val="FF9900"/>
              </a:solidFill>
            </a:ln>
          </p:spPr>
          <p:txBody>
            <a:bodyPr wrap="square" rtlCol="0">
              <a:spAutoFit/>
            </a:bodyPr>
            <a:lstStyle/>
            <a:p>
              <a:pPr algn="ctr"/>
              <a:endParaRPr lang="en-GB" sz="1000" b="1" dirty="0">
                <a:solidFill>
                  <a:schemeClr val="bg1"/>
                </a:solidFill>
              </a:endParaRPr>
            </a:p>
          </p:txBody>
        </p:sp>
        <p:sp>
          <p:nvSpPr>
            <p:cNvPr id="38" name="Flowchart: Alternate Process 37"/>
            <p:cNvSpPr/>
            <p:nvPr/>
          </p:nvSpPr>
          <p:spPr>
            <a:xfrm>
              <a:off x="5038335" y="3085621"/>
              <a:ext cx="830876" cy="820096"/>
            </a:xfrm>
            <a:prstGeom prst="flowChartAlternateProcess">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TextBox 38"/>
            <p:cNvSpPr txBox="1"/>
            <p:nvPr/>
          </p:nvSpPr>
          <p:spPr>
            <a:xfrm>
              <a:off x="5038334" y="3280226"/>
              <a:ext cx="830876" cy="430887"/>
            </a:xfrm>
            <a:prstGeom prst="rect">
              <a:avLst/>
            </a:prstGeom>
            <a:noFill/>
          </p:spPr>
          <p:txBody>
            <a:bodyPr wrap="square" rtlCol="0">
              <a:spAutoFit/>
            </a:bodyPr>
            <a:lstStyle/>
            <a:p>
              <a:pPr algn="ctr"/>
              <a:r>
                <a:rPr lang="vi-VN"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Opinia RAC</a:t>
              </a:r>
              <a:endParaRPr lang="vi-VN"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42" name="TextBox 41"/>
            <p:cNvSpPr txBox="1"/>
            <p:nvPr/>
          </p:nvSpPr>
          <p:spPr>
            <a:xfrm>
              <a:off x="4784588" y="3387669"/>
              <a:ext cx="253746" cy="216000"/>
            </a:xfrm>
            <a:prstGeom prst="rightArrow">
              <a:avLst/>
            </a:prstGeom>
            <a:solidFill>
              <a:srgbClr val="FF9900"/>
            </a:solidFill>
            <a:ln>
              <a:solidFill>
                <a:srgbClr val="FF9900"/>
              </a:solidFill>
            </a:ln>
          </p:spPr>
          <p:txBody>
            <a:bodyPr wrap="square" rtlCol="0">
              <a:spAutoFit/>
            </a:bodyPr>
            <a:lstStyle/>
            <a:p>
              <a:pPr algn="ctr"/>
              <a:endParaRPr lang="en-GB" sz="1000" b="1" dirty="0">
                <a:solidFill>
                  <a:schemeClr val="bg1"/>
                </a:solidFill>
              </a:endParaRPr>
            </a:p>
          </p:txBody>
        </p:sp>
        <p:sp>
          <p:nvSpPr>
            <p:cNvPr id="43" name="TextBox 42"/>
            <p:cNvSpPr txBox="1"/>
            <p:nvPr/>
          </p:nvSpPr>
          <p:spPr>
            <a:xfrm>
              <a:off x="5902430" y="3387669"/>
              <a:ext cx="253746" cy="216000"/>
            </a:xfrm>
            <a:prstGeom prst="rightArrow">
              <a:avLst/>
            </a:prstGeom>
            <a:solidFill>
              <a:srgbClr val="FF9900"/>
            </a:solidFill>
            <a:ln>
              <a:solidFill>
                <a:srgbClr val="FF9900"/>
              </a:solidFill>
            </a:ln>
          </p:spPr>
          <p:txBody>
            <a:bodyPr wrap="square" rtlCol="0">
              <a:spAutoFit/>
            </a:bodyPr>
            <a:lstStyle/>
            <a:p>
              <a:pPr algn="ctr"/>
              <a:endParaRPr lang="en-GB" sz="1000" b="1" dirty="0">
                <a:solidFill>
                  <a:schemeClr val="bg1"/>
                </a:solidFill>
              </a:endParaRPr>
            </a:p>
          </p:txBody>
        </p:sp>
        <p:sp>
          <p:nvSpPr>
            <p:cNvPr id="44" name="TextBox 43"/>
            <p:cNvSpPr txBox="1"/>
            <p:nvPr/>
          </p:nvSpPr>
          <p:spPr>
            <a:xfrm>
              <a:off x="7088844" y="3387669"/>
              <a:ext cx="253746" cy="216000"/>
            </a:xfrm>
            <a:prstGeom prst="rightArrow">
              <a:avLst/>
            </a:prstGeom>
            <a:solidFill>
              <a:srgbClr val="FF9900"/>
            </a:solidFill>
            <a:ln>
              <a:solidFill>
                <a:srgbClr val="FF9900"/>
              </a:solidFill>
            </a:ln>
          </p:spPr>
          <p:txBody>
            <a:bodyPr wrap="square" rtlCol="0">
              <a:spAutoFit/>
            </a:bodyPr>
            <a:lstStyle/>
            <a:p>
              <a:pPr algn="ctr"/>
              <a:endParaRPr lang="en-GB" sz="1000" b="1" dirty="0">
                <a:solidFill>
                  <a:schemeClr val="bg1"/>
                </a:solidFill>
              </a:endParaRPr>
            </a:p>
          </p:txBody>
        </p:sp>
        <p:sp>
          <p:nvSpPr>
            <p:cNvPr id="27" name="TextBox 26"/>
            <p:cNvSpPr txBox="1"/>
            <p:nvPr/>
          </p:nvSpPr>
          <p:spPr>
            <a:xfrm>
              <a:off x="6152099" y="3364864"/>
              <a:ext cx="898384" cy="261610"/>
            </a:xfrm>
            <a:prstGeom prst="rect">
              <a:avLst/>
            </a:prstGeom>
            <a:noFill/>
          </p:spPr>
          <p:txBody>
            <a:bodyPr wrap="square" rtlCol="0">
              <a:spAutoFit/>
            </a:bodyPr>
            <a:lstStyle/>
            <a:p>
              <a:pPr algn="ctr"/>
              <a:r>
                <a:rPr lang="en-GB" sz="1100" b="1" dirty="0" err="1" smtClean="0">
                  <a:solidFill>
                    <a:srgbClr val="008BC8"/>
                  </a:solidFill>
                  <a:latin typeface="Verdana" panose="020B0604030504040204" pitchFamily="34" charset="0"/>
                  <a:ea typeface="Verdana" panose="020B0604030504040204" pitchFamily="34" charset="0"/>
                  <a:cs typeface="Verdana" panose="020B0604030504040204" pitchFamily="34" charset="0"/>
                </a:rPr>
                <a:t>Decizia</a:t>
              </a:r>
              <a:endParaRPr lang="en-GB"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9" name="Rounded Rectangle 8"/>
            <p:cNvSpPr/>
            <p:nvPr/>
          </p:nvSpPr>
          <p:spPr>
            <a:xfrm>
              <a:off x="573839" y="3097443"/>
              <a:ext cx="1080120" cy="796453"/>
            </a:xfrm>
            <a:prstGeom prst="roundRect">
              <a:avLst/>
            </a:prstGeom>
            <a:solidFill>
              <a:schemeClr val="bg1"/>
            </a:solidFill>
            <a:ln w="38100">
              <a:solidFill>
                <a:srgbClr val="008BC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Box 18"/>
            <p:cNvSpPr txBox="1"/>
            <p:nvPr/>
          </p:nvSpPr>
          <p:spPr>
            <a:xfrm>
              <a:off x="573838" y="3280226"/>
              <a:ext cx="1080120" cy="430887"/>
            </a:xfrm>
            <a:prstGeom prst="rect">
              <a:avLst/>
            </a:prstGeom>
            <a:noFill/>
          </p:spPr>
          <p:txBody>
            <a:bodyPr wrap="square" rtlCol="0">
              <a:spAutoFit/>
            </a:bodyPr>
            <a:lstStyle/>
            <a:p>
              <a:pPr algn="ctr"/>
              <a:r>
                <a:rPr lang="ro-RO"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Registrul intenţiilor</a:t>
              </a:r>
              <a:endParaRPr lang="en-US"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28" name="TextBox 27"/>
            <p:cNvSpPr txBox="1"/>
            <p:nvPr/>
          </p:nvSpPr>
          <p:spPr>
            <a:xfrm>
              <a:off x="1725966" y="3387669"/>
              <a:ext cx="253746" cy="216000"/>
            </a:xfrm>
            <a:prstGeom prst="rightArrow">
              <a:avLst/>
            </a:prstGeom>
            <a:solidFill>
              <a:srgbClr val="FF9900"/>
            </a:solidFill>
            <a:ln>
              <a:solidFill>
                <a:srgbClr val="FF9900"/>
              </a:solidFill>
            </a:ln>
          </p:spPr>
          <p:txBody>
            <a:bodyPr wrap="square" rtlCol="0">
              <a:spAutoFit/>
            </a:bodyPr>
            <a:lstStyle/>
            <a:p>
              <a:pPr algn="ctr"/>
              <a:endParaRPr lang="en-GB" sz="1000" b="1" dirty="0">
                <a:solidFill>
                  <a:schemeClr val="bg1"/>
                </a:solidFill>
              </a:endParaRPr>
            </a:p>
          </p:txBody>
        </p:sp>
      </p:grpSp>
    </p:spTree>
    <p:extLst>
      <p:ext uri="{BB962C8B-B14F-4D97-AF65-F5344CB8AC3E}">
        <p14:creationId xmlns:p14="http://schemas.microsoft.com/office/powerpoint/2010/main" val="32401872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404664"/>
            <a:ext cx="7772400" cy="1080120"/>
          </a:xfrm>
        </p:spPr>
        <p:txBody>
          <a:bodyPr>
            <a:noAutofit/>
          </a:bodyPr>
          <a:lstStyle/>
          <a:p>
            <a:pPr lvl="0" algn="l"/>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Registrul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intenţiilor CLH </a:t>
            </a:r>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curente</a:t>
            </a:r>
            <a:endParaRPr lang="en-GB"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17</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3" name="TextBox 2"/>
          <p:cNvSpPr txBox="1"/>
          <p:nvPr/>
        </p:nvSpPr>
        <p:spPr>
          <a:xfrm>
            <a:off x="755576" y="1616522"/>
            <a:ext cx="6120680" cy="2708434"/>
          </a:xfrm>
          <a:prstGeom prst="rect">
            <a:avLst/>
          </a:prstGeom>
          <a:noFill/>
        </p:spPr>
        <p:txBody>
          <a:bodyPr wrap="square" rtlCol="0">
            <a:spAutoFit/>
          </a:bodyPr>
          <a:lstStyle/>
          <a:p>
            <a:pPr marL="342900" lvl="0" indent="-342900">
              <a:spcAft>
                <a:spcPts val="1200"/>
              </a:spcAft>
              <a:buFont typeface="Arial" pitchFamily="34" charset="0"/>
              <a:buChar char="•"/>
            </a:pPr>
            <a:r>
              <a:rPr lang="ro-RO" sz="2000" dirty="0">
                <a:latin typeface="Verdana" panose="020B0604030504040204" pitchFamily="34" charset="0"/>
                <a:ea typeface="Verdana" panose="020B0604030504040204" pitchFamily="34" charset="0"/>
                <a:cs typeface="Verdana" panose="020B0604030504040204" pitchFamily="34" charset="0"/>
              </a:rPr>
              <a:t>Ca prin pas, statele membre sau industria (utilizatori din aval, producători, importatori</a:t>
            </a:r>
            <a:r>
              <a:rPr lang="ro-RO" sz="2000" dirty="0" smtClean="0">
                <a:latin typeface="Verdana" panose="020B0604030504040204" pitchFamily="34" charset="0"/>
                <a:ea typeface="Verdana" panose="020B0604030504040204" pitchFamily="34" charset="0"/>
                <a:cs typeface="Verdana" panose="020B0604030504040204" pitchFamily="34" charset="0"/>
              </a:rPr>
              <a:t>)</a:t>
            </a:r>
            <a:r>
              <a:rPr lang="en-US" sz="2000" dirty="0" smtClean="0">
                <a:latin typeface="Verdana" panose="020B0604030504040204" pitchFamily="34" charset="0"/>
                <a:ea typeface="Verdana" panose="020B0604030504040204" pitchFamily="34" charset="0"/>
                <a:cs typeface="Verdana" panose="020B0604030504040204" pitchFamily="34" charset="0"/>
              </a:rPr>
              <a:t>,</a:t>
            </a:r>
            <a:r>
              <a:rPr lang="ro-RO" sz="2000" dirty="0" smtClean="0">
                <a:latin typeface="Verdana" panose="020B0604030504040204" pitchFamily="34" charset="0"/>
                <a:ea typeface="Verdana" panose="020B0604030504040204" pitchFamily="34" charset="0"/>
                <a:cs typeface="Verdana" panose="020B0604030504040204" pitchFamily="34" charset="0"/>
              </a:rPr>
              <a:t> </a:t>
            </a:r>
            <a:r>
              <a:rPr lang="ro-RO" sz="2000" dirty="0">
                <a:latin typeface="Verdana" panose="020B0604030504040204" pitchFamily="34" charset="0"/>
                <a:ea typeface="Verdana" panose="020B0604030504040204" pitchFamily="34" charset="0"/>
                <a:cs typeface="Verdana" panose="020B0604030504040204" pitchFamily="34" charset="0"/>
              </a:rPr>
              <a:t>de </a:t>
            </a:r>
            <a:r>
              <a:rPr lang="ro-RO" sz="2000" dirty="0" smtClean="0">
                <a:latin typeface="Verdana" panose="020B0604030504040204" pitchFamily="34" charset="0"/>
                <a:ea typeface="Verdana" panose="020B0604030504040204" pitchFamily="34" charset="0"/>
                <a:cs typeface="Verdana" panose="020B0604030504040204" pitchFamily="34" charset="0"/>
              </a:rPr>
              <a:t>obicei</a:t>
            </a:r>
            <a:r>
              <a:rPr lang="en-US" sz="2000" dirty="0" smtClean="0">
                <a:latin typeface="Verdana" panose="020B0604030504040204" pitchFamily="34" charset="0"/>
                <a:ea typeface="Verdana" panose="020B0604030504040204" pitchFamily="34" charset="0"/>
                <a:cs typeface="Verdana" panose="020B0604030504040204" pitchFamily="34" charset="0"/>
              </a:rPr>
              <a:t>,</a:t>
            </a:r>
            <a:r>
              <a:rPr lang="ro-RO" sz="2000" dirty="0" smtClean="0">
                <a:latin typeface="Verdana" panose="020B0604030504040204" pitchFamily="34" charset="0"/>
                <a:ea typeface="Verdana" panose="020B0604030504040204" pitchFamily="34" charset="0"/>
                <a:cs typeface="Verdana" panose="020B0604030504040204" pitchFamily="34" charset="0"/>
              </a:rPr>
              <a:t> </a:t>
            </a:r>
            <a:r>
              <a:rPr lang="ro-RO" sz="2000" dirty="0">
                <a:latin typeface="Verdana" panose="020B0604030504040204" pitchFamily="34" charset="0"/>
                <a:ea typeface="Verdana" panose="020B0604030504040204" pitchFamily="34" charset="0"/>
                <a:cs typeface="Verdana" panose="020B0604030504040204" pitchFamily="34" charset="0"/>
              </a:rPr>
              <a:t>informează toate părţile interesate de intenţia lor de a depune o propunere de armonizare a clasificării şi etichetării substanţei</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lvl="0" indent="-342900">
              <a:spcAft>
                <a:spcPts val="1200"/>
              </a:spcAft>
              <a:buFont typeface="Arial" pitchFamily="34" charset="0"/>
              <a:buChar char="•"/>
            </a:pPr>
            <a:r>
              <a:rPr lang="ro-RO" sz="2000" dirty="0">
                <a:latin typeface="Verdana" panose="020B0604030504040204" pitchFamily="34" charset="0"/>
                <a:ea typeface="Verdana" panose="020B0604030504040204" pitchFamily="34" charset="0"/>
                <a:cs typeface="Verdana" panose="020B0604030504040204" pitchFamily="34" charset="0"/>
              </a:rPr>
              <a:t>Intenţia este publicată în registrul intenţiilor, pe site-ul </a:t>
            </a:r>
            <a:r>
              <a:rPr lang="ro-RO" sz="2000" dirty="0" smtClean="0">
                <a:latin typeface="Verdana" panose="020B0604030504040204" pitchFamily="34" charset="0"/>
                <a:ea typeface="Verdana" panose="020B0604030504040204" pitchFamily="34" charset="0"/>
                <a:cs typeface="Verdana" panose="020B0604030504040204" pitchFamily="34" charset="0"/>
              </a:rPr>
              <a:t>ECHA</a:t>
            </a:r>
            <a:endParaRPr lang="en-US" sz="2000" dirty="0">
              <a:latin typeface="Verdana" panose="020B0604030504040204" pitchFamily="34" charset="0"/>
              <a:ea typeface="Verdana" panose="020B0604030504040204" pitchFamily="34" charset="0"/>
              <a:cs typeface="Verdana" panose="020B0604030504040204" pitchFamily="34" charset="0"/>
            </a:endParaRPr>
          </a:p>
        </p:txBody>
      </p:sp>
      <p:sp>
        <p:nvSpPr>
          <p:cNvPr id="7" name="TextBox 6"/>
          <p:cNvSpPr txBox="1"/>
          <p:nvPr/>
        </p:nvSpPr>
        <p:spPr>
          <a:xfrm>
            <a:off x="1907704" y="4985881"/>
            <a:ext cx="6552728" cy="1400383"/>
          </a:xfrm>
          <a:prstGeom prst="rect">
            <a:avLst/>
          </a:prstGeom>
          <a:noFill/>
        </p:spPr>
        <p:txBody>
          <a:bodyPr wrap="square" rtlCol="0">
            <a:spAutoFit/>
          </a:bodyPr>
          <a:lstStyle/>
          <a:p>
            <a:pPr marL="285750" indent="-285750">
              <a:spcAft>
                <a:spcPts val="600"/>
              </a:spcAft>
              <a:buFont typeface="Arial" pitchFamily="34" charset="0"/>
              <a:buChar char="•"/>
            </a:pP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Dacă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utilizaţi o substanţă prezentă în lista intenţiilor curente CLH, aveţi în vedere să urmăriţi evoluţia.</a:t>
            </a:r>
            <a:endParaRPr lang="en-US" sz="1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285750" indent="-285750" fontAlgn="t">
              <a:spcAft>
                <a:spcPts val="600"/>
              </a:spcAft>
              <a:buFont typeface="Arial" pitchFamily="34" charset="0"/>
              <a:buChar char="•"/>
            </a:pP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Notă: </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notificare</a:t>
            </a:r>
            <a:r>
              <a:rPr lang="en-US"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 in</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registrul </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intenții</a:t>
            </a:r>
            <a:r>
              <a:rPr lang="en-US" sz="1600"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lor</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nu este obligatorie, deci verificați şi "propunerile CLH trimise"</a:t>
            </a:r>
            <a:endParaRPr lang="en-US" sz="1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pic>
        <p:nvPicPr>
          <p:cNvPr id="21" name="Picture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7845" y="4980880"/>
            <a:ext cx="1149859" cy="968400"/>
          </a:xfrm>
          <a:prstGeom prst="rect">
            <a:avLst/>
          </a:prstGeom>
        </p:spPr>
      </p:pic>
      <p:grpSp>
        <p:nvGrpSpPr>
          <p:cNvPr id="4" name="Group 3"/>
          <p:cNvGrpSpPr/>
          <p:nvPr/>
        </p:nvGrpSpPr>
        <p:grpSpPr>
          <a:xfrm>
            <a:off x="7020272" y="2564904"/>
            <a:ext cx="1765914" cy="1296144"/>
            <a:chOff x="7020272" y="2564904"/>
            <a:chExt cx="1765914" cy="1296144"/>
          </a:xfrm>
        </p:grpSpPr>
        <p:grpSp>
          <p:nvGrpSpPr>
            <p:cNvPr id="13" name="Group 12"/>
            <p:cNvGrpSpPr/>
            <p:nvPr/>
          </p:nvGrpSpPr>
          <p:grpSpPr>
            <a:xfrm>
              <a:off x="7020272" y="2564904"/>
              <a:ext cx="1516244" cy="1296144"/>
              <a:chOff x="179512" y="2996952"/>
              <a:chExt cx="1516244" cy="1296144"/>
            </a:xfrm>
          </p:grpSpPr>
          <p:sp>
            <p:nvSpPr>
              <p:cNvPr id="9" name="Rounded Rectangle 8"/>
              <p:cNvSpPr/>
              <p:nvPr/>
            </p:nvSpPr>
            <p:spPr>
              <a:xfrm>
                <a:off x="255596" y="2996952"/>
                <a:ext cx="1368152" cy="796453"/>
              </a:xfrm>
              <a:prstGeom prst="roundRect">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79512" y="3179735"/>
                <a:ext cx="1516244" cy="430887"/>
              </a:xfrm>
              <a:prstGeom prst="rect">
                <a:avLst/>
              </a:prstGeom>
              <a:noFill/>
            </p:spPr>
            <p:txBody>
              <a:bodyPr wrap="square" rtlCol="0">
                <a:spAutoFit/>
              </a:bodyPr>
              <a:lstStyle/>
              <a:p>
                <a:pPr algn="ctr"/>
                <a:r>
                  <a:rPr lang="ro-RO"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Registrul intenţiilor</a:t>
                </a:r>
                <a:endParaRPr lang="en-US"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11" name="TextBox 10"/>
              <p:cNvSpPr txBox="1"/>
              <p:nvPr/>
            </p:nvSpPr>
            <p:spPr>
              <a:xfrm>
                <a:off x="323528" y="3906954"/>
                <a:ext cx="720080" cy="323493"/>
              </a:xfrm>
              <a:prstGeom prst="roundRect">
                <a:avLst/>
              </a:prstGeom>
              <a:solidFill>
                <a:srgbClr val="008654"/>
              </a:solidFill>
              <a:ln>
                <a:noFill/>
              </a:ln>
            </p:spPr>
            <p:txBody>
              <a:bodyPr wrap="square" rtlCol="0">
                <a:spAutoFit/>
              </a:bodyPr>
              <a:lstStyle/>
              <a:p>
                <a:pPr algn="ctr"/>
                <a:r>
                  <a:rPr lang="en-GB" sz="13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SM</a:t>
                </a:r>
                <a:endParaRPr lang="en-GB" sz="13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19625" y="3844304"/>
                <a:ext cx="504123" cy="448792"/>
              </a:xfrm>
              <a:prstGeom prst="rect">
                <a:avLst/>
              </a:prstGeom>
            </p:spPr>
          </p:pic>
        </p:grpSp>
        <p:sp>
          <p:nvSpPr>
            <p:cNvPr id="22" name="TextBox 21"/>
            <p:cNvSpPr txBox="1"/>
            <p:nvPr/>
          </p:nvSpPr>
          <p:spPr>
            <a:xfrm>
              <a:off x="8532440" y="2855130"/>
              <a:ext cx="253746" cy="216000"/>
            </a:xfrm>
            <a:prstGeom prst="rightArrow">
              <a:avLst/>
            </a:prstGeom>
            <a:solidFill>
              <a:srgbClr val="FF9900"/>
            </a:solidFill>
            <a:ln>
              <a:solidFill>
                <a:srgbClr val="FF9900"/>
              </a:solidFill>
            </a:ln>
          </p:spPr>
          <p:txBody>
            <a:bodyPr wrap="square" rtlCol="0">
              <a:spAutoFit/>
            </a:bodyPr>
            <a:lstStyle/>
            <a:p>
              <a:pPr algn="ctr"/>
              <a:endParaRPr lang="en-GB" sz="1000" b="1" dirty="0">
                <a:solidFill>
                  <a:schemeClr val="bg1"/>
                </a:solidFill>
              </a:endParaRPr>
            </a:p>
          </p:txBody>
        </p:sp>
      </p:grpSp>
      <p:grpSp>
        <p:nvGrpSpPr>
          <p:cNvPr id="8" name="Group 7"/>
          <p:cNvGrpSpPr/>
          <p:nvPr/>
        </p:nvGrpSpPr>
        <p:grpSpPr>
          <a:xfrm>
            <a:off x="6372200" y="180000"/>
            <a:ext cx="2622871" cy="380186"/>
            <a:chOff x="6520707" y="1675729"/>
            <a:chExt cx="2622871" cy="380186"/>
          </a:xfrm>
        </p:grpSpPr>
        <p:sp>
          <p:nvSpPr>
            <p:cNvPr id="17" name="Rounded Rectangle 16"/>
            <p:cNvSpPr/>
            <p:nvPr/>
          </p:nvSpPr>
          <p:spPr>
            <a:xfrm>
              <a:off x="6520707" y="1675729"/>
              <a:ext cx="432000" cy="380186"/>
            </a:xfrm>
            <a:prstGeom prst="roundRect">
              <a:avLst/>
            </a:prstGeom>
            <a:noFill/>
            <a:ln w="1905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0</a:t>
              </a:r>
              <a:endParaRPr lang="en-GB" dirty="0"/>
            </a:p>
          </p:txBody>
        </p:sp>
        <p:pic>
          <p:nvPicPr>
            <p:cNvPr id="1027"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49815" y="1700808"/>
              <a:ext cx="2593763" cy="347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4406674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60648"/>
            <a:ext cx="7772400" cy="1470025"/>
          </a:xfrm>
        </p:spPr>
        <p:txBody>
          <a:bodyPr>
            <a:noAutofit/>
          </a:bodyPr>
          <a:lstStyle/>
          <a:p>
            <a:pPr lvl="0" fontAlgn="t"/>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Consultări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asupra dosarului propunerii</a:t>
            </a:r>
            <a:endPar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18</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3" name="TextBox 2"/>
          <p:cNvSpPr txBox="1"/>
          <p:nvPr/>
        </p:nvSpPr>
        <p:spPr>
          <a:xfrm>
            <a:off x="539552" y="1820431"/>
            <a:ext cx="4824536" cy="2092881"/>
          </a:xfrm>
          <a:prstGeom prst="rect">
            <a:avLst/>
          </a:prstGeom>
          <a:noFill/>
        </p:spPr>
        <p:txBody>
          <a:bodyPr wrap="square" rtlCol="0">
            <a:spAutoFit/>
          </a:bodyPr>
          <a:lstStyle/>
          <a:p>
            <a:pPr marL="342900" lvl="0" indent="-342900" fontAlgn="t">
              <a:spcBef>
                <a:spcPts val="1200"/>
              </a:spcBef>
              <a:buFont typeface="Arial" pitchFamily="34" charset="0"/>
              <a:buChar char="•"/>
            </a:pPr>
            <a:r>
              <a:rPr lang="ro-RO" sz="2000" dirty="0" smtClean="0">
                <a:latin typeface="Verdana" panose="020B0604030504040204" pitchFamily="34" charset="0"/>
                <a:ea typeface="Verdana" panose="020B0604030504040204" pitchFamily="34" charset="0"/>
                <a:cs typeface="Verdana" panose="020B0604030504040204" pitchFamily="34" charset="0"/>
              </a:rPr>
              <a:t>Statele </a:t>
            </a:r>
            <a:r>
              <a:rPr lang="ro-RO" sz="2000" dirty="0">
                <a:latin typeface="Verdana" panose="020B0604030504040204" pitchFamily="34" charset="0"/>
                <a:ea typeface="Verdana" panose="020B0604030504040204" pitchFamily="34" charset="0"/>
                <a:cs typeface="Verdana" panose="020B0604030504040204" pitchFamily="34" charset="0"/>
              </a:rPr>
              <a:t>membre, producătorii, importatorii sau utilizatorii din aval înaintează o propunere</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lvl="0" indent="-342900" fontAlgn="t">
              <a:spcBef>
                <a:spcPts val="1200"/>
              </a:spcBef>
              <a:buFont typeface="Arial" pitchFamily="34" charset="0"/>
              <a:buChar char="•"/>
            </a:pPr>
            <a:r>
              <a:rPr lang="ro-RO" sz="2000" dirty="0">
                <a:latin typeface="Verdana" panose="020B0604030504040204" pitchFamily="34" charset="0"/>
                <a:ea typeface="Verdana" panose="020B0604030504040204" pitchFamily="34" charset="0"/>
                <a:cs typeface="Verdana" panose="020B0604030504040204" pitchFamily="34" charset="0"/>
              </a:rPr>
              <a:t>Dosarul este verificat pentru conformitate şi publicat pe site-ul ECHA pentru consultarea publică</a:t>
            </a:r>
            <a:endParaRPr lang="en-US" sz="2000" dirty="0">
              <a:latin typeface="Verdana" panose="020B0604030504040204" pitchFamily="34" charset="0"/>
              <a:ea typeface="Verdana" panose="020B0604030504040204" pitchFamily="34" charset="0"/>
              <a:cs typeface="Verdana" panose="020B0604030504040204" pitchFamily="34" charset="0"/>
            </a:endParaRPr>
          </a:p>
        </p:txBody>
      </p:sp>
      <p:sp>
        <p:nvSpPr>
          <p:cNvPr id="7" name="TextBox 6"/>
          <p:cNvSpPr txBox="1"/>
          <p:nvPr/>
        </p:nvSpPr>
        <p:spPr>
          <a:xfrm>
            <a:off x="2051720" y="4941168"/>
            <a:ext cx="6552728" cy="1323439"/>
          </a:xfrm>
          <a:prstGeom prst="rect">
            <a:avLst/>
          </a:prstGeom>
          <a:noFill/>
        </p:spPr>
        <p:txBody>
          <a:bodyPr wrap="square" rtlCol="0">
            <a:spAutoFit/>
          </a:bodyPr>
          <a:lstStyle/>
          <a:p>
            <a:pPr fontAlgn="t"/>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Consultarea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publică, care durează 45 zile, este o oportunitate de a contribui la acest proces. Această etapă </a:t>
            </a:r>
            <a:r>
              <a:rPr lang="en-US"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se refer</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ă</a:t>
            </a:r>
            <a:r>
              <a:rPr lang="en-US"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la </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clasele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de pericol </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și</a:t>
            </a:r>
            <a:r>
              <a:rPr lang="en-US"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la</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aspectele generale, cum ar fi identificarea substanței, </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proprietăți</a:t>
            </a:r>
            <a:r>
              <a:rPr lang="en-US"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le</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fizico-chimice sau sursele datelor.</a:t>
            </a:r>
            <a:endParaRPr lang="en-US" sz="1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7845" y="4980880"/>
            <a:ext cx="1149859" cy="968400"/>
          </a:xfrm>
          <a:prstGeom prst="rect">
            <a:avLst/>
          </a:prstGeom>
        </p:spPr>
      </p:pic>
      <p:grpSp>
        <p:nvGrpSpPr>
          <p:cNvPr id="4" name="Group 3"/>
          <p:cNvGrpSpPr/>
          <p:nvPr/>
        </p:nvGrpSpPr>
        <p:grpSpPr>
          <a:xfrm>
            <a:off x="6401308" y="179053"/>
            <a:ext cx="2593763" cy="380186"/>
            <a:chOff x="6401308" y="179053"/>
            <a:chExt cx="2593763" cy="380186"/>
          </a:xfrm>
        </p:grpSpPr>
        <p:pic>
          <p:nvPicPr>
            <p:cNvPr id="25"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01308" y="205079"/>
              <a:ext cx="2593763" cy="347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6" name="Rounded Rectangle 25"/>
            <p:cNvSpPr/>
            <p:nvPr/>
          </p:nvSpPr>
          <p:spPr>
            <a:xfrm>
              <a:off x="6838846" y="179053"/>
              <a:ext cx="936037" cy="380186"/>
            </a:xfrm>
            <a:prstGeom prst="roundRect">
              <a:avLst/>
            </a:prstGeom>
            <a:noFill/>
            <a:ln w="1905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18" name="Group 17"/>
          <p:cNvGrpSpPr/>
          <p:nvPr/>
        </p:nvGrpSpPr>
        <p:grpSpPr>
          <a:xfrm>
            <a:off x="5542390" y="2477198"/>
            <a:ext cx="3171788" cy="1490331"/>
            <a:chOff x="5542390" y="2477198"/>
            <a:chExt cx="3171788" cy="1490331"/>
          </a:xfrm>
        </p:grpSpPr>
        <p:grpSp>
          <p:nvGrpSpPr>
            <p:cNvPr id="5" name="Group 4"/>
            <p:cNvGrpSpPr/>
            <p:nvPr/>
          </p:nvGrpSpPr>
          <p:grpSpPr>
            <a:xfrm>
              <a:off x="5542390" y="2477198"/>
              <a:ext cx="3047455" cy="1490331"/>
              <a:chOff x="5542390" y="2477198"/>
              <a:chExt cx="3047455" cy="1490331"/>
            </a:xfrm>
          </p:grpSpPr>
          <p:grpSp>
            <p:nvGrpSpPr>
              <p:cNvPr id="8" name="Group 7"/>
              <p:cNvGrpSpPr/>
              <p:nvPr/>
            </p:nvGrpSpPr>
            <p:grpSpPr>
              <a:xfrm>
                <a:off x="5641593" y="2477198"/>
                <a:ext cx="2948252" cy="1490331"/>
                <a:chOff x="2017433" y="2873242"/>
                <a:chExt cx="2948252" cy="1490331"/>
              </a:xfrm>
            </p:grpSpPr>
            <p:sp>
              <p:nvSpPr>
                <p:cNvPr id="9" name="Flowchart: Alternate Process 8"/>
                <p:cNvSpPr/>
                <p:nvPr/>
              </p:nvSpPr>
              <p:spPr>
                <a:xfrm>
                  <a:off x="2017433" y="2873242"/>
                  <a:ext cx="2948252" cy="987806"/>
                </a:xfrm>
                <a:prstGeom prst="flowChartAlternateProcess">
                  <a:avLst/>
                </a:prstGeom>
                <a:solidFill>
                  <a:srgbClr val="008BC8"/>
                </a:solidFill>
                <a:ln>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ounded Rectangle 9"/>
                <p:cNvSpPr/>
                <p:nvPr/>
              </p:nvSpPr>
              <p:spPr>
                <a:xfrm>
                  <a:off x="2161449" y="2945325"/>
                  <a:ext cx="1296144" cy="819946"/>
                </a:xfrm>
                <a:prstGeom prst="roundRect">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Flowchart: Alternate Process 10"/>
                <p:cNvSpPr/>
                <p:nvPr/>
              </p:nvSpPr>
              <p:spPr>
                <a:xfrm>
                  <a:off x="3601609" y="2959254"/>
                  <a:ext cx="1296144" cy="792088"/>
                </a:xfrm>
                <a:prstGeom prst="flowChartAlternateProcess">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p:nvPr/>
              </p:nvSpPr>
              <p:spPr>
                <a:xfrm>
                  <a:off x="2161449" y="3224493"/>
                  <a:ext cx="1300220" cy="430887"/>
                </a:xfrm>
                <a:prstGeom prst="rect">
                  <a:avLst/>
                </a:prstGeom>
                <a:noFill/>
              </p:spPr>
              <p:txBody>
                <a:bodyPr wrap="square" rtlCol="0">
                  <a:spAutoFit/>
                </a:bodyPr>
                <a:lstStyle/>
                <a:p>
                  <a:pPr algn="ctr"/>
                  <a:r>
                    <a:rPr lang="ro-RO"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Propunere CLH</a:t>
                  </a:r>
                  <a:endParaRPr lang="en-GB"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13" name="TextBox 12"/>
                <p:cNvSpPr txBox="1"/>
                <p:nvPr/>
              </p:nvSpPr>
              <p:spPr>
                <a:xfrm>
                  <a:off x="3597533" y="3139855"/>
                  <a:ext cx="1300220" cy="600164"/>
                </a:xfrm>
                <a:prstGeom prst="rect">
                  <a:avLst/>
                </a:prstGeom>
                <a:noFill/>
              </p:spPr>
              <p:txBody>
                <a:bodyPr wrap="square" rtlCol="0">
                  <a:spAutoFit/>
                </a:bodyPr>
                <a:lstStyle/>
                <a:p>
                  <a:pPr algn="ctr"/>
                  <a:r>
                    <a:rPr lang="ro-RO"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Consultare </a:t>
                  </a:r>
                  <a:r>
                    <a:rPr lang="ro-RO" sz="1100" b="1" dirty="0">
                      <a:solidFill>
                        <a:srgbClr val="008BC8"/>
                      </a:solidFill>
                      <a:latin typeface="Verdana" panose="020B0604030504040204" pitchFamily="34" charset="0"/>
                      <a:ea typeface="Verdana" panose="020B0604030504040204" pitchFamily="34" charset="0"/>
                      <a:cs typeface="Verdana" panose="020B0604030504040204" pitchFamily="34" charset="0"/>
                    </a:rPr>
                    <a:t>publică</a:t>
                  </a:r>
                  <a:endParaRPr lang="en-US"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a:p>
                  <a:pPr algn="ctr"/>
                  <a:endParaRPr lang="en-GB"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14" name="TextBox 13"/>
                <p:cNvSpPr txBox="1"/>
                <p:nvPr/>
              </p:nvSpPr>
              <p:spPr>
                <a:xfrm>
                  <a:off x="3428959" y="3247298"/>
                  <a:ext cx="253746" cy="216000"/>
                </a:xfrm>
                <a:prstGeom prst="rightArrow">
                  <a:avLst/>
                </a:prstGeom>
                <a:solidFill>
                  <a:srgbClr val="FF9900"/>
                </a:solidFill>
                <a:ln>
                  <a:solidFill>
                    <a:srgbClr val="FF9900"/>
                  </a:solidFill>
                </a:ln>
              </p:spPr>
              <p:txBody>
                <a:bodyPr wrap="square" rtlCol="0">
                  <a:spAutoFit/>
                </a:bodyPr>
                <a:lstStyle/>
                <a:p>
                  <a:pPr algn="ctr"/>
                  <a:endParaRPr lang="en-GB" sz="1000" b="1" dirty="0">
                    <a:solidFill>
                      <a:schemeClr val="bg1"/>
                    </a:solidFill>
                  </a:endParaRPr>
                </a:p>
              </p:txBody>
            </p:sp>
            <p:sp>
              <p:nvSpPr>
                <p:cNvPr id="15" name="TextBox 14"/>
                <p:cNvSpPr txBox="1"/>
                <p:nvPr/>
              </p:nvSpPr>
              <p:spPr>
                <a:xfrm>
                  <a:off x="2183244" y="3977431"/>
                  <a:ext cx="720080" cy="323493"/>
                </a:xfrm>
                <a:prstGeom prst="roundRect">
                  <a:avLst/>
                </a:prstGeom>
                <a:solidFill>
                  <a:srgbClr val="008654"/>
                </a:solidFill>
                <a:ln>
                  <a:noFill/>
                </a:ln>
              </p:spPr>
              <p:txBody>
                <a:bodyPr wrap="square" rtlCol="0">
                  <a:spAutoFit/>
                </a:bodyPr>
                <a:lstStyle/>
                <a:p>
                  <a:pPr algn="ctr"/>
                  <a:r>
                    <a:rPr lang="en-GB" sz="13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MS</a:t>
                  </a:r>
                  <a:endParaRPr lang="en-GB" sz="13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979341" y="3914781"/>
                  <a:ext cx="504123" cy="448792"/>
                </a:xfrm>
                <a:prstGeom prst="rect">
                  <a:avLst/>
                </a:prstGeom>
              </p:spPr>
            </p:pic>
            <p:pic>
              <p:nvPicPr>
                <p:cNvPr id="17" name="Picture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16125" y="3897052"/>
                  <a:ext cx="504123" cy="448792"/>
                </a:xfrm>
                <a:prstGeom prst="rect">
                  <a:avLst/>
                </a:prstGeom>
              </p:spPr>
            </p:pic>
          </p:grpSp>
          <p:sp>
            <p:nvSpPr>
              <p:cNvPr id="22" name="TextBox 21"/>
              <p:cNvSpPr txBox="1"/>
              <p:nvPr/>
            </p:nvSpPr>
            <p:spPr>
              <a:xfrm>
                <a:off x="5542390" y="2851254"/>
                <a:ext cx="253746" cy="216000"/>
              </a:xfrm>
              <a:prstGeom prst="rightArrow">
                <a:avLst/>
              </a:prstGeom>
              <a:solidFill>
                <a:srgbClr val="FF9900"/>
              </a:solidFill>
              <a:ln>
                <a:solidFill>
                  <a:srgbClr val="FF9900"/>
                </a:solidFill>
              </a:ln>
            </p:spPr>
            <p:txBody>
              <a:bodyPr wrap="square" rtlCol="0">
                <a:spAutoFit/>
              </a:bodyPr>
              <a:lstStyle/>
              <a:p>
                <a:pPr algn="ctr"/>
                <a:endParaRPr lang="en-GB" sz="1000" b="1" dirty="0">
                  <a:solidFill>
                    <a:schemeClr val="bg1"/>
                  </a:solidFill>
                </a:endParaRPr>
              </a:p>
            </p:txBody>
          </p:sp>
        </p:grpSp>
        <p:sp>
          <p:nvSpPr>
            <p:cNvPr id="23" name="TextBox 22"/>
            <p:cNvSpPr txBox="1"/>
            <p:nvPr/>
          </p:nvSpPr>
          <p:spPr>
            <a:xfrm>
              <a:off x="8460432" y="2851254"/>
              <a:ext cx="253746" cy="216000"/>
            </a:xfrm>
            <a:prstGeom prst="rightArrow">
              <a:avLst/>
            </a:prstGeom>
            <a:solidFill>
              <a:srgbClr val="FF9900"/>
            </a:solidFill>
            <a:ln>
              <a:solidFill>
                <a:srgbClr val="FF9900"/>
              </a:solidFill>
            </a:ln>
          </p:spPr>
          <p:txBody>
            <a:bodyPr wrap="square" rtlCol="0">
              <a:spAutoFit/>
            </a:bodyPr>
            <a:lstStyle/>
            <a:p>
              <a:pPr algn="ctr"/>
              <a:endParaRPr lang="en-GB" sz="1000" b="1" dirty="0">
                <a:solidFill>
                  <a:schemeClr val="bg1"/>
                </a:solidFill>
              </a:endParaRPr>
            </a:p>
          </p:txBody>
        </p:sp>
      </p:grpSp>
    </p:spTree>
    <p:extLst>
      <p:ext uri="{BB962C8B-B14F-4D97-AF65-F5344CB8AC3E}">
        <p14:creationId xmlns:p14="http://schemas.microsoft.com/office/powerpoint/2010/main" val="9006476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374799"/>
            <a:ext cx="7772400" cy="1470025"/>
          </a:xfrm>
        </p:spPr>
        <p:txBody>
          <a:bodyPr>
            <a:noAutofit/>
          </a:bodyPr>
          <a:lstStyle/>
          <a:p>
            <a:pPr lvl="0" fontAlgn="t"/>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Opinia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Comitetului pentru evaluarea riscului</a:t>
            </a:r>
            <a:endPar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19</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3" name="TextBox 2"/>
          <p:cNvSpPr txBox="1"/>
          <p:nvPr/>
        </p:nvSpPr>
        <p:spPr>
          <a:xfrm>
            <a:off x="755576" y="1836107"/>
            <a:ext cx="5688632" cy="4016484"/>
          </a:xfrm>
          <a:prstGeom prst="rect">
            <a:avLst/>
          </a:prstGeom>
          <a:noFill/>
        </p:spPr>
        <p:txBody>
          <a:bodyPr wrap="square" rtlCol="0">
            <a:spAutoFit/>
          </a:bodyPr>
          <a:lstStyle/>
          <a:p>
            <a:pPr marL="342900" lvl="0" indent="-342900" fontAlgn="t">
              <a:spcAft>
                <a:spcPts val="600"/>
              </a:spcAft>
              <a:buFont typeface="Arial" pitchFamily="34" charset="0"/>
              <a:buChar char="•"/>
            </a:pPr>
            <a:r>
              <a:rPr lang="ro-RO" sz="2000" dirty="0" smtClean="0">
                <a:latin typeface="Verdana" panose="020B0604030504040204" pitchFamily="34" charset="0"/>
                <a:ea typeface="Verdana" panose="020B0604030504040204" pitchFamily="34" charset="0"/>
                <a:cs typeface="Verdana" panose="020B0604030504040204" pitchFamily="34" charset="0"/>
              </a:rPr>
              <a:t>Comitetul </a:t>
            </a:r>
            <a:r>
              <a:rPr lang="ro-RO" sz="2000" dirty="0">
                <a:latin typeface="Verdana" panose="020B0604030504040204" pitchFamily="34" charset="0"/>
                <a:ea typeface="Verdana" panose="020B0604030504040204" pitchFamily="34" charset="0"/>
                <a:cs typeface="Verdana" panose="020B0604030504040204" pitchFamily="34" charset="0"/>
              </a:rPr>
              <a:t>pentru evaluarea riscului (RAC) examinează propunerea şi pregăteşte o opinie ştiinţifică pe baza comentariilor primite</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lvl="0" indent="-342900" fontAlgn="t">
              <a:spcAft>
                <a:spcPts val="600"/>
              </a:spcAft>
              <a:buFont typeface="Arial" pitchFamily="34" charset="0"/>
              <a:buChar char="•"/>
            </a:pPr>
            <a:r>
              <a:rPr lang="ro-RO" sz="2000" dirty="0">
                <a:latin typeface="Verdana" panose="020B0604030504040204" pitchFamily="34" charset="0"/>
                <a:ea typeface="Verdana" panose="020B0604030504040204" pitchFamily="34" charset="0"/>
                <a:cs typeface="Verdana" panose="020B0604030504040204" pitchFamily="34" charset="0"/>
              </a:rPr>
              <a:t>RAC poate să considere mai adecvată pentru clasificarea substanţei altă categorie decât cea propusă </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lvl="0" indent="-342900" fontAlgn="t">
              <a:spcAft>
                <a:spcPts val="600"/>
              </a:spcAft>
              <a:buFont typeface="Arial" pitchFamily="34" charset="0"/>
              <a:buChar char="•"/>
            </a:pPr>
            <a:r>
              <a:rPr lang="ro-RO" sz="2000" dirty="0">
                <a:latin typeface="Verdana" panose="020B0604030504040204" pitchFamily="34" charset="0"/>
                <a:ea typeface="Verdana" panose="020B0604030504040204" pitchFamily="34" charset="0"/>
                <a:cs typeface="Verdana" panose="020B0604030504040204" pitchFamily="34" charset="0"/>
              </a:rPr>
              <a:t>Odată adoptată, opinia este publicată pe site-ul ECHA</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lvl="0" indent="-342900" fontAlgn="t">
              <a:spcAft>
                <a:spcPts val="600"/>
              </a:spcAft>
              <a:buFont typeface="Arial" pitchFamily="34" charset="0"/>
              <a:buChar char="•"/>
            </a:pPr>
            <a:r>
              <a:rPr lang="ro-RO" sz="2000" dirty="0">
                <a:latin typeface="Verdana" panose="020B0604030504040204" pitchFamily="34" charset="0"/>
                <a:ea typeface="Verdana" panose="020B0604030504040204" pitchFamily="34" charset="0"/>
                <a:cs typeface="Verdana" panose="020B0604030504040204" pitchFamily="34" charset="0"/>
              </a:rPr>
              <a:t>Calendar: RAC adoptă opinia sa într-un interval de 18 luni după ce propunerea a fost depusă cu succes.</a:t>
            </a:r>
            <a:endParaRPr lang="en-US" sz="2000" dirty="0">
              <a:latin typeface="Verdana" panose="020B0604030504040204" pitchFamily="34" charset="0"/>
              <a:ea typeface="Verdana" panose="020B0604030504040204" pitchFamily="34" charset="0"/>
              <a:cs typeface="Verdana" panose="020B0604030504040204" pitchFamily="34" charset="0"/>
            </a:endParaRPr>
          </a:p>
        </p:txBody>
      </p:sp>
      <p:grpSp>
        <p:nvGrpSpPr>
          <p:cNvPr id="4" name="Group 3"/>
          <p:cNvGrpSpPr/>
          <p:nvPr/>
        </p:nvGrpSpPr>
        <p:grpSpPr>
          <a:xfrm>
            <a:off x="6804248" y="3197874"/>
            <a:ext cx="1656184" cy="1346707"/>
            <a:chOff x="6804248" y="3197874"/>
            <a:chExt cx="1656184" cy="1346707"/>
          </a:xfrm>
        </p:grpSpPr>
        <p:grpSp>
          <p:nvGrpSpPr>
            <p:cNvPr id="12" name="Group 11"/>
            <p:cNvGrpSpPr/>
            <p:nvPr/>
          </p:nvGrpSpPr>
          <p:grpSpPr>
            <a:xfrm>
              <a:off x="6838534" y="3197874"/>
              <a:ext cx="1510650" cy="1346707"/>
              <a:chOff x="6838534" y="2261770"/>
              <a:chExt cx="1510650" cy="1346707"/>
            </a:xfrm>
          </p:grpSpPr>
          <p:sp>
            <p:nvSpPr>
              <p:cNvPr id="5" name="Flowchart: Alternate Process 4"/>
              <p:cNvSpPr/>
              <p:nvPr/>
            </p:nvSpPr>
            <p:spPr>
              <a:xfrm>
                <a:off x="6838534" y="2261770"/>
                <a:ext cx="1510650" cy="987806"/>
              </a:xfrm>
              <a:prstGeom prst="flowChartAlternateProcess">
                <a:avLst/>
              </a:prstGeom>
              <a:solidFill>
                <a:srgbClr val="008BC8"/>
              </a:solidFill>
              <a:ln>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lowchart: Alternate Process 6"/>
              <p:cNvSpPr/>
              <p:nvPr/>
            </p:nvSpPr>
            <p:spPr>
              <a:xfrm>
                <a:off x="7015771" y="2340080"/>
                <a:ext cx="1156629" cy="820096"/>
              </a:xfrm>
              <a:prstGeom prst="flowChartAlternateProcess">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6944188" y="2534685"/>
                <a:ext cx="1300220" cy="430887"/>
              </a:xfrm>
              <a:prstGeom prst="rect">
                <a:avLst/>
              </a:prstGeom>
              <a:noFill/>
            </p:spPr>
            <p:txBody>
              <a:bodyPr wrap="square" rtlCol="0">
                <a:spAutoFit/>
              </a:bodyPr>
              <a:lstStyle/>
              <a:p>
                <a:pPr algn="ctr"/>
                <a:r>
                  <a:rPr lang="en-GB" sz="1100" b="1" dirty="0" err="1" smtClean="0">
                    <a:solidFill>
                      <a:srgbClr val="008BC8"/>
                    </a:solidFill>
                    <a:latin typeface="Verdana" panose="020B0604030504040204" pitchFamily="34" charset="0"/>
                    <a:ea typeface="Verdana" panose="020B0604030504040204" pitchFamily="34" charset="0"/>
                    <a:cs typeface="Verdana" panose="020B0604030504040204" pitchFamily="34" charset="0"/>
                  </a:rPr>
                  <a:t>Opinia</a:t>
                </a:r>
                <a:r>
                  <a:rPr lang="en-GB"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 RAC</a:t>
                </a:r>
              </a:p>
              <a:p>
                <a:pPr algn="ctr"/>
                <a:endParaRPr lang="en-GB"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10" name="TextBox 9"/>
              <p:cNvSpPr txBox="1"/>
              <p:nvPr/>
            </p:nvSpPr>
            <p:spPr>
              <a:xfrm>
                <a:off x="7270583" y="3284984"/>
                <a:ext cx="720080" cy="323493"/>
              </a:xfrm>
              <a:prstGeom prst="roundRect">
                <a:avLst/>
              </a:prstGeom>
              <a:solidFill>
                <a:srgbClr val="D7EFFA"/>
              </a:solidFill>
              <a:ln>
                <a:noFill/>
              </a:ln>
            </p:spPr>
            <p:txBody>
              <a:bodyPr wrap="square" rtlCol="0">
                <a:spAutoFit/>
              </a:bodyPr>
              <a:lstStyle/>
              <a:p>
                <a:pPr algn="ctr"/>
                <a:r>
                  <a:rPr lang="en-GB" sz="1300" b="1" dirty="0" smtClean="0">
                    <a:latin typeface="Verdana" panose="020B0604030504040204" pitchFamily="34" charset="0"/>
                    <a:ea typeface="Verdana" panose="020B0604030504040204" pitchFamily="34" charset="0"/>
                    <a:cs typeface="Verdana" panose="020B0604030504040204" pitchFamily="34" charset="0"/>
                  </a:rPr>
                  <a:t>RAC</a:t>
                </a: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grpSp>
        <p:sp>
          <p:nvSpPr>
            <p:cNvPr id="13" name="TextBox 12"/>
            <p:cNvSpPr txBox="1"/>
            <p:nvPr/>
          </p:nvSpPr>
          <p:spPr>
            <a:xfrm>
              <a:off x="6804248" y="3578232"/>
              <a:ext cx="253746" cy="216000"/>
            </a:xfrm>
            <a:prstGeom prst="rightArrow">
              <a:avLst/>
            </a:prstGeom>
            <a:solidFill>
              <a:srgbClr val="FF9900"/>
            </a:solidFill>
            <a:ln>
              <a:solidFill>
                <a:srgbClr val="FF9900"/>
              </a:solidFill>
            </a:ln>
          </p:spPr>
          <p:txBody>
            <a:bodyPr wrap="square" rtlCol="0">
              <a:spAutoFit/>
            </a:bodyPr>
            <a:lstStyle/>
            <a:p>
              <a:pPr algn="ctr"/>
              <a:endParaRPr lang="en-GB" sz="1000" b="1" dirty="0">
                <a:solidFill>
                  <a:schemeClr val="bg1"/>
                </a:solidFill>
              </a:endParaRPr>
            </a:p>
          </p:txBody>
        </p:sp>
        <p:sp>
          <p:nvSpPr>
            <p:cNvPr id="14" name="TextBox 13"/>
            <p:cNvSpPr txBox="1"/>
            <p:nvPr/>
          </p:nvSpPr>
          <p:spPr>
            <a:xfrm>
              <a:off x="8206686" y="3578232"/>
              <a:ext cx="253746" cy="216000"/>
            </a:xfrm>
            <a:prstGeom prst="rightArrow">
              <a:avLst/>
            </a:prstGeom>
            <a:solidFill>
              <a:srgbClr val="FF9900"/>
            </a:solidFill>
            <a:ln>
              <a:solidFill>
                <a:srgbClr val="FF9900"/>
              </a:solidFill>
            </a:ln>
          </p:spPr>
          <p:txBody>
            <a:bodyPr wrap="square" rtlCol="0">
              <a:spAutoFit/>
            </a:bodyPr>
            <a:lstStyle/>
            <a:p>
              <a:pPr algn="ctr"/>
              <a:endParaRPr lang="en-GB" sz="1000" b="1" dirty="0">
                <a:solidFill>
                  <a:schemeClr val="bg1"/>
                </a:solidFill>
              </a:endParaRPr>
            </a:p>
          </p:txBody>
        </p:sp>
      </p:grpSp>
      <p:grpSp>
        <p:nvGrpSpPr>
          <p:cNvPr id="15" name="Group 14"/>
          <p:cNvGrpSpPr/>
          <p:nvPr/>
        </p:nvGrpSpPr>
        <p:grpSpPr>
          <a:xfrm>
            <a:off x="6401308" y="180000"/>
            <a:ext cx="2593763" cy="380186"/>
            <a:chOff x="6549815" y="1675729"/>
            <a:chExt cx="2593763" cy="380186"/>
          </a:xfrm>
        </p:grpSpPr>
        <p:pic>
          <p:nvPicPr>
            <p:cNvPr id="1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49815" y="1700808"/>
              <a:ext cx="2593763" cy="347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Rounded Rectangle 15"/>
            <p:cNvSpPr/>
            <p:nvPr/>
          </p:nvSpPr>
          <p:spPr>
            <a:xfrm>
              <a:off x="7862943" y="1675729"/>
              <a:ext cx="432000" cy="380186"/>
            </a:xfrm>
            <a:prstGeom prst="roundRect">
              <a:avLst/>
            </a:prstGeom>
            <a:noFill/>
            <a:ln w="1905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Tree>
    <p:extLst>
      <p:ext uri="{BB962C8B-B14F-4D97-AF65-F5344CB8AC3E}">
        <p14:creationId xmlns:p14="http://schemas.microsoft.com/office/powerpoint/2010/main" val="42327473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539750" y="333375"/>
            <a:ext cx="8362950" cy="1143000"/>
          </a:xfrm>
        </p:spPr>
        <p:txBody>
          <a:bodyPr/>
          <a:lstStyle/>
          <a:p>
            <a:pPr algn="l"/>
            <a:r>
              <a:rPr lang="pt-BR" sz="3000" b="1" smtClean="0">
                <a:solidFill>
                  <a:srgbClr val="0046AD"/>
                </a:solidFill>
                <a:latin typeface="Verdana" pitchFamily="34" charset="0"/>
              </a:rPr>
              <a:t>Scopul prezentării</a:t>
            </a:r>
            <a:r>
              <a:rPr lang="en-US" smtClean="0"/>
              <a:t> </a:t>
            </a:r>
            <a:endParaRPr lang="en-GB" smtClean="0"/>
          </a:p>
        </p:txBody>
      </p:sp>
      <p:sp>
        <p:nvSpPr>
          <p:cNvPr id="8195" name="Title 1"/>
          <p:cNvSpPr txBox="1">
            <a:spLocks/>
          </p:cNvSpPr>
          <p:nvPr/>
        </p:nvSpPr>
        <p:spPr bwMode="auto">
          <a:xfrm>
            <a:off x="528638" y="5526088"/>
            <a:ext cx="83645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2400" b="1">
                <a:solidFill>
                  <a:srgbClr val="0046AD"/>
                </a:solidFill>
                <a:latin typeface="Verdana" pitchFamily="34" charset="0"/>
              </a:rPr>
              <a:t>http://echa.europa.eu/downstream</a:t>
            </a:r>
          </a:p>
        </p:txBody>
      </p:sp>
      <p:sp>
        <p:nvSpPr>
          <p:cNvPr id="2" name="Slide Number Placeholder 1"/>
          <p:cNvSpPr>
            <a:spLocks noGrp="1"/>
          </p:cNvSpPr>
          <p:nvPr>
            <p:ph type="sldNum" sz="quarter" idx="12"/>
          </p:nvPr>
        </p:nvSpPr>
        <p:spPr/>
        <p:txBody>
          <a:bodyPr/>
          <a:lstStyle/>
          <a:p>
            <a:pPr>
              <a:defRPr/>
            </a:pPr>
            <a:fld id="{9865D9B7-E46D-4073-B664-61A21ADCBE12}" type="slidenum">
              <a:rPr lang="en-GB"/>
              <a:pPr>
                <a:defRPr/>
              </a:pPr>
              <a:t>2</a:t>
            </a:fld>
            <a:endParaRPr lang="en-GB"/>
          </a:p>
        </p:txBody>
      </p:sp>
      <p:sp>
        <p:nvSpPr>
          <p:cNvPr id="8197" name="Rectangle 2"/>
          <p:cNvSpPr>
            <a:spLocks noChangeArrowheads="1"/>
          </p:cNvSpPr>
          <p:nvPr/>
        </p:nvSpPr>
        <p:spPr bwMode="auto">
          <a:xfrm>
            <a:off x="539750" y="1331913"/>
            <a:ext cx="7848600" cy="4247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ro-RO" altLang="en-US" sz="1500" dirty="0">
                <a:latin typeface="Verdana" pitchFamily="34" charset="0"/>
              </a:rPr>
              <a:t>Această prezentare, cu note, a fost pregătită de ECHA, Agenţia Europeană pentru Substanţe Chimice, pentru a vă ajuta </a:t>
            </a:r>
            <a:r>
              <a:rPr lang="en-US" altLang="en-US" sz="1500" dirty="0">
                <a:latin typeface="Verdana" pitchFamily="34" charset="0"/>
              </a:rPr>
              <a:t>s</a:t>
            </a:r>
            <a:r>
              <a:rPr lang="ro-RO" altLang="en-US" sz="1500" dirty="0">
                <a:latin typeface="Verdana" pitchFamily="34" charset="0"/>
              </a:rPr>
              <a:t>ă </a:t>
            </a:r>
            <a:r>
              <a:rPr lang="ro-RO" altLang="en-US" sz="1500" dirty="0" smtClean="0">
                <a:latin typeface="Verdana" pitchFamily="34" charset="0"/>
              </a:rPr>
              <a:t>pregătiți </a:t>
            </a:r>
            <a:r>
              <a:rPr lang="en-US" altLang="en-US" sz="1500" dirty="0">
                <a:latin typeface="Verdana" pitchFamily="34" charset="0"/>
              </a:rPr>
              <a:t>o</a:t>
            </a:r>
            <a:r>
              <a:rPr lang="ro-RO" altLang="en-US" sz="1500" dirty="0">
                <a:latin typeface="Verdana" pitchFamily="34" charset="0"/>
              </a:rPr>
              <a:t> prezent</a:t>
            </a:r>
            <a:r>
              <a:rPr lang="en-US" altLang="en-US" sz="1500" dirty="0">
                <a:latin typeface="Verdana" pitchFamily="34" charset="0"/>
              </a:rPr>
              <a:t>are</a:t>
            </a:r>
            <a:r>
              <a:rPr lang="ro-RO" altLang="en-US" sz="1500" dirty="0">
                <a:latin typeface="Verdana" pitchFamily="34" charset="0"/>
              </a:rPr>
              <a:t> despre REACH şi CLP referitoare la utilizatorii din aval. Intenţia este să puteţi alege diapozitivele relevante şi să le puteţi modifica după cum este necesar pentru a se potrivi publicului Dvs.</a:t>
            </a:r>
            <a:r>
              <a:rPr lang="en-US" altLang="en-US" sz="1500" dirty="0">
                <a:latin typeface="Verdana" pitchFamily="34" charset="0"/>
              </a:rPr>
              <a:t>: </a:t>
            </a:r>
            <a:r>
              <a:rPr lang="ro-RO" altLang="en-US" sz="1500" dirty="0">
                <a:latin typeface="Verdana" pitchFamily="34" charset="0"/>
              </a:rPr>
              <a:t>reprezentanţi ai managementului, lucrători, profesionişti în SSM sau mediu, autorităţi etc.</a:t>
            </a:r>
            <a:br>
              <a:rPr lang="ro-RO" altLang="en-US" sz="1500" dirty="0">
                <a:latin typeface="Verdana" pitchFamily="34" charset="0"/>
              </a:rPr>
            </a:br>
            <a:r>
              <a:rPr lang="ro-RO" altLang="en-US" sz="1500" dirty="0">
                <a:latin typeface="Verdana" pitchFamily="34" charset="0"/>
              </a:rPr>
              <a:t/>
            </a:r>
            <a:br>
              <a:rPr lang="ro-RO" altLang="en-US" sz="1500" dirty="0">
                <a:latin typeface="Verdana" pitchFamily="34" charset="0"/>
              </a:rPr>
            </a:br>
            <a:r>
              <a:rPr lang="ro-RO" sz="1500" dirty="0">
                <a:latin typeface="Verdana" pitchFamily="34" charset="0"/>
              </a:rPr>
              <a:t>Această prezentare este o privire de ansamblu a proceselor legale REACH şi CLP privind substanţele care prezintă motive de îngrijorare şi a impactului lor asupra utilizatorilor din aval. Sunt descrise în oarecare detaliu dar </a:t>
            </a:r>
            <a:r>
              <a:rPr lang="en-US" sz="1500" dirty="0" err="1" smtClean="0">
                <a:latin typeface="Verdana" pitchFamily="34" charset="0"/>
              </a:rPr>
              <a:t>prezentarea</a:t>
            </a:r>
            <a:r>
              <a:rPr lang="en-US" sz="1500" dirty="0" smtClean="0">
                <a:latin typeface="Verdana" pitchFamily="34" charset="0"/>
              </a:rPr>
              <a:t> </a:t>
            </a:r>
            <a:r>
              <a:rPr lang="ro-RO" sz="1500" dirty="0" smtClean="0">
                <a:latin typeface="Verdana" pitchFamily="34" charset="0"/>
              </a:rPr>
              <a:t>poate </a:t>
            </a:r>
            <a:r>
              <a:rPr lang="ro-RO" sz="1500" dirty="0">
                <a:latin typeface="Verdana" pitchFamily="34" charset="0"/>
              </a:rPr>
              <a:t>fi micşorată pentru a realiza o scurtă privire de ansamblu</a:t>
            </a:r>
            <a:r>
              <a:rPr lang="en-US" sz="1500">
                <a:latin typeface="Verdana" pitchFamily="34" charset="0"/>
              </a:rPr>
              <a:t>. </a:t>
            </a:r>
            <a:r>
              <a:rPr lang="ro-RO" altLang="en-US" sz="1500" smtClean="0">
                <a:latin typeface="Verdana" pitchFamily="34" charset="0"/>
              </a:rPr>
              <a:t>Aşteptăm </a:t>
            </a:r>
            <a:r>
              <a:rPr lang="ro-RO" altLang="en-US" sz="1500" dirty="0">
                <a:latin typeface="Verdana" pitchFamily="34" charset="0"/>
              </a:rPr>
              <a:t>comentariile şi sugestiile Dvs. la </a:t>
            </a:r>
            <a:r>
              <a:rPr lang="ro-RO" altLang="en-US" sz="1500" b="1" dirty="0" err="1">
                <a:latin typeface="Verdana" pitchFamily="34" charset="0"/>
                <a:hlinkClick r:id="rId3"/>
              </a:rPr>
              <a:t>downstream</a:t>
            </a:r>
            <a:r>
              <a:rPr lang="ro-RO" altLang="en-US" sz="1500" b="1" dirty="0">
                <a:latin typeface="Verdana" pitchFamily="34" charset="0"/>
                <a:hlinkClick r:id="rId3"/>
              </a:rPr>
              <a:t>_</a:t>
            </a:r>
            <a:r>
              <a:rPr lang="ro-RO" altLang="en-US" sz="1500" b="1" dirty="0" err="1">
                <a:latin typeface="Verdana" pitchFamily="34" charset="0"/>
                <a:hlinkClick r:id="rId3"/>
              </a:rPr>
              <a:t>users</a:t>
            </a:r>
            <a:r>
              <a:rPr lang="ro-RO" altLang="en-US" sz="1500" b="1" dirty="0">
                <a:latin typeface="Verdana" pitchFamily="34" charset="0"/>
                <a:hlinkClick r:id="rId3"/>
              </a:rPr>
              <a:t>@</a:t>
            </a:r>
            <a:r>
              <a:rPr lang="ro-RO" altLang="en-US" sz="1500" b="1" dirty="0" err="1">
                <a:latin typeface="Verdana" pitchFamily="34" charset="0"/>
                <a:hlinkClick r:id="rId3"/>
              </a:rPr>
              <a:t>echa.europa.eu</a:t>
            </a:r>
            <a:r>
              <a:rPr lang="ro-RO" altLang="en-US" sz="1500" b="1" dirty="0">
                <a:latin typeface="Verdana" pitchFamily="34" charset="0"/>
              </a:rPr>
              <a:t>.</a:t>
            </a:r>
            <a:r>
              <a:rPr lang="ro-RO" altLang="en-US" sz="1500" dirty="0">
                <a:latin typeface="Verdana" pitchFamily="34" charset="0"/>
              </a:rPr>
              <a:t/>
            </a:r>
            <a:br>
              <a:rPr lang="ro-RO" altLang="en-US" sz="1500" dirty="0">
                <a:latin typeface="Verdana" pitchFamily="34" charset="0"/>
              </a:rPr>
            </a:br>
            <a:r>
              <a:rPr lang="ro-RO" altLang="en-US" sz="1500" dirty="0">
                <a:latin typeface="Verdana" pitchFamily="34" charset="0"/>
              </a:rPr>
              <a:t/>
            </a:r>
            <a:br>
              <a:rPr lang="ro-RO" altLang="en-US" sz="1500" dirty="0">
                <a:latin typeface="Verdana" pitchFamily="34" charset="0"/>
              </a:rPr>
            </a:br>
            <a:r>
              <a:rPr lang="ro-RO" altLang="en-US" sz="1500" b="1" dirty="0">
                <a:latin typeface="Verdana" pitchFamily="34" charset="0"/>
              </a:rPr>
              <a:t>Aviz juridic</a:t>
            </a:r>
            <a:r>
              <a:rPr lang="ro-RO" altLang="en-US" sz="1500" dirty="0">
                <a:latin typeface="Verdana" pitchFamily="34" charset="0"/>
              </a:rPr>
              <a:t>: Informaţiile cuprinse în această prezentare nu constituie consultanţă juridică şi nu reprezintă în mod necesar în termeni juridici poziţia oficială a Agenţiei Europene pentru Produse Chimice. Agenţia Europeană pentru Produse Chimice nu îşi asumă responsabilitatea în ceea ce priveşte conţinutul acestui document.</a:t>
            </a:r>
            <a:endParaRPr lang="en-GB" altLang="en-US" sz="1500" dirty="0">
              <a:latin typeface="Verdana" pitchFamily="34" charset="0"/>
            </a:endParaRPr>
          </a:p>
        </p:txBody>
      </p:sp>
    </p:spTree>
    <p:extLst>
      <p:ext uri="{BB962C8B-B14F-4D97-AF65-F5344CB8AC3E}">
        <p14:creationId xmlns:p14="http://schemas.microsoft.com/office/powerpoint/2010/main" val="38375692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16632"/>
            <a:ext cx="7772400" cy="1470025"/>
          </a:xfrm>
        </p:spPr>
        <p:txBody>
          <a:bodyPr>
            <a:noAutofit/>
          </a:bodyPr>
          <a:lstStyle/>
          <a:p>
            <a:pPr algn="l"/>
            <a:r>
              <a:rPr lang="en-GB" altLang="en-US" sz="2800"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Decizia</a:t>
            </a:r>
            <a:endParaRPr lang="en-GB"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20</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3" name="TextBox 2"/>
          <p:cNvSpPr txBox="1"/>
          <p:nvPr/>
        </p:nvSpPr>
        <p:spPr>
          <a:xfrm>
            <a:off x="755576" y="1800606"/>
            <a:ext cx="5256584" cy="2400657"/>
          </a:xfrm>
          <a:prstGeom prst="rect">
            <a:avLst/>
          </a:prstGeom>
          <a:noFill/>
        </p:spPr>
        <p:txBody>
          <a:bodyPr wrap="square" rtlCol="0">
            <a:spAutoFit/>
          </a:bodyPr>
          <a:lstStyle/>
          <a:p>
            <a:pPr marL="342900" lvl="0" indent="-342900" fontAlgn="t">
              <a:spcBef>
                <a:spcPts val="1200"/>
              </a:spcBef>
              <a:buFont typeface="Arial" pitchFamily="34" charset="0"/>
              <a:buChar char="•"/>
            </a:pPr>
            <a:r>
              <a:rPr lang="ro-RO" sz="2000" dirty="0" smtClean="0">
                <a:latin typeface="Verdana" panose="020B0604030504040204" pitchFamily="34" charset="0"/>
                <a:ea typeface="Verdana" panose="020B0604030504040204" pitchFamily="34" charset="0"/>
                <a:cs typeface="Verdana" panose="020B0604030504040204" pitchFamily="34" charset="0"/>
              </a:rPr>
              <a:t>Toată </a:t>
            </a:r>
            <a:r>
              <a:rPr lang="ro-RO" sz="2000" dirty="0">
                <a:latin typeface="Verdana" panose="020B0604030504040204" pitchFamily="34" charset="0"/>
                <a:ea typeface="Verdana" panose="020B0604030504040204" pitchFamily="34" charset="0"/>
                <a:cs typeface="Verdana" panose="020B0604030504040204" pitchFamily="34" charset="0"/>
              </a:rPr>
              <a:t>documentaţia este depusă la Comisia Europeană pentru decizie</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lvl="0" indent="-342900" fontAlgn="t">
              <a:spcBef>
                <a:spcPts val="1200"/>
              </a:spcBef>
              <a:buFont typeface="Arial" pitchFamily="34" charset="0"/>
              <a:buChar char="•"/>
            </a:pPr>
            <a:r>
              <a:rPr lang="ro-RO" sz="2000" dirty="0">
                <a:latin typeface="Verdana" panose="020B0604030504040204" pitchFamily="34" charset="0"/>
                <a:ea typeface="Verdana" panose="020B0604030504040204" pitchFamily="34" charset="0"/>
                <a:cs typeface="Verdana" panose="020B0604030504040204" pitchFamily="34" charset="0"/>
              </a:rPr>
              <a:t>Dacă da, noua clasificare este inclusă în lista clasificărilor armonizate (anexa VI la Regulamentul CLP) şi publicată pe site-ul ECHA</a:t>
            </a:r>
            <a:endParaRPr lang="en-US" sz="2000" dirty="0">
              <a:latin typeface="Verdana" panose="020B0604030504040204" pitchFamily="34" charset="0"/>
              <a:ea typeface="Verdana" panose="020B0604030504040204" pitchFamily="34" charset="0"/>
              <a:cs typeface="Verdana" panose="020B0604030504040204" pitchFamily="34" charset="0"/>
            </a:endParaRPr>
          </a:p>
        </p:txBody>
      </p:sp>
      <p:sp>
        <p:nvSpPr>
          <p:cNvPr id="7" name="TextBox 6"/>
          <p:cNvSpPr txBox="1"/>
          <p:nvPr/>
        </p:nvSpPr>
        <p:spPr>
          <a:xfrm>
            <a:off x="2051720" y="5406315"/>
            <a:ext cx="6696744" cy="830997"/>
          </a:xfrm>
          <a:prstGeom prst="rect">
            <a:avLst/>
          </a:prstGeom>
          <a:noFill/>
        </p:spPr>
        <p:txBody>
          <a:bodyPr wrap="square" rtlCol="0">
            <a:spAutoFit/>
          </a:bodyPr>
          <a:lstStyle/>
          <a:p>
            <a:pPr fontAlgn="t"/>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După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includerea în Lista CLH, toţi producătorii, importatorii şi utilizatorii substanţei din UE trebuie să utilizeze </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clasificare</a:t>
            </a:r>
            <a:r>
              <a:rPr lang="en-US"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şi etichetarea armonizate.</a:t>
            </a:r>
            <a:endParaRPr lang="en-US" sz="1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grpSp>
        <p:nvGrpSpPr>
          <p:cNvPr id="4" name="Group 3"/>
          <p:cNvGrpSpPr/>
          <p:nvPr/>
        </p:nvGrpSpPr>
        <p:grpSpPr>
          <a:xfrm>
            <a:off x="6026414" y="2420888"/>
            <a:ext cx="2794058" cy="1347846"/>
            <a:chOff x="5944223" y="2585210"/>
            <a:chExt cx="2794058" cy="1347846"/>
          </a:xfrm>
        </p:grpSpPr>
        <p:sp>
          <p:nvSpPr>
            <p:cNvPr id="22" name="Flowchart: Alternate Process 21"/>
            <p:cNvSpPr/>
            <p:nvPr/>
          </p:nvSpPr>
          <p:spPr>
            <a:xfrm>
              <a:off x="6146281" y="2585210"/>
              <a:ext cx="2592000" cy="1080000"/>
            </a:xfrm>
            <a:prstGeom prst="flowChartAlternateProcess">
              <a:avLst/>
            </a:prstGeom>
            <a:solidFill>
              <a:srgbClr val="008BC8"/>
            </a:solidFill>
            <a:ln>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Diamond 24"/>
            <p:cNvSpPr/>
            <p:nvPr/>
          </p:nvSpPr>
          <p:spPr>
            <a:xfrm>
              <a:off x="6165991" y="2786483"/>
              <a:ext cx="972000" cy="724911"/>
            </a:xfrm>
            <a:prstGeom prst="diamond">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ounded Rectangle 33"/>
            <p:cNvSpPr/>
            <p:nvPr/>
          </p:nvSpPr>
          <p:spPr>
            <a:xfrm>
              <a:off x="7296083" y="2750712"/>
              <a:ext cx="1368152" cy="796453"/>
            </a:xfrm>
            <a:prstGeom prst="roundRect">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TextBox 34"/>
            <p:cNvSpPr txBox="1"/>
            <p:nvPr/>
          </p:nvSpPr>
          <p:spPr>
            <a:xfrm>
              <a:off x="7222037" y="2764218"/>
              <a:ext cx="1516244" cy="769441"/>
            </a:xfrm>
            <a:prstGeom prst="rect">
              <a:avLst/>
            </a:prstGeom>
            <a:noFill/>
            <a:ln>
              <a:noFill/>
            </a:ln>
          </p:spPr>
          <p:txBody>
            <a:bodyPr wrap="square" rtlCol="0">
              <a:spAutoFit/>
            </a:bodyPr>
            <a:lstStyle/>
            <a:p>
              <a:pPr algn="ctr"/>
              <a:r>
                <a:rPr lang="ro-RO"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Lista </a:t>
              </a:r>
              <a:r>
                <a:rPr lang="ro-RO" sz="1100" b="1" dirty="0">
                  <a:solidFill>
                    <a:srgbClr val="008BC8"/>
                  </a:solidFill>
                  <a:latin typeface="Verdana" panose="020B0604030504040204" pitchFamily="34" charset="0"/>
                  <a:ea typeface="Verdana" panose="020B0604030504040204" pitchFamily="34" charset="0"/>
                  <a:cs typeface="Verdana" panose="020B0604030504040204" pitchFamily="34" charset="0"/>
                </a:rPr>
                <a:t>clasificărilor şi etichetărilor armonizate</a:t>
              </a:r>
              <a:endParaRPr lang="en-GB"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38" name="TextBox 37"/>
            <p:cNvSpPr txBox="1"/>
            <p:nvPr/>
          </p:nvSpPr>
          <p:spPr>
            <a:xfrm>
              <a:off x="7044375" y="3040938"/>
              <a:ext cx="253746" cy="216000"/>
            </a:xfrm>
            <a:prstGeom prst="rightArrow">
              <a:avLst/>
            </a:prstGeom>
            <a:solidFill>
              <a:srgbClr val="FF9900"/>
            </a:solidFill>
            <a:ln>
              <a:solidFill>
                <a:srgbClr val="FF9900"/>
              </a:solidFill>
            </a:ln>
          </p:spPr>
          <p:txBody>
            <a:bodyPr wrap="square" rtlCol="0">
              <a:spAutoFit/>
            </a:bodyPr>
            <a:lstStyle/>
            <a:p>
              <a:pPr algn="ctr"/>
              <a:endParaRPr lang="en-GB" sz="1000" b="1" dirty="0">
                <a:solidFill>
                  <a:schemeClr val="bg1"/>
                </a:solidFill>
              </a:endParaRPr>
            </a:p>
          </p:txBody>
        </p:sp>
        <p:sp>
          <p:nvSpPr>
            <p:cNvPr id="44" name="TextBox 43"/>
            <p:cNvSpPr txBox="1"/>
            <p:nvPr/>
          </p:nvSpPr>
          <p:spPr>
            <a:xfrm>
              <a:off x="6203852" y="3018133"/>
              <a:ext cx="878245" cy="261610"/>
            </a:xfrm>
            <a:prstGeom prst="rect">
              <a:avLst/>
            </a:prstGeom>
            <a:noFill/>
          </p:spPr>
          <p:txBody>
            <a:bodyPr wrap="square" rtlCol="0">
              <a:spAutoFit/>
            </a:bodyPr>
            <a:lstStyle/>
            <a:p>
              <a:pPr algn="ctr"/>
              <a:r>
                <a:rPr lang="en-GB" sz="1100" b="1" dirty="0" err="1" smtClean="0">
                  <a:solidFill>
                    <a:srgbClr val="008BC8"/>
                  </a:solidFill>
                  <a:latin typeface="Verdana" panose="020B0604030504040204" pitchFamily="34" charset="0"/>
                  <a:ea typeface="Verdana" panose="020B0604030504040204" pitchFamily="34" charset="0"/>
                  <a:cs typeface="Verdana" panose="020B0604030504040204" pitchFamily="34" charset="0"/>
                </a:rPr>
                <a:t>Decizia</a:t>
              </a:r>
              <a:endParaRPr lang="en-GB"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grpSp>
          <p:nvGrpSpPr>
            <p:cNvPr id="45" name="Group 44"/>
            <p:cNvGrpSpPr/>
            <p:nvPr/>
          </p:nvGrpSpPr>
          <p:grpSpPr>
            <a:xfrm>
              <a:off x="7524328" y="3597954"/>
              <a:ext cx="720080" cy="323493"/>
              <a:chOff x="683568" y="1607410"/>
              <a:chExt cx="720080" cy="323493"/>
            </a:xfrm>
            <a:solidFill>
              <a:schemeClr val="bg1"/>
            </a:solidFill>
          </p:grpSpPr>
          <p:sp>
            <p:nvSpPr>
              <p:cNvPr id="46" name="TextBox 45"/>
              <p:cNvSpPr txBox="1"/>
              <p:nvPr/>
            </p:nvSpPr>
            <p:spPr>
              <a:xfrm>
                <a:off x="683568" y="1607410"/>
                <a:ext cx="720080" cy="323493"/>
              </a:xfrm>
              <a:prstGeom prst="roundRect">
                <a:avLst/>
              </a:prstGeom>
              <a:grpFill/>
              <a:ln>
                <a:solidFill>
                  <a:schemeClr val="bg1">
                    <a:lumMod val="50000"/>
                  </a:schemeClr>
                </a:solidFill>
              </a:ln>
            </p:spPr>
            <p:txBody>
              <a:bodyPr wrap="square" rtlCol="0">
                <a:spAutoFit/>
              </a:bodyPr>
              <a:lstStyle/>
              <a:p>
                <a:pPr algn="ct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pic>
            <p:nvPicPr>
              <p:cNvPr id="47" name="Picture 4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3650" y="1703588"/>
                <a:ext cx="619911" cy="162727"/>
              </a:xfrm>
              <a:prstGeom prst="rect">
                <a:avLst/>
              </a:prstGeom>
              <a:grpFill/>
            </p:spPr>
          </p:pic>
        </p:grpSp>
        <p:grpSp>
          <p:nvGrpSpPr>
            <p:cNvPr id="49" name="Group 48"/>
            <p:cNvGrpSpPr/>
            <p:nvPr/>
          </p:nvGrpSpPr>
          <p:grpSpPr>
            <a:xfrm>
              <a:off x="6290009" y="3609563"/>
              <a:ext cx="720080" cy="323493"/>
              <a:chOff x="6312457" y="3993455"/>
              <a:chExt cx="720080" cy="323493"/>
            </a:xfrm>
          </p:grpSpPr>
          <p:sp>
            <p:nvSpPr>
              <p:cNvPr id="12" name="TextBox 11"/>
              <p:cNvSpPr txBox="1"/>
              <p:nvPr/>
            </p:nvSpPr>
            <p:spPr>
              <a:xfrm>
                <a:off x="6312457" y="3993455"/>
                <a:ext cx="720080" cy="323493"/>
              </a:xfrm>
              <a:prstGeom prst="roundRect">
                <a:avLst/>
              </a:prstGeom>
              <a:solidFill>
                <a:schemeClr val="bg1"/>
              </a:solidFill>
              <a:ln>
                <a:solidFill>
                  <a:schemeClr val="bg1">
                    <a:lumMod val="50000"/>
                  </a:schemeClr>
                </a:solidFill>
              </a:ln>
            </p:spPr>
            <p:txBody>
              <a:bodyPr wrap="square" rtlCol="0">
                <a:spAutoFit/>
              </a:bodyPr>
              <a:lstStyle/>
              <a:p>
                <a:pPr algn="ct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pic>
            <p:nvPicPr>
              <p:cNvPr id="13"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61932" y="4016675"/>
                <a:ext cx="432048" cy="300273"/>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grpSp>
        <p:sp>
          <p:nvSpPr>
            <p:cNvPr id="21" name="TextBox 20"/>
            <p:cNvSpPr txBox="1"/>
            <p:nvPr/>
          </p:nvSpPr>
          <p:spPr>
            <a:xfrm>
              <a:off x="5944223" y="3040938"/>
              <a:ext cx="253746" cy="216000"/>
            </a:xfrm>
            <a:prstGeom prst="rightArrow">
              <a:avLst/>
            </a:prstGeom>
            <a:solidFill>
              <a:srgbClr val="FF9900"/>
            </a:solidFill>
            <a:ln>
              <a:solidFill>
                <a:srgbClr val="FF9900"/>
              </a:solidFill>
            </a:ln>
          </p:spPr>
          <p:txBody>
            <a:bodyPr wrap="square" rtlCol="0">
              <a:spAutoFit/>
            </a:bodyPr>
            <a:lstStyle/>
            <a:p>
              <a:pPr algn="ctr"/>
              <a:endParaRPr lang="en-GB" sz="1000" b="1" dirty="0">
                <a:solidFill>
                  <a:schemeClr val="bg1"/>
                </a:solidFill>
              </a:endParaRPr>
            </a:p>
          </p:txBody>
        </p:sp>
      </p:grpSp>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29853" y="5229200"/>
            <a:ext cx="1149859" cy="968400"/>
          </a:xfrm>
          <a:prstGeom prst="rect">
            <a:avLst/>
          </a:prstGeom>
        </p:spPr>
      </p:pic>
      <p:grpSp>
        <p:nvGrpSpPr>
          <p:cNvPr id="26" name="Group 25"/>
          <p:cNvGrpSpPr/>
          <p:nvPr/>
        </p:nvGrpSpPr>
        <p:grpSpPr>
          <a:xfrm>
            <a:off x="6401308" y="180000"/>
            <a:ext cx="2593763" cy="380186"/>
            <a:chOff x="6549815" y="1675729"/>
            <a:chExt cx="2593763" cy="380186"/>
          </a:xfrm>
        </p:grpSpPr>
        <p:pic>
          <p:nvPicPr>
            <p:cNvPr id="27" name="Picture 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549815" y="1700808"/>
              <a:ext cx="2593763" cy="347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Rounded Rectangle 27"/>
            <p:cNvSpPr/>
            <p:nvPr/>
          </p:nvSpPr>
          <p:spPr>
            <a:xfrm>
              <a:off x="8267884" y="1675729"/>
              <a:ext cx="875693" cy="380186"/>
            </a:xfrm>
            <a:prstGeom prst="roundRect">
              <a:avLst/>
            </a:prstGeom>
            <a:noFill/>
            <a:ln w="1905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Tree>
    <p:extLst>
      <p:ext uri="{BB962C8B-B14F-4D97-AF65-F5344CB8AC3E}">
        <p14:creationId xmlns:p14="http://schemas.microsoft.com/office/powerpoint/2010/main" val="24660833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68344" y="645984"/>
            <a:ext cx="995975" cy="838800"/>
          </a:xfrm>
          <a:prstGeom prst="rect">
            <a:avLst/>
          </a:prstGeom>
        </p:spPr>
      </p:pic>
      <p:sp>
        <p:nvSpPr>
          <p:cNvPr id="2" name="Title 1"/>
          <p:cNvSpPr>
            <a:spLocks noGrp="1"/>
          </p:cNvSpPr>
          <p:nvPr>
            <p:ph type="ctrTitle"/>
          </p:nvPr>
        </p:nvSpPr>
        <p:spPr>
          <a:xfrm>
            <a:off x="611560" y="393626"/>
            <a:ext cx="7772400" cy="1470025"/>
          </a:xfrm>
        </p:spPr>
        <p:txBody>
          <a:bodyPr>
            <a:noAutofit/>
          </a:bodyPr>
          <a:lstStyle/>
          <a:p>
            <a:pPr lvl="0" algn="l"/>
            <a:r>
              <a:rPr lang="ro-RO" sz="2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Sfaturi </a:t>
            </a:r>
            <a:r>
              <a:rPr lang="ro-RO" sz="2600" b="1" dirty="0">
                <a:solidFill>
                  <a:srgbClr val="0046AD"/>
                </a:solidFill>
                <a:latin typeface="Verdana" panose="020B0604030504040204" pitchFamily="34" charset="0"/>
                <a:ea typeface="Verdana" panose="020B0604030504040204" pitchFamily="34" charset="0"/>
                <a:cs typeface="Verdana" panose="020B0604030504040204" pitchFamily="34" charset="0"/>
              </a:rPr>
              <a:t>suplimentare pentru utilizatorii din aval cu privire la CLH şi la auto-clasificare</a:t>
            </a:r>
            <a:r>
              <a:rPr lang="en-US" sz="2600" b="1" dirty="0">
                <a:solidFill>
                  <a:srgbClr val="0046AD"/>
                </a:solidFill>
                <a:latin typeface="Verdana" panose="020B0604030504040204" pitchFamily="34" charset="0"/>
                <a:ea typeface="Verdana" panose="020B0604030504040204" pitchFamily="34" charset="0"/>
                <a:cs typeface="Verdana" panose="020B0604030504040204" pitchFamily="34" charset="0"/>
              </a:rPr>
              <a:t/>
            </a:r>
            <a:br>
              <a:rPr lang="en-US" sz="2600" b="1" dirty="0">
                <a:solidFill>
                  <a:srgbClr val="0046AD"/>
                </a:solidFill>
                <a:latin typeface="Verdana" panose="020B0604030504040204" pitchFamily="34" charset="0"/>
                <a:ea typeface="Verdana" panose="020B0604030504040204" pitchFamily="34" charset="0"/>
                <a:cs typeface="Verdana" panose="020B0604030504040204" pitchFamily="34" charset="0"/>
              </a:rPr>
            </a:br>
            <a:endParaRPr lang="en-GB" sz="2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21</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7" name="TextBox 6"/>
          <p:cNvSpPr txBox="1"/>
          <p:nvPr/>
        </p:nvSpPr>
        <p:spPr>
          <a:xfrm>
            <a:off x="683568" y="1989415"/>
            <a:ext cx="7776864" cy="3600986"/>
          </a:xfrm>
          <a:prstGeom prst="rect">
            <a:avLst/>
          </a:prstGeom>
          <a:noFill/>
        </p:spPr>
        <p:txBody>
          <a:bodyPr wrap="square" rtlCol="0">
            <a:spAutoFit/>
          </a:bodyPr>
          <a:lstStyle/>
          <a:p>
            <a:pPr marL="285750" lvl="0" indent="-285750" fontAlgn="t">
              <a:spcBef>
                <a:spcPts val="1200"/>
              </a:spcBef>
              <a:buFont typeface="Arial" pitchFamily="34" charset="0"/>
              <a:buChar char="•"/>
            </a:pPr>
            <a:r>
              <a:rPr lang="ro-RO" dirty="0">
                <a:latin typeface="Verdana" panose="020B0604030504040204" pitchFamily="34" charset="0"/>
                <a:ea typeface="Verdana" panose="020B0604030504040204" pitchFamily="34" charset="0"/>
                <a:cs typeface="Verdana" panose="020B0604030504040204" pitchFamily="34" charset="0"/>
              </a:rPr>
              <a:t>În plus față de utilizarea clasificării și etichetării armonizate, producătorii, importatorii sau utilizatorii din aval care furnizează substanțe sau amestecuri trebuie să auto-clasifice substanța în conformitate cu CLP pentru clasele </a:t>
            </a:r>
            <a:r>
              <a:rPr lang="ro-RO" dirty="0" smtClean="0">
                <a:latin typeface="Verdana" panose="020B0604030504040204" pitchFamily="34" charset="0"/>
                <a:ea typeface="Verdana" panose="020B0604030504040204" pitchFamily="34" charset="0"/>
                <a:cs typeface="Verdana" panose="020B0604030504040204" pitchFamily="34" charset="0"/>
              </a:rPr>
              <a:t>sau </a:t>
            </a:r>
            <a:r>
              <a:rPr lang="en-US" dirty="0" err="1" smtClean="0">
                <a:latin typeface="Verdana" panose="020B0604030504040204" pitchFamily="34" charset="0"/>
                <a:ea typeface="Verdana" panose="020B0604030504040204" pitchFamily="34" charset="0"/>
                <a:cs typeface="Verdana" panose="020B0604030504040204" pitchFamily="34" charset="0"/>
              </a:rPr>
              <a:t>categoriile</a:t>
            </a:r>
            <a:r>
              <a:rPr lang="en-US" dirty="0" smtClean="0">
                <a:latin typeface="Verdana" panose="020B0604030504040204" pitchFamily="34" charset="0"/>
                <a:ea typeface="Verdana" panose="020B0604030504040204" pitchFamily="34" charset="0"/>
                <a:cs typeface="Verdana" panose="020B0604030504040204" pitchFamily="34" charset="0"/>
              </a:rPr>
              <a:t> </a:t>
            </a:r>
            <a:r>
              <a:rPr lang="ro-RO" dirty="0" smtClean="0">
                <a:latin typeface="Verdana" panose="020B0604030504040204" pitchFamily="34" charset="0"/>
                <a:ea typeface="Verdana" panose="020B0604030504040204" pitchFamily="34" charset="0"/>
                <a:cs typeface="Verdana" panose="020B0604030504040204" pitchFamily="34" charset="0"/>
              </a:rPr>
              <a:t>de </a:t>
            </a:r>
            <a:r>
              <a:rPr lang="ro-RO" dirty="0">
                <a:latin typeface="Verdana" panose="020B0604030504040204" pitchFamily="34" charset="0"/>
                <a:ea typeface="Verdana" panose="020B0604030504040204" pitchFamily="34" charset="0"/>
                <a:cs typeface="Verdana" panose="020B0604030504040204" pitchFamily="34" charset="0"/>
              </a:rPr>
              <a:t>pericol </a:t>
            </a:r>
            <a:r>
              <a:rPr lang="ro-RO" dirty="0" smtClean="0">
                <a:latin typeface="Verdana" panose="020B0604030504040204" pitchFamily="34" charset="0"/>
                <a:ea typeface="Verdana" panose="020B0604030504040204" pitchFamily="34" charset="0"/>
                <a:cs typeface="Verdana" panose="020B0604030504040204" pitchFamily="34" charset="0"/>
              </a:rPr>
              <a:t>care </a:t>
            </a:r>
            <a:r>
              <a:rPr lang="ro-RO" dirty="0">
                <a:latin typeface="Verdana" panose="020B0604030504040204" pitchFamily="34" charset="0"/>
                <a:ea typeface="Verdana" panose="020B0604030504040204" pitchFamily="34" charset="0"/>
                <a:cs typeface="Verdana" panose="020B0604030504040204" pitchFamily="34" charset="0"/>
              </a:rPr>
              <a:t>nu sunt armonizate</a:t>
            </a:r>
            <a:endParaRPr lang="en-US" dirty="0">
              <a:latin typeface="Verdana" panose="020B0604030504040204" pitchFamily="34" charset="0"/>
              <a:ea typeface="Verdana" panose="020B0604030504040204" pitchFamily="34" charset="0"/>
              <a:cs typeface="Verdana" panose="020B0604030504040204" pitchFamily="34" charset="0"/>
            </a:endParaRPr>
          </a:p>
          <a:p>
            <a:pPr marL="285750" lvl="0" indent="-285750" fontAlgn="t">
              <a:spcBef>
                <a:spcPts val="1200"/>
              </a:spcBef>
              <a:buFont typeface="Arial" pitchFamily="34" charset="0"/>
              <a:buChar char="•"/>
            </a:pPr>
            <a:r>
              <a:rPr lang="ro-RO" dirty="0">
                <a:latin typeface="Verdana" panose="020B0604030504040204" pitchFamily="34" charset="0"/>
                <a:ea typeface="Verdana" panose="020B0604030504040204" pitchFamily="34" charset="0"/>
                <a:cs typeface="Verdana" panose="020B0604030504040204" pitchFamily="34" charset="0"/>
              </a:rPr>
              <a:t>Când se auto-clasifică pericole fizice, se solicită teste noi dacă nu sunt disponibile informații adecvate și fiabile </a:t>
            </a:r>
            <a:endParaRPr lang="en-US" dirty="0">
              <a:latin typeface="Verdana" panose="020B0604030504040204" pitchFamily="34" charset="0"/>
              <a:ea typeface="Verdana" panose="020B0604030504040204" pitchFamily="34" charset="0"/>
              <a:cs typeface="Verdana" panose="020B0604030504040204" pitchFamily="34" charset="0"/>
            </a:endParaRPr>
          </a:p>
          <a:p>
            <a:pPr marL="285750" lvl="0" indent="-285750" fontAlgn="t">
              <a:spcBef>
                <a:spcPts val="1200"/>
              </a:spcBef>
              <a:buFont typeface="Arial" pitchFamily="34" charset="0"/>
              <a:buChar char="•"/>
            </a:pPr>
            <a:r>
              <a:rPr lang="ro-RO" dirty="0">
                <a:latin typeface="Verdana" panose="020B0604030504040204" pitchFamily="34" charset="0"/>
                <a:ea typeface="Verdana" panose="020B0604030504040204" pitchFamily="34" charset="0"/>
                <a:cs typeface="Verdana" panose="020B0604030504040204" pitchFamily="34" charset="0"/>
              </a:rPr>
              <a:t>Dacă, în calitate de utilizator din aval, aveți o clasificare a unei substanțe diferită de cea a tuturor furnizorilor dumneavoastră trebuie să raportaţi acest lucru ECHA</a:t>
            </a:r>
            <a:endParaRPr lang="en-US" dirty="0">
              <a:latin typeface="Verdana" panose="020B0604030504040204" pitchFamily="34" charset="0"/>
              <a:ea typeface="Verdana" panose="020B0604030504040204" pitchFamily="34" charset="0"/>
              <a:cs typeface="Verdana" panose="020B0604030504040204" pitchFamily="34" charset="0"/>
            </a:endParaRPr>
          </a:p>
          <a:p>
            <a:pPr marL="285750" indent="-285750">
              <a:spcBef>
                <a:spcPts val="1200"/>
              </a:spcBef>
              <a:buClr>
                <a:schemeClr val="tx1"/>
              </a:buClr>
              <a:buFont typeface="Arial" panose="020B0604020202020204" pitchFamily="34" charset="0"/>
              <a:buChar char="•"/>
            </a:pPr>
            <a:endParaRPr lang="en-GB"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99883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59" y="116632"/>
            <a:ext cx="7137021" cy="1470025"/>
          </a:xfrm>
        </p:spPr>
        <p:txBody>
          <a:bodyPr>
            <a:noAutofit/>
          </a:bodyPr>
          <a:lstStyle/>
          <a:p>
            <a:pPr lvl="0" algn="l"/>
            <a:r>
              <a:rPr lang="en-GB" altLang="en-US"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CLH, </a:t>
            </a:r>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rezumatul procesului</a:t>
            </a:r>
            <a:endParaRPr lang="en-GB"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22</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grpSp>
        <p:nvGrpSpPr>
          <p:cNvPr id="3" name="Group 2"/>
          <p:cNvGrpSpPr/>
          <p:nvPr/>
        </p:nvGrpSpPr>
        <p:grpSpPr>
          <a:xfrm>
            <a:off x="445247" y="2708920"/>
            <a:ext cx="8246634" cy="1642267"/>
            <a:chOff x="445247" y="2708920"/>
            <a:chExt cx="8246634" cy="1642267"/>
          </a:xfrm>
        </p:grpSpPr>
        <p:pic>
          <p:nvPicPr>
            <p:cNvPr id="104" name="Picture 10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8581" y="3815232"/>
              <a:ext cx="458022" cy="535955"/>
            </a:xfrm>
            <a:prstGeom prst="rect">
              <a:avLst/>
            </a:prstGeom>
          </p:spPr>
        </p:pic>
        <p:pic>
          <p:nvPicPr>
            <p:cNvPr id="97" name="Picture 9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6297" y="3815232"/>
              <a:ext cx="458022" cy="535955"/>
            </a:xfrm>
            <a:prstGeom prst="rect">
              <a:avLst/>
            </a:prstGeom>
          </p:spPr>
        </p:pic>
        <p:grpSp>
          <p:nvGrpSpPr>
            <p:cNvPr id="53" name="Group 52"/>
            <p:cNvGrpSpPr/>
            <p:nvPr/>
          </p:nvGrpSpPr>
          <p:grpSpPr>
            <a:xfrm>
              <a:off x="445247" y="2708920"/>
              <a:ext cx="8246634" cy="987806"/>
              <a:chOff x="573838" y="3017258"/>
              <a:chExt cx="8246634" cy="987806"/>
            </a:xfrm>
          </p:grpSpPr>
          <p:sp>
            <p:nvSpPr>
              <p:cNvPr id="54" name="Flowchart: Alternate Process 53"/>
              <p:cNvSpPr/>
              <p:nvPr/>
            </p:nvSpPr>
            <p:spPr>
              <a:xfrm>
                <a:off x="2051720" y="3017258"/>
                <a:ext cx="6768752" cy="987806"/>
              </a:xfrm>
              <a:prstGeom prst="flowChartAlternateProcess">
                <a:avLst/>
              </a:prstGeom>
              <a:solidFill>
                <a:srgbClr val="008BC8"/>
              </a:solidFill>
              <a:ln>
                <a:solidFill>
                  <a:srgbClr val="008BC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Rounded Rectangle 54"/>
              <p:cNvSpPr/>
              <p:nvPr/>
            </p:nvSpPr>
            <p:spPr>
              <a:xfrm>
                <a:off x="7342590" y="3076931"/>
                <a:ext cx="1368152" cy="796453"/>
              </a:xfrm>
              <a:prstGeom prst="roundRect">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TextBox 55"/>
              <p:cNvSpPr txBox="1"/>
              <p:nvPr/>
            </p:nvSpPr>
            <p:spPr>
              <a:xfrm>
                <a:off x="7266506" y="3090437"/>
                <a:ext cx="1516244" cy="769441"/>
              </a:xfrm>
              <a:prstGeom prst="rect">
                <a:avLst/>
              </a:prstGeom>
              <a:noFill/>
              <a:ln>
                <a:noFill/>
              </a:ln>
            </p:spPr>
            <p:txBody>
              <a:bodyPr wrap="square" rtlCol="0">
                <a:spAutoFit/>
              </a:bodyPr>
              <a:lstStyle/>
              <a:p>
                <a:pPr algn="ctr"/>
                <a:r>
                  <a:rPr lang="vi-VN"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Lista </a:t>
                </a:r>
                <a:r>
                  <a:rPr lang="vi-VN" sz="1100" b="1" dirty="0">
                    <a:solidFill>
                      <a:srgbClr val="008BC8"/>
                    </a:solidFill>
                    <a:latin typeface="Verdana" panose="020B0604030504040204" pitchFamily="34" charset="0"/>
                    <a:ea typeface="Verdana" panose="020B0604030504040204" pitchFamily="34" charset="0"/>
                    <a:cs typeface="Verdana" panose="020B0604030504040204" pitchFamily="34" charset="0"/>
                  </a:rPr>
                  <a:t>clasificărilor şi etichetărilor armonizate</a:t>
                </a:r>
              </a:p>
            </p:txBody>
          </p:sp>
          <p:sp>
            <p:nvSpPr>
              <p:cNvPr id="57" name="Rounded Rectangle 56"/>
              <p:cNvSpPr/>
              <p:nvPr/>
            </p:nvSpPr>
            <p:spPr>
              <a:xfrm>
                <a:off x="2158015" y="3091035"/>
                <a:ext cx="936104" cy="768244"/>
              </a:xfrm>
              <a:prstGeom prst="roundRect">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Diamond 57"/>
              <p:cNvSpPr/>
              <p:nvPr/>
            </p:nvSpPr>
            <p:spPr>
              <a:xfrm>
                <a:off x="6152100" y="3112702"/>
                <a:ext cx="932028" cy="724911"/>
              </a:xfrm>
              <a:prstGeom prst="diamond">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Flowchart: Alternate Process 58"/>
              <p:cNvSpPr/>
              <p:nvPr/>
            </p:nvSpPr>
            <p:spPr>
              <a:xfrm>
                <a:off x="3454157" y="3079113"/>
                <a:ext cx="1296144" cy="792088"/>
              </a:xfrm>
              <a:prstGeom prst="flowChartAlternateProcess">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TextBox 59"/>
              <p:cNvSpPr txBox="1"/>
              <p:nvPr/>
            </p:nvSpPr>
            <p:spPr>
              <a:xfrm>
                <a:off x="2123728" y="3222230"/>
                <a:ext cx="1042398" cy="430887"/>
              </a:xfrm>
              <a:prstGeom prst="rect">
                <a:avLst/>
              </a:prstGeom>
              <a:noFill/>
            </p:spPr>
            <p:txBody>
              <a:bodyPr wrap="square" rtlCol="0">
                <a:spAutoFit/>
              </a:bodyPr>
              <a:lstStyle/>
              <a:p>
                <a:pPr algn="ctr"/>
                <a:r>
                  <a:rPr lang="vi-VN"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Propunere </a:t>
                </a:r>
                <a:r>
                  <a:rPr lang="vi-VN" sz="1100" b="1" dirty="0">
                    <a:solidFill>
                      <a:srgbClr val="008BC8"/>
                    </a:solidFill>
                    <a:latin typeface="Verdana" panose="020B0604030504040204" pitchFamily="34" charset="0"/>
                    <a:ea typeface="Verdana" panose="020B0604030504040204" pitchFamily="34" charset="0"/>
                    <a:cs typeface="Verdana" panose="020B0604030504040204" pitchFamily="34" charset="0"/>
                  </a:rPr>
                  <a:t>CLH </a:t>
                </a:r>
                <a:endParaRPr lang="en-GB"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61" name="TextBox 60"/>
              <p:cNvSpPr txBox="1"/>
              <p:nvPr/>
            </p:nvSpPr>
            <p:spPr>
              <a:xfrm>
                <a:off x="3450081" y="3259714"/>
                <a:ext cx="1300220" cy="430887"/>
              </a:xfrm>
              <a:prstGeom prst="rect">
                <a:avLst/>
              </a:prstGeom>
              <a:noFill/>
            </p:spPr>
            <p:txBody>
              <a:bodyPr wrap="square" rtlCol="0">
                <a:spAutoFit/>
              </a:bodyPr>
              <a:lstStyle/>
              <a:p>
                <a:pPr algn="ctr"/>
                <a:r>
                  <a:rPr lang="vi-VN"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Consultare publică</a:t>
                </a:r>
                <a:endParaRPr lang="en-GB"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62" name="TextBox 61"/>
              <p:cNvSpPr txBox="1"/>
              <p:nvPr/>
            </p:nvSpPr>
            <p:spPr>
              <a:xfrm>
                <a:off x="3166126" y="3367157"/>
                <a:ext cx="253746" cy="216000"/>
              </a:xfrm>
              <a:prstGeom prst="rightArrow">
                <a:avLst/>
              </a:prstGeom>
              <a:solidFill>
                <a:srgbClr val="FF9900"/>
              </a:solidFill>
              <a:ln>
                <a:solidFill>
                  <a:srgbClr val="FF9900"/>
                </a:solidFill>
              </a:ln>
            </p:spPr>
            <p:txBody>
              <a:bodyPr wrap="square" rtlCol="0">
                <a:spAutoFit/>
              </a:bodyPr>
              <a:lstStyle/>
              <a:p>
                <a:pPr algn="ctr"/>
                <a:endParaRPr lang="en-GB" sz="1000" b="1" dirty="0">
                  <a:solidFill>
                    <a:schemeClr val="bg1"/>
                  </a:solidFill>
                </a:endParaRPr>
              </a:p>
            </p:txBody>
          </p:sp>
          <p:sp>
            <p:nvSpPr>
              <p:cNvPr id="63" name="Flowchart: Alternate Process 62"/>
              <p:cNvSpPr/>
              <p:nvPr/>
            </p:nvSpPr>
            <p:spPr>
              <a:xfrm>
                <a:off x="5038335" y="3065109"/>
                <a:ext cx="830876" cy="820096"/>
              </a:xfrm>
              <a:prstGeom prst="flowChartAlternateProcess">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TextBox 63"/>
              <p:cNvSpPr txBox="1"/>
              <p:nvPr/>
            </p:nvSpPr>
            <p:spPr>
              <a:xfrm>
                <a:off x="5038334" y="3259714"/>
                <a:ext cx="830876" cy="430887"/>
              </a:xfrm>
              <a:prstGeom prst="rect">
                <a:avLst/>
              </a:prstGeom>
              <a:noFill/>
            </p:spPr>
            <p:txBody>
              <a:bodyPr wrap="square" rtlCol="0">
                <a:spAutoFit/>
              </a:bodyPr>
              <a:lstStyle/>
              <a:p>
                <a:pPr algn="ctr"/>
                <a:r>
                  <a:rPr lang="vi-VN"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Opinia RAC</a:t>
                </a:r>
                <a:endParaRPr lang="en-GB"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65" name="TextBox 64"/>
              <p:cNvSpPr txBox="1"/>
              <p:nvPr/>
            </p:nvSpPr>
            <p:spPr>
              <a:xfrm>
                <a:off x="4784588" y="3367157"/>
                <a:ext cx="253746" cy="216000"/>
              </a:xfrm>
              <a:prstGeom prst="rightArrow">
                <a:avLst/>
              </a:prstGeom>
              <a:solidFill>
                <a:srgbClr val="FF9900"/>
              </a:solidFill>
              <a:ln>
                <a:solidFill>
                  <a:srgbClr val="FF9900"/>
                </a:solidFill>
              </a:ln>
            </p:spPr>
            <p:txBody>
              <a:bodyPr wrap="square" rtlCol="0">
                <a:spAutoFit/>
              </a:bodyPr>
              <a:lstStyle/>
              <a:p>
                <a:pPr algn="ctr"/>
                <a:endParaRPr lang="en-GB" sz="1000" b="1" dirty="0">
                  <a:solidFill>
                    <a:schemeClr val="bg1"/>
                  </a:solidFill>
                </a:endParaRPr>
              </a:p>
            </p:txBody>
          </p:sp>
          <p:sp>
            <p:nvSpPr>
              <p:cNvPr id="66" name="TextBox 65"/>
              <p:cNvSpPr txBox="1"/>
              <p:nvPr/>
            </p:nvSpPr>
            <p:spPr>
              <a:xfrm>
                <a:off x="5902430" y="3367157"/>
                <a:ext cx="253746" cy="216000"/>
              </a:xfrm>
              <a:prstGeom prst="rightArrow">
                <a:avLst/>
              </a:prstGeom>
              <a:solidFill>
                <a:srgbClr val="FF9900"/>
              </a:solidFill>
              <a:ln>
                <a:solidFill>
                  <a:srgbClr val="FF9900"/>
                </a:solidFill>
              </a:ln>
            </p:spPr>
            <p:txBody>
              <a:bodyPr wrap="square" rtlCol="0">
                <a:spAutoFit/>
              </a:bodyPr>
              <a:lstStyle/>
              <a:p>
                <a:pPr algn="ctr"/>
                <a:endParaRPr lang="en-GB" sz="1000" b="1" dirty="0">
                  <a:solidFill>
                    <a:schemeClr val="bg1"/>
                  </a:solidFill>
                </a:endParaRPr>
              </a:p>
            </p:txBody>
          </p:sp>
          <p:sp>
            <p:nvSpPr>
              <p:cNvPr id="98" name="TextBox 97"/>
              <p:cNvSpPr txBox="1"/>
              <p:nvPr/>
            </p:nvSpPr>
            <p:spPr>
              <a:xfrm>
                <a:off x="7088844" y="3367157"/>
                <a:ext cx="253746" cy="216000"/>
              </a:xfrm>
              <a:prstGeom prst="rightArrow">
                <a:avLst/>
              </a:prstGeom>
              <a:solidFill>
                <a:srgbClr val="FF9900"/>
              </a:solidFill>
              <a:ln>
                <a:solidFill>
                  <a:srgbClr val="FF9900"/>
                </a:solidFill>
              </a:ln>
            </p:spPr>
            <p:txBody>
              <a:bodyPr wrap="square" rtlCol="0">
                <a:spAutoFit/>
              </a:bodyPr>
              <a:lstStyle/>
              <a:p>
                <a:pPr algn="ctr"/>
                <a:endParaRPr lang="en-GB" sz="1000" b="1" dirty="0">
                  <a:solidFill>
                    <a:schemeClr val="bg1"/>
                  </a:solidFill>
                </a:endParaRPr>
              </a:p>
            </p:txBody>
          </p:sp>
          <p:sp>
            <p:nvSpPr>
              <p:cNvPr id="99" name="TextBox 98"/>
              <p:cNvSpPr txBox="1"/>
              <p:nvPr/>
            </p:nvSpPr>
            <p:spPr>
              <a:xfrm>
                <a:off x="6152099" y="3344352"/>
                <a:ext cx="898384" cy="261610"/>
              </a:xfrm>
              <a:prstGeom prst="rect">
                <a:avLst/>
              </a:prstGeom>
              <a:noFill/>
            </p:spPr>
            <p:txBody>
              <a:bodyPr wrap="square" rtlCol="0">
                <a:spAutoFit/>
              </a:bodyPr>
              <a:lstStyle/>
              <a:p>
                <a:pPr algn="ctr"/>
                <a:r>
                  <a:rPr lang="en-GB" sz="1100" b="1" dirty="0" err="1" smtClean="0">
                    <a:solidFill>
                      <a:srgbClr val="008BC8"/>
                    </a:solidFill>
                    <a:latin typeface="Verdana" panose="020B0604030504040204" pitchFamily="34" charset="0"/>
                    <a:ea typeface="Verdana" panose="020B0604030504040204" pitchFamily="34" charset="0"/>
                    <a:cs typeface="Verdana" panose="020B0604030504040204" pitchFamily="34" charset="0"/>
                  </a:rPr>
                  <a:t>Decizia</a:t>
                </a:r>
                <a:endParaRPr lang="en-GB"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100" name="Rounded Rectangle 99"/>
              <p:cNvSpPr/>
              <p:nvPr/>
            </p:nvSpPr>
            <p:spPr>
              <a:xfrm>
                <a:off x="573839" y="3076931"/>
                <a:ext cx="1080120" cy="796453"/>
              </a:xfrm>
              <a:prstGeom prst="roundRect">
                <a:avLst/>
              </a:prstGeom>
              <a:solidFill>
                <a:schemeClr val="bg1"/>
              </a:solidFill>
              <a:ln w="38100">
                <a:solidFill>
                  <a:srgbClr val="008BC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1" name="TextBox 100"/>
              <p:cNvSpPr txBox="1"/>
              <p:nvPr/>
            </p:nvSpPr>
            <p:spPr>
              <a:xfrm>
                <a:off x="573838" y="3259714"/>
                <a:ext cx="1080120" cy="430887"/>
              </a:xfrm>
              <a:prstGeom prst="rect">
                <a:avLst/>
              </a:prstGeom>
              <a:noFill/>
            </p:spPr>
            <p:txBody>
              <a:bodyPr wrap="square" rtlCol="0">
                <a:spAutoFit/>
              </a:bodyPr>
              <a:lstStyle/>
              <a:p>
                <a:pPr algn="ctr"/>
                <a:r>
                  <a:rPr lang="vi-VN"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Registrul intenţiilor</a:t>
                </a:r>
                <a:endParaRPr lang="vi-VN"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102" name="TextBox 101"/>
              <p:cNvSpPr txBox="1"/>
              <p:nvPr/>
            </p:nvSpPr>
            <p:spPr>
              <a:xfrm>
                <a:off x="1725966" y="3367157"/>
                <a:ext cx="253746" cy="216000"/>
              </a:xfrm>
              <a:prstGeom prst="rightArrow">
                <a:avLst/>
              </a:prstGeom>
              <a:solidFill>
                <a:srgbClr val="FF9900"/>
              </a:solidFill>
              <a:ln>
                <a:solidFill>
                  <a:srgbClr val="FF9900"/>
                </a:solidFill>
              </a:ln>
            </p:spPr>
            <p:txBody>
              <a:bodyPr wrap="square" rtlCol="0">
                <a:spAutoFit/>
              </a:bodyPr>
              <a:lstStyle/>
              <a:p>
                <a:pPr algn="ctr"/>
                <a:endParaRPr lang="en-GB" sz="1000" b="1" dirty="0">
                  <a:solidFill>
                    <a:schemeClr val="bg1"/>
                  </a:solidFill>
                </a:endParaRPr>
              </a:p>
            </p:txBody>
          </p:sp>
        </p:grpSp>
        <p:pic>
          <p:nvPicPr>
            <p:cNvPr id="103" name="Picture 10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62451" y="3815232"/>
              <a:ext cx="458022" cy="535955"/>
            </a:xfrm>
            <a:prstGeom prst="rect">
              <a:avLst/>
            </a:prstGeom>
          </p:spPr>
        </p:pic>
      </p:grpSp>
    </p:spTree>
    <p:extLst>
      <p:ext uri="{BB962C8B-B14F-4D97-AF65-F5344CB8AC3E}">
        <p14:creationId xmlns:p14="http://schemas.microsoft.com/office/powerpoint/2010/main" val="33137236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Alternate Process 3"/>
          <p:cNvSpPr/>
          <p:nvPr/>
        </p:nvSpPr>
        <p:spPr>
          <a:xfrm>
            <a:off x="467544" y="548680"/>
            <a:ext cx="8064896" cy="936104"/>
          </a:xfrm>
          <a:prstGeom prst="flowChartAlternateProcess">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611560" y="260648"/>
            <a:ext cx="7772400" cy="1470025"/>
          </a:xfrm>
        </p:spPr>
        <p:txBody>
          <a:bodyPr>
            <a:noAutofit/>
          </a:bodyPr>
          <a:lstStyle/>
          <a:p>
            <a:pPr lvl="0" algn="l"/>
            <a:r>
              <a:rPr lang="ro-RO" sz="28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Autorizare</a:t>
            </a:r>
            <a:endParaRPr lang="en-GB" sz="28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23</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3" name="TextBox 2"/>
          <p:cNvSpPr txBox="1"/>
          <p:nvPr/>
        </p:nvSpPr>
        <p:spPr>
          <a:xfrm>
            <a:off x="683568" y="2028324"/>
            <a:ext cx="7776864" cy="3170099"/>
          </a:xfrm>
          <a:prstGeom prst="rect">
            <a:avLst/>
          </a:prstGeom>
          <a:noFill/>
        </p:spPr>
        <p:txBody>
          <a:bodyPr wrap="square" rtlCol="0">
            <a:spAutoFit/>
          </a:bodyPr>
          <a:lstStyle/>
          <a:p>
            <a:pPr fontAlgn="t"/>
            <a:r>
              <a:rPr lang="ro-RO" sz="2000" b="1" dirty="0" smtClean="0">
                <a:latin typeface="Verdana" panose="020B0604030504040204" pitchFamily="34" charset="0"/>
                <a:ea typeface="Verdana" panose="020B0604030504040204" pitchFamily="34" charset="0"/>
                <a:cs typeface="Verdana" panose="020B0604030504040204" pitchFamily="34" charset="0"/>
              </a:rPr>
              <a:t>Scop</a:t>
            </a:r>
            <a:r>
              <a:rPr lang="ro-RO" sz="2000" dirty="0">
                <a:latin typeface="Verdana" panose="020B0604030504040204" pitchFamily="34" charset="0"/>
                <a:ea typeface="Verdana" panose="020B0604030504040204" pitchFamily="34" charset="0"/>
                <a:cs typeface="Verdana" panose="020B0604030504040204" pitchFamily="34" charset="0"/>
              </a:rPr>
              <a:t>: să asigure înlocuirea progresivă a substanţelor care prezintă un nivel de îngrijorare deosebită (SVHC) şi </a:t>
            </a:r>
            <a:r>
              <a:rPr lang="ro-RO" sz="2000" dirty="0" err="1" smtClean="0">
                <a:latin typeface="Verdana" panose="020B0604030504040204" pitchFamily="34" charset="0"/>
                <a:ea typeface="Verdana" panose="020B0604030504040204" pitchFamily="34" charset="0"/>
                <a:cs typeface="Verdana" panose="020B0604030504040204" pitchFamily="34" charset="0"/>
              </a:rPr>
              <a:t>utiliz</a:t>
            </a:r>
            <a:r>
              <a:rPr lang="en-US" sz="2000" dirty="0" smtClean="0">
                <a:latin typeface="Verdana" panose="020B0604030504040204" pitchFamily="34" charset="0"/>
                <a:ea typeface="Verdana" panose="020B0604030504040204" pitchFamily="34" charset="0"/>
                <a:cs typeface="Verdana" panose="020B0604030504040204" pitchFamily="34" charset="0"/>
              </a:rPr>
              <a:t>area </a:t>
            </a:r>
            <a:r>
              <a:rPr lang="en-US" sz="2000" dirty="0" err="1" smtClean="0">
                <a:latin typeface="Verdana" panose="020B0604030504040204" pitchFamily="34" charset="0"/>
                <a:ea typeface="Verdana" panose="020B0604030504040204" pitchFamily="34" charset="0"/>
                <a:cs typeface="Verdana" panose="020B0604030504040204" pitchFamily="34" charset="0"/>
              </a:rPr>
              <a:t>lor</a:t>
            </a:r>
            <a:r>
              <a:rPr lang="ro-RO" sz="2000" dirty="0" smtClean="0">
                <a:latin typeface="Verdana" panose="020B0604030504040204" pitchFamily="34" charset="0"/>
                <a:ea typeface="Verdana" panose="020B0604030504040204" pitchFamily="34" charset="0"/>
                <a:cs typeface="Verdana" panose="020B0604030504040204" pitchFamily="34" charset="0"/>
              </a:rPr>
              <a:t> </a:t>
            </a:r>
            <a:r>
              <a:rPr lang="ro-RO" sz="2000" dirty="0">
                <a:latin typeface="Verdana" panose="020B0604030504040204" pitchFamily="34" charset="0"/>
                <a:ea typeface="Verdana" panose="020B0604030504040204" pitchFamily="34" charset="0"/>
                <a:cs typeface="Verdana" panose="020B0604030504040204" pitchFamily="34" charset="0"/>
              </a:rPr>
              <a:t>numai atunci când s-a acordat companiilor la </a:t>
            </a:r>
            <a:r>
              <a:rPr lang="ro-RO" sz="2000" dirty="0" smtClean="0">
                <a:latin typeface="Verdana" panose="020B0604030504040204" pitchFamily="34" charset="0"/>
                <a:ea typeface="Verdana" panose="020B0604030504040204" pitchFamily="34" charset="0"/>
                <a:cs typeface="Verdana" panose="020B0604030504040204" pitchFamily="34" charset="0"/>
              </a:rPr>
              <a:t>cerere</a:t>
            </a:r>
            <a:r>
              <a:rPr lang="en-US" sz="2000" dirty="0" smtClean="0">
                <a:latin typeface="Verdana" panose="020B0604030504040204" pitchFamily="34" charset="0"/>
                <a:ea typeface="Verdana" panose="020B0604030504040204" pitchFamily="34" charset="0"/>
                <a:cs typeface="Verdana" panose="020B0604030504040204" pitchFamily="34" charset="0"/>
              </a:rPr>
              <a:t> </a:t>
            </a:r>
            <a:r>
              <a:rPr lang="ro-RO" sz="2000" dirty="0" smtClean="0">
                <a:latin typeface="Verdana" panose="020B0604030504040204" pitchFamily="34" charset="0"/>
                <a:ea typeface="Verdana" panose="020B0604030504040204" pitchFamily="34" charset="0"/>
                <a:cs typeface="Verdana" panose="020B0604030504040204" pitchFamily="34" charset="0"/>
              </a:rPr>
              <a:t>autorizarea</a:t>
            </a:r>
            <a:endParaRPr lang="en-GB" sz="2200" dirty="0" smtClean="0">
              <a:latin typeface="Verdana" panose="020B0604030504040204" pitchFamily="34" charset="0"/>
              <a:ea typeface="Verdana" panose="020B0604030504040204" pitchFamily="34" charset="0"/>
              <a:cs typeface="Verdana" panose="020B0604030504040204" pitchFamily="34" charset="0"/>
            </a:endParaRPr>
          </a:p>
          <a:p>
            <a:r>
              <a:rPr lang="en-GB" sz="1500" dirty="0" smtClean="0">
                <a:latin typeface="Verdana" panose="020B0604030504040204" pitchFamily="34" charset="0"/>
                <a:ea typeface="Verdana" panose="020B0604030504040204" pitchFamily="34" charset="0"/>
                <a:cs typeface="Verdana" panose="020B0604030504040204" pitchFamily="34" charset="0"/>
                <a:hlinkClick r:id="rId3"/>
              </a:rPr>
              <a:t/>
            </a:r>
            <a:br>
              <a:rPr lang="en-GB" sz="1500" dirty="0" smtClean="0">
                <a:latin typeface="Verdana" panose="020B0604030504040204" pitchFamily="34" charset="0"/>
                <a:ea typeface="Verdana" panose="020B0604030504040204" pitchFamily="34" charset="0"/>
                <a:cs typeface="Verdana" panose="020B0604030504040204" pitchFamily="34" charset="0"/>
                <a:hlinkClick r:id="rId3"/>
              </a:rPr>
            </a:br>
            <a:r>
              <a:rPr lang="en-GB" sz="1500" dirty="0" smtClean="0">
                <a:latin typeface="Verdana" panose="020B0604030504040204" pitchFamily="34" charset="0"/>
                <a:ea typeface="Verdana" panose="020B0604030504040204" pitchFamily="34" charset="0"/>
                <a:cs typeface="Verdana" panose="020B0604030504040204" pitchFamily="34" charset="0"/>
                <a:hlinkClick r:id="rId4"/>
              </a:rPr>
              <a:t>http://echa.europa.eu/addressing-chemicals-of-concern/authorisation</a:t>
            </a:r>
            <a:r>
              <a:rPr lang="en-GB" sz="1500" dirty="0" smtClean="0">
                <a:latin typeface="Verdana" panose="020B0604030504040204" pitchFamily="34" charset="0"/>
                <a:ea typeface="Verdana" panose="020B0604030504040204" pitchFamily="34" charset="0"/>
                <a:cs typeface="Verdana" panose="020B0604030504040204" pitchFamily="34" charset="0"/>
              </a:rPr>
              <a:t> </a:t>
            </a:r>
          </a:p>
          <a:p>
            <a:endParaRPr lang="en-GB" sz="1500" dirty="0" smtClean="0">
              <a:latin typeface="Verdana" panose="020B0604030504040204" pitchFamily="34" charset="0"/>
              <a:ea typeface="Verdana" panose="020B0604030504040204" pitchFamily="34" charset="0"/>
              <a:cs typeface="Verdana" panose="020B0604030504040204" pitchFamily="34" charset="0"/>
            </a:endParaRPr>
          </a:p>
          <a:p>
            <a:r>
              <a:rPr lang="ro-RO" sz="1500" dirty="0">
                <a:latin typeface="Verdana" panose="020B0604030504040204" pitchFamily="34" charset="0"/>
                <a:ea typeface="Verdana" panose="020B0604030504040204" pitchFamily="34" charset="0"/>
                <a:cs typeface="Verdana" panose="020B0604030504040204" pitchFamily="34" charset="0"/>
              </a:rPr>
              <a:t>Aplicare pentru autorizare </a:t>
            </a:r>
            <a:r>
              <a:rPr lang="en-GB" sz="1500" dirty="0" smtClean="0">
                <a:latin typeface="Verdana" panose="020B0604030504040204" pitchFamily="34" charset="0"/>
                <a:ea typeface="Verdana" panose="020B0604030504040204" pitchFamily="34" charset="0"/>
                <a:cs typeface="Verdana" panose="020B0604030504040204" pitchFamily="34" charset="0"/>
              </a:rPr>
              <a:t>: </a:t>
            </a:r>
            <a:r>
              <a:rPr lang="en-GB" sz="1500" dirty="0" smtClean="0">
                <a:latin typeface="Verdana" panose="020B0604030504040204" pitchFamily="34" charset="0"/>
                <a:ea typeface="Verdana" panose="020B0604030504040204" pitchFamily="34" charset="0"/>
                <a:cs typeface="Verdana" panose="020B0604030504040204" pitchFamily="34" charset="0"/>
                <a:hlinkClick r:id="rId5"/>
              </a:rPr>
              <a:t>http://echa.europa.eu/addressing-chemicals-of-concern/authorisation/applications-for-authorisation/afa</a:t>
            </a:r>
            <a:r>
              <a:rPr lang="en-GB" sz="1500" dirty="0" smtClean="0">
                <a:latin typeface="Verdana" panose="020B0604030504040204" pitchFamily="34" charset="0"/>
                <a:ea typeface="Verdana" panose="020B0604030504040204" pitchFamily="34" charset="0"/>
                <a:cs typeface="Verdana" panose="020B0604030504040204" pitchFamily="34" charset="0"/>
              </a:rPr>
              <a:t> </a:t>
            </a:r>
          </a:p>
          <a:p>
            <a:r>
              <a:rPr lang="en-GB" sz="1500" dirty="0" smtClean="0">
                <a:latin typeface="Verdana" panose="020B0604030504040204" pitchFamily="34" charset="0"/>
                <a:ea typeface="Verdana" panose="020B0604030504040204" pitchFamily="34" charset="0"/>
                <a:cs typeface="Verdana" panose="020B0604030504040204" pitchFamily="34" charset="0"/>
              </a:rPr>
              <a:t> </a:t>
            </a:r>
          </a:p>
          <a:p>
            <a:r>
              <a:rPr lang="ro-RO" sz="1500" dirty="0">
                <a:latin typeface="Verdana" panose="020B0604030504040204" pitchFamily="34" charset="0"/>
                <a:ea typeface="Verdana" panose="020B0604030504040204" pitchFamily="34" charset="0"/>
                <a:cs typeface="Verdana" panose="020B0604030504040204" pitchFamily="34" charset="0"/>
              </a:rPr>
              <a:t>Întrebări </a:t>
            </a:r>
            <a:r>
              <a:rPr lang="en-GB" sz="1500" dirty="0">
                <a:latin typeface="Verdana" panose="020B0604030504040204" pitchFamily="34" charset="0"/>
                <a:ea typeface="Verdana" panose="020B0604030504040204" pitchFamily="34" charset="0"/>
                <a:cs typeface="Verdana" panose="020B0604030504040204" pitchFamily="34" charset="0"/>
              </a:rPr>
              <a:t>&amp;</a:t>
            </a:r>
            <a:r>
              <a:rPr lang="ro-RO" sz="1500" dirty="0">
                <a:latin typeface="Verdana" panose="020B0604030504040204" pitchFamily="34" charset="0"/>
                <a:ea typeface="Verdana" panose="020B0604030504040204" pitchFamily="34" charset="0"/>
                <a:cs typeface="Verdana" panose="020B0604030504040204" pitchFamily="34" charset="0"/>
              </a:rPr>
              <a:t> răspunsuri</a:t>
            </a:r>
            <a:r>
              <a:rPr lang="en-GB" sz="1500" dirty="0">
                <a:latin typeface="Verdana" panose="020B0604030504040204" pitchFamily="34" charset="0"/>
                <a:ea typeface="Verdana" panose="020B0604030504040204" pitchFamily="34" charset="0"/>
                <a:cs typeface="Verdana" panose="020B0604030504040204" pitchFamily="34" charset="0"/>
              </a:rPr>
              <a:t>: </a:t>
            </a:r>
            <a:r>
              <a:rPr lang="en-GB" sz="1500" dirty="0" smtClean="0">
                <a:latin typeface="Verdana" panose="020B0604030504040204" pitchFamily="34" charset="0"/>
                <a:ea typeface="Verdana" panose="020B0604030504040204" pitchFamily="34" charset="0"/>
                <a:cs typeface="Verdana" panose="020B0604030504040204" pitchFamily="34" charset="0"/>
                <a:hlinkClick r:id="rId6"/>
              </a:rPr>
              <a:t>http://echa.europa.eu/qa-display/-/qadisplay/5s1R/view/reach/authorisation</a:t>
            </a:r>
            <a:r>
              <a:rPr lang="en-GB" sz="1500" dirty="0" smtClean="0">
                <a:latin typeface="Verdana" panose="020B0604030504040204" pitchFamily="34" charset="0"/>
                <a:ea typeface="Verdana" panose="020B0604030504040204" pitchFamily="34" charset="0"/>
                <a:cs typeface="Verdana" panose="020B0604030504040204" pitchFamily="34" charset="0"/>
              </a:rPr>
              <a:t> </a:t>
            </a:r>
          </a:p>
        </p:txBody>
      </p:sp>
    </p:spTree>
    <p:extLst>
      <p:ext uri="{BB962C8B-B14F-4D97-AF65-F5344CB8AC3E}">
        <p14:creationId xmlns:p14="http://schemas.microsoft.com/office/powerpoint/2010/main" val="6765239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52320" y="476672"/>
            <a:ext cx="864096" cy="1461004"/>
          </a:xfrm>
          <a:prstGeom prst="rect">
            <a:avLst/>
          </a:prstGeom>
        </p:spPr>
      </p:pic>
      <p:sp>
        <p:nvSpPr>
          <p:cNvPr id="2" name="Title 1"/>
          <p:cNvSpPr>
            <a:spLocks noGrp="1"/>
          </p:cNvSpPr>
          <p:nvPr>
            <p:ph type="ctrTitle"/>
          </p:nvPr>
        </p:nvSpPr>
        <p:spPr>
          <a:xfrm>
            <a:off x="611560" y="230783"/>
            <a:ext cx="7772400" cy="1470025"/>
          </a:xfrm>
        </p:spPr>
        <p:txBody>
          <a:bodyPr>
            <a:noAutofit/>
          </a:bodyPr>
          <a:lstStyle/>
          <a:p>
            <a:pPr lvl="0" algn="l"/>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Ce este SVHC</a:t>
            </a:r>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t>
            </a:r>
            <a:endParaRPr lang="en-GB"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24</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4" name="TextBox 3"/>
          <p:cNvSpPr txBox="1"/>
          <p:nvPr/>
        </p:nvSpPr>
        <p:spPr>
          <a:xfrm>
            <a:off x="683568" y="1711836"/>
            <a:ext cx="7776864" cy="3939540"/>
          </a:xfrm>
          <a:prstGeom prst="rect">
            <a:avLst/>
          </a:prstGeom>
          <a:noFill/>
        </p:spPr>
        <p:txBody>
          <a:bodyPr wrap="square" rtlCol="0">
            <a:spAutoFit/>
          </a:bodyPr>
          <a:lstStyle/>
          <a:p>
            <a:pPr>
              <a:spcBef>
                <a:spcPts val="1200"/>
              </a:spcBef>
            </a:pPr>
            <a:r>
              <a:rPr lang="ro-RO" sz="2000" dirty="0" smtClean="0">
                <a:latin typeface="Verdana" panose="020B0604030504040204" pitchFamily="34" charset="0"/>
                <a:ea typeface="Verdana" panose="020B0604030504040204" pitchFamily="34" charset="0"/>
                <a:cs typeface="Verdana" panose="020B0604030504040204" pitchFamily="34" charset="0"/>
              </a:rPr>
              <a:t>Substanţele </a:t>
            </a:r>
            <a:r>
              <a:rPr lang="ro-RO" sz="2000" dirty="0">
                <a:latin typeface="Verdana" panose="020B0604030504040204" pitchFamily="34" charset="0"/>
                <a:ea typeface="Verdana" panose="020B0604030504040204" pitchFamily="34" charset="0"/>
                <a:cs typeface="Verdana" panose="020B0604030504040204" pitchFamily="34" charset="0"/>
              </a:rPr>
              <a:t>care prezintă motive de îngrijorare </a:t>
            </a:r>
            <a:r>
              <a:rPr lang="en-US" sz="2000" dirty="0" smtClean="0">
                <a:latin typeface="Verdana" panose="020B0604030504040204" pitchFamily="34" charset="0"/>
                <a:ea typeface="Verdana" panose="020B0604030504040204" pitchFamily="34" charset="0"/>
                <a:cs typeface="Verdana" panose="020B0604030504040204" pitchFamily="34" charset="0"/>
              </a:rPr>
              <a:t>    </a:t>
            </a:r>
            <a:r>
              <a:rPr lang="ro-RO" sz="2000" dirty="0" smtClean="0">
                <a:latin typeface="Verdana" panose="020B0604030504040204" pitchFamily="34" charset="0"/>
                <a:ea typeface="Verdana" panose="020B0604030504040204" pitchFamily="34" charset="0"/>
                <a:cs typeface="Verdana" panose="020B0604030504040204" pitchFamily="34" charset="0"/>
              </a:rPr>
              <a:t>deosebită </a:t>
            </a:r>
            <a:r>
              <a:rPr lang="ro-RO" sz="2000" dirty="0">
                <a:latin typeface="Verdana" panose="020B0604030504040204" pitchFamily="34" charset="0"/>
                <a:ea typeface="Verdana" panose="020B0604030504040204" pitchFamily="34" charset="0"/>
                <a:cs typeface="Verdana" panose="020B0604030504040204" pitchFamily="34" charset="0"/>
              </a:rPr>
              <a:t>sunt:</a:t>
            </a:r>
            <a:endParaRPr lang="en-US" sz="20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endParaRPr lang="en-GB" sz="2000" dirty="0" smtClean="0">
              <a:latin typeface="Verdana" panose="020B0604030504040204" pitchFamily="34" charset="0"/>
              <a:ea typeface="Verdana" panose="020B0604030504040204" pitchFamily="34" charset="0"/>
              <a:cs typeface="Verdana" panose="020B0604030504040204" pitchFamily="34" charset="0"/>
            </a:endParaRPr>
          </a:p>
          <a:p>
            <a:pPr marL="342900" indent="-342900" fontAlgn="t">
              <a:buFont typeface="Arial" pitchFamily="34" charset="0"/>
              <a:buChar char="•"/>
            </a:pPr>
            <a:r>
              <a:rPr lang="ro-RO" sz="2000" dirty="0" smtClean="0">
                <a:latin typeface="Verdana" panose="020B0604030504040204" pitchFamily="34" charset="0"/>
                <a:ea typeface="Verdana" panose="020B0604030504040204" pitchFamily="34" charset="0"/>
                <a:cs typeface="Verdana" panose="020B0604030504040204" pitchFamily="34" charset="0"/>
              </a:rPr>
              <a:t>C</a:t>
            </a:r>
            <a:r>
              <a:rPr lang="ro-RO" sz="2000" dirty="0">
                <a:latin typeface="Verdana" panose="020B0604030504040204" pitchFamily="34" charset="0"/>
                <a:ea typeface="Verdana" panose="020B0604030504040204" pitchFamily="34" charset="0"/>
                <a:cs typeface="Verdana" panose="020B0604030504040204" pitchFamily="34" charset="0"/>
              </a:rPr>
              <a:t>: cancerigene de categoria 1A sau 1B</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indent="-342900" fontAlgn="t">
              <a:buFont typeface="Arial" pitchFamily="34" charset="0"/>
              <a:buChar char="•"/>
            </a:pPr>
            <a:r>
              <a:rPr lang="ro-RO" sz="2000" dirty="0">
                <a:latin typeface="Verdana" panose="020B0604030504040204" pitchFamily="34" charset="0"/>
                <a:ea typeface="Verdana" panose="020B0604030504040204" pitchFamily="34" charset="0"/>
                <a:cs typeface="Verdana" panose="020B0604030504040204" pitchFamily="34" charset="0"/>
              </a:rPr>
              <a:t>M: mutagene de categoria 1A sau 1B</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indent="-342900" fontAlgn="t">
              <a:buFont typeface="Arial" pitchFamily="34" charset="0"/>
              <a:buChar char="•"/>
            </a:pPr>
            <a:r>
              <a:rPr lang="ro-RO" sz="2000" dirty="0">
                <a:latin typeface="Verdana" panose="020B0604030504040204" pitchFamily="34" charset="0"/>
                <a:ea typeface="Verdana" panose="020B0604030504040204" pitchFamily="34" charset="0"/>
                <a:cs typeface="Verdana" panose="020B0604030504040204" pitchFamily="34" charset="0"/>
              </a:rPr>
              <a:t>R: toxice pentru reproducere de categoriile 1A sau 1B</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indent="-342900" fontAlgn="t">
              <a:buFont typeface="Arial" pitchFamily="34" charset="0"/>
              <a:buChar char="•"/>
            </a:pPr>
            <a:r>
              <a:rPr lang="ro-RO" sz="2000" dirty="0">
                <a:latin typeface="Verdana" panose="020B0604030504040204" pitchFamily="34" charset="0"/>
                <a:ea typeface="Verdana" panose="020B0604030504040204" pitchFamily="34" charset="0"/>
                <a:cs typeface="Verdana" panose="020B0604030504040204" pitchFamily="34" charset="0"/>
              </a:rPr>
              <a:t>PBT: Persistent, </a:t>
            </a:r>
            <a:r>
              <a:rPr lang="ro-RO" sz="2000" dirty="0" err="1">
                <a:latin typeface="Verdana" panose="020B0604030504040204" pitchFamily="34" charset="0"/>
                <a:ea typeface="Verdana" panose="020B0604030504040204" pitchFamily="34" charset="0"/>
                <a:cs typeface="Verdana" panose="020B0604030504040204" pitchFamily="34" charset="0"/>
              </a:rPr>
              <a:t>Bioacumulativ</a:t>
            </a:r>
            <a:r>
              <a:rPr lang="ro-RO" sz="2000" dirty="0">
                <a:latin typeface="Verdana" panose="020B0604030504040204" pitchFamily="34" charset="0"/>
                <a:ea typeface="Verdana" panose="020B0604030504040204" pitchFamily="34" charset="0"/>
                <a:cs typeface="Verdana" panose="020B0604030504040204" pitchFamily="34" charset="0"/>
              </a:rPr>
              <a:t> şi Toxic</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indent="-342900" fontAlgn="t">
              <a:buFont typeface="Arial" pitchFamily="34" charset="0"/>
              <a:buChar char="•"/>
            </a:pPr>
            <a:r>
              <a:rPr lang="ro-RO" sz="2000" dirty="0" err="1">
                <a:latin typeface="Verdana" panose="020B0604030504040204" pitchFamily="34" charset="0"/>
                <a:ea typeface="Verdana" panose="020B0604030504040204" pitchFamily="34" charset="0"/>
                <a:cs typeface="Verdana" panose="020B0604030504040204" pitchFamily="34" charset="0"/>
              </a:rPr>
              <a:t>vPvB</a:t>
            </a:r>
            <a:r>
              <a:rPr lang="ro-RO" sz="2000" dirty="0">
                <a:latin typeface="Verdana" panose="020B0604030504040204" pitchFamily="34" charset="0"/>
                <a:ea typeface="Verdana" panose="020B0604030504040204" pitchFamily="34" charset="0"/>
                <a:cs typeface="Verdana" panose="020B0604030504040204" pitchFamily="34" charset="0"/>
              </a:rPr>
              <a:t>: foarte persistent şi foarte </a:t>
            </a:r>
            <a:r>
              <a:rPr lang="ro-RO" sz="2000" dirty="0" err="1">
                <a:latin typeface="Verdana" panose="020B0604030504040204" pitchFamily="34" charset="0"/>
                <a:ea typeface="Verdana" panose="020B0604030504040204" pitchFamily="34" charset="0"/>
                <a:cs typeface="Verdana" panose="020B0604030504040204" pitchFamily="34" charset="0"/>
              </a:rPr>
              <a:t>bioacumulativ</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indent="-342900" fontAlgn="t">
              <a:buFont typeface="Arial" pitchFamily="34" charset="0"/>
              <a:buChar char="•"/>
            </a:pPr>
            <a:r>
              <a:rPr lang="ro-RO" sz="2000" dirty="0">
                <a:latin typeface="Verdana" panose="020B0604030504040204" pitchFamily="34" charset="0"/>
                <a:ea typeface="Verdana" panose="020B0604030504040204" pitchFamily="34" charset="0"/>
                <a:cs typeface="Verdana" panose="020B0604030504040204" pitchFamily="34" charset="0"/>
              </a:rPr>
              <a:t>Substanţe cu nivel de îngrijorare echivalent (de ex. perturbatorii endocrini, sensibilizanţii </a:t>
            </a:r>
            <a:r>
              <a:rPr lang="en-US" sz="2000" dirty="0" err="1" smtClean="0">
                <a:latin typeface="Verdana" panose="020B0604030504040204" pitchFamily="34" charset="0"/>
                <a:ea typeface="Verdana" panose="020B0604030504040204" pitchFamily="34" charset="0"/>
                <a:cs typeface="Verdana" panose="020B0604030504040204" pitchFamily="34" charset="0"/>
              </a:rPr>
              <a:t>ai</a:t>
            </a:r>
            <a:r>
              <a:rPr lang="en-US" sz="2000" dirty="0" smtClean="0">
                <a:latin typeface="Verdana" panose="020B0604030504040204" pitchFamily="34" charset="0"/>
                <a:ea typeface="Verdana" panose="020B0604030504040204" pitchFamily="34" charset="0"/>
                <a:cs typeface="Verdana" panose="020B0604030504040204" pitchFamily="34" charset="0"/>
              </a:rPr>
              <a:t> </a:t>
            </a:r>
            <a:r>
              <a:rPr lang="ro-RO" sz="2000" dirty="0" smtClean="0">
                <a:latin typeface="Verdana" panose="020B0604030504040204" pitchFamily="34" charset="0"/>
                <a:ea typeface="Verdana" panose="020B0604030504040204" pitchFamily="34" charset="0"/>
                <a:cs typeface="Verdana" panose="020B0604030504040204" pitchFamily="34" charset="0"/>
              </a:rPr>
              <a:t>căilor </a:t>
            </a:r>
            <a:r>
              <a:rPr lang="ro-RO" sz="2000" dirty="0">
                <a:latin typeface="Verdana" panose="020B0604030504040204" pitchFamily="34" charset="0"/>
                <a:ea typeface="Verdana" panose="020B0604030504040204" pitchFamily="34" charset="0"/>
                <a:cs typeface="Verdana" panose="020B0604030504040204" pitchFamily="34" charset="0"/>
              </a:rPr>
              <a:t>respiratorii)</a:t>
            </a:r>
            <a:endParaRPr lang="en-US" sz="2000" dirty="0">
              <a:latin typeface="Verdana" panose="020B0604030504040204" pitchFamily="34" charset="0"/>
              <a:ea typeface="Verdana" panose="020B0604030504040204" pitchFamily="34" charset="0"/>
              <a:cs typeface="Verdana" panose="020B0604030504040204" pitchFamily="34" charset="0"/>
            </a:endParaRPr>
          </a:p>
          <a:p>
            <a:endParaRPr lang="en-GB" sz="2000" dirty="0" smtClean="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0522415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1697" y="548680"/>
            <a:ext cx="8370735" cy="1512168"/>
          </a:xfrm>
        </p:spPr>
        <p:txBody>
          <a:bodyPr>
            <a:noAutofit/>
          </a:bodyPr>
          <a:lstStyle/>
          <a:p>
            <a:pPr lvl="0" algn="l" fontAlgn="t"/>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Autorizare</a:t>
            </a:r>
            <a:r>
              <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rPr>
              <a:t/>
            </a:r>
            <a:br>
              <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rPr>
            </a:b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Privire de ansamblu a procesului de reglementare</a:t>
            </a:r>
            <a:endPar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25</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grpSp>
        <p:nvGrpSpPr>
          <p:cNvPr id="3" name="Group 2"/>
          <p:cNvGrpSpPr/>
          <p:nvPr/>
        </p:nvGrpSpPr>
        <p:grpSpPr>
          <a:xfrm>
            <a:off x="204244" y="2564904"/>
            <a:ext cx="8778051" cy="1512167"/>
            <a:chOff x="204244" y="2564904"/>
            <a:chExt cx="8778051" cy="1512167"/>
          </a:xfrm>
        </p:grpSpPr>
        <p:grpSp>
          <p:nvGrpSpPr>
            <p:cNvPr id="5" name="Group 4"/>
            <p:cNvGrpSpPr/>
            <p:nvPr/>
          </p:nvGrpSpPr>
          <p:grpSpPr>
            <a:xfrm>
              <a:off x="204244" y="2564904"/>
              <a:ext cx="8778051" cy="1512167"/>
              <a:chOff x="276252" y="4581127"/>
              <a:chExt cx="8778051" cy="1512167"/>
            </a:xfrm>
            <a:effectLst/>
          </p:grpSpPr>
          <p:sp>
            <p:nvSpPr>
              <p:cNvPr id="32" name="Flowchart: Alternate Process 31"/>
              <p:cNvSpPr/>
              <p:nvPr/>
            </p:nvSpPr>
            <p:spPr>
              <a:xfrm>
                <a:off x="2110097" y="4581127"/>
                <a:ext cx="6944206" cy="1512167"/>
              </a:xfrm>
              <a:prstGeom prst="flowChartAlternateProcess">
                <a:avLst/>
              </a:prstGeom>
              <a:solidFill>
                <a:srgbClr val="FF9900"/>
              </a:solidFill>
              <a:ln>
                <a:solidFill>
                  <a:srgbClr val="FF99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ounded Rectangle 32"/>
              <p:cNvSpPr/>
              <p:nvPr/>
            </p:nvSpPr>
            <p:spPr>
              <a:xfrm>
                <a:off x="276252" y="4772907"/>
                <a:ext cx="1368152" cy="875853"/>
              </a:xfrm>
              <a:prstGeom prst="roundRect">
                <a:avLst/>
              </a:prstGeom>
              <a:solidFill>
                <a:schemeClr val="bg1"/>
              </a:solidFill>
              <a:ln w="38100">
                <a:solidFill>
                  <a:srgbClr val="FF99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err="1" smtClean="0">
                    <a:solidFill>
                      <a:srgbClr val="FF9900"/>
                    </a:solidFill>
                    <a:latin typeface="Verdana" panose="020B0604030504040204" pitchFamily="34" charset="0"/>
                    <a:ea typeface="Verdana" panose="020B0604030504040204" pitchFamily="34" charset="0"/>
                    <a:cs typeface="Verdana" panose="020B0604030504040204" pitchFamily="34" charset="0"/>
                  </a:rPr>
                  <a:t>Registrul</a:t>
                </a:r>
                <a:r>
                  <a:rPr lang="en-US"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 </a:t>
                </a:r>
                <a:r>
                  <a:rPr lang="en-US" sz="1100" b="1" dirty="0" err="1">
                    <a:solidFill>
                      <a:srgbClr val="FF9900"/>
                    </a:solidFill>
                    <a:latin typeface="Verdana" panose="020B0604030504040204" pitchFamily="34" charset="0"/>
                    <a:ea typeface="Verdana" panose="020B0604030504040204" pitchFamily="34" charset="0"/>
                    <a:cs typeface="Verdana" panose="020B0604030504040204" pitchFamily="34" charset="0"/>
                  </a:rPr>
                  <a:t>intenţiilor</a:t>
                </a:r>
                <a:endParaRPr lang="en-US"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a:p>
                <a:pPr algn="ctr"/>
                <a:r>
                  <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rPr>
                  <a:t> </a:t>
                </a:r>
              </a:p>
            </p:txBody>
          </p:sp>
          <p:sp>
            <p:nvSpPr>
              <p:cNvPr id="35" name="Rounded Rectangle 34"/>
              <p:cNvSpPr/>
              <p:nvPr/>
            </p:nvSpPr>
            <p:spPr>
              <a:xfrm>
                <a:off x="7614143" y="4713619"/>
                <a:ext cx="1368152" cy="994429"/>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err="1">
                    <a:solidFill>
                      <a:srgbClr val="FF9900"/>
                    </a:solidFill>
                    <a:latin typeface="Verdana" panose="020B0604030504040204" pitchFamily="34" charset="0"/>
                    <a:ea typeface="Verdana" panose="020B0604030504040204" pitchFamily="34" charset="0"/>
                    <a:cs typeface="Verdana" panose="020B0604030504040204" pitchFamily="34" charset="0"/>
                  </a:rPr>
                  <a:t>Lista</a:t>
                </a:r>
                <a:r>
                  <a:rPr lang="en-US" sz="1100" b="1" dirty="0">
                    <a:solidFill>
                      <a:srgbClr val="FF9900"/>
                    </a:solidFill>
                    <a:latin typeface="Verdana" panose="020B0604030504040204" pitchFamily="34" charset="0"/>
                    <a:ea typeface="Verdana" panose="020B0604030504040204" pitchFamily="34" charset="0"/>
                    <a:cs typeface="Verdana" panose="020B0604030504040204" pitchFamily="34" charset="0"/>
                  </a:rPr>
                  <a:t> </a:t>
                </a:r>
                <a:r>
                  <a:rPr lang="en-US" sz="1100" b="1" dirty="0" err="1" smtClean="0">
                    <a:solidFill>
                      <a:srgbClr val="FF9900"/>
                    </a:solidFill>
                    <a:latin typeface="Verdana" panose="020B0604030504040204" pitchFamily="34" charset="0"/>
                    <a:ea typeface="Verdana" panose="020B0604030504040204" pitchFamily="34" charset="0"/>
                    <a:cs typeface="Verdana" panose="020B0604030504040204" pitchFamily="34" charset="0"/>
                  </a:rPr>
                  <a:t>autorizatelor</a:t>
                </a:r>
                <a:endParaRPr lang="en-US"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38" name="TextBox 37"/>
              <p:cNvSpPr txBox="1"/>
              <p:nvPr/>
            </p:nvSpPr>
            <p:spPr>
              <a:xfrm>
                <a:off x="7342590" y="5102833"/>
                <a:ext cx="253746" cy="216001"/>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sp>
            <p:nvSpPr>
              <p:cNvPr id="31" name="Diamond 30"/>
              <p:cNvSpPr/>
              <p:nvPr/>
            </p:nvSpPr>
            <p:spPr>
              <a:xfrm>
                <a:off x="6205285" y="4859275"/>
                <a:ext cx="1042711" cy="703117"/>
              </a:xfrm>
              <a:prstGeom prst="diamond">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29" name="TextBox 28"/>
              <p:cNvSpPr txBox="1"/>
              <p:nvPr/>
            </p:nvSpPr>
            <p:spPr>
              <a:xfrm>
                <a:off x="6156176" y="5080028"/>
                <a:ext cx="1129229" cy="261610"/>
              </a:xfrm>
              <a:prstGeom prst="rect">
                <a:avLst/>
              </a:prstGeom>
              <a:noFill/>
            </p:spPr>
            <p:txBody>
              <a:bodyPr wrap="square" rtlCol="0" anchor="ctr" anchorCtr="0">
                <a:spAutoFit/>
              </a:bodyPr>
              <a:lstStyle/>
              <a:p>
                <a:pPr algn="ctr"/>
                <a:r>
                  <a:rPr lang="en-GB" sz="1100" b="1" dirty="0" err="1" smtClean="0">
                    <a:solidFill>
                      <a:srgbClr val="FF9900"/>
                    </a:solidFill>
                    <a:latin typeface="Verdana" panose="020B0604030504040204" pitchFamily="34" charset="0"/>
                    <a:ea typeface="Verdana" panose="020B0604030504040204" pitchFamily="34" charset="0"/>
                    <a:cs typeface="Verdana" panose="020B0604030504040204" pitchFamily="34" charset="0"/>
                  </a:rPr>
                  <a:t>Decizia</a:t>
                </a: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39" name="Rounded Rectangle 38"/>
              <p:cNvSpPr/>
              <p:nvPr/>
            </p:nvSpPr>
            <p:spPr>
              <a:xfrm>
                <a:off x="4389073" y="5229199"/>
                <a:ext cx="1407063" cy="737144"/>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Flowchart: Alternate Process 39"/>
              <p:cNvSpPr/>
              <p:nvPr/>
            </p:nvSpPr>
            <p:spPr>
              <a:xfrm>
                <a:off x="4312474" y="5085184"/>
                <a:ext cx="1423017" cy="736095"/>
              </a:xfrm>
              <a:prstGeom prst="flowChartAlternateProcess">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ounded Rectangle 40"/>
              <p:cNvSpPr/>
              <p:nvPr/>
            </p:nvSpPr>
            <p:spPr>
              <a:xfrm>
                <a:off x="4228810" y="4740388"/>
                <a:ext cx="1423017" cy="940890"/>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err="1" smtClean="0">
                    <a:solidFill>
                      <a:srgbClr val="FF9900"/>
                    </a:solidFill>
                    <a:latin typeface="Verdana" panose="020B0604030504040204" pitchFamily="34" charset="0"/>
                    <a:ea typeface="Verdana" panose="020B0604030504040204" pitchFamily="34" charset="0"/>
                    <a:cs typeface="Verdana" panose="020B0604030504040204" pitchFamily="34" charset="0"/>
                  </a:rPr>
                  <a:t>Prioritizare</a:t>
                </a: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42" name="Rounded Rectangle 41"/>
              <p:cNvSpPr/>
              <p:nvPr/>
            </p:nvSpPr>
            <p:spPr>
              <a:xfrm>
                <a:off x="2415178" y="5212135"/>
                <a:ext cx="1407063" cy="737144"/>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Flowchart: Alternate Process 42"/>
              <p:cNvSpPr/>
              <p:nvPr/>
            </p:nvSpPr>
            <p:spPr>
              <a:xfrm>
                <a:off x="2339752" y="5069169"/>
                <a:ext cx="1423017" cy="736095"/>
              </a:xfrm>
              <a:prstGeom prst="flowChartAlternateProcess">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ounded Rectangle 43"/>
              <p:cNvSpPr/>
              <p:nvPr/>
            </p:nvSpPr>
            <p:spPr>
              <a:xfrm>
                <a:off x="2267744" y="4740388"/>
                <a:ext cx="1423017" cy="940890"/>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err="1" smtClean="0">
                    <a:solidFill>
                      <a:srgbClr val="FF9900"/>
                    </a:solidFill>
                    <a:latin typeface="Verdana" panose="020B0604030504040204" pitchFamily="34" charset="0"/>
                    <a:ea typeface="Verdana" panose="020B0604030504040204" pitchFamily="34" charset="0"/>
                    <a:cs typeface="Verdana" panose="020B0604030504040204" pitchFamily="34" charset="0"/>
                  </a:rPr>
                  <a:t>Identificarea</a:t>
                </a:r>
                <a:r>
                  <a:rPr lang="en-US"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 SVHC</a:t>
                </a:r>
                <a:endParaRPr lang="en-US"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45" name="TextBox 44"/>
              <p:cNvSpPr txBox="1"/>
              <p:nvPr/>
            </p:nvSpPr>
            <p:spPr>
              <a:xfrm>
                <a:off x="5868144" y="5102833"/>
                <a:ext cx="253746" cy="216001"/>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sp>
            <p:nvSpPr>
              <p:cNvPr id="46" name="TextBox 45"/>
              <p:cNvSpPr txBox="1"/>
              <p:nvPr/>
            </p:nvSpPr>
            <p:spPr>
              <a:xfrm>
                <a:off x="3886206" y="5102833"/>
                <a:ext cx="253746" cy="216001"/>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grpSp>
        <p:sp>
          <p:nvSpPr>
            <p:cNvPr id="20" name="TextBox 19"/>
            <p:cNvSpPr txBox="1"/>
            <p:nvPr/>
          </p:nvSpPr>
          <p:spPr>
            <a:xfrm>
              <a:off x="1691680" y="3086610"/>
              <a:ext cx="253746" cy="216001"/>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grpSp>
    </p:spTree>
    <p:extLst>
      <p:ext uri="{BB962C8B-B14F-4D97-AF65-F5344CB8AC3E}">
        <p14:creationId xmlns:p14="http://schemas.microsoft.com/office/powerpoint/2010/main" val="30068936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7845" y="5224199"/>
            <a:ext cx="1149859" cy="968400"/>
          </a:xfrm>
          <a:prstGeom prst="rect">
            <a:avLst/>
          </a:prstGeom>
        </p:spPr>
      </p:pic>
      <p:sp>
        <p:nvSpPr>
          <p:cNvPr id="2" name="Title 1"/>
          <p:cNvSpPr>
            <a:spLocks noGrp="1"/>
          </p:cNvSpPr>
          <p:nvPr>
            <p:ph type="ctrTitle"/>
          </p:nvPr>
        </p:nvSpPr>
        <p:spPr>
          <a:xfrm>
            <a:off x="539552" y="620688"/>
            <a:ext cx="7772400" cy="864096"/>
          </a:xfrm>
        </p:spPr>
        <p:txBody>
          <a:bodyPr>
            <a:noAutofit/>
          </a:bodyPr>
          <a:lstStyle/>
          <a:p>
            <a:pPr lvl="0" fontAlgn="t"/>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Registrul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intenţiilor SVHC curente</a:t>
            </a:r>
            <a:endPar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26</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3" name="TextBox 2"/>
          <p:cNvSpPr txBox="1"/>
          <p:nvPr/>
        </p:nvSpPr>
        <p:spPr>
          <a:xfrm>
            <a:off x="611560" y="1628800"/>
            <a:ext cx="6048672" cy="3323987"/>
          </a:xfrm>
          <a:prstGeom prst="rect">
            <a:avLst/>
          </a:prstGeom>
          <a:noFill/>
        </p:spPr>
        <p:txBody>
          <a:bodyPr wrap="square" rtlCol="0">
            <a:spAutoFit/>
          </a:bodyPr>
          <a:lstStyle/>
          <a:p>
            <a:pPr marL="342900" lvl="0" indent="-342900" fontAlgn="t">
              <a:spcBef>
                <a:spcPts val="1800"/>
              </a:spcBef>
              <a:buFont typeface="Arial" pitchFamily="34" charset="0"/>
              <a:buChar char="•"/>
            </a:pPr>
            <a:r>
              <a:rPr lang="ro-RO" sz="2000" dirty="0">
                <a:latin typeface="Verdana" panose="020B0604030504040204" pitchFamily="34" charset="0"/>
                <a:ea typeface="Verdana" panose="020B0604030504040204" pitchFamily="34" charset="0"/>
                <a:cs typeface="Verdana" panose="020B0604030504040204" pitchFamily="34" charset="0"/>
              </a:rPr>
              <a:t>Ca un prim pas, statele membre sau ECHA (la cererea Comisiei Europene) informează, de obicei, toate părțile interesate </a:t>
            </a:r>
            <a:r>
              <a:rPr lang="ro-RO" sz="2000" dirty="0" smtClean="0">
                <a:latin typeface="Verdana" panose="020B0604030504040204" pitchFamily="34" charset="0"/>
                <a:ea typeface="Verdana" panose="020B0604030504040204" pitchFamily="34" charset="0"/>
                <a:cs typeface="Verdana" panose="020B0604030504040204" pitchFamily="34" charset="0"/>
              </a:rPr>
              <a:t>de</a:t>
            </a:r>
            <a:r>
              <a:rPr lang="en-US" sz="2000" dirty="0" err="1" smtClean="0">
                <a:latin typeface="Verdana" panose="020B0604030504040204" pitchFamily="34" charset="0"/>
                <a:ea typeface="Verdana" panose="020B0604030504040204" pitchFamily="34" charset="0"/>
                <a:cs typeface="Verdana" panose="020B0604030504040204" pitchFamily="34" charset="0"/>
              </a:rPr>
              <a:t>spre</a:t>
            </a:r>
            <a:r>
              <a:rPr lang="ro-RO" sz="2000" dirty="0" smtClean="0">
                <a:latin typeface="Verdana" panose="020B0604030504040204" pitchFamily="34" charset="0"/>
                <a:ea typeface="Verdana" panose="020B0604030504040204" pitchFamily="34" charset="0"/>
                <a:cs typeface="Verdana" panose="020B0604030504040204" pitchFamily="34" charset="0"/>
              </a:rPr>
              <a:t> </a:t>
            </a:r>
            <a:r>
              <a:rPr lang="ro-RO" sz="2000" dirty="0">
                <a:latin typeface="Verdana" panose="020B0604030504040204" pitchFamily="34" charset="0"/>
                <a:ea typeface="Verdana" panose="020B0604030504040204" pitchFamily="34" charset="0"/>
                <a:cs typeface="Verdana" panose="020B0604030504040204" pitchFamily="34" charset="0"/>
              </a:rPr>
              <a:t>intenția lor de a identifica substanța ca SVHC</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lvl="0" indent="-342900" fontAlgn="t">
              <a:spcBef>
                <a:spcPts val="1800"/>
              </a:spcBef>
              <a:buFont typeface="Arial" pitchFamily="34" charset="0"/>
              <a:buChar char="•"/>
            </a:pPr>
            <a:r>
              <a:rPr lang="ro-RO" sz="2000" dirty="0">
                <a:latin typeface="Verdana" panose="020B0604030504040204" pitchFamily="34" charset="0"/>
                <a:ea typeface="Verdana" panose="020B0604030504040204" pitchFamily="34" charset="0"/>
                <a:cs typeface="Verdana" panose="020B0604030504040204" pitchFamily="34" charset="0"/>
              </a:rPr>
              <a:t>Intenția este publicată în registrul </a:t>
            </a:r>
            <a:r>
              <a:rPr lang="ro-RO" sz="2000" dirty="0" smtClean="0">
                <a:latin typeface="Verdana" panose="020B0604030504040204" pitchFamily="34" charset="0"/>
                <a:ea typeface="Verdana" panose="020B0604030504040204" pitchFamily="34" charset="0"/>
                <a:cs typeface="Verdana" panose="020B0604030504040204" pitchFamily="34" charset="0"/>
              </a:rPr>
              <a:t>intenții</a:t>
            </a:r>
            <a:r>
              <a:rPr lang="en-US" sz="2000" dirty="0" err="1" smtClean="0">
                <a:latin typeface="Verdana" panose="020B0604030504040204" pitchFamily="34" charset="0"/>
                <a:ea typeface="Verdana" panose="020B0604030504040204" pitchFamily="34" charset="0"/>
                <a:cs typeface="Verdana" panose="020B0604030504040204" pitchFamily="34" charset="0"/>
              </a:rPr>
              <a:t>lor</a:t>
            </a:r>
            <a:r>
              <a:rPr lang="ro-RO" sz="2000" dirty="0" smtClean="0">
                <a:latin typeface="Verdana" panose="020B0604030504040204" pitchFamily="34" charset="0"/>
                <a:ea typeface="Verdana" panose="020B0604030504040204" pitchFamily="34" charset="0"/>
                <a:cs typeface="Verdana" panose="020B0604030504040204" pitchFamily="34" charset="0"/>
              </a:rPr>
              <a:t>, </a:t>
            </a:r>
            <a:r>
              <a:rPr lang="ro-RO" sz="2000" dirty="0">
                <a:latin typeface="Verdana" panose="020B0604030504040204" pitchFamily="34" charset="0"/>
                <a:ea typeface="Verdana" panose="020B0604030504040204" pitchFamily="34" charset="0"/>
                <a:cs typeface="Verdana" panose="020B0604030504040204" pitchFamily="34" charset="0"/>
              </a:rPr>
              <a:t>pe site-ul ECHA</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lvl="0" indent="-342900" fontAlgn="t">
              <a:spcBef>
                <a:spcPts val="1800"/>
              </a:spcBef>
              <a:buFont typeface="Arial" pitchFamily="34" charset="0"/>
              <a:buChar char="•"/>
            </a:pPr>
            <a:r>
              <a:rPr lang="ro-RO" sz="2000" dirty="0">
                <a:latin typeface="Verdana" panose="020B0604030504040204" pitchFamily="34" charset="0"/>
                <a:ea typeface="Verdana" panose="020B0604030504040204" pitchFamily="34" charset="0"/>
                <a:cs typeface="Verdana" panose="020B0604030504040204" pitchFamily="34" charset="0"/>
              </a:rPr>
              <a:t>Nici o consultare publică </a:t>
            </a:r>
            <a:r>
              <a:rPr lang="en-US" sz="2000" dirty="0" smtClean="0">
                <a:latin typeface="Verdana" panose="020B0604030504040204" pitchFamily="34" charset="0"/>
                <a:ea typeface="Verdana" panose="020B0604030504040204" pitchFamily="34" charset="0"/>
                <a:cs typeface="Verdana" panose="020B0604030504040204" pitchFamily="34" charset="0"/>
              </a:rPr>
              <a:t>nu are </a:t>
            </a:r>
            <a:r>
              <a:rPr lang="en-US" sz="2000" dirty="0" err="1" smtClean="0">
                <a:latin typeface="Verdana" panose="020B0604030504040204" pitchFamily="34" charset="0"/>
                <a:ea typeface="Verdana" panose="020B0604030504040204" pitchFamily="34" charset="0"/>
                <a:cs typeface="Verdana" panose="020B0604030504040204" pitchFamily="34" charset="0"/>
              </a:rPr>
              <a:t>loc</a:t>
            </a:r>
            <a:r>
              <a:rPr lang="en-US" sz="2000" dirty="0" smtClean="0">
                <a:latin typeface="Verdana" panose="020B0604030504040204" pitchFamily="34" charset="0"/>
                <a:ea typeface="Verdana" panose="020B0604030504040204" pitchFamily="34" charset="0"/>
                <a:cs typeface="Verdana" panose="020B0604030504040204" pitchFamily="34" charset="0"/>
              </a:rPr>
              <a:t> </a:t>
            </a:r>
            <a:r>
              <a:rPr lang="ro-RO" sz="2000" dirty="0" smtClean="0">
                <a:latin typeface="Verdana" panose="020B0604030504040204" pitchFamily="34" charset="0"/>
                <a:ea typeface="Verdana" panose="020B0604030504040204" pitchFamily="34" charset="0"/>
                <a:cs typeface="Verdana" panose="020B0604030504040204" pitchFamily="34" charset="0"/>
              </a:rPr>
              <a:t>în </a:t>
            </a:r>
            <a:r>
              <a:rPr lang="ro-RO" sz="2000" dirty="0">
                <a:latin typeface="Verdana" panose="020B0604030504040204" pitchFamily="34" charset="0"/>
                <a:ea typeface="Verdana" panose="020B0604030504040204" pitchFamily="34" charset="0"/>
                <a:cs typeface="Verdana" panose="020B0604030504040204" pitchFamily="34" charset="0"/>
              </a:rPr>
              <a:t>această </a:t>
            </a:r>
            <a:r>
              <a:rPr lang="ro-RO" sz="2000" dirty="0" smtClean="0">
                <a:latin typeface="Verdana" panose="020B0604030504040204" pitchFamily="34" charset="0"/>
                <a:ea typeface="Verdana" panose="020B0604030504040204" pitchFamily="34" charset="0"/>
                <a:cs typeface="Verdana" panose="020B0604030504040204" pitchFamily="34" charset="0"/>
              </a:rPr>
              <a:t>etapă</a:t>
            </a:r>
            <a:endParaRPr lang="en-US" sz="2000" dirty="0">
              <a:latin typeface="Verdana" panose="020B0604030504040204" pitchFamily="34" charset="0"/>
              <a:ea typeface="Verdana" panose="020B0604030504040204" pitchFamily="34" charset="0"/>
              <a:cs typeface="Verdana" panose="020B0604030504040204" pitchFamily="34" charset="0"/>
            </a:endParaRPr>
          </a:p>
        </p:txBody>
      </p:sp>
      <p:sp>
        <p:nvSpPr>
          <p:cNvPr id="7" name="TextBox 6"/>
          <p:cNvSpPr txBox="1"/>
          <p:nvPr/>
        </p:nvSpPr>
        <p:spPr>
          <a:xfrm>
            <a:off x="1907704" y="5157192"/>
            <a:ext cx="6696744" cy="1400383"/>
          </a:xfrm>
          <a:prstGeom prst="rect">
            <a:avLst/>
          </a:prstGeom>
          <a:noFill/>
        </p:spPr>
        <p:txBody>
          <a:bodyPr wrap="square" rtlCol="0">
            <a:spAutoFit/>
          </a:bodyPr>
          <a:lstStyle/>
          <a:p>
            <a:pPr marL="285750" indent="-285750" fontAlgn="t">
              <a:spcBef>
                <a:spcPts val="600"/>
              </a:spcBef>
              <a:buFont typeface="Arial" pitchFamily="34" charset="0"/>
              <a:buChar char="•"/>
            </a:pP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Dacă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utilizați o substanță prezentă în lista "Intențiile SVHC curente" fiţi </a:t>
            </a:r>
            <a:r>
              <a:rPr lang="en-US"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ate</a:t>
            </a:r>
            <a:r>
              <a:rPr lang="ro-RO" sz="1600"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nți</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și urmăriţi </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evoluția</a:t>
            </a:r>
            <a:r>
              <a:rPr lang="en-US"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t>
            </a:r>
            <a:endParaRPr lang="en-US"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285750" indent="-285750" fontAlgn="t">
              <a:spcBef>
                <a:spcPts val="600"/>
              </a:spcBef>
              <a:buFont typeface="Arial" pitchFamily="34" charset="0"/>
              <a:buChar char="•"/>
            </a:pP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Notă</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ro-RO" sz="1600"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notificar</a:t>
            </a:r>
            <a:r>
              <a:rPr lang="en-US"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 in</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registrul </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intenții</a:t>
            </a:r>
            <a:r>
              <a:rPr lang="en-US" sz="1600"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lor</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nu este obligatorie, deci verificați </a:t>
            </a:r>
            <a:r>
              <a:rPr lang="en-US" sz="1600"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si</a:t>
            </a:r>
            <a:r>
              <a:rPr lang="en-US"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"propunerea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SVHC înaintată"</a:t>
            </a:r>
            <a:endParaRPr lang="en-US" sz="1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grpSp>
        <p:nvGrpSpPr>
          <p:cNvPr id="5" name="Group 4"/>
          <p:cNvGrpSpPr/>
          <p:nvPr/>
        </p:nvGrpSpPr>
        <p:grpSpPr>
          <a:xfrm>
            <a:off x="6454366" y="116632"/>
            <a:ext cx="2540705" cy="540000"/>
            <a:chOff x="6454366" y="116632"/>
            <a:chExt cx="2540705" cy="540000"/>
          </a:xfrm>
        </p:grpSpPr>
        <p:pic>
          <p:nvPicPr>
            <p:cNvPr id="2051"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15271" y="162709"/>
              <a:ext cx="2479800" cy="457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 name="Rounded Rectangle 60"/>
            <p:cNvSpPr/>
            <p:nvPr/>
          </p:nvSpPr>
          <p:spPr>
            <a:xfrm>
              <a:off x="6454366" y="116632"/>
              <a:ext cx="540000" cy="540000"/>
            </a:xfrm>
            <a:prstGeom prst="roundRect">
              <a:avLst/>
            </a:prstGeom>
            <a:noFill/>
            <a:ln w="1905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 name="Group 7"/>
          <p:cNvGrpSpPr/>
          <p:nvPr/>
        </p:nvGrpSpPr>
        <p:grpSpPr>
          <a:xfrm>
            <a:off x="6872180" y="2276872"/>
            <a:ext cx="1603025" cy="1512168"/>
            <a:chOff x="6872180" y="3306383"/>
            <a:chExt cx="1603025" cy="1512168"/>
          </a:xfrm>
        </p:grpSpPr>
        <p:grpSp>
          <p:nvGrpSpPr>
            <p:cNvPr id="25" name="Group 24"/>
            <p:cNvGrpSpPr/>
            <p:nvPr/>
          </p:nvGrpSpPr>
          <p:grpSpPr>
            <a:xfrm>
              <a:off x="6872180" y="3306383"/>
              <a:ext cx="1516244" cy="1512168"/>
              <a:chOff x="6516216" y="3306383"/>
              <a:chExt cx="1516244" cy="1512168"/>
            </a:xfrm>
          </p:grpSpPr>
          <p:sp>
            <p:nvSpPr>
              <p:cNvPr id="10" name="Rounded Rectangle 9"/>
              <p:cNvSpPr/>
              <p:nvPr/>
            </p:nvSpPr>
            <p:spPr>
              <a:xfrm>
                <a:off x="6664308" y="3306383"/>
                <a:ext cx="1220060" cy="710243"/>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p:nvPr/>
            </p:nvSpPr>
            <p:spPr>
              <a:xfrm>
                <a:off x="6516216" y="3446061"/>
                <a:ext cx="1516244" cy="600164"/>
              </a:xfrm>
              <a:prstGeom prst="rect">
                <a:avLst/>
              </a:prstGeom>
              <a:noFill/>
            </p:spPr>
            <p:txBody>
              <a:bodyPr wrap="square" rtlCol="0">
                <a:spAutoFit/>
              </a:bodyPr>
              <a:lstStyle/>
              <a:p>
                <a:pPr algn="ctr"/>
                <a:r>
                  <a:rPr lang="ro-RO" sz="1100" b="1" dirty="0">
                    <a:solidFill>
                      <a:srgbClr val="FF9900"/>
                    </a:solidFill>
                    <a:latin typeface="Verdana" panose="020B0604030504040204" pitchFamily="34" charset="0"/>
                    <a:ea typeface="Verdana" panose="020B0604030504040204" pitchFamily="34" charset="0"/>
                    <a:cs typeface="Verdana" panose="020B0604030504040204" pitchFamily="34" charset="0"/>
                  </a:rPr>
                  <a:t>Registrul intenţiilor</a:t>
                </a:r>
                <a:endParaRPr lang="en-US"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a:p>
                <a:pPr algn="ctr"/>
                <a:r>
                  <a:rPr lang="en-GB" sz="1100" dirty="0"/>
                  <a:t> </a:t>
                </a: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grpSp>
            <p:nvGrpSpPr>
              <p:cNvPr id="4" name="Group 3"/>
              <p:cNvGrpSpPr/>
              <p:nvPr/>
            </p:nvGrpSpPr>
            <p:grpSpPr>
              <a:xfrm>
                <a:off x="6914298" y="4495058"/>
                <a:ext cx="720080" cy="323493"/>
                <a:chOff x="6914298" y="4544977"/>
                <a:chExt cx="720080" cy="323493"/>
              </a:xfrm>
            </p:grpSpPr>
            <p:sp>
              <p:nvSpPr>
                <p:cNvPr id="16" name="TextBox 15"/>
                <p:cNvSpPr txBox="1"/>
                <p:nvPr/>
              </p:nvSpPr>
              <p:spPr>
                <a:xfrm>
                  <a:off x="6914298" y="4544977"/>
                  <a:ext cx="720080" cy="323493"/>
                </a:xfrm>
                <a:prstGeom prst="roundRect">
                  <a:avLst/>
                </a:prstGeom>
                <a:solidFill>
                  <a:schemeClr val="bg1"/>
                </a:solidFill>
                <a:ln>
                  <a:solidFill>
                    <a:schemeClr val="bg1">
                      <a:lumMod val="50000"/>
                    </a:schemeClr>
                  </a:solidFill>
                </a:ln>
              </p:spPr>
              <p:txBody>
                <a:bodyPr wrap="square" rtlCol="0">
                  <a:spAutoFit/>
                </a:bodyPr>
                <a:lstStyle/>
                <a:p>
                  <a:pPr algn="ct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964380" y="4625361"/>
                  <a:ext cx="619911" cy="162727"/>
                </a:xfrm>
                <a:prstGeom prst="rect">
                  <a:avLst/>
                </a:prstGeom>
              </p:spPr>
            </p:pic>
          </p:grpSp>
          <p:sp>
            <p:nvSpPr>
              <p:cNvPr id="17" name="TextBox 16"/>
              <p:cNvSpPr txBox="1"/>
              <p:nvPr/>
            </p:nvSpPr>
            <p:spPr>
              <a:xfrm>
                <a:off x="6914296" y="4126650"/>
                <a:ext cx="720080" cy="323493"/>
              </a:xfrm>
              <a:prstGeom prst="roundRect">
                <a:avLst/>
              </a:prstGeom>
              <a:solidFill>
                <a:srgbClr val="008654"/>
              </a:solidFill>
              <a:ln>
                <a:noFill/>
              </a:ln>
            </p:spPr>
            <p:txBody>
              <a:bodyPr wrap="square" rtlCol="0">
                <a:spAutoFit/>
              </a:bodyPr>
              <a:lstStyle/>
              <a:p>
                <a:pPr algn="ctr"/>
                <a:r>
                  <a:rPr lang="en-GB" sz="13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SM</a:t>
                </a:r>
                <a:endParaRPr lang="en-GB" sz="13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pSp>
        <p:sp>
          <p:nvSpPr>
            <p:cNvPr id="21" name="TextBox 20"/>
            <p:cNvSpPr txBox="1"/>
            <p:nvPr/>
          </p:nvSpPr>
          <p:spPr>
            <a:xfrm>
              <a:off x="8221459" y="3553504"/>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grpSp>
    </p:spTree>
    <p:extLst>
      <p:ext uri="{BB962C8B-B14F-4D97-AF65-F5344CB8AC3E}">
        <p14:creationId xmlns:p14="http://schemas.microsoft.com/office/powerpoint/2010/main" val="359545255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16632"/>
            <a:ext cx="7772400" cy="1152128"/>
          </a:xfrm>
        </p:spPr>
        <p:txBody>
          <a:bodyPr>
            <a:noAutofit/>
          </a:bodyPr>
          <a:lstStyle/>
          <a:p>
            <a:pPr algn="l"/>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Identificarea SVHC</a:t>
            </a:r>
            <a:r>
              <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rPr>
              <a:t> </a:t>
            </a:r>
            <a:endParaRPr lang="en-GB"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27</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3" name="TextBox 2"/>
          <p:cNvSpPr txBox="1"/>
          <p:nvPr/>
        </p:nvSpPr>
        <p:spPr>
          <a:xfrm>
            <a:off x="2339752" y="1268760"/>
            <a:ext cx="6574582" cy="4539704"/>
          </a:xfrm>
          <a:prstGeom prst="rect">
            <a:avLst/>
          </a:prstGeom>
          <a:noFill/>
        </p:spPr>
        <p:txBody>
          <a:bodyPr wrap="square" rtlCol="0">
            <a:spAutoFit/>
          </a:bodyPr>
          <a:lstStyle/>
          <a:p>
            <a:pPr fontAlgn="t"/>
            <a:r>
              <a:rPr lang="ro-RO" dirty="0">
                <a:latin typeface="Verdana" panose="020B0604030504040204" pitchFamily="34" charset="0"/>
                <a:ea typeface="Verdana" panose="020B0604030504040204" pitchFamily="34" charset="0"/>
                <a:cs typeface="Verdana" panose="020B0604030504040204" pitchFamily="34" charset="0"/>
              </a:rPr>
              <a:t>Autorităţile înaintează o propunere (dosar conform Anexa XV) pentru identificarea substanţelor ca SVHC.</a:t>
            </a:r>
            <a:endParaRPr lang="en-US" dirty="0">
              <a:latin typeface="Verdana" panose="020B0604030504040204" pitchFamily="34" charset="0"/>
              <a:ea typeface="Verdana" panose="020B0604030504040204" pitchFamily="34" charset="0"/>
              <a:cs typeface="Verdana" panose="020B0604030504040204" pitchFamily="34" charset="0"/>
            </a:endParaRPr>
          </a:p>
          <a:p>
            <a:pPr fontAlgn="t"/>
            <a:endParaRPr lang="en-US" sz="2800" dirty="0" smtClean="0">
              <a:latin typeface="Verdana" panose="020B0604030504040204" pitchFamily="34" charset="0"/>
              <a:ea typeface="Verdana" panose="020B0604030504040204" pitchFamily="34" charset="0"/>
              <a:cs typeface="Verdana" panose="020B0604030504040204" pitchFamily="34" charset="0"/>
            </a:endParaRPr>
          </a:p>
          <a:p>
            <a:pPr fontAlgn="t"/>
            <a:r>
              <a:rPr lang="ro-RO" dirty="0" smtClean="0">
                <a:latin typeface="Verdana" panose="020B0604030504040204" pitchFamily="34" charset="0"/>
                <a:ea typeface="Verdana" panose="020B0604030504040204" pitchFamily="34" charset="0"/>
                <a:cs typeface="Verdana" panose="020B0604030504040204" pitchFamily="34" charset="0"/>
              </a:rPr>
              <a:t>Dosarul </a:t>
            </a:r>
            <a:r>
              <a:rPr lang="ro-RO" dirty="0">
                <a:latin typeface="Verdana" panose="020B0604030504040204" pitchFamily="34" charset="0"/>
                <a:ea typeface="Verdana" panose="020B0604030504040204" pitchFamily="34" charset="0"/>
                <a:cs typeface="Verdana" panose="020B0604030504040204" pitchFamily="34" charset="0"/>
              </a:rPr>
              <a:t>publicat pe site-ul ECHA şi supus consultării publice timp de 45 de </a:t>
            </a:r>
            <a:r>
              <a:rPr lang="ro-RO" dirty="0" smtClean="0">
                <a:latin typeface="Verdana" panose="020B0604030504040204" pitchFamily="34" charset="0"/>
                <a:ea typeface="Verdana" panose="020B0604030504040204" pitchFamily="34" charset="0"/>
                <a:cs typeface="Verdana" panose="020B0604030504040204" pitchFamily="34" charset="0"/>
              </a:rPr>
              <a:t>zile</a:t>
            </a:r>
            <a:endParaRPr lang="en-US" dirty="0" smtClean="0">
              <a:latin typeface="Verdana" panose="020B0604030504040204" pitchFamily="34" charset="0"/>
              <a:ea typeface="Verdana" panose="020B0604030504040204" pitchFamily="34" charset="0"/>
              <a:cs typeface="Verdana" panose="020B0604030504040204" pitchFamily="34" charset="0"/>
            </a:endParaRPr>
          </a:p>
          <a:p>
            <a:pPr fontAlgn="t"/>
            <a:endParaRPr lang="en-US" sz="1100" dirty="0" smtClean="0">
              <a:latin typeface="Verdana" panose="020B0604030504040204" pitchFamily="34" charset="0"/>
              <a:ea typeface="Verdana" panose="020B0604030504040204" pitchFamily="34" charset="0"/>
              <a:cs typeface="Verdana" panose="020B0604030504040204" pitchFamily="34" charset="0"/>
            </a:endParaRPr>
          </a:p>
          <a:p>
            <a:pPr fontAlgn="t"/>
            <a:endParaRPr lang="en-US" dirty="0">
              <a:latin typeface="Verdana" panose="020B0604030504040204" pitchFamily="34" charset="0"/>
              <a:ea typeface="Verdana" panose="020B0604030504040204" pitchFamily="34" charset="0"/>
              <a:cs typeface="Verdana" panose="020B0604030504040204" pitchFamily="34" charset="0"/>
            </a:endParaRPr>
          </a:p>
          <a:p>
            <a:pPr fontAlgn="t"/>
            <a:r>
              <a:rPr lang="ro-RO" dirty="0">
                <a:latin typeface="Verdana" panose="020B0604030504040204" pitchFamily="34" charset="0"/>
                <a:ea typeface="Verdana" panose="020B0604030504040204" pitchFamily="34" charset="0"/>
                <a:cs typeface="Verdana" panose="020B0604030504040204" pitchFamily="34" charset="0"/>
              </a:rPr>
              <a:t>Decizia luată de Comitetul Statelor Membre sau de către </a:t>
            </a:r>
            <a:r>
              <a:rPr lang="ro-RO" dirty="0" smtClean="0">
                <a:latin typeface="Verdana" panose="020B0604030504040204" pitchFamily="34" charset="0"/>
                <a:ea typeface="Verdana" panose="020B0604030504040204" pitchFamily="34" charset="0"/>
                <a:cs typeface="Verdana" panose="020B0604030504040204" pitchFamily="34" charset="0"/>
              </a:rPr>
              <a:t>Comisie</a:t>
            </a:r>
            <a:endParaRPr lang="en-US" dirty="0" smtClean="0">
              <a:latin typeface="Verdana" panose="020B0604030504040204" pitchFamily="34" charset="0"/>
              <a:ea typeface="Verdana" panose="020B0604030504040204" pitchFamily="34" charset="0"/>
              <a:cs typeface="Verdana" panose="020B0604030504040204" pitchFamily="34" charset="0"/>
            </a:endParaRPr>
          </a:p>
          <a:p>
            <a:pPr fontAlgn="t"/>
            <a:endParaRPr lang="en-US" sz="1600" dirty="0" smtClean="0">
              <a:latin typeface="Verdana" panose="020B0604030504040204" pitchFamily="34" charset="0"/>
              <a:ea typeface="Verdana" panose="020B0604030504040204" pitchFamily="34" charset="0"/>
              <a:cs typeface="Verdana" panose="020B0604030504040204" pitchFamily="34" charset="0"/>
            </a:endParaRPr>
          </a:p>
          <a:p>
            <a:pPr fontAlgn="t"/>
            <a:endParaRPr lang="en-US" dirty="0">
              <a:latin typeface="Verdana" panose="020B0604030504040204" pitchFamily="34" charset="0"/>
              <a:ea typeface="Verdana" panose="020B0604030504040204" pitchFamily="34" charset="0"/>
              <a:cs typeface="Verdana" panose="020B0604030504040204" pitchFamily="34" charset="0"/>
            </a:endParaRPr>
          </a:p>
          <a:p>
            <a:pPr fontAlgn="t"/>
            <a:r>
              <a:rPr lang="ro-RO" dirty="0">
                <a:latin typeface="Verdana" panose="020B0604030504040204" pitchFamily="34" charset="0"/>
                <a:ea typeface="Verdana" panose="020B0604030504040204" pitchFamily="34" charset="0"/>
                <a:cs typeface="Verdana" panose="020B0604030504040204" pitchFamily="34" charset="0"/>
              </a:rPr>
              <a:t>Lista candidatelor de pe site-ul ECHA este actualizată (dacă este relevant)</a:t>
            </a:r>
            <a:endParaRPr lang="en-US" dirty="0">
              <a:latin typeface="Verdana" panose="020B0604030504040204" pitchFamily="34" charset="0"/>
              <a:ea typeface="Verdana" panose="020B0604030504040204" pitchFamily="34" charset="0"/>
              <a:cs typeface="Verdana" panose="020B0604030504040204" pitchFamily="34" charset="0"/>
            </a:endParaRPr>
          </a:p>
          <a:p>
            <a:pPr marL="342900" indent="-342900">
              <a:buFont typeface="Arial" panose="020B0604020202020204" pitchFamily="34" charset="0"/>
              <a:buChar char="•"/>
            </a:pPr>
            <a:endParaRPr lang="en-GB" dirty="0" smtClean="0">
              <a:latin typeface="Verdana" panose="020B0604030504040204" pitchFamily="34" charset="0"/>
              <a:ea typeface="Verdana" panose="020B0604030504040204" pitchFamily="34" charset="0"/>
              <a:cs typeface="Verdana" panose="020B0604030504040204" pitchFamily="34" charset="0"/>
            </a:endParaRPr>
          </a:p>
          <a:p>
            <a:pPr marL="285750" indent="-285750" fontAlgn="t">
              <a:buFont typeface="Arial" pitchFamily="34" charset="0"/>
              <a:buChar char="•"/>
            </a:pPr>
            <a:r>
              <a:rPr lang="ro-RO" dirty="0" smtClean="0"/>
              <a:t>Calendar</a:t>
            </a:r>
            <a:r>
              <a:rPr lang="ro-RO" dirty="0"/>
              <a:t>: în jur de 5 luni de la depunerea dosarului</a:t>
            </a:r>
            <a:endParaRPr lang="en-US" dirty="0"/>
          </a:p>
          <a:p>
            <a:endParaRPr lang="en-GB" dirty="0" smtClean="0">
              <a:latin typeface="Verdana" panose="020B0604030504040204" pitchFamily="34" charset="0"/>
              <a:ea typeface="Verdana" panose="020B0604030504040204" pitchFamily="34" charset="0"/>
              <a:cs typeface="Verdana" panose="020B0604030504040204" pitchFamily="34" charset="0"/>
            </a:endParaRPr>
          </a:p>
        </p:txBody>
      </p:sp>
      <p:sp>
        <p:nvSpPr>
          <p:cNvPr id="7" name="TextBox 6"/>
          <p:cNvSpPr txBox="1"/>
          <p:nvPr/>
        </p:nvSpPr>
        <p:spPr>
          <a:xfrm>
            <a:off x="1547664" y="5733256"/>
            <a:ext cx="7092755" cy="830997"/>
          </a:xfrm>
          <a:prstGeom prst="rect">
            <a:avLst/>
          </a:prstGeom>
          <a:noFill/>
        </p:spPr>
        <p:txBody>
          <a:bodyPr wrap="square" rtlCol="0">
            <a:spAutoFit/>
          </a:bodyPr>
          <a:lstStyle/>
          <a:p>
            <a:pPr fontAlgn="t"/>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Faceţi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o notă </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consultării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publice. </a:t>
            </a:r>
            <a:r>
              <a:rPr lang="en-US" sz="1600"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Acestea</a:t>
            </a:r>
            <a:r>
              <a:rPr lang="en-US"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apar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de două ori pe an (martie-aprilie și septembrie-octombrie) cu privire la identitatea substanței și la proprietățile periculoase</a:t>
            </a:r>
            <a:endParaRPr lang="en-US" sz="1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pic>
        <p:nvPicPr>
          <p:cNvPr id="45" name="Picture 4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536" y="5556944"/>
            <a:ext cx="1149859" cy="968400"/>
          </a:xfrm>
          <a:prstGeom prst="rect">
            <a:avLst/>
          </a:prstGeom>
        </p:spPr>
      </p:pic>
      <p:grpSp>
        <p:nvGrpSpPr>
          <p:cNvPr id="46" name="Group 45"/>
          <p:cNvGrpSpPr/>
          <p:nvPr/>
        </p:nvGrpSpPr>
        <p:grpSpPr>
          <a:xfrm>
            <a:off x="6515271" y="116632"/>
            <a:ext cx="2479800" cy="540000"/>
            <a:chOff x="6515271" y="116632"/>
            <a:chExt cx="2479800" cy="540000"/>
          </a:xfrm>
        </p:grpSpPr>
        <p:pic>
          <p:nvPicPr>
            <p:cNvPr id="4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15271" y="162709"/>
              <a:ext cx="2479800" cy="457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8" name="Rounded Rectangle 47"/>
            <p:cNvSpPr/>
            <p:nvPr/>
          </p:nvSpPr>
          <p:spPr>
            <a:xfrm>
              <a:off x="7020272" y="116632"/>
              <a:ext cx="540000" cy="540000"/>
            </a:xfrm>
            <a:prstGeom prst="roundRect">
              <a:avLst/>
            </a:prstGeom>
            <a:noFill/>
            <a:ln w="1905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 name="Group 7"/>
          <p:cNvGrpSpPr/>
          <p:nvPr/>
        </p:nvGrpSpPr>
        <p:grpSpPr>
          <a:xfrm>
            <a:off x="251520" y="1233299"/>
            <a:ext cx="2088232" cy="3788491"/>
            <a:chOff x="251520" y="1233299"/>
            <a:chExt cx="2088232" cy="3788491"/>
          </a:xfrm>
        </p:grpSpPr>
        <p:grpSp>
          <p:nvGrpSpPr>
            <p:cNvPr id="33" name="Group 32"/>
            <p:cNvGrpSpPr/>
            <p:nvPr/>
          </p:nvGrpSpPr>
          <p:grpSpPr>
            <a:xfrm>
              <a:off x="1014138" y="3284984"/>
              <a:ext cx="1206993" cy="584377"/>
              <a:chOff x="4813419" y="1388406"/>
              <a:chExt cx="1206993" cy="584377"/>
            </a:xfrm>
          </p:grpSpPr>
          <p:sp>
            <p:nvSpPr>
              <p:cNvPr id="34" name="Diamond 33"/>
              <p:cNvSpPr/>
              <p:nvPr/>
            </p:nvSpPr>
            <p:spPr>
              <a:xfrm>
                <a:off x="4912859" y="1388406"/>
                <a:ext cx="1008112" cy="584377"/>
              </a:xfrm>
              <a:prstGeom prst="diamond">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TextBox 34"/>
              <p:cNvSpPr txBox="1"/>
              <p:nvPr/>
            </p:nvSpPr>
            <p:spPr>
              <a:xfrm>
                <a:off x="4813419" y="1530610"/>
                <a:ext cx="1206993" cy="261610"/>
              </a:xfrm>
              <a:prstGeom prst="rect">
                <a:avLst/>
              </a:prstGeom>
              <a:noFill/>
            </p:spPr>
            <p:txBody>
              <a:bodyPr wrap="square" rtlCol="0">
                <a:spAutoFit/>
              </a:bodyPr>
              <a:lstStyle/>
              <a:p>
                <a:pPr algn="ctr"/>
                <a:r>
                  <a:rPr lang="en-GB" sz="1100" b="1" dirty="0" err="1" smtClean="0">
                    <a:solidFill>
                      <a:srgbClr val="FF9900"/>
                    </a:solidFill>
                    <a:latin typeface="Verdana" panose="020B0604030504040204" pitchFamily="34" charset="0"/>
                    <a:ea typeface="Verdana" panose="020B0604030504040204" pitchFamily="34" charset="0"/>
                    <a:cs typeface="Verdana" panose="020B0604030504040204" pitchFamily="34" charset="0"/>
                  </a:rPr>
                  <a:t>Decizie</a:t>
                </a: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grpSp>
        <p:grpSp>
          <p:nvGrpSpPr>
            <p:cNvPr id="36" name="Group 35"/>
            <p:cNvGrpSpPr/>
            <p:nvPr/>
          </p:nvGrpSpPr>
          <p:grpSpPr>
            <a:xfrm>
              <a:off x="967524" y="1268760"/>
              <a:ext cx="1372228" cy="611525"/>
              <a:chOff x="563804" y="1613572"/>
              <a:chExt cx="1372228" cy="611525"/>
            </a:xfrm>
          </p:grpSpPr>
          <p:sp>
            <p:nvSpPr>
              <p:cNvPr id="26" name="Rounded Rectangle 25"/>
              <p:cNvSpPr/>
              <p:nvPr/>
            </p:nvSpPr>
            <p:spPr>
              <a:xfrm>
                <a:off x="631288" y="1628299"/>
                <a:ext cx="1165253" cy="596798"/>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p:cNvSpPr txBox="1"/>
              <p:nvPr/>
            </p:nvSpPr>
            <p:spPr>
              <a:xfrm>
                <a:off x="563804" y="1613572"/>
                <a:ext cx="1372228" cy="600164"/>
              </a:xfrm>
              <a:prstGeom prst="rect">
                <a:avLst/>
              </a:prstGeom>
              <a:noFill/>
            </p:spPr>
            <p:txBody>
              <a:bodyPr wrap="square" rtlCol="0">
                <a:spAutoFit/>
              </a:bodyPr>
              <a:lstStyle/>
              <a:p>
                <a:pPr algn="ctr"/>
                <a:r>
                  <a:rPr lang="it-IT"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Propunere pt. </a:t>
                </a:r>
                <a:r>
                  <a:rPr lang="it-IT" sz="1100" b="1" dirty="0">
                    <a:solidFill>
                      <a:srgbClr val="FF9900"/>
                    </a:solidFill>
                    <a:latin typeface="Verdana" panose="020B0604030504040204" pitchFamily="34" charset="0"/>
                    <a:ea typeface="Verdana" panose="020B0604030504040204" pitchFamily="34" charset="0"/>
                    <a:cs typeface="Verdana" panose="020B0604030504040204" pitchFamily="34" charset="0"/>
                  </a:rPr>
                  <a:t>identificarea </a:t>
                </a:r>
                <a:r>
                  <a:rPr lang="it-IT"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SVHC</a:t>
                </a:r>
                <a:endParaRPr lang="it-IT"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grpSp>
        <p:sp>
          <p:nvSpPr>
            <p:cNvPr id="11" name="TextBox 10"/>
            <p:cNvSpPr txBox="1"/>
            <p:nvPr/>
          </p:nvSpPr>
          <p:spPr>
            <a:xfrm>
              <a:off x="251520" y="1233299"/>
              <a:ext cx="720080" cy="323493"/>
            </a:xfrm>
            <a:prstGeom prst="roundRect">
              <a:avLst/>
            </a:prstGeom>
            <a:solidFill>
              <a:srgbClr val="008654"/>
            </a:solidFill>
            <a:ln>
              <a:noFill/>
            </a:ln>
          </p:spPr>
          <p:txBody>
            <a:bodyPr wrap="square" rtlCol="0">
              <a:spAutoFit/>
            </a:bodyPr>
            <a:lstStyle/>
            <a:p>
              <a:pPr algn="ctr"/>
              <a:r>
                <a:rPr lang="en-GB" sz="13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SM</a:t>
              </a:r>
              <a:endParaRPr lang="en-GB" sz="13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pSp>
          <p:nvGrpSpPr>
            <p:cNvPr id="4" name="Group 3"/>
            <p:cNvGrpSpPr/>
            <p:nvPr/>
          </p:nvGrpSpPr>
          <p:grpSpPr>
            <a:xfrm>
              <a:off x="251520" y="1593339"/>
              <a:ext cx="720080" cy="323493"/>
              <a:chOff x="7416301" y="969999"/>
              <a:chExt cx="720080" cy="323493"/>
            </a:xfrm>
          </p:grpSpPr>
          <p:sp>
            <p:nvSpPr>
              <p:cNvPr id="12" name="TextBox 11"/>
              <p:cNvSpPr txBox="1"/>
              <p:nvPr/>
            </p:nvSpPr>
            <p:spPr>
              <a:xfrm>
                <a:off x="7416301" y="969999"/>
                <a:ext cx="720080" cy="323493"/>
              </a:xfrm>
              <a:prstGeom prst="roundRect">
                <a:avLst/>
              </a:prstGeom>
              <a:solidFill>
                <a:schemeClr val="bg1"/>
              </a:solidFill>
              <a:ln>
                <a:solidFill>
                  <a:schemeClr val="bg1">
                    <a:lumMod val="50000"/>
                  </a:schemeClr>
                </a:solidFill>
              </a:ln>
            </p:spPr>
            <p:txBody>
              <a:bodyPr wrap="square" rtlCol="0">
                <a:spAutoFit/>
              </a:bodyPr>
              <a:lstStyle/>
              <a:p>
                <a:pPr algn="ct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66383" y="1050383"/>
                <a:ext cx="619911" cy="162727"/>
              </a:xfrm>
              <a:prstGeom prst="rect">
                <a:avLst/>
              </a:prstGeom>
            </p:spPr>
          </p:pic>
        </p:grpSp>
        <p:sp>
          <p:nvSpPr>
            <p:cNvPr id="19" name="TextBox 18"/>
            <p:cNvSpPr txBox="1"/>
            <p:nvPr/>
          </p:nvSpPr>
          <p:spPr>
            <a:xfrm>
              <a:off x="251520" y="3249523"/>
              <a:ext cx="720080" cy="323493"/>
            </a:xfrm>
            <a:prstGeom prst="roundRect">
              <a:avLst/>
            </a:prstGeom>
            <a:solidFill>
              <a:srgbClr val="008BC8"/>
            </a:solidFill>
            <a:ln>
              <a:noFill/>
            </a:ln>
          </p:spPr>
          <p:txBody>
            <a:bodyPr wrap="square" rtlCol="0">
              <a:spAutoFit/>
            </a:bodyPr>
            <a:lstStyle/>
            <a:p>
              <a:pPr algn="ctr"/>
              <a:r>
                <a:rPr lang="en-GB" sz="13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CSM</a:t>
              </a:r>
              <a:endParaRPr lang="en-GB" sz="13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pSp>
          <p:nvGrpSpPr>
            <p:cNvPr id="39" name="Group 38"/>
            <p:cNvGrpSpPr/>
            <p:nvPr/>
          </p:nvGrpSpPr>
          <p:grpSpPr>
            <a:xfrm>
              <a:off x="251809" y="3609563"/>
              <a:ext cx="720080" cy="323493"/>
              <a:chOff x="1043608" y="3340129"/>
              <a:chExt cx="720080" cy="323493"/>
            </a:xfrm>
          </p:grpSpPr>
          <p:sp>
            <p:nvSpPr>
              <p:cNvPr id="18" name="TextBox 17"/>
              <p:cNvSpPr txBox="1"/>
              <p:nvPr/>
            </p:nvSpPr>
            <p:spPr>
              <a:xfrm>
                <a:off x="1043608" y="3340129"/>
                <a:ext cx="720080" cy="323493"/>
              </a:xfrm>
              <a:prstGeom prst="roundRect">
                <a:avLst/>
              </a:prstGeom>
              <a:solidFill>
                <a:schemeClr val="bg1"/>
              </a:solidFill>
              <a:ln>
                <a:solidFill>
                  <a:schemeClr val="bg1">
                    <a:lumMod val="50000"/>
                  </a:schemeClr>
                </a:solidFill>
              </a:ln>
            </p:spPr>
            <p:txBody>
              <a:bodyPr wrap="square" rtlCol="0">
                <a:spAutoFit/>
              </a:bodyPr>
              <a:lstStyle/>
              <a:p>
                <a:pPr algn="ct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pic>
            <p:nvPicPr>
              <p:cNvPr id="20"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87624" y="3351740"/>
                <a:ext cx="432048" cy="300273"/>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grpSp>
        <p:grpSp>
          <p:nvGrpSpPr>
            <p:cNvPr id="38" name="Group 37"/>
            <p:cNvGrpSpPr/>
            <p:nvPr/>
          </p:nvGrpSpPr>
          <p:grpSpPr>
            <a:xfrm>
              <a:off x="1075204" y="4365103"/>
              <a:ext cx="1084860" cy="656687"/>
              <a:chOff x="717399" y="4264836"/>
              <a:chExt cx="1084860" cy="656687"/>
            </a:xfrm>
          </p:grpSpPr>
          <p:sp>
            <p:nvSpPr>
              <p:cNvPr id="28" name="Flowchart: Alternate Process 27"/>
              <p:cNvSpPr/>
              <p:nvPr/>
            </p:nvSpPr>
            <p:spPr>
              <a:xfrm>
                <a:off x="717399" y="4264836"/>
                <a:ext cx="1084860" cy="504057"/>
              </a:xfrm>
              <a:prstGeom prst="flowChartAlternateProcess">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p:cNvSpPr txBox="1"/>
              <p:nvPr/>
            </p:nvSpPr>
            <p:spPr>
              <a:xfrm>
                <a:off x="733148" y="4321359"/>
                <a:ext cx="1053363" cy="600164"/>
              </a:xfrm>
              <a:prstGeom prst="rect">
                <a:avLst/>
              </a:prstGeom>
              <a:noFill/>
            </p:spPr>
            <p:txBody>
              <a:bodyPr wrap="square" rtlCol="0">
                <a:spAutoFit/>
              </a:bodyPr>
              <a:lstStyle/>
              <a:p>
                <a:pPr algn="ctr"/>
                <a:r>
                  <a:rPr lang="it-IT"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Lista can-didatelor</a:t>
                </a:r>
              </a:p>
              <a:p>
                <a:pPr algn="ct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grpSp>
        <p:grpSp>
          <p:nvGrpSpPr>
            <p:cNvPr id="37" name="Group 36"/>
            <p:cNvGrpSpPr/>
            <p:nvPr/>
          </p:nvGrpSpPr>
          <p:grpSpPr>
            <a:xfrm>
              <a:off x="1014138" y="2348880"/>
              <a:ext cx="1206993" cy="449192"/>
              <a:chOff x="711198" y="2700473"/>
              <a:chExt cx="1206993" cy="449192"/>
            </a:xfrm>
          </p:grpSpPr>
          <p:sp>
            <p:nvSpPr>
              <p:cNvPr id="31" name="Flowchart: Alternate Process 30"/>
              <p:cNvSpPr/>
              <p:nvPr/>
            </p:nvSpPr>
            <p:spPr>
              <a:xfrm>
                <a:off x="747202" y="2700473"/>
                <a:ext cx="1134985" cy="449192"/>
              </a:xfrm>
              <a:prstGeom prst="flowChartAlternateProcess">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p:cNvSpPr txBox="1"/>
              <p:nvPr/>
            </p:nvSpPr>
            <p:spPr>
              <a:xfrm>
                <a:off x="711198" y="2718778"/>
                <a:ext cx="1206993" cy="430887"/>
              </a:xfrm>
              <a:prstGeom prst="rect">
                <a:avLst/>
              </a:prstGeom>
              <a:noFill/>
            </p:spPr>
            <p:txBody>
              <a:bodyPr wrap="square" rtlCol="0">
                <a:spAutoFit/>
              </a:bodyPr>
              <a:lstStyle/>
              <a:p>
                <a:pPr algn="ctr"/>
                <a:r>
                  <a:rPr lang="it-IT"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Consultare publică</a:t>
                </a: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grpSp>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17390" y="2348880"/>
              <a:ext cx="504123" cy="448792"/>
            </a:xfrm>
            <a:prstGeom prst="rect">
              <a:avLst/>
            </a:prstGeom>
          </p:spPr>
        </p:pic>
        <p:grpSp>
          <p:nvGrpSpPr>
            <p:cNvPr id="23" name="Group 22"/>
            <p:cNvGrpSpPr/>
            <p:nvPr/>
          </p:nvGrpSpPr>
          <p:grpSpPr>
            <a:xfrm>
              <a:off x="251520" y="4437112"/>
              <a:ext cx="720080" cy="323493"/>
              <a:chOff x="7416301" y="969999"/>
              <a:chExt cx="720080" cy="323493"/>
            </a:xfrm>
          </p:grpSpPr>
          <p:sp>
            <p:nvSpPr>
              <p:cNvPr id="24" name="TextBox 23"/>
              <p:cNvSpPr txBox="1"/>
              <p:nvPr/>
            </p:nvSpPr>
            <p:spPr>
              <a:xfrm>
                <a:off x="7416301" y="969999"/>
                <a:ext cx="720080" cy="323493"/>
              </a:xfrm>
              <a:prstGeom prst="roundRect">
                <a:avLst/>
              </a:prstGeom>
              <a:solidFill>
                <a:schemeClr val="bg1"/>
              </a:solidFill>
              <a:ln>
                <a:solidFill>
                  <a:schemeClr val="bg1">
                    <a:lumMod val="50000"/>
                  </a:schemeClr>
                </a:solidFill>
              </a:ln>
            </p:spPr>
            <p:txBody>
              <a:bodyPr wrap="square" rtlCol="0">
                <a:spAutoFit/>
              </a:bodyPr>
              <a:lstStyle/>
              <a:p>
                <a:pPr algn="ct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66383" y="1050383"/>
                <a:ext cx="619911" cy="162727"/>
              </a:xfrm>
              <a:prstGeom prst="rect">
                <a:avLst/>
              </a:prstGeom>
            </p:spPr>
          </p:pic>
        </p:grpSp>
        <p:sp>
          <p:nvSpPr>
            <p:cNvPr id="42" name="TextBox 41"/>
            <p:cNvSpPr txBox="1"/>
            <p:nvPr/>
          </p:nvSpPr>
          <p:spPr>
            <a:xfrm rot="5400000">
              <a:off x="1490761" y="2007713"/>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sp>
          <p:nvSpPr>
            <p:cNvPr id="43" name="TextBox 42"/>
            <p:cNvSpPr txBox="1"/>
            <p:nvPr/>
          </p:nvSpPr>
          <p:spPr>
            <a:xfrm rot="5400000">
              <a:off x="1490761" y="2943817"/>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sp>
          <p:nvSpPr>
            <p:cNvPr id="49" name="TextBox 48"/>
            <p:cNvSpPr txBox="1"/>
            <p:nvPr/>
          </p:nvSpPr>
          <p:spPr>
            <a:xfrm rot="5400000">
              <a:off x="1490761" y="3986215"/>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grpSp>
    </p:spTree>
    <p:extLst>
      <p:ext uri="{BB962C8B-B14F-4D97-AF65-F5344CB8AC3E}">
        <p14:creationId xmlns:p14="http://schemas.microsoft.com/office/powerpoint/2010/main" val="15520580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68344" y="645984"/>
            <a:ext cx="995975" cy="838800"/>
          </a:xfrm>
          <a:prstGeom prst="rect">
            <a:avLst/>
          </a:prstGeom>
        </p:spPr>
      </p:pic>
      <p:sp>
        <p:nvSpPr>
          <p:cNvPr id="2" name="Title 1"/>
          <p:cNvSpPr>
            <a:spLocks noGrp="1"/>
          </p:cNvSpPr>
          <p:nvPr>
            <p:ph type="ctrTitle"/>
          </p:nvPr>
        </p:nvSpPr>
        <p:spPr>
          <a:xfrm>
            <a:off x="179512" y="476672"/>
            <a:ext cx="7772400" cy="1470025"/>
          </a:xfrm>
        </p:spPr>
        <p:txBody>
          <a:bodyPr>
            <a:noAutofit/>
          </a:bodyPr>
          <a:lstStyle/>
          <a:p>
            <a:pPr lvl="0" fontAlgn="t"/>
            <a:r>
              <a:rPr lang="ro-RO" sz="2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Lista </a:t>
            </a:r>
            <a:r>
              <a:rPr lang="ro-RO" sz="2600" b="1" dirty="0">
                <a:solidFill>
                  <a:srgbClr val="0046AD"/>
                </a:solidFill>
                <a:latin typeface="Verdana" panose="020B0604030504040204" pitchFamily="34" charset="0"/>
                <a:ea typeface="Verdana" panose="020B0604030504040204" pitchFamily="34" charset="0"/>
                <a:cs typeface="Verdana" panose="020B0604030504040204" pitchFamily="34" charset="0"/>
              </a:rPr>
              <a:t>candidatelor, consideraţii pentru utilizatorii din aval</a:t>
            </a:r>
            <a:endParaRPr lang="en-US" sz="2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28</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7" name="TextBox 6"/>
          <p:cNvSpPr txBox="1"/>
          <p:nvPr/>
        </p:nvSpPr>
        <p:spPr>
          <a:xfrm>
            <a:off x="827584" y="1844824"/>
            <a:ext cx="7354084" cy="4329390"/>
          </a:xfrm>
          <a:prstGeom prst="rect">
            <a:avLst/>
          </a:prstGeom>
          <a:noFill/>
        </p:spPr>
        <p:txBody>
          <a:bodyPr wrap="square" rtlCol="0">
            <a:spAutoFit/>
          </a:bodyPr>
          <a:lstStyle/>
          <a:p>
            <a:pPr fontAlgn="t"/>
            <a:r>
              <a:rPr lang="ro-RO" sz="1600" dirty="0" smtClean="0">
                <a:latin typeface="Verdana" panose="020B0604030504040204" pitchFamily="34" charset="0"/>
                <a:ea typeface="Verdana" panose="020B0604030504040204" pitchFamily="34" charset="0"/>
                <a:cs typeface="Verdana" panose="020B0604030504040204" pitchFamily="34" charset="0"/>
              </a:rPr>
              <a:t>Substanţele </a:t>
            </a:r>
            <a:r>
              <a:rPr lang="ro-RO" sz="1600" dirty="0">
                <a:latin typeface="Verdana" panose="020B0604030504040204" pitchFamily="34" charset="0"/>
                <a:ea typeface="Verdana" panose="020B0604030504040204" pitchFamily="34" charset="0"/>
                <a:cs typeface="Verdana" panose="020B0604030504040204" pitchFamily="34" charset="0"/>
              </a:rPr>
              <a:t>din Lista candidatelor sunt candidate pentru o eventuală includere în Lista autorizatelor</a:t>
            </a:r>
            <a:endParaRPr lang="en-US" sz="1600" dirty="0">
              <a:latin typeface="Verdana" panose="020B0604030504040204" pitchFamily="34" charset="0"/>
              <a:ea typeface="Verdana" panose="020B0604030504040204" pitchFamily="34" charset="0"/>
              <a:cs typeface="Verdana" panose="020B0604030504040204" pitchFamily="34" charset="0"/>
            </a:endParaRPr>
          </a:p>
          <a:p>
            <a:pPr>
              <a:spcBef>
                <a:spcPts val="200"/>
              </a:spcBef>
            </a:pPr>
            <a:endParaRPr lang="en-GB" sz="1600" dirty="0" smtClean="0">
              <a:latin typeface="Verdana" panose="020B0604030504040204" pitchFamily="34" charset="0"/>
              <a:ea typeface="Verdana" panose="020B0604030504040204" pitchFamily="34" charset="0"/>
              <a:cs typeface="Verdana" panose="020B0604030504040204" pitchFamily="34" charset="0"/>
            </a:endParaRPr>
          </a:p>
          <a:p>
            <a:pPr marL="285750" lvl="0" indent="-285750" fontAlgn="t">
              <a:buFont typeface="Arial" pitchFamily="34" charset="0"/>
              <a:buChar char="•"/>
            </a:pP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Pentru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aceste substanţe este necesară o fişă cu date de </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securitate</a:t>
            </a:r>
            <a:r>
              <a:rPr lang="en-US"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(FDS)</a:t>
            </a:r>
            <a:endParaRPr lang="en-US" sz="1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285750" lvl="0" indent="-285750" fontAlgn="t">
              <a:buFont typeface="Arial" pitchFamily="34" charset="0"/>
              <a:buChar char="•"/>
            </a:pP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O </a:t>
            </a:r>
            <a:r>
              <a:rPr lang="en-US"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FDS </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trebuie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furnizată la cerere pentru amestecurile care conţin aceste substanţe</a:t>
            </a:r>
            <a:endParaRPr lang="en-US" sz="1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285750" lvl="0" indent="-285750" fontAlgn="t">
              <a:buFont typeface="Arial" pitchFamily="34" charset="0"/>
              <a:buChar char="•"/>
            </a:pP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Obligaţii suplimentare pot fi aplicate dacă se produc articole care conţin aceste substanţe</a:t>
            </a:r>
            <a:endParaRPr lang="en-US" sz="1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a:p>
            <a:pPr>
              <a:spcBef>
                <a:spcPts val="200"/>
              </a:spcBef>
              <a:buClr>
                <a:schemeClr val="tx1"/>
              </a:buClr>
            </a:pPr>
            <a:r>
              <a:rPr lang="ro-RO" sz="1600" dirty="0" smtClean="0">
                <a:latin typeface="Verdana" panose="020B0604030504040204" pitchFamily="34" charset="0"/>
                <a:ea typeface="Verdana" panose="020B0604030504040204" pitchFamily="34" charset="0"/>
                <a:cs typeface="Verdana" panose="020B0604030504040204" pitchFamily="34" charset="0"/>
              </a:rPr>
              <a:t>Sfaturi</a:t>
            </a:r>
            <a:endParaRPr lang="en-GB" sz="1600" dirty="0">
              <a:latin typeface="Verdana" panose="020B0604030504040204" pitchFamily="34" charset="0"/>
              <a:ea typeface="Verdana" panose="020B0604030504040204" pitchFamily="34" charset="0"/>
              <a:cs typeface="Verdana" panose="020B0604030504040204" pitchFamily="34" charset="0"/>
            </a:endParaRPr>
          </a:p>
          <a:p>
            <a:pPr marL="285750" lvl="0" indent="-285750" fontAlgn="t">
              <a:buFont typeface="Arial" pitchFamily="34" charset="0"/>
              <a:buChar char="•"/>
            </a:pP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Aveţi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în vedere substituirea substanţei</a:t>
            </a:r>
            <a:endParaRPr lang="en-US" sz="1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285750" lvl="0" indent="-285750" fontAlgn="t">
              <a:buFont typeface="Arial" pitchFamily="34" charset="0"/>
              <a:buChar char="•"/>
            </a:pP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Contactaţi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furnizorii şi clienţii pentru a vă asigura că aceştia sunt conştienţi</a:t>
            </a:r>
            <a:endParaRPr lang="en-US" sz="1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285750" lvl="0" indent="-285750" fontAlgn="t">
              <a:buFont typeface="Arial" pitchFamily="34" charset="0"/>
              <a:buChar char="•"/>
            </a:pP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Discutaţi cu ei necesitatea oricărei acţiuni specifice cum ar fi înlocuirea</a:t>
            </a:r>
            <a:endParaRPr lang="en-US" sz="1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285750" lvl="0" indent="-285750" fontAlgn="t">
              <a:buFont typeface="Arial" pitchFamily="34" charset="0"/>
              <a:buChar char="•"/>
            </a:pP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Asiguraţi-vă că utilizarea Dvs. este acoperită exact în dosarul de înregistrare</a:t>
            </a:r>
            <a:endParaRPr lang="en-US" sz="1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8073812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548680"/>
            <a:ext cx="7772400" cy="792088"/>
          </a:xfrm>
        </p:spPr>
        <p:txBody>
          <a:bodyPr>
            <a:noAutofit/>
          </a:bodyPr>
          <a:lstStyle/>
          <a:p>
            <a:pPr lvl="0" fontAlgn="t"/>
            <a:r>
              <a:rPr lang="ro-RO" sz="2800"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Prioritizare</a:t>
            </a:r>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şi recomandare</a:t>
            </a:r>
            <a:endPar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29</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3" name="TextBox 2"/>
          <p:cNvSpPr txBox="1"/>
          <p:nvPr/>
        </p:nvSpPr>
        <p:spPr>
          <a:xfrm>
            <a:off x="2598943" y="1340768"/>
            <a:ext cx="6365545" cy="4247317"/>
          </a:xfrm>
          <a:prstGeom prst="rect">
            <a:avLst/>
          </a:prstGeom>
          <a:noFill/>
        </p:spPr>
        <p:txBody>
          <a:bodyPr wrap="square" rtlCol="0">
            <a:spAutoFit/>
          </a:bodyPr>
          <a:lstStyle/>
          <a:p>
            <a:pPr fontAlgn="t"/>
            <a:r>
              <a:rPr lang="ro-RO" dirty="0">
                <a:latin typeface="Verdana" panose="020B0604030504040204" pitchFamily="34" charset="0"/>
                <a:ea typeface="Verdana" panose="020B0604030504040204" pitchFamily="34" charset="0"/>
                <a:cs typeface="Verdana" panose="020B0604030504040204" pitchFamily="34" charset="0"/>
              </a:rPr>
              <a:t>ECHA evaluează substanţele din Lista candidatelor pentru a determina care trebuie incluse în Lista </a:t>
            </a:r>
            <a:r>
              <a:rPr lang="ro-RO" dirty="0" smtClean="0">
                <a:latin typeface="Verdana" panose="020B0604030504040204" pitchFamily="34" charset="0"/>
                <a:ea typeface="Verdana" panose="020B0604030504040204" pitchFamily="34" charset="0"/>
                <a:cs typeface="Verdana" panose="020B0604030504040204" pitchFamily="34" charset="0"/>
              </a:rPr>
              <a:t>autorizatelor </a:t>
            </a:r>
            <a:r>
              <a:rPr lang="ro-RO" dirty="0" smtClean="0">
                <a:latin typeface="Verdana" panose="020B0604030504040204" pitchFamily="34" charset="0"/>
                <a:ea typeface="Verdana" panose="020B0604030504040204" pitchFamily="34" charset="0"/>
                <a:cs typeface="Verdana" panose="020B0604030504040204" pitchFamily="34" charset="0"/>
              </a:rPr>
              <a:t>c</a:t>
            </a:r>
            <a:r>
              <a:rPr lang="en-US" dirty="0" smtClean="0">
                <a:latin typeface="Verdana" panose="020B0604030504040204" pitchFamily="34" charset="0"/>
                <a:ea typeface="Verdana" panose="020B0604030504040204" pitchFamily="34" charset="0"/>
                <a:cs typeface="Verdana" panose="020B0604030504040204" pitchFamily="34" charset="0"/>
              </a:rPr>
              <a:t>u</a:t>
            </a:r>
            <a:r>
              <a:rPr lang="ro-RO" dirty="0" smtClean="0">
                <a:latin typeface="Verdana" panose="020B0604030504040204" pitchFamily="34" charset="0"/>
                <a:ea typeface="Verdana" panose="020B0604030504040204" pitchFamily="34" charset="0"/>
                <a:cs typeface="Verdana" panose="020B0604030504040204" pitchFamily="34" charset="0"/>
              </a:rPr>
              <a:t> prioritate</a:t>
            </a:r>
            <a:endParaRPr lang="en-US" dirty="0" smtClean="0">
              <a:latin typeface="Verdana" panose="020B0604030504040204" pitchFamily="34" charset="0"/>
              <a:ea typeface="Verdana" panose="020B0604030504040204" pitchFamily="34" charset="0"/>
              <a:cs typeface="Verdana" panose="020B0604030504040204" pitchFamily="34" charset="0"/>
            </a:endParaRPr>
          </a:p>
          <a:p>
            <a:pPr fontAlgn="t"/>
            <a:endParaRPr lang="en-US" dirty="0">
              <a:latin typeface="Verdana" panose="020B0604030504040204" pitchFamily="34" charset="0"/>
              <a:ea typeface="Verdana" panose="020B0604030504040204" pitchFamily="34" charset="0"/>
              <a:cs typeface="Verdana" panose="020B0604030504040204" pitchFamily="34" charset="0"/>
            </a:endParaRPr>
          </a:p>
          <a:p>
            <a:pPr fontAlgn="t"/>
            <a:r>
              <a:rPr lang="ro-RO" dirty="0">
                <a:latin typeface="Verdana" panose="020B0604030504040204" pitchFamily="34" charset="0"/>
                <a:ea typeface="Verdana" panose="020B0604030504040204" pitchFamily="34" charset="0"/>
                <a:cs typeface="Verdana" panose="020B0604030504040204" pitchFamily="34" charset="0"/>
              </a:rPr>
              <a:t>Proiectul de recomandare al ECHA este supus consultării </a:t>
            </a:r>
            <a:r>
              <a:rPr lang="ro-RO" dirty="0" smtClean="0">
                <a:latin typeface="Verdana" panose="020B0604030504040204" pitchFamily="34" charset="0"/>
                <a:ea typeface="Verdana" panose="020B0604030504040204" pitchFamily="34" charset="0"/>
                <a:cs typeface="Verdana" panose="020B0604030504040204" pitchFamily="34" charset="0"/>
              </a:rPr>
              <a:t>publice</a:t>
            </a:r>
            <a:endParaRPr lang="en-US" dirty="0" smtClean="0">
              <a:latin typeface="Verdana" panose="020B0604030504040204" pitchFamily="34" charset="0"/>
              <a:ea typeface="Verdana" panose="020B0604030504040204" pitchFamily="34" charset="0"/>
              <a:cs typeface="Verdana" panose="020B0604030504040204" pitchFamily="34" charset="0"/>
            </a:endParaRPr>
          </a:p>
          <a:p>
            <a:pPr fontAlgn="t"/>
            <a:endParaRPr lang="en-US" dirty="0">
              <a:latin typeface="Verdana" panose="020B0604030504040204" pitchFamily="34" charset="0"/>
              <a:ea typeface="Verdana" panose="020B0604030504040204" pitchFamily="34" charset="0"/>
              <a:cs typeface="Verdana" panose="020B0604030504040204" pitchFamily="34" charset="0"/>
            </a:endParaRPr>
          </a:p>
          <a:p>
            <a:pPr fontAlgn="t"/>
            <a:r>
              <a:rPr lang="ro-RO" dirty="0">
                <a:latin typeface="Verdana" panose="020B0604030504040204" pitchFamily="34" charset="0"/>
                <a:ea typeface="Verdana" panose="020B0604030504040204" pitchFamily="34" charset="0"/>
                <a:cs typeface="Verdana" panose="020B0604030504040204" pitchFamily="34" charset="0"/>
              </a:rPr>
              <a:t>Comitetul statelor membre pregăteşte opinia sa asupra proiectului de recomandare, ţinând cont de comentariile </a:t>
            </a:r>
            <a:r>
              <a:rPr lang="ro-RO" dirty="0" smtClean="0">
                <a:latin typeface="Verdana" panose="020B0604030504040204" pitchFamily="34" charset="0"/>
                <a:ea typeface="Verdana" panose="020B0604030504040204" pitchFamily="34" charset="0"/>
                <a:cs typeface="Verdana" panose="020B0604030504040204" pitchFamily="34" charset="0"/>
              </a:rPr>
              <a:t>primite</a:t>
            </a:r>
            <a:endParaRPr lang="en-US" dirty="0" smtClean="0">
              <a:latin typeface="Verdana" panose="020B0604030504040204" pitchFamily="34" charset="0"/>
              <a:ea typeface="Verdana" panose="020B0604030504040204" pitchFamily="34" charset="0"/>
              <a:cs typeface="Verdana" panose="020B0604030504040204" pitchFamily="34" charset="0"/>
            </a:endParaRPr>
          </a:p>
          <a:p>
            <a:pPr fontAlgn="t"/>
            <a:endParaRPr lang="en-US" dirty="0">
              <a:latin typeface="Verdana" panose="020B0604030504040204" pitchFamily="34" charset="0"/>
              <a:ea typeface="Verdana" panose="020B0604030504040204" pitchFamily="34" charset="0"/>
              <a:cs typeface="Verdana" panose="020B0604030504040204" pitchFamily="34" charset="0"/>
            </a:endParaRPr>
          </a:p>
          <a:p>
            <a:pPr fontAlgn="t"/>
            <a:r>
              <a:rPr lang="ro-RO" dirty="0">
                <a:latin typeface="Verdana" panose="020B0604030504040204" pitchFamily="34" charset="0"/>
                <a:ea typeface="Verdana" panose="020B0604030504040204" pitchFamily="34" charset="0"/>
                <a:cs typeface="Verdana" panose="020B0604030504040204" pitchFamily="34" charset="0"/>
              </a:rPr>
              <a:t>ECHA finalizează recomandările </a:t>
            </a:r>
            <a:r>
              <a:rPr lang="ro-RO" dirty="0" smtClean="0">
                <a:latin typeface="Verdana" panose="020B0604030504040204" pitchFamily="34" charset="0"/>
                <a:ea typeface="Verdana" panose="020B0604030504040204" pitchFamily="34" charset="0"/>
                <a:cs typeface="Verdana" panose="020B0604030504040204" pitchFamily="34" charset="0"/>
              </a:rPr>
              <a:t>şi </a:t>
            </a:r>
            <a:r>
              <a:rPr lang="ro-RO" dirty="0">
                <a:latin typeface="Verdana" panose="020B0604030504040204" pitchFamily="34" charset="0"/>
                <a:ea typeface="Verdana" panose="020B0604030504040204" pitchFamily="34" charset="0"/>
                <a:cs typeface="Verdana" panose="020B0604030504040204" pitchFamily="34" charset="0"/>
              </a:rPr>
              <a:t>le transmite Comisiei Europene</a:t>
            </a:r>
            <a:endParaRPr lang="en-US" dirty="0">
              <a:latin typeface="Verdana" panose="020B0604030504040204" pitchFamily="34" charset="0"/>
              <a:ea typeface="Verdana" panose="020B0604030504040204" pitchFamily="34" charset="0"/>
              <a:cs typeface="Verdana" panose="020B0604030504040204" pitchFamily="34" charset="0"/>
            </a:endParaRPr>
          </a:p>
          <a:p>
            <a:endParaRPr lang="en-GB" dirty="0" smtClean="0">
              <a:latin typeface="Verdana" panose="020B0604030504040204" pitchFamily="34" charset="0"/>
              <a:ea typeface="Verdana" panose="020B0604030504040204" pitchFamily="34" charset="0"/>
              <a:cs typeface="Verdana" panose="020B0604030504040204" pitchFamily="34" charset="0"/>
            </a:endParaRPr>
          </a:p>
          <a:p>
            <a:pPr marL="285750" indent="-285750">
              <a:buFont typeface="Arial" panose="020B0604020202020204" pitchFamily="34" charset="0"/>
              <a:buChar char="•"/>
            </a:pPr>
            <a:r>
              <a:rPr lang="ro-RO" dirty="0" smtClean="0">
                <a:latin typeface="Verdana" panose="020B0604030504040204" pitchFamily="34" charset="0"/>
                <a:ea typeface="Verdana" panose="020B0604030504040204" pitchFamily="34" charset="0"/>
                <a:cs typeface="Verdana" panose="020B0604030504040204" pitchFamily="34" charset="0"/>
              </a:rPr>
              <a:t>Calendar</a:t>
            </a:r>
            <a:r>
              <a:rPr lang="ro-RO" dirty="0">
                <a:latin typeface="Verdana" panose="020B0604030504040204" pitchFamily="34" charset="0"/>
                <a:ea typeface="Verdana" panose="020B0604030504040204" pitchFamily="34" charset="0"/>
                <a:cs typeface="Verdana" panose="020B0604030504040204" pitchFamily="34" charset="0"/>
              </a:rPr>
              <a:t>: în jur de 12 </a:t>
            </a:r>
            <a:r>
              <a:rPr lang="ro-RO" dirty="0" smtClean="0">
                <a:latin typeface="Verdana" panose="020B0604030504040204" pitchFamily="34" charset="0"/>
                <a:ea typeface="Verdana" panose="020B0604030504040204" pitchFamily="34" charset="0"/>
                <a:cs typeface="Verdana" panose="020B0604030504040204" pitchFamily="34" charset="0"/>
              </a:rPr>
              <a:t>luni</a:t>
            </a:r>
            <a:endParaRPr lang="en-GB" sz="2000" dirty="0" smtClean="0">
              <a:latin typeface="Verdana" panose="020B0604030504040204" pitchFamily="34" charset="0"/>
              <a:ea typeface="Verdana" panose="020B0604030504040204" pitchFamily="34" charset="0"/>
              <a:cs typeface="Verdana" panose="020B0604030504040204" pitchFamily="34" charset="0"/>
            </a:endParaRPr>
          </a:p>
        </p:txBody>
      </p:sp>
      <p:sp>
        <p:nvSpPr>
          <p:cNvPr id="7" name="TextBox 6"/>
          <p:cNvSpPr txBox="1"/>
          <p:nvPr/>
        </p:nvSpPr>
        <p:spPr>
          <a:xfrm>
            <a:off x="2051720" y="5733256"/>
            <a:ext cx="6696744" cy="830997"/>
          </a:xfrm>
          <a:prstGeom prst="rect">
            <a:avLst/>
          </a:prstGeom>
          <a:noFill/>
        </p:spPr>
        <p:txBody>
          <a:bodyPr wrap="square" rtlCol="0">
            <a:spAutoFit/>
          </a:bodyPr>
          <a:lstStyle/>
          <a:p>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Consultarea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publică: 90 zile, de obicei o dată pe an asupra utilizărilor, volumelor utilizate, acordurilor transnaţionale şi posibilelor exceptări</a:t>
            </a:r>
            <a:endParaRPr lang="en-GB" sz="1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pic>
        <p:nvPicPr>
          <p:cNvPr id="34" name="Picture 3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9853" y="5556944"/>
            <a:ext cx="1149859" cy="968400"/>
          </a:xfrm>
          <a:prstGeom prst="rect">
            <a:avLst/>
          </a:prstGeom>
        </p:spPr>
      </p:pic>
      <p:grpSp>
        <p:nvGrpSpPr>
          <p:cNvPr id="4" name="Group 3"/>
          <p:cNvGrpSpPr/>
          <p:nvPr/>
        </p:nvGrpSpPr>
        <p:grpSpPr>
          <a:xfrm>
            <a:off x="251520" y="1412776"/>
            <a:ext cx="2331956" cy="3816424"/>
            <a:chOff x="251520" y="1268760"/>
            <a:chExt cx="2331956" cy="3816424"/>
          </a:xfrm>
        </p:grpSpPr>
        <p:grpSp>
          <p:nvGrpSpPr>
            <p:cNvPr id="37" name="Group 36"/>
            <p:cNvGrpSpPr/>
            <p:nvPr/>
          </p:nvGrpSpPr>
          <p:grpSpPr>
            <a:xfrm>
              <a:off x="1059120" y="1268760"/>
              <a:ext cx="1508845" cy="596798"/>
              <a:chOff x="431977" y="1613572"/>
              <a:chExt cx="1508845" cy="596798"/>
            </a:xfrm>
          </p:grpSpPr>
          <p:sp>
            <p:nvSpPr>
              <p:cNvPr id="59" name="Rounded Rectangle 58"/>
              <p:cNvSpPr/>
              <p:nvPr/>
            </p:nvSpPr>
            <p:spPr>
              <a:xfrm>
                <a:off x="461418" y="1613572"/>
                <a:ext cx="1449962" cy="596798"/>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TextBox 59"/>
              <p:cNvSpPr txBox="1"/>
              <p:nvPr/>
            </p:nvSpPr>
            <p:spPr>
              <a:xfrm>
                <a:off x="431977" y="1663890"/>
                <a:ext cx="1508845" cy="430887"/>
              </a:xfrm>
              <a:prstGeom prst="rect">
                <a:avLst/>
              </a:prstGeom>
              <a:noFill/>
            </p:spPr>
            <p:txBody>
              <a:bodyPr wrap="square" rtlCol="0">
                <a:spAutoFit/>
              </a:bodyPr>
              <a:lstStyle/>
              <a:p>
                <a:pPr algn="ctr"/>
                <a:r>
                  <a:rPr lang="ro-RO"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Proiect </a:t>
                </a:r>
                <a:r>
                  <a:rPr lang="ro-RO" sz="1100" b="1" dirty="0">
                    <a:solidFill>
                      <a:srgbClr val="FF9900"/>
                    </a:solidFill>
                    <a:latin typeface="Verdana" panose="020B0604030504040204" pitchFamily="34" charset="0"/>
                    <a:ea typeface="Verdana" panose="020B0604030504040204" pitchFamily="34" charset="0"/>
                    <a:cs typeface="Verdana" panose="020B0604030504040204" pitchFamily="34" charset="0"/>
                  </a:rPr>
                  <a:t>de </a:t>
                </a:r>
                <a:r>
                  <a:rPr lang="ro-RO"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recomandare</a:t>
                </a: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grpSp>
        <p:grpSp>
          <p:nvGrpSpPr>
            <p:cNvPr id="39" name="Group 38"/>
            <p:cNvGrpSpPr/>
            <p:nvPr/>
          </p:nvGrpSpPr>
          <p:grpSpPr>
            <a:xfrm>
              <a:off x="251520" y="1412776"/>
              <a:ext cx="720080" cy="323493"/>
              <a:chOff x="7192878" y="789436"/>
              <a:chExt cx="720080" cy="323493"/>
            </a:xfrm>
          </p:grpSpPr>
          <p:sp>
            <p:nvSpPr>
              <p:cNvPr id="57" name="TextBox 56"/>
              <p:cNvSpPr txBox="1"/>
              <p:nvPr/>
            </p:nvSpPr>
            <p:spPr>
              <a:xfrm>
                <a:off x="7192878" y="789436"/>
                <a:ext cx="720080" cy="323493"/>
              </a:xfrm>
              <a:prstGeom prst="roundRect">
                <a:avLst/>
              </a:prstGeom>
              <a:solidFill>
                <a:schemeClr val="bg1"/>
              </a:solidFill>
              <a:ln>
                <a:solidFill>
                  <a:schemeClr val="bg1">
                    <a:lumMod val="50000"/>
                  </a:schemeClr>
                </a:solidFill>
              </a:ln>
            </p:spPr>
            <p:txBody>
              <a:bodyPr wrap="square" rtlCol="0">
                <a:spAutoFit/>
              </a:bodyPr>
              <a:lstStyle/>
              <a:p>
                <a:pPr algn="ct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pic>
            <p:nvPicPr>
              <p:cNvPr id="58" name="Picture 5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42960" y="869820"/>
                <a:ext cx="619911" cy="162727"/>
              </a:xfrm>
              <a:prstGeom prst="rect">
                <a:avLst/>
              </a:prstGeom>
            </p:spPr>
          </p:pic>
        </p:grpSp>
        <p:sp>
          <p:nvSpPr>
            <p:cNvPr id="40" name="TextBox 39"/>
            <p:cNvSpPr txBox="1"/>
            <p:nvPr/>
          </p:nvSpPr>
          <p:spPr>
            <a:xfrm>
              <a:off x="611271" y="3537555"/>
              <a:ext cx="720080" cy="323493"/>
            </a:xfrm>
            <a:prstGeom prst="roundRect">
              <a:avLst/>
            </a:prstGeom>
            <a:solidFill>
              <a:srgbClr val="008BC8"/>
            </a:solidFill>
            <a:ln>
              <a:noFill/>
            </a:ln>
          </p:spPr>
          <p:txBody>
            <a:bodyPr wrap="square" rtlCol="0">
              <a:spAutoFit/>
            </a:bodyPr>
            <a:lstStyle/>
            <a:p>
              <a:pPr algn="ctr"/>
              <a:r>
                <a:rPr lang="en-GB" sz="13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MSC</a:t>
              </a:r>
              <a:endParaRPr lang="en-GB" sz="13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44" name="Picture 4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83501" y="2420888"/>
              <a:ext cx="504123" cy="448792"/>
            </a:xfrm>
            <a:prstGeom prst="rect">
              <a:avLst/>
            </a:prstGeom>
          </p:spPr>
        </p:pic>
        <p:grpSp>
          <p:nvGrpSpPr>
            <p:cNvPr id="45" name="Group 44"/>
            <p:cNvGrpSpPr/>
            <p:nvPr/>
          </p:nvGrpSpPr>
          <p:grpSpPr>
            <a:xfrm>
              <a:off x="323528" y="4581128"/>
              <a:ext cx="720080" cy="323493"/>
              <a:chOff x="7264886" y="1114015"/>
              <a:chExt cx="720080" cy="323493"/>
            </a:xfrm>
          </p:grpSpPr>
          <p:sp>
            <p:nvSpPr>
              <p:cNvPr id="49" name="TextBox 48"/>
              <p:cNvSpPr txBox="1"/>
              <p:nvPr/>
            </p:nvSpPr>
            <p:spPr>
              <a:xfrm>
                <a:off x="7264886" y="1114015"/>
                <a:ext cx="720080" cy="323493"/>
              </a:xfrm>
              <a:prstGeom prst="roundRect">
                <a:avLst/>
              </a:prstGeom>
              <a:solidFill>
                <a:schemeClr val="bg1"/>
              </a:solidFill>
              <a:ln>
                <a:solidFill>
                  <a:schemeClr val="bg1">
                    <a:lumMod val="50000"/>
                  </a:schemeClr>
                </a:solidFill>
              </a:ln>
            </p:spPr>
            <p:txBody>
              <a:bodyPr wrap="square" rtlCol="0">
                <a:spAutoFit/>
              </a:bodyPr>
              <a:lstStyle/>
              <a:p>
                <a:pPr algn="ct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pic>
            <p:nvPicPr>
              <p:cNvPr id="50" name="Picture 4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14968" y="1194399"/>
                <a:ext cx="619911" cy="162727"/>
              </a:xfrm>
              <a:prstGeom prst="rect">
                <a:avLst/>
              </a:prstGeom>
            </p:spPr>
          </p:pic>
        </p:grpSp>
        <p:sp>
          <p:nvSpPr>
            <p:cNvPr id="46" name="TextBox 45"/>
            <p:cNvSpPr txBox="1"/>
            <p:nvPr/>
          </p:nvSpPr>
          <p:spPr>
            <a:xfrm rot="5400000">
              <a:off x="1686669" y="1969991"/>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sp>
          <p:nvSpPr>
            <p:cNvPr id="47" name="TextBox 46"/>
            <p:cNvSpPr txBox="1"/>
            <p:nvPr/>
          </p:nvSpPr>
          <p:spPr>
            <a:xfrm rot="5400000">
              <a:off x="1686669" y="3087833"/>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sp>
          <p:nvSpPr>
            <p:cNvPr id="48" name="TextBox 47"/>
            <p:cNvSpPr txBox="1"/>
            <p:nvPr/>
          </p:nvSpPr>
          <p:spPr>
            <a:xfrm rot="5400000">
              <a:off x="1686669" y="4130231"/>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sp>
          <p:nvSpPr>
            <p:cNvPr id="63" name="Rounded Rectangle 62"/>
            <p:cNvSpPr/>
            <p:nvPr/>
          </p:nvSpPr>
          <p:spPr>
            <a:xfrm>
              <a:off x="1404052" y="3356992"/>
              <a:ext cx="818980" cy="688203"/>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TextBox 63"/>
            <p:cNvSpPr txBox="1"/>
            <p:nvPr/>
          </p:nvSpPr>
          <p:spPr>
            <a:xfrm>
              <a:off x="1404782" y="3537555"/>
              <a:ext cx="818981" cy="400110"/>
            </a:xfrm>
            <a:prstGeom prst="rect">
              <a:avLst/>
            </a:prstGeom>
            <a:noFill/>
          </p:spPr>
          <p:txBody>
            <a:bodyPr wrap="square" rtlCol="0">
              <a:spAutoFit/>
            </a:bodyPr>
            <a:lstStyle/>
            <a:p>
              <a:pPr algn="ctr"/>
              <a:r>
                <a:rPr lang="ro-RO" sz="1000" b="1" dirty="0">
                  <a:solidFill>
                    <a:srgbClr val="FF9900"/>
                  </a:solidFill>
                  <a:latin typeface="Verdana" panose="020B0604030504040204" pitchFamily="34" charset="0"/>
                  <a:ea typeface="Verdana" panose="020B0604030504040204" pitchFamily="34" charset="0"/>
                  <a:cs typeface="Verdana" panose="020B0604030504040204" pitchFamily="34" charset="0"/>
                </a:rPr>
                <a:t>Opinia MSC</a:t>
              </a:r>
              <a:endParaRPr lang="en-US" sz="10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65" name="Flowchart: Alternate Process 64"/>
            <p:cNvSpPr/>
            <p:nvPr/>
          </p:nvSpPr>
          <p:spPr>
            <a:xfrm>
              <a:off x="1149273" y="4396549"/>
              <a:ext cx="1328539" cy="688635"/>
            </a:xfrm>
            <a:prstGeom prst="flowChartAlternateProcess">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TextBox 65"/>
            <p:cNvSpPr txBox="1"/>
            <p:nvPr/>
          </p:nvSpPr>
          <p:spPr>
            <a:xfrm>
              <a:off x="1043608" y="4583995"/>
              <a:ext cx="1539868" cy="246221"/>
            </a:xfrm>
            <a:prstGeom prst="rect">
              <a:avLst/>
            </a:prstGeom>
            <a:noFill/>
          </p:spPr>
          <p:txBody>
            <a:bodyPr wrap="square" rtlCol="0">
              <a:spAutoFit/>
            </a:bodyPr>
            <a:lstStyle/>
            <a:p>
              <a:pPr algn="ctr"/>
              <a:r>
                <a:rPr lang="en-GB" sz="1000" b="1" dirty="0" err="1" smtClean="0">
                  <a:solidFill>
                    <a:srgbClr val="FF9900"/>
                  </a:solidFill>
                  <a:latin typeface="Verdana" panose="020B0604030504040204" pitchFamily="34" charset="0"/>
                  <a:ea typeface="Verdana" panose="020B0604030504040204" pitchFamily="34" charset="0"/>
                  <a:cs typeface="Verdana" panose="020B0604030504040204" pitchFamily="34" charset="0"/>
                </a:rPr>
                <a:t>Recomandare</a:t>
              </a:r>
              <a:endParaRPr lang="en-GB" sz="10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67" name="Flowchart: Alternate Process 66"/>
            <p:cNvSpPr/>
            <p:nvPr/>
          </p:nvSpPr>
          <p:spPr>
            <a:xfrm>
              <a:off x="1283727" y="2308317"/>
              <a:ext cx="1059630" cy="688635"/>
            </a:xfrm>
            <a:prstGeom prst="flowChartAlternateProcess">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p:cNvSpPr txBox="1"/>
            <p:nvPr/>
          </p:nvSpPr>
          <p:spPr>
            <a:xfrm>
              <a:off x="1206595" y="2443855"/>
              <a:ext cx="1213895" cy="400110"/>
            </a:xfrm>
            <a:prstGeom prst="rect">
              <a:avLst/>
            </a:prstGeom>
            <a:noFill/>
          </p:spPr>
          <p:txBody>
            <a:bodyPr wrap="square" rtlCol="0">
              <a:spAutoFit/>
            </a:bodyPr>
            <a:lstStyle/>
            <a:p>
              <a:pPr lvl="0" algn="ctr"/>
              <a:r>
                <a:rPr lang="vi-VN" sz="10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Consultare publică</a:t>
              </a:r>
              <a:endParaRPr lang="en-GB" sz="10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grpSp>
      <p:grpSp>
        <p:nvGrpSpPr>
          <p:cNvPr id="69" name="Group 68"/>
          <p:cNvGrpSpPr/>
          <p:nvPr/>
        </p:nvGrpSpPr>
        <p:grpSpPr>
          <a:xfrm>
            <a:off x="6515271" y="116632"/>
            <a:ext cx="2479800" cy="540000"/>
            <a:chOff x="6515271" y="116632"/>
            <a:chExt cx="2479800" cy="540000"/>
          </a:xfrm>
        </p:grpSpPr>
        <p:pic>
          <p:nvPicPr>
            <p:cNvPr id="70" name="Picture 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515271" y="162709"/>
              <a:ext cx="2479800" cy="457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1" name="Rounded Rectangle 70"/>
            <p:cNvSpPr/>
            <p:nvPr/>
          </p:nvSpPr>
          <p:spPr>
            <a:xfrm>
              <a:off x="7596336" y="116632"/>
              <a:ext cx="540000" cy="540000"/>
            </a:xfrm>
            <a:prstGeom prst="roundRect">
              <a:avLst/>
            </a:prstGeom>
            <a:noFill/>
            <a:ln w="1905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8" name="Rectangle 7"/>
          <p:cNvSpPr/>
          <p:nvPr/>
        </p:nvSpPr>
        <p:spPr>
          <a:xfrm>
            <a:off x="1551220" y="22366"/>
            <a:ext cx="184731" cy="369332"/>
          </a:xfrm>
          <a:prstGeom prst="rect">
            <a:avLst/>
          </a:prstGeom>
        </p:spPr>
        <p:txBody>
          <a:bodyPr wrap="none">
            <a:spAutoFit/>
          </a:bodyPr>
          <a:lstStyle/>
          <a:p>
            <a:endParaRPr lang="en-US" dirty="0"/>
          </a:p>
        </p:txBody>
      </p:sp>
      <p:sp>
        <p:nvSpPr>
          <p:cNvPr id="9" name="Rectangle 8"/>
          <p:cNvSpPr/>
          <p:nvPr/>
        </p:nvSpPr>
        <p:spPr>
          <a:xfrm>
            <a:off x="2468590" y="2053710"/>
            <a:ext cx="184731" cy="369332"/>
          </a:xfrm>
          <a:prstGeom prst="rect">
            <a:avLst/>
          </a:prstGeom>
        </p:spPr>
        <p:txBody>
          <a:bodyPr wrap="none">
            <a:spAutoFit/>
          </a:bodyPr>
          <a:lstStyle/>
          <a:p>
            <a:pPr lvl="0"/>
            <a:endParaRPr lang="en-US" dirty="0">
              <a:solidFill>
                <a:prstClr val="black"/>
              </a:solidFill>
            </a:endParaRPr>
          </a:p>
        </p:txBody>
      </p:sp>
      <p:sp>
        <p:nvSpPr>
          <p:cNvPr id="10" name="Rectangle 9"/>
          <p:cNvSpPr/>
          <p:nvPr/>
        </p:nvSpPr>
        <p:spPr>
          <a:xfrm>
            <a:off x="3933844" y="3244334"/>
            <a:ext cx="184731" cy="369332"/>
          </a:xfrm>
          <a:prstGeom prst="rect">
            <a:avLst/>
          </a:prstGeom>
        </p:spPr>
        <p:txBody>
          <a:bodyPr wrap="none">
            <a:spAutoFit/>
          </a:bodyPr>
          <a:lstStyle/>
          <a:p>
            <a:pPr fontAlgn="t"/>
            <a:endParaRPr lang="en-US" dirty="0"/>
          </a:p>
        </p:txBody>
      </p:sp>
    </p:spTree>
    <p:extLst>
      <p:ext uri="{BB962C8B-B14F-4D97-AF65-F5344CB8AC3E}">
        <p14:creationId xmlns:p14="http://schemas.microsoft.com/office/powerpoint/2010/main" val="26545498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476672"/>
            <a:ext cx="7772400" cy="821953"/>
          </a:xfrm>
        </p:spPr>
        <p:txBody>
          <a:bodyPr>
            <a:noAutofit/>
          </a:bodyPr>
          <a:lstStyle/>
          <a:p>
            <a:pPr lvl="0" algn="l"/>
            <a:r>
              <a:rPr lang="ro-RO" sz="32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Plan</a:t>
            </a:r>
            <a:endParaRPr lang="en-GB" sz="32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3</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3" name="TextBox 2"/>
          <p:cNvSpPr txBox="1"/>
          <p:nvPr/>
        </p:nvSpPr>
        <p:spPr>
          <a:xfrm>
            <a:off x="683568" y="1268760"/>
            <a:ext cx="7776864" cy="4042132"/>
          </a:xfrm>
          <a:prstGeom prst="rect">
            <a:avLst/>
          </a:prstGeom>
          <a:noFill/>
        </p:spPr>
        <p:txBody>
          <a:bodyPr wrap="square" rtlCol="0">
            <a:spAutoFit/>
          </a:bodyPr>
          <a:lstStyle/>
          <a:p>
            <a:r>
              <a:rPr lang="ro-RO" sz="2000" dirty="0">
                <a:latin typeface="Verdana" panose="020B0604030504040204" pitchFamily="34" charset="0"/>
                <a:ea typeface="Verdana" panose="020B0604030504040204" pitchFamily="34" charset="0"/>
                <a:cs typeface="Verdana" panose="020B0604030504040204" pitchFamily="34" charset="0"/>
              </a:rPr>
              <a:t>Secţiunea 1</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indent="-342900">
              <a:buFont typeface="Arial" pitchFamily="34" charset="0"/>
              <a:buChar char="•"/>
            </a:pPr>
            <a:r>
              <a:rPr lang="ro-RO" sz="2000" dirty="0">
                <a:latin typeface="Verdana" panose="020B0604030504040204" pitchFamily="34" charset="0"/>
                <a:ea typeface="Verdana" panose="020B0604030504040204" pitchFamily="34" charset="0"/>
                <a:cs typeface="Verdana" panose="020B0604030504040204" pitchFamily="34" charset="0"/>
              </a:rPr>
              <a:t>Identificarea substanţelor chimice care prezintă motive de îngrijorare şi decizia de a fi tratate conform REACH/CLP</a:t>
            </a:r>
            <a:endParaRPr lang="en-US" sz="20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en-GB" sz="1000" dirty="0" smtClean="0">
              <a:latin typeface="Verdana" panose="020B0604030504040204" pitchFamily="34" charset="0"/>
              <a:ea typeface="Verdana" panose="020B0604030504040204" pitchFamily="34" charset="0"/>
              <a:cs typeface="Verdana" panose="020B0604030504040204" pitchFamily="34" charset="0"/>
            </a:endParaRPr>
          </a:p>
          <a:p>
            <a:r>
              <a:rPr lang="ro-RO" sz="2000" dirty="0">
                <a:latin typeface="Verdana" panose="020B0604030504040204" pitchFamily="34" charset="0"/>
                <a:ea typeface="Verdana" panose="020B0604030504040204" pitchFamily="34" charset="0"/>
                <a:cs typeface="Verdana" panose="020B0604030504040204" pitchFamily="34" charset="0"/>
              </a:rPr>
              <a:t>Secţiunea 2</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indent="-342900">
              <a:buFont typeface="Arial" pitchFamily="34" charset="0"/>
              <a:buChar char="•"/>
            </a:pPr>
            <a:r>
              <a:rPr lang="ro-RO" sz="2000" dirty="0">
                <a:latin typeface="Verdana" panose="020B0604030504040204" pitchFamily="34" charset="0"/>
                <a:ea typeface="Verdana" panose="020B0604030504040204" pitchFamily="34" charset="0"/>
                <a:cs typeface="Verdana" panose="020B0604030504040204" pitchFamily="34" charset="0"/>
              </a:rPr>
              <a:t>Cum sunt abordate </a:t>
            </a:r>
            <a:r>
              <a:rPr lang="ro-RO" sz="2000" dirty="0" smtClean="0">
                <a:latin typeface="Verdana" panose="020B0604030504040204" pitchFamily="34" charset="0"/>
                <a:ea typeface="Verdana" panose="020B0604030504040204" pitchFamily="34" charset="0"/>
                <a:cs typeface="Verdana" panose="020B0604030504040204" pitchFamily="34" charset="0"/>
              </a:rPr>
              <a:t>substanțe</a:t>
            </a:r>
            <a:r>
              <a:rPr lang="en-US" sz="2000" dirty="0" smtClean="0">
                <a:latin typeface="Verdana" panose="020B0604030504040204" pitchFamily="34" charset="0"/>
                <a:ea typeface="Verdana" panose="020B0604030504040204" pitchFamily="34" charset="0"/>
                <a:cs typeface="Verdana" panose="020B0604030504040204" pitchFamily="34" charset="0"/>
              </a:rPr>
              <a:t>le</a:t>
            </a:r>
            <a:r>
              <a:rPr lang="ro-RO" sz="2000" dirty="0" smtClean="0">
                <a:latin typeface="Verdana" panose="020B0604030504040204" pitchFamily="34" charset="0"/>
                <a:ea typeface="Verdana" panose="020B0604030504040204" pitchFamily="34" charset="0"/>
                <a:cs typeface="Verdana" panose="020B0604030504040204" pitchFamily="34" charset="0"/>
              </a:rPr>
              <a:t> </a:t>
            </a:r>
            <a:r>
              <a:rPr lang="ro-RO" sz="2000" dirty="0">
                <a:latin typeface="Verdana" panose="020B0604030504040204" pitchFamily="34" charset="0"/>
                <a:ea typeface="Verdana" panose="020B0604030504040204" pitchFamily="34" charset="0"/>
                <a:cs typeface="Verdana" panose="020B0604030504040204" pitchFamily="34" charset="0"/>
              </a:rPr>
              <a:t>chimice de interes în cadrul REACH/CLP?</a:t>
            </a:r>
            <a:r>
              <a:rPr lang="ro-RO" sz="2000" dirty="0"/>
              <a:t/>
            </a:r>
            <a:br>
              <a:rPr lang="ro-RO" sz="2000" dirty="0"/>
            </a:br>
            <a:endParaRPr lang="en-GB" sz="2000" dirty="0" smtClean="0">
              <a:latin typeface="Verdana" panose="020B0604030504040204" pitchFamily="34" charset="0"/>
              <a:ea typeface="Verdana" panose="020B0604030504040204" pitchFamily="34" charset="0"/>
              <a:cs typeface="Verdana" panose="020B0604030504040204" pitchFamily="34" charset="0"/>
            </a:endParaRPr>
          </a:p>
          <a:p>
            <a:pPr marL="800100" lvl="1" indent="-342900">
              <a:buFont typeface="Arial" pitchFamily="34" charset="0"/>
              <a:buChar char="•"/>
            </a:pPr>
            <a:r>
              <a:rPr lang="ro-RO" sz="20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Clasificarea </a:t>
            </a:r>
            <a:r>
              <a:rPr lang="ro-RO" sz="2000" b="1" dirty="0">
                <a:solidFill>
                  <a:srgbClr val="008BC8"/>
                </a:solidFill>
                <a:latin typeface="Verdana" panose="020B0604030504040204" pitchFamily="34" charset="0"/>
                <a:ea typeface="Verdana" panose="020B0604030504040204" pitchFamily="34" charset="0"/>
                <a:cs typeface="Verdana" panose="020B0604030504040204" pitchFamily="34" charset="0"/>
              </a:rPr>
              <a:t>și etichetarea </a:t>
            </a:r>
            <a:r>
              <a:rPr lang="ro-RO" sz="20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armonizat</a:t>
            </a:r>
            <a:r>
              <a:rPr lang="en-US" sz="20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e</a:t>
            </a:r>
          </a:p>
          <a:p>
            <a:pPr marL="800100" lvl="1" indent="-342900">
              <a:buFont typeface="Arial" pitchFamily="34" charset="0"/>
              <a:buChar char="•"/>
            </a:pPr>
            <a:r>
              <a:rPr lang="ro-RO" sz="20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Autorizarea </a:t>
            </a:r>
            <a:r>
              <a:rPr lang="ro-RO" sz="2000" b="1" dirty="0">
                <a:solidFill>
                  <a:srgbClr val="FF9900"/>
                </a:solidFill>
                <a:latin typeface="Verdana" panose="020B0604030504040204" pitchFamily="34" charset="0"/>
                <a:ea typeface="Verdana" panose="020B0604030504040204" pitchFamily="34" charset="0"/>
                <a:cs typeface="Verdana" panose="020B0604030504040204" pitchFamily="34" charset="0"/>
              </a:rPr>
              <a:t>și Cererea de autorizare </a:t>
            </a:r>
            <a:endParaRPr lang="en-US" sz="20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a:p>
            <a:pPr marL="800100" lvl="1" indent="-342900">
              <a:buFont typeface="Arial" pitchFamily="34" charset="0"/>
              <a:buChar char="•"/>
            </a:pPr>
            <a:r>
              <a:rPr lang="ro-RO" sz="20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Restricțio</a:t>
            </a:r>
            <a:r>
              <a:rPr lang="en-US" sz="2000" b="1" dirty="0" err="1" smtClean="0">
                <a:solidFill>
                  <a:srgbClr val="E45E24"/>
                </a:solidFill>
                <a:latin typeface="Verdana" panose="020B0604030504040204" pitchFamily="34" charset="0"/>
                <a:ea typeface="Verdana" panose="020B0604030504040204" pitchFamily="34" charset="0"/>
                <a:cs typeface="Verdana" panose="020B0604030504040204" pitchFamily="34" charset="0"/>
              </a:rPr>
              <a:t>narea</a:t>
            </a:r>
            <a:endParaRPr lang="en-US" sz="20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a:p>
            <a:pPr marL="800100" lvl="1" indent="-342900">
              <a:buClr>
                <a:schemeClr val="tx1"/>
              </a:buClr>
              <a:buFont typeface="Arial" panose="020B0604020202020204" pitchFamily="34" charset="0"/>
              <a:buChar char="•"/>
            </a:pPr>
            <a:endParaRPr lang="en-GB" sz="2000" b="1" dirty="0" smtClean="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7" name="TextBox 6"/>
          <p:cNvSpPr txBox="1"/>
          <p:nvPr/>
        </p:nvSpPr>
        <p:spPr>
          <a:xfrm>
            <a:off x="1979712" y="5489714"/>
            <a:ext cx="6336704" cy="707886"/>
          </a:xfrm>
          <a:prstGeom prst="rect">
            <a:avLst/>
          </a:prstGeom>
          <a:noFill/>
        </p:spPr>
        <p:txBody>
          <a:bodyPr wrap="square" rtlCol="0">
            <a:spAutoFit/>
          </a:bodyPr>
          <a:lstStyle/>
          <a:p>
            <a:r>
              <a:rPr lang="ro-RO" sz="20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Acţiunile </a:t>
            </a:r>
            <a:r>
              <a:rPr lang="ro-RO" sz="2000" b="1" dirty="0">
                <a:solidFill>
                  <a:srgbClr val="0046AD"/>
                </a:solidFill>
                <a:latin typeface="Verdana" panose="020B0604030504040204" pitchFamily="34" charset="0"/>
                <a:ea typeface="Verdana" panose="020B0604030504040204" pitchFamily="34" charset="0"/>
                <a:cs typeface="Verdana" panose="020B0604030504040204" pitchFamily="34" charset="0"/>
              </a:rPr>
              <a:t>şi sfaturile pentru utilizatorii din aval sunt în albastru şi cu acest simbol</a:t>
            </a:r>
            <a:endParaRPr lang="en-US" sz="20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0818" y="5489714"/>
            <a:ext cx="1149859" cy="968400"/>
          </a:xfrm>
          <a:prstGeom prst="rect">
            <a:avLst/>
          </a:prstGeom>
        </p:spPr>
      </p:pic>
    </p:spTree>
    <p:extLst>
      <p:ext uri="{BB962C8B-B14F-4D97-AF65-F5344CB8AC3E}">
        <p14:creationId xmlns:p14="http://schemas.microsoft.com/office/powerpoint/2010/main" val="2247139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16632"/>
            <a:ext cx="7772400" cy="1470025"/>
          </a:xfrm>
        </p:spPr>
        <p:txBody>
          <a:bodyPr>
            <a:noAutofit/>
          </a:bodyPr>
          <a:lstStyle/>
          <a:p>
            <a:pPr algn="l"/>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Lista </a:t>
            </a:r>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autorizatelor</a:t>
            </a:r>
            <a:endParaRPr lang="en-GB"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30</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3" name="TextBox 2"/>
          <p:cNvSpPr txBox="1"/>
          <p:nvPr/>
        </p:nvSpPr>
        <p:spPr>
          <a:xfrm>
            <a:off x="315881" y="1757378"/>
            <a:ext cx="5472592" cy="3785652"/>
          </a:xfrm>
          <a:prstGeom prst="rect">
            <a:avLst/>
          </a:prstGeom>
          <a:noFill/>
        </p:spPr>
        <p:txBody>
          <a:bodyPr wrap="square" rtlCol="0">
            <a:spAutoFit/>
          </a:bodyPr>
          <a:lstStyle/>
          <a:p>
            <a:pPr marL="342900" lvl="0" indent="-342900" fontAlgn="t">
              <a:buFont typeface="Arial" pitchFamily="34" charset="0"/>
              <a:buChar char="•"/>
            </a:pPr>
            <a:r>
              <a:rPr lang="ro-RO" sz="2000" dirty="0">
                <a:latin typeface="Verdana" panose="020B0604030504040204" pitchFamily="34" charset="0"/>
                <a:ea typeface="Verdana" panose="020B0604030504040204" pitchFamily="34" charset="0"/>
                <a:cs typeface="Verdana" panose="020B0604030504040204" pitchFamily="34" charset="0"/>
              </a:rPr>
              <a:t>Recomandarea este prezentată Comisiei Europene pentru o decizie privind substanțele care urmează să fie incluse în lista </a:t>
            </a:r>
            <a:r>
              <a:rPr lang="ro-RO" sz="2000" dirty="0" smtClean="0">
                <a:latin typeface="Verdana" panose="020B0604030504040204" pitchFamily="34" charset="0"/>
                <a:ea typeface="Verdana" panose="020B0604030504040204" pitchFamily="34" charset="0"/>
                <a:cs typeface="Verdana" panose="020B0604030504040204" pitchFamily="34" charset="0"/>
              </a:rPr>
              <a:t>autoriza</a:t>
            </a:r>
            <a:r>
              <a:rPr lang="en-US" sz="2000" dirty="0" smtClean="0">
                <a:latin typeface="Verdana" panose="020B0604030504040204" pitchFamily="34" charset="0"/>
                <a:ea typeface="Verdana" panose="020B0604030504040204" pitchFamily="34" charset="0"/>
                <a:cs typeface="Verdana" panose="020B0604030504040204" pitchFamily="34" charset="0"/>
              </a:rPr>
              <a:t>t</a:t>
            </a:r>
            <a:r>
              <a:rPr lang="ro-RO" sz="2000" dirty="0" smtClean="0">
                <a:latin typeface="Verdana" panose="020B0604030504040204" pitchFamily="34" charset="0"/>
                <a:ea typeface="Verdana" panose="020B0604030504040204" pitchFamily="34" charset="0"/>
                <a:cs typeface="Verdana" panose="020B0604030504040204" pitchFamily="34" charset="0"/>
              </a:rPr>
              <a:t>el</a:t>
            </a:r>
            <a:r>
              <a:rPr lang="en-US" sz="2000" dirty="0" smtClean="0">
                <a:latin typeface="Verdana" panose="020B0604030504040204" pitchFamily="34" charset="0"/>
                <a:ea typeface="Verdana" panose="020B0604030504040204" pitchFamily="34" charset="0"/>
                <a:cs typeface="Verdana" panose="020B0604030504040204" pitchFamily="34" charset="0"/>
              </a:rPr>
              <a:t>or</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indent="-342900" fontAlgn="t">
              <a:buFont typeface="Arial" pitchFamily="34" charset="0"/>
              <a:buChar char="•"/>
            </a:pPr>
            <a:r>
              <a:rPr lang="ro-RO" sz="2000" dirty="0">
                <a:latin typeface="Verdana" panose="020B0604030504040204" pitchFamily="34" charset="0"/>
                <a:ea typeface="Verdana" panose="020B0604030504040204" pitchFamily="34" charset="0"/>
                <a:cs typeface="Verdana" panose="020B0604030504040204" pitchFamily="34" charset="0"/>
              </a:rPr>
              <a:t>Comisia europeană decide substanțele incluse în lista autoriza</a:t>
            </a:r>
            <a:r>
              <a:rPr lang="en-US" sz="2000" dirty="0">
                <a:latin typeface="Verdana" panose="020B0604030504040204" pitchFamily="34" charset="0"/>
                <a:ea typeface="Verdana" panose="020B0604030504040204" pitchFamily="34" charset="0"/>
                <a:cs typeface="Verdana" panose="020B0604030504040204" pitchFamily="34" charset="0"/>
              </a:rPr>
              <a:t>t</a:t>
            </a:r>
            <a:r>
              <a:rPr lang="ro-RO" sz="2000" dirty="0">
                <a:latin typeface="Verdana" panose="020B0604030504040204" pitchFamily="34" charset="0"/>
                <a:ea typeface="Verdana" panose="020B0604030504040204" pitchFamily="34" charset="0"/>
                <a:cs typeface="Verdana" panose="020B0604030504040204" pitchFamily="34" charset="0"/>
              </a:rPr>
              <a:t>el</a:t>
            </a:r>
            <a:r>
              <a:rPr lang="en-US" sz="2000" dirty="0" smtClean="0">
                <a:latin typeface="Verdana" panose="020B0604030504040204" pitchFamily="34" charset="0"/>
                <a:ea typeface="Verdana" panose="020B0604030504040204" pitchFamily="34" charset="0"/>
                <a:cs typeface="Verdana" panose="020B0604030504040204" pitchFamily="34" charset="0"/>
              </a:rPr>
              <a:t>or</a:t>
            </a:r>
          </a:p>
          <a:p>
            <a:pPr marL="342900" indent="-342900" fontAlgn="t">
              <a:buFont typeface="Arial" pitchFamily="34" charset="0"/>
              <a:buChar char="•"/>
            </a:pPr>
            <a:r>
              <a:rPr lang="ro-RO" sz="2000" dirty="0" smtClean="0">
                <a:latin typeface="Verdana" panose="020B0604030504040204" pitchFamily="34" charset="0"/>
                <a:ea typeface="Verdana" panose="020B0604030504040204" pitchFamily="34" charset="0"/>
                <a:cs typeface="Verdana" panose="020B0604030504040204" pitchFamily="34" charset="0"/>
              </a:rPr>
              <a:t>Lista </a:t>
            </a:r>
            <a:r>
              <a:rPr lang="ro-RO" sz="2000" dirty="0">
                <a:latin typeface="Verdana" panose="020B0604030504040204" pitchFamily="34" charset="0"/>
                <a:ea typeface="Verdana" panose="020B0604030504040204" pitchFamily="34" charset="0"/>
                <a:cs typeface="Verdana" panose="020B0604030504040204" pitchFamily="34" charset="0"/>
              </a:rPr>
              <a:t>substanțelor candidate pe site-ul ECHA este actualizată (dacă este cazul)</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lvl="0" indent="-342900" fontAlgn="t">
              <a:buFont typeface="Arial" pitchFamily="34" charset="0"/>
              <a:buChar char="•"/>
            </a:pPr>
            <a:r>
              <a:rPr lang="ro-RO" sz="2000" dirty="0">
                <a:latin typeface="Verdana" panose="020B0604030504040204" pitchFamily="34" charset="0"/>
                <a:ea typeface="Verdana" panose="020B0604030504040204" pitchFamily="34" charset="0"/>
                <a:cs typeface="Verdana" panose="020B0604030504040204" pitchFamily="34" charset="0"/>
              </a:rPr>
              <a:t>Nici o consultare publică în această etapă</a:t>
            </a:r>
            <a:endParaRPr lang="en-US" sz="2000" dirty="0">
              <a:latin typeface="Verdana" panose="020B0604030504040204" pitchFamily="34" charset="0"/>
              <a:ea typeface="Verdana" panose="020B0604030504040204" pitchFamily="34" charset="0"/>
              <a:cs typeface="Verdana" panose="020B0604030504040204" pitchFamily="34" charset="0"/>
            </a:endParaRPr>
          </a:p>
          <a:p>
            <a:endParaRPr lang="en-GB" sz="2000" dirty="0" smtClean="0">
              <a:latin typeface="Verdana" panose="020B0604030504040204" pitchFamily="34" charset="0"/>
              <a:ea typeface="Verdana" panose="020B0604030504040204" pitchFamily="34" charset="0"/>
              <a:cs typeface="Verdana" panose="020B0604030504040204" pitchFamily="34" charset="0"/>
            </a:endParaRPr>
          </a:p>
        </p:txBody>
      </p:sp>
      <p:grpSp>
        <p:nvGrpSpPr>
          <p:cNvPr id="23" name="Group 22"/>
          <p:cNvGrpSpPr/>
          <p:nvPr/>
        </p:nvGrpSpPr>
        <p:grpSpPr>
          <a:xfrm>
            <a:off x="6515271" y="116632"/>
            <a:ext cx="2521225" cy="540000"/>
            <a:chOff x="6515271" y="116632"/>
            <a:chExt cx="2521225" cy="540000"/>
          </a:xfrm>
        </p:grpSpPr>
        <p:pic>
          <p:nvPicPr>
            <p:cNvPr id="24"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15271" y="162709"/>
              <a:ext cx="2479800" cy="457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 name="Rounded Rectangle 24"/>
            <p:cNvSpPr/>
            <p:nvPr/>
          </p:nvSpPr>
          <p:spPr>
            <a:xfrm>
              <a:off x="8078117" y="116632"/>
              <a:ext cx="958379" cy="540000"/>
            </a:xfrm>
            <a:prstGeom prst="roundRect">
              <a:avLst/>
            </a:prstGeom>
            <a:noFill/>
            <a:ln w="1905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 name="Group 7"/>
          <p:cNvGrpSpPr/>
          <p:nvPr/>
        </p:nvGrpSpPr>
        <p:grpSpPr>
          <a:xfrm>
            <a:off x="5796136" y="2606204"/>
            <a:ext cx="3096312" cy="1290305"/>
            <a:chOff x="5796136" y="2606204"/>
            <a:chExt cx="3096312" cy="1290305"/>
          </a:xfrm>
        </p:grpSpPr>
        <p:grpSp>
          <p:nvGrpSpPr>
            <p:cNvPr id="19" name="Group 18"/>
            <p:cNvGrpSpPr/>
            <p:nvPr/>
          </p:nvGrpSpPr>
          <p:grpSpPr>
            <a:xfrm>
              <a:off x="5796136" y="2606204"/>
              <a:ext cx="3096312" cy="1290305"/>
              <a:chOff x="503215" y="1302434"/>
              <a:chExt cx="3096312" cy="1290305"/>
            </a:xfrm>
          </p:grpSpPr>
          <p:grpSp>
            <p:nvGrpSpPr>
              <p:cNvPr id="20" name="Group 19"/>
              <p:cNvGrpSpPr/>
              <p:nvPr/>
            </p:nvGrpSpPr>
            <p:grpSpPr>
              <a:xfrm>
                <a:off x="503215" y="1302434"/>
                <a:ext cx="3096312" cy="1044000"/>
                <a:chOff x="5017934" y="44624"/>
                <a:chExt cx="3096312" cy="1044000"/>
              </a:xfrm>
            </p:grpSpPr>
            <p:sp>
              <p:nvSpPr>
                <p:cNvPr id="27" name="Flowchart: Alternate Process 26"/>
                <p:cNvSpPr/>
                <p:nvPr/>
              </p:nvSpPr>
              <p:spPr>
                <a:xfrm>
                  <a:off x="5161934" y="44624"/>
                  <a:ext cx="2952312" cy="1044000"/>
                </a:xfrm>
                <a:prstGeom prst="flowChartAlternateProcess">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Diamond 27"/>
                <p:cNvSpPr/>
                <p:nvPr/>
              </p:nvSpPr>
              <p:spPr>
                <a:xfrm>
                  <a:off x="5283035" y="183796"/>
                  <a:ext cx="1042711" cy="753329"/>
                </a:xfrm>
                <a:prstGeom prst="diamond">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29" name="TextBox 28"/>
                <p:cNvSpPr txBox="1"/>
                <p:nvPr/>
              </p:nvSpPr>
              <p:spPr>
                <a:xfrm>
                  <a:off x="5233926" y="429655"/>
                  <a:ext cx="1129229" cy="261610"/>
                </a:xfrm>
                <a:prstGeom prst="rect">
                  <a:avLst/>
                </a:prstGeom>
                <a:noFill/>
              </p:spPr>
              <p:txBody>
                <a:bodyPr wrap="square" rtlCol="0">
                  <a:spAutoFit/>
                </a:bodyPr>
                <a:lstStyle/>
                <a:p>
                  <a:pPr algn="ctr"/>
                  <a:r>
                    <a:rPr lang="en-GB" sz="1100" b="1" dirty="0" err="1" smtClean="0">
                      <a:solidFill>
                        <a:srgbClr val="FF9900"/>
                      </a:solidFill>
                      <a:latin typeface="Verdana" panose="020B0604030504040204" pitchFamily="34" charset="0"/>
                      <a:ea typeface="Verdana" panose="020B0604030504040204" pitchFamily="34" charset="0"/>
                      <a:cs typeface="Verdana" panose="020B0604030504040204" pitchFamily="34" charset="0"/>
                    </a:rPr>
                    <a:t>Decizia</a:t>
                  </a: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30" name="Flowchart: Alternate Process 29"/>
                <p:cNvSpPr/>
                <p:nvPr/>
              </p:nvSpPr>
              <p:spPr>
                <a:xfrm>
                  <a:off x="6652247" y="148860"/>
                  <a:ext cx="1316724" cy="823201"/>
                </a:xfrm>
                <a:prstGeom prst="flowChartAlternateProcess">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32"/>
                <p:cNvSpPr txBox="1"/>
                <p:nvPr/>
              </p:nvSpPr>
              <p:spPr>
                <a:xfrm>
                  <a:off x="6363187" y="452460"/>
                  <a:ext cx="288000"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sp>
              <p:nvSpPr>
                <p:cNvPr id="35" name="TextBox 34"/>
                <p:cNvSpPr txBox="1"/>
                <p:nvPr/>
              </p:nvSpPr>
              <p:spPr>
                <a:xfrm>
                  <a:off x="5017934" y="452460"/>
                  <a:ext cx="288000"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grpSp>
          <p:grpSp>
            <p:nvGrpSpPr>
              <p:cNvPr id="21" name="Group 20"/>
              <p:cNvGrpSpPr/>
              <p:nvPr/>
            </p:nvGrpSpPr>
            <p:grpSpPr>
              <a:xfrm>
                <a:off x="935231" y="2269246"/>
                <a:ext cx="720080" cy="323493"/>
                <a:chOff x="321034" y="4103413"/>
                <a:chExt cx="720080" cy="323493"/>
              </a:xfrm>
            </p:grpSpPr>
            <p:sp>
              <p:nvSpPr>
                <p:cNvPr id="22" name="TextBox 21"/>
                <p:cNvSpPr txBox="1"/>
                <p:nvPr/>
              </p:nvSpPr>
              <p:spPr>
                <a:xfrm>
                  <a:off x="321034" y="4103413"/>
                  <a:ext cx="720080" cy="323493"/>
                </a:xfrm>
                <a:prstGeom prst="roundRect">
                  <a:avLst/>
                </a:prstGeom>
                <a:solidFill>
                  <a:schemeClr val="bg1"/>
                </a:solidFill>
                <a:ln>
                  <a:solidFill>
                    <a:schemeClr val="bg1">
                      <a:lumMod val="50000"/>
                    </a:schemeClr>
                  </a:solidFill>
                </a:ln>
              </p:spPr>
              <p:txBody>
                <a:bodyPr wrap="square" rtlCol="0">
                  <a:spAutoFit/>
                </a:bodyPr>
                <a:lstStyle/>
                <a:p>
                  <a:pPr algn="ct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pic>
              <p:nvPicPr>
                <p:cNvPr id="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5050" y="4124921"/>
                  <a:ext cx="432048" cy="300273"/>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grpSp>
        </p:grpSp>
        <p:sp>
          <p:nvSpPr>
            <p:cNvPr id="37" name="TextBox 36"/>
            <p:cNvSpPr txBox="1"/>
            <p:nvPr/>
          </p:nvSpPr>
          <p:spPr>
            <a:xfrm>
              <a:off x="7330689" y="2906597"/>
              <a:ext cx="1516244" cy="430887"/>
            </a:xfrm>
            <a:prstGeom prst="rect">
              <a:avLst/>
            </a:prstGeom>
            <a:noFill/>
          </p:spPr>
          <p:txBody>
            <a:bodyPr wrap="square" rtlCol="0">
              <a:spAutoFit/>
            </a:bodyPr>
            <a:lstStyle>
              <a:defPPr>
                <a:defRPr lang="en-US"/>
              </a:defPPr>
              <a:lvl1pPr algn="ctr">
                <a:defRPr sz="1100" b="1">
                  <a:solidFill>
                    <a:srgbClr val="FF9900"/>
                  </a:solidFill>
                  <a:latin typeface="Verdana" panose="020B0604030504040204" pitchFamily="34" charset="0"/>
                  <a:ea typeface="Verdana" panose="020B0604030504040204" pitchFamily="34" charset="0"/>
                  <a:cs typeface="Verdana" panose="020B0604030504040204" pitchFamily="34" charset="0"/>
                </a:defRPr>
              </a:lvl1pPr>
            </a:lstStyle>
            <a:p>
              <a:r>
                <a:rPr lang="en-US" dirty="0" err="1" smtClean="0"/>
                <a:t>Lista</a:t>
              </a:r>
              <a:r>
                <a:rPr lang="en-US" dirty="0" smtClean="0"/>
                <a:t> </a:t>
              </a:r>
              <a:r>
                <a:rPr lang="en-US" dirty="0" err="1"/>
                <a:t>autorizatelor</a:t>
              </a:r>
              <a:endParaRPr lang="en-GB" dirty="0"/>
            </a:p>
          </p:txBody>
        </p:sp>
        <p:grpSp>
          <p:nvGrpSpPr>
            <p:cNvPr id="5" name="Group 4"/>
            <p:cNvGrpSpPr/>
            <p:nvPr/>
          </p:nvGrpSpPr>
          <p:grpSpPr>
            <a:xfrm>
              <a:off x="7740352" y="3573016"/>
              <a:ext cx="720080" cy="323493"/>
              <a:chOff x="1054829" y="5373216"/>
              <a:chExt cx="720080" cy="323493"/>
            </a:xfrm>
          </p:grpSpPr>
          <p:sp>
            <p:nvSpPr>
              <p:cNvPr id="38" name="TextBox 37"/>
              <p:cNvSpPr txBox="1"/>
              <p:nvPr/>
            </p:nvSpPr>
            <p:spPr>
              <a:xfrm>
                <a:off x="1054829" y="5373216"/>
                <a:ext cx="720080" cy="323493"/>
              </a:xfrm>
              <a:prstGeom prst="roundRect">
                <a:avLst/>
              </a:prstGeom>
              <a:solidFill>
                <a:schemeClr val="bg1"/>
              </a:solidFill>
              <a:ln>
                <a:solidFill>
                  <a:schemeClr val="bg1">
                    <a:lumMod val="50000"/>
                  </a:schemeClr>
                </a:solidFill>
              </a:ln>
            </p:spPr>
            <p:txBody>
              <a:bodyPr wrap="square" rtlCol="0">
                <a:spAutoFit/>
              </a:bodyPr>
              <a:lstStyle/>
              <a:p>
                <a:pPr algn="ct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pic>
            <p:nvPicPr>
              <p:cNvPr id="39" name="Picture 3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04911" y="5453600"/>
                <a:ext cx="619911" cy="162727"/>
              </a:xfrm>
              <a:prstGeom prst="rect">
                <a:avLst/>
              </a:prstGeom>
            </p:spPr>
          </p:pic>
        </p:grpSp>
      </p:grpSp>
    </p:spTree>
    <p:extLst>
      <p:ext uri="{BB962C8B-B14F-4D97-AF65-F5344CB8AC3E}">
        <p14:creationId xmlns:p14="http://schemas.microsoft.com/office/powerpoint/2010/main" val="210894956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68344" y="645984"/>
            <a:ext cx="995975" cy="838800"/>
          </a:xfrm>
          <a:prstGeom prst="rect">
            <a:avLst/>
          </a:prstGeom>
        </p:spPr>
      </p:pic>
      <p:sp>
        <p:nvSpPr>
          <p:cNvPr id="2" name="Title 1"/>
          <p:cNvSpPr>
            <a:spLocks noGrp="1"/>
          </p:cNvSpPr>
          <p:nvPr>
            <p:ph type="ctrTitle"/>
          </p:nvPr>
        </p:nvSpPr>
        <p:spPr>
          <a:xfrm>
            <a:off x="472008" y="374799"/>
            <a:ext cx="7772400" cy="1470025"/>
          </a:xfrm>
        </p:spPr>
        <p:txBody>
          <a:bodyPr>
            <a:noAutofit/>
          </a:bodyPr>
          <a:lstStyle/>
          <a:p>
            <a:pPr lvl="0" algn="l"/>
            <a:r>
              <a:rPr lang="ro-RO" sz="2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Lista </a:t>
            </a:r>
            <a:r>
              <a:rPr lang="ro-RO" sz="2600" b="1" dirty="0">
                <a:solidFill>
                  <a:srgbClr val="0046AD"/>
                </a:solidFill>
                <a:latin typeface="Verdana" panose="020B0604030504040204" pitchFamily="34" charset="0"/>
                <a:ea typeface="Verdana" panose="020B0604030504040204" pitchFamily="34" charset="0"/>
                <a:cs typeface="Verdana" panose="020B0604030504040204" pitchFamily="34" charset="0"/>
              </a:rPr>
              <a:t>autorizatelor, consideraţii importante pentru utilizatorii din aval</a:t>
            </a:r>
            <a:r>
              <a:rPr lang="en-US" sz="2600" b="1" dirty="0">
                <a:solidFill>
                  <a:srgbClr val="0046AD"/>
                </a:solidFill>
                <a:latin typeface="Verdana" panose="020B0604030504040204" pitchFamily="34" charset="0"/>
                <a:ea typeface="Verdana" panose="020B0604030504040204" pitchFamily="34" charset="0"/>
                <a:cs typeface="Verdana" panose="020B0604030504040204" pitchFamily="34" charset="0"/>
              </a:rPr>
              <a:t/>
            </a:r>
            <a:br>
              <a:rPr lang="en-US" sz="2600" b="1" dirty="0">
                <a:solidFill>
                  <a:srgbClr val="0046AD"/>
                </a:solidFill>
                <a:latin typeface="Verdana" panose="020B0604030504040204" pitchFamily="34" charset="0"/>
                <a:ea typeface="Verdana" panose="020B0604030504040204" pitchFamily="34" charset="0"/>
                <a:cs typeface="Verdana" panose="020B0604030504040204" pitchFamily="34" charset="0"/>
              </a:rPr>
            </a:br>
            <a:endParaRPr lang="en-GB" sz="2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31</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7" name="TextBox 6"/>
          <p:cNvSpPr txBox="1"/>
          <p:nvPr/>
        </p:nvSpPr>
        <p:spPr>
          <a:xfrm>
            <a:off x="611560" y="2078846"/>
            <a:ext cx="7776864" cy="3477875"/>
          </a:xfrm>
          <a:prstGeom prst="rect">
            <a:avLst/>
          </a:prstGeom>
          <a:noFill/>
        </p:spPr>
        <p:txBody>
          <a:bodyPr wrap="square" rtlCol="0">
            <a:spAutoFit/>
          </a:bodyPr>
          <a:lstStyle/>
          <a:p>
            <a:pPr fontAlgn="t"/>
            <a:r>
              <a:rPr lang="ro-RO" dirty="0" smtClean="0">
                <a:latin typeface="Verdana" panose="020B0604030504040204" pitchFamily="34" charset="0"/>
                <a:ea typeface="Verdana" panose="020B0604030504040204" pitchFamily="34" charset="0"/>
                <a:cs typeface="Verdana" panose="020B0604030504040204" pitchFamily="34" charset="0"/>
              </a:rPr>
              <a:t>Fiecare </a:t>
            </a:r>
            <a:r>
              <a:rPr lang="ro-RO" dirty="0">
                <a:latin typeface="Verdana" panose="020B0604030504040204" pitchFamily="34" charset="0"/>
                <a:ea typeface="Verdana" panose="020B0604030504040204" pitchFamily="34" charset="0"/>
                <a:cs typeface="Verdana" panose="020B0604030504040204" pitchFamily="34" charset="0"/>
              </a:rPr>
              <a:t>substanță din lista </a:t>
            </a:r>
            <a:r>
              <a:rPr lang="en-US" dirty="0" err="1" smtClean="0">
                <a:latin typeface="Verdana" panose="020B0604030504040204" pitchFamily="34" charset="0"/>
                <a:ea typeface="Verdana" panose="020B0604030504040204" pitchFamily="34" charset="0"/>
                <a:cs typeface="Verdana" panose="020B0604030504040204" pitchFamily="34" charset="0"/>
              </a:rPr>
              <a:t>substantelor</a:t>
            </a:r>
            <a:r>
              <a:rPr lang="en-US" dirty="0" smtClean="0">
                <a:latin typeface="Verdana" panose="020B0604030504040204" pitchFamily="34" charset="0"/>
                <a:ea typeface="Verdana" panose="020B0604030504040204" pitchFamily="34" charset="0"/>
                <a:cs typeface="Verdana" panose="020B0604030504040204" pitchFamily="34" charset="0"/>
              </a:rPr>
              <a:t> care </a:t>
            </a:r>
            <a:r>
              <a:rPr lang="en-US" dirty="0" err="1" smtClean="0">
                <a:latin typeface="Verdana" panose="020B0604030504040204" pitchFamily="34" charset="0"/>
                <a:ea typeface="Verdana" panose="020B0604030504040204" pitchFamily="34" charset="0"/>
                <a:cs typeface="Verdana" panose="020B0604030504040204" pitchFamily="34" charset="0"/>
              </a:rPr>
              <a:t>fac</a:t>
            </a:r>
            <a:r>
              <a:rPr lang="en-US" dirty="0" smtClean="0">
                <a:latin typeface="Verdana" panose="020B0604030504040204" pitchFamily="34" charset="0"/>
                <a:ea typeface="Verdana" panose="020B0604030504040204" pitchFamily="34" charset="0"/>
                <a:cs typeface="Verdana" panose="020B0604030504040204" pitchFamily="34" charset="0"/>
              </a:rPr>
              <a:t> </a:t>
            </a:r>
            <a:r>
              <a:rPr lang="en-US" dirty="0" err="1" smtClean="0">
                <a:latin typeface="Verdana" panose="020B0604030504040204" pitchFamily="34" charset="0"/>
                <a:ea typeface="Verdana" panose="020B0604030504040204" pitchFamily="34" charset="0"/>
                <a:cs typeface="Verdana" panose="020B0604030504040204" pitchFamily="34" charset="0"/>
              </a:rPr>
              <a:t>obiectul</a:t>
            </a:r>
            <a:r>
              <a:rPr lang="ro-RO" dirty="0" smtClean="0">
                <a:latin typeface="Verdana" panose="020B0604030504040204" pitchFamily="34" charset="0"/>
                <a:ea typeface="Verdana" panose="020B0604030504040204" pitchFamily="34" charset="0"/>
                <a:cs typeface="Verdana" panose="020B0604030504040204" pitchFamily="34" charset="0"/>
              </a:rPr>
              <a:t> </a:t>
            </a:r>
            <a:r>
              <a:rPr lang="ro-RO" dirty="0" err="1" smtClean="0">
                <a:latin typeface="Verdana" panose="020B0604030504040204" pitchFamily="34" charset="0"/>
                <a:ea typeface="Verdana" panose="020B0604030504040204" pitchFamily="34" charset="0"/>
                <a:cs typeface="Verdana" panose="020B0604030504040204" pitchFamily="34" charset="0"/>
              </a:rPr>
              <a:t>autorizar</a:t>
            </a:r>
            <a:r>
              <a:rPr lang="en-US" dirty="0" smtClean="0">
                <a:latin typeface="Verdana" panose="020B0604030504040204" pitchFamily="34" charset="0"/>
                <a:ea typeface="Verdana" panose="020B0604030504040204" pitchFamily="34" charset="0"/>
                <a:cs typeface="Verdana" panose="020B0604030504040204" pitchFamily="34" charset="0"/>
              </a:rPr>
              <a:t>ii</a:t>
            </a:r>
            <a:r>
              <a:rPr lang="ro-RO" dirty="0" smtClean="0">
                <a:latin typeface="Verdana" panose="020B0604030504040204" pitchFamily="34" charset="0"/>
                <a:ea typeface="Verdana" panose="020B0604030504040204" pitchFamily="34" charset="0"/>
                <a:cs typeface="Verdana" panose="020B0604030504040204" pitchFamily="34" charset="0"/>
              </a:rPr>
              <a:t> </a:t>
            </a:r>
            <a:r>
              <a:rPr lang="ro-RO" dirty="0">
                <a:latin typeface="Verdana" panose="020B0604030504040204" pitchFamily="34" charset="0"/>
                <a:ea typeface="Verdana" panose="020B0604030504040204" pitchFamily="34" charset="0"/>
                <a:cs typeface="Verdana" panose="020B0604030504040204" pitchFamily="34" charset="0"/>
              </a:rPr>
              <a:t>are </a:t>
            </a:r>
            <a:r>
              <a:rPr lang="en-US" dirty="0" smtClean="0">
                <a:latin typeface="Verdana" panose="020B0604030504040204" pitchFamily="34" charset="0"/>
                <a:ea typeface="Verdana" panose="020B0604030504040204" pitchFamily="34" charset="0"/>
                <a:cs typeface="Verdana" panose="020B0604030504040204" pitchFamily="34" charset="0"/>
              </a:rPr>
              <a:t>o </a:t>
            </a:r>
            <a:r>
              <a:rPr lang="ro-RO" dirty="0" smtClean="0">
                <a:latin typeface="Verdana" panose="020B0604030504040204" pitchFamily="34" charset="0"/>
                <a:ea typeface="Verdana" panose="020B0604030504040204" pitchFamily="34" charset="0"/>
                <a:cs typeface="Verdana" panose="020B0604030504040204" pitchFamily="34" charset="0"/>
              </a:rPr>
              <a:t>"dată </a:t>
            </a:r>
            <a:r>
              <a:rPr lang="ro-RO" dirty="0">
                <a:latin typeface="Verdana" panose="020B0604030504040204" pitchFamily="34" charset="0"/>
                <a:ea typeface="Verdana" panose="020B0604030504040204" pitchFamily="34" charset="0"/>
                <a:cs typeface="Verdana" panose="020B0604030504040204" pitchFamily="34" charset="0"/>
              </a:rPr>
              <a:t>a expirării". O substanță nu poate fi utilizată fără autorizație după "data expirării".</a:t>
            </a:r>
            <a:endParaRPr lang="en-US" dirty="0">
              <a:latin typeface="Verdana" panose="020B0604030504040204" pitchFamily="34" charset="0"/>
              <a:ea typeface="Verdana" panose="020B0604030504040204" pitchFamily="34" charset="0"/>
              <a:cs typeface="Verdana" panose="020B0604030504040204" pitchFamily="34" charset="0"/>
            </a:endParaRPr>
          </a:p>
          <a:p>
            <a:pPr marL="285750" lvl="0" indent="-285750" fontAlgn="t">
              <a:spcBef>
                <a:spcPts val="2400"/>
              </a:spcBef>
              <a:buFont typeface="Arial" pitchFamily="34" charset="0"/>
              <a:buChar char="•"/>
            </a:pP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Dacă </a:t>
            </a: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utilizați sau furnizaţi o substanță aflată pe Lista </a:t>
            </a: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autoriza</a:t>
            </a:r>
            <a:r>
              <a:rPr lang="en-US"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t</a:t>
            </a: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e</a:t>
            </a:r>
            <a:r>
              <a:rPr lang="en-US"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lor</a:t>
            </a: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consultați lanțul de aprovizionare și luaţi în considerare substituția</a:t>
            </a:r>
            <a:endParaRPr lang="en-US"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285750" lvl="0" indent="-285750" fontAlgn="t">
              <a:spcBef>
                <a:spcPts val="2400"/>
              </a:spcBef>
              <a:buFont typeface="Arial" pitchFamily="34" charset="0"/>
              <a:buChar char="•"/>
            </a:pP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Dacă nu este posibilă înlocuirea, asigurați-vă că Dvs. sau furnizorul </a:t>
            </a:r>
            <a:r>
              <a:rPr lang="en-US"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Dvs</a:t>
            </a:r>
            <a:r>
              <a:rPr lang="en-US"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depuneţi </a:t>
            </a: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o cerere de autorizare înainte de "ultima dată de depunere a solicitării” pentru a evita întreruperea </a:t>
            </a:r>
            <a:r>
              <a:rPr lang="ro-RO" b="1" dirty="0" err="1">
                <a:solidFill>
                  <a:srgbClr val="0046AD"/>
                </a:solidFill>
                <a:latin typeface="Verdana" panose="020B0604030504040204" pitchFamily="34" charset="0"/>
                <a:ea typeface="Verdana" panose="020B0604030504040204" pitchFamily="34" charset="0"/>
                <a:cs typeface="Verdana" panose="020B0604030504040204" pitchFamily="34" charset="0"/>
              </a:rPr>
              <a:t>furnizăr</a:t>
            </a:r>
            <a:r>
              <a:rPr lang="en-US"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ii</a:t>
            </a: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sau </a:t>
            </a:r>
            <a:r>
              <a:rPr lang="ro-RO" b="1" dirty="0" err="1">
                <a:solidFill>
                  <a:srgbClr val="0046AD"/>
                </a:solidFill>
                <a:latin typeface="Verdana" panose="020B0604030504040204" pitchFamily="34" charset="0"/>
                <a:ea typeface="Verdana" panose="020B0604030504040204" pitchFamily="34" charset="0"/>
                <a:cs typeface="Verdana" panose="020B0604030504040204" pitchFamily="34" charset="0"/>
              </a:rPr>
              <a:t>utilizăr</a:t>
            </a:r>
            <a:r>
              <a:rPr lang="en-US"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ii</a:t>
            </a: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t>
            </a:r>
            <a:endParaRPr lang="en-US"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7603356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l"/>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Autorizare, rezumatul procesului de </a:t>
            </a:r>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reglementare</a:t>
            </a:r>
            <a:endParaRPr lang="en-GB" dirty="0"/>
          </a:p>
        </p:txBody>
      </p:sp>
      <p:sp>
        <p:nvSpPr>
          <p:cNvPr id="90"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32</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grpSp>
        <p:nvGrpSpPr>
          <p:cNvPr id="4" name="Group 3"/>
          <p:cNvGrpSpPr/>
          <p:nvPr/>
        </p:nvGrpSpPr>
        <p:grpSpPr>
          <a:xfrm>
            <a:off x="611560" y="1479766"/>
            <a:ext cx="7992888" cy="5117586"/>
            <a:chOff x="611560" y="1479766"/>
            <a:chExt cx="7992888" cy="5117586"/>
          </a:xfrm>
        </p:grpSpPr>
        <p:grpSp>
          <p:nvGrpSpPr>
            <p:cNvPr id="3" name="Group 2"/>
            <p:cNvGrpSpPr/>
            <p:nvPr/>
          </p:nvGrpSpPr>
          <p:grpSpPr>
            <a:xfrm>
              <a:off x="611560" y="1479766"/>
              <a:ext cx="7992888" cy="5117586"/>
              <a:chOff x="323528" y="1583673"/>
              <a:chExt cx="7992888" cy="5117586"/>
            </a:xfrm>
            <a:effectLst/>
          </p:grpSpPr>
          <p:sp>
            <p:nvSpPr>
              <p:cNvPr id="85" name="Rectangle 84"/>
              <p:cNvSpPr/>
              <p:nvPr/>
            </p:nvSpPr>
            <p:spPr>
              <a:xfrm>
                <a:off x="5209480" y="5403391"/>
                <a:ext cx="216000" cy="103356"/>
              </a:xfrm>
              <a:prstGeom prst="rect">
                <a:avLst/>
              </a:prstGeom>
              <a:solidFill>
                <a:srgbClr val="008BC8"/>
              </a:solidFill>
              <a:ln>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Flowchart: Alternate Process 4"/>
              <p:cNvSpPr/>
              <p:nvPr/>
            </p:nvSpPr>
            <p:spPr>
              <a:xfrm>
                <a:off x="2051720" y="1583673"/>
                <a:ext cx="6264696" cy="936104"/>
              </a:xfrm>
              <a:prstGeom prst="flowChartAlternateProcess">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Flowchart: Alternate Process 32"/>
              <p:cNvSpPr/>
              <p:nvPr/>
            </p:nvSpPr>
            <p:spPr>
              <a:xfrm>
                <a:off x="2160361" y="1674394"/>
                <a:ext cx="1270978" cy="737607"/>
              </a:xfrm>
              <a:prstGeom prst="flowChartAlternateProcess">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Flowchart: Alternate Process 5"/>
              <p:cNvSpPr/>
              <p:nvPr/>
            </p:nvSpPr>
            <p:spPr>
              <a:xfrm>
                <a:off x="6973978" y="1674394"/>
                <a:ext cx="1244716" cy="737607"/>
              </a:xfrm>
              <a:prstGeom prst="flowChartAlternateProcess">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6876256" y="1827754"/>
                <a:ext cx="1440160" cy="577081"/>
              </a:xfrm>
              <a:prstGeom prst="rect">
                <a:avLst/>
              </a:prstGeom>
              <a:noFill/>
            </p:spPr>
            <p:txBody>
              <a:bodyPr wrap="square" rtlCol="0">
                <a:spAutoFit/>
              </a:bodyPr>
              <a:lstStyle/>
              <a:p>
                <a:pPr algn="ctr"/>
                <a:r>
                  <a:rPr lang="vi-VN" sz="105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Lista </a:t>
                </a:r>
                <a:r>
                  <a:rPr lang="vi-VN" sz="1050" b="1" dirty="0">
                    <a:solidFill>
                      <a:srgbClr val="FF9900"/>
                    </a:solidFill>
                    <a:latin typeface="Verdana" panose="020B0604030504040204" pitchFamily="34" charset="0"/>
                    <a:ea typeface="Verdana" panose="020B0604030504040204" pitchFamily="34" charset="0"/>
                    <a:cs typeface="Verdana" panose="020B0604030504040204" pitchFamily="34" charset="0"/>
                  </a:rPr>
                  <a:t>autorizatelor</a:t>
                </a:r>
              </a:p>
              <a:p>
                <a:pPr algn="ctr"/>
                <a:endParaRPr lang="en-GB" sz="105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8" name="Rounded Rectangle 7"/>
              <p:cNvSpPr/>
              <p:nvPr/>
            </p:nvSpPr>
            <p:spPr>
              <a:xfrm>
                <a:off x="475696" y="1688076"/>
                <a:ext cx="1220060" cy="710243"/>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Diamond 9"/>
              <p:cNvSpPr/>
              <p:nvPr/>
            </p:nvSpPr>
            <p:spPr>
              <a:xfrm>
                <a:off x="5759658" y="1707759"/>
                <a:ext cx="972582" cy="670877"/>
              </a:xfrm>
              <a:prstGeom prst="diamond">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Flowchart: Alternate Process 10"/>
              <p:cNvSpPr/>
              <p:nvPr/>
            </p:nvSpPr>
            <p:spPr>
              <a:xfrm>
                <a:off x="3984868" y="1674394"/>
                <a:ext cx="1270978" cy="737607"/>
              </a:xfrm>
              <a:prstGeom prst="flowChartAlternateProcess">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p:nvPr/>
            </p:nvSpPr>
            <p:spPr>
              <a:xfrm>
                <a:off x="323528" y="1827754"/>
                <a:ext cx="1516244" cy="415498"/>
              </a:xfrm>
              <a:prstGeom prst="rect">
                <a:avLst/>
              </a:prstGeom>
              <a:noFill/>
            </p:spPr>
            <p:txBody>
              <a:bodyPr wrap="square" rtlCol="0">
                <a:spAutoFit/>
              </a:bodyPr>
              <a:lstStyle/>
              <a:p>
                <a:pPr algn="ctr"/>
                <a:r>
                  <a:rPr lang="vi-VN" sz="105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Înregistrarea intenţiei</a:t>
                </a:r>
                <a:endParaRPr lang="vi-VN" sz="105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13" name="TextBox 12"/>
              <p:cNvSpPr txBox="1"/>
              <p:nvPr/>
            </p:nvSpPr>
            <p:spPr>
              <a:xfrm>
                <a:off x="2145740" y="1827754"/>
                <a:ext cx="1300220" cy="577081"/>
              </a:xfrm>
              <a:prstGeom prst="rect">
                <a:avLst/>
              </a:prstGeom>
              <a:noFill/>
            </p:spPr>
            <p:txBody>
              <a:bodyPr wrap="square" rtlCol="0">
                <a:spAutoFit/>
              </a:bodyPr>
              <a:lstStyle/>
              <a:p>
                <a:pPr algn="ctr"/>
                <a:r>
                  <a:rPr lang="vi-VN" sz="105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Identificarea </a:t>
                </a:r>
                <a:r>
                  <a:rPr lang="vi-VN" sz="1050" b="1" dirty="0">
                    <a:solidFill>
                      <a:srgbClr val="FF9900"/>
                    </a:solidFill>
                    <a:latin typeface="Verdana" panose="020B0604030504040204" pitchFamily="34" charset="0"/>
                    <a:ea typeface="Verdana" panose="020B0604030504040204" pitchFamily="34" charset="0"/>
                    <a:cs typeface="Verdana" panose="020B0604030504040204" pitchFamily="34" charset="0"/>
                  </a:rPr>
                  <a:t>SVHC</a:t>
                </a:r>
              </a:p>
              <a:p>
                <a:pPr algn="ctr"/>
                <a:r>
                  <a:rPr lang="en-GB" sz="1050" b="1" dirty="0">
                    <a:solidFill>
                      <a:srgbClr val="FF9900"/>
                    </a:solidFill>
                    <a:latin typeface="Verdana" panose="020B0604030504040204" pitchFamily="34" charset="0"/>
                    <a:ea typeface="Verdana" panose="020B0604030504040204" pitchFamily="34" charset="0"/>
                    <a:cs typeface="Verdana" panose="020B0604030504040204" pitchFamily="34" charset="0"/>
                  </a:rPr>
                  <a:t> </a:t>
                </a:r>
              </a:p>
            </p:txBody>
          </p:sp>
          <p:sp>
            <p:nvSpPr>
              <p:cNvPr id="14" name="TextBox 13"/>
              <p:cNvSpPr txBox="1"/>
              <p:nvPr/>
            </p:nvSpPr>
            <p:spPr>
              <a:xfrm>
                <a:off x="3970247" y="1912392"/>
                <a:ext cx="1300220" cy="253916"/>
              </a:xfrm>
              <a:prstGeom prst="rect">
                <a:avLst/>
              </a:prstGeom>
              <a:noFill/>
            </p:spPr>
            <p:txBody>
              <a:bodyPr wrap="square" rtlCol="0">
                <a:spAutoFit/>
              </a:bodyPr>
              <a:lstStyle/>
              <a:p>
                <a:pPr algn="ctr"/>
                <a:r>
                  <a:rPr lang="vi-VN" sz="105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Prioritizare</a:t>
                </a:r>
                <a:endParaRPr lang="en-GB" sz="105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15" name="TextBox 14"/>
              <p:cNvSpPr txBox="1"/>
              <p:nvPr/>
            </p:nvSpPr>
            <p:spPr>
              <a:xfrm>
                <a:off x="6694518" y="1935197"/>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sp>
            <p:nvSpPr>
              <p:cNvPr id="19" name="TextBox 18"/>
              <p:cNvSpPr txBox="1"/>
              <p:nvPr/>
            </p:nvSpPr>
            <p:spPr>
              <a:xfrm>
                <a:off x="5786430" y="1912392"/>
                <a:ext cx="909332" cy="253916"/>
              </a:xfrm>
              <a:prstGeom prst="rect">
                <a:avLst/>
              </a:prstGeom>
              <a:noFill/>
            </p:spPr>
            <p:txBody>
              <a:bodyPr wrap="square" rtlCol="0">
                <a:spAutoFit/>
              </a:bodyPr>
              <a:lstStyle/>
              <a:p>
                <a:pPr algn="ctr"/>
                <a:r>
                  <a:rPr lang="en-GB" sz="1050" b="1" dirty="0" err="1" smtClean="0">
                    <a:solidFill>
                      <a:srgbClr val="FF9900"/>
                    </a:solidFill>
                    <a:latin typeface="Verdana" panose="020B0604030504040204" pitchFamily="34" charset="0"/>
                    <a:ea typeface="Verdana" panose="020B0604030504040204" pitchFamily="34" charset="0"/>
                    <a:cs typeface="Verdana" panose="020B0604030504040204" pitchFamily="34" charset="0"/>
                  </a:rPr>
                  <a:t>Decizia</a:t>
                </a:r>
                <a:endParaRPr lang="en-GB" sz="105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20" name="Rounded Rectangle 19"/>
              <p:cNvSpPr/>
              <p:nvPr/>
            </p:nvSpPr>
            <p:spPr>
              <a:xfrm>
                <a:off x="2160450" y="2636912"/>
                <a:ext cx="1270800" cy="737144"/>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ounded Rectangle 20"/>
              <p:cNvSpPr/>
              <p:nvPr/>
            </p:nvSpPr>
            <p:spPr>
              <a:xfrm>
                <a:off x="2160450" y="3573016"/>
                <a:ext cx="1270800" cy="737144"/>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ounded Rectangle 22"/>
              <p:cNvSpPr/>
              <p:nvPr/>
            </p:nvSpPr>
            <p:spPr>
              <a:xfrm>
                <a:off x="3971824" y="2646729"/>
                <a:ext cx="1297067" cy="737144"/>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ounded Rectangle 23"/>
              <p:cNvSpPr/>
              <p:nvPr/>
            </p:nvSpPr>
            <p:spPr>
              <a:xfrm>
                <a:off x="3971824" y="3555952"/>
                <a:ext cx="1297067" cy="737144"/>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ounded Rectangle 26"/>
              <p:cNvSpPr/>
              <p:nvPr/>
            </p:nvSpPr>
            <p:spPr>
              <a:xfrm>
                <a:off x="4181747" y="4420048"/>
                <a:ext cx="877221" cy="737144"/>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Box 27"/>
              <p:cNvSpPr txBox="1"/>
              <p:nvPr/>
            </p:nvSpPr>
            <p:spPr>
              <a:xfrm>
                <a:off x="4186271" y="4582752"/>
                <a:ext cx="868172" cy="584775"/>
              </a:xfrm>
              <a:prstGeom prst="rect">
                <a:avLst/>
              </a:prstGeom>
              <a:noFill/>
            </p:spPr>
            <p:txBody>
              <a:bodyPr wrap="square" rtlCol="0">
                <a:spAutoFit/>
              </a:bodyPr>
              <a:lstStyle/>
              <a:p>
                <a:pPr algn="ctr"/>
                <a:r>
                  <a:rPr lang="vi-VN" sz="105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Opinia </a:t>
                </a:r>
                <a:r>
                  <a:rPr lang="en-US" sz="1050" b="1" dirty="0">
                    <a:solidFill>
                      <a:srgbClr val="FF9900"/>
                    </a:solidFill>
                    <a:latin typeface="Verdana" panose="020B0604030504040204" pitchFamily="34" charset="0"/>
                    <a:ea typeface="Verdana" panose="020B0604030504040204" pitchFamily="34" charset="0"/>
                    <a:cs typeface="Verdana" panose="020B0604030504040204" pitchFamily="34" charset="0"/>
                  </a:rPr>
                  <a:t>CSM</a:t>
                </a:r>
                <a:endParaRPr lang="vi-VN" sz="105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a:p>
                <a:pPr algn="ct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29" name="Flowchart: Alternate Process 28"/>
              <p:cNvSpPr/>
              <p:nvPr/>
            </p:nvSpPr>
            <p:spPr>
              <a:xfrm>
                <a:off x="916735" y="4397003"/>
                <a:ext cx="1134985" cy="737607"/>
              </a:xfrm>
              <a:prstGeom prst="flowChartAlternateProcess">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p:cNvSpPr txBox="1"/>
              <p:nvPr/>
            </p:nvSpPr>
            <p:spPr>
              <a:xfrm>
                <a:off x="860141" y="4589539"/>
                <a:ext cx="1300220" cy="415498"/>
              </a:xfrm>
              <a:prstGeom prst="rect">
                <a:avLst/>
              </a:prstGeom>
              <a:noFill/>
            </p:spPr>
            <p:txBody>
              <a:bodyPr wrap="square" rtlCol="0">
                <a:spAutoFit/>
              </a:bodyPr>
              <a:lstStyle/>
              <a:p>
                <a:pPr algn="ctr"/>
                <a:r>
                  <a:rPr lang="vi-VN" sz="105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Ncio </a:t>
                </a:r>
                <a:r>
                  <a:rPr lang="vi-VN" sz="1050" b="1" dirty="0">
                    <a:solidFill>
                      <a:srgbClr val="FF9900"/>
                    </a:solidFill>
                    <a:latin typeface="Verdana" panose="020B0604030504040204" pitchFamily="34" charset="0"/>
                    <a:ea typeface="Verdana" panose="020B0604030504040204" pitchFamily="34" charset="0"/>
                    <a:cs typeface="Verdana" panose="020B0604030504040204" pitchFamily="34" charset="0"/>
                  </a:rPr>
                  <a:t>acţiune </a:t>
                </a:r>
                <a:r>
                  <a:rPr lang="vi-VN" sz="105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suplimentară</a:t>
                </a:r>
                <a:endParaRPr lang="vi-VN" sz="105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31" name="TextBox 30"/>
              <p:cNvSpPr txBox="1"/>
              <p:nvPr/>
            </p:nvSpPr>
            <p:spPr>
              <a:xfrm>
                <a:off x="2160361" y="2651162"/>
                <a:ext cx="1230438" cy="746358"/>
              </a:xfrm>
              <a:prstGeom prst="rect">
                <a:avLst/>
              </a:prstGeom>
              <a:noFill/>
            </p:spPr>
            <p:txBody>
              <a:bodyPr wrap="square" rtlCol="0">
                <a:spAutoFit/>
              </a:bodyPr>
              <a:lstStyle/>
              <a:p>
                <a:pPr algn="ctr"/>
                <a:r>
                  <a:rPr lang="vi-VN" sz="105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Propunere </a:t>
                </a:r>
                <a:r>
                  <a:rPr lang="vi-VN" sz="1050" b="1" dirty="0">
                    <a:solidFill>
                      <a:srgbClr val="FF9900"/>
                    </a:solidFill>
                    <a:latin typeface="Verdana" panose="020B0604030504040204" pitchFamily="34" charset="0"/>
                    <a:ea typeface="Verdana" panose="020B0604030504040204" pitchFamily="34" charset="0"/>
                    <a:cs typeface="Verdana" panose="020B0604030504040204" pitchFamily="34" charset="0"/>
                  </a:rPr>
                  <a:t>pentru identificarea </a:t>
                </a:r>
              </a:p>
              <a:p>
                <a:pPr algn="ctr"/>
                <a:r>
                  <a:rPr lang="en-GB"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SVHC</a:t>
                </a: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32" name="TextBox 31"/>
              <p:cNvSpPr txBox="1"/>
              <p:nvPr/>
            </p:nvSpPr>
            <p:spPr>
              <a:xfrm>
                <a:off x="3900277" y="2735801"/>
                <a:ext cx="1440161" cy="577081"/>
              </a:xfrm>
              <a:prstGeom prst="rect">
                <a:avLst/>
              </a:prstGeom>
              <a:noFill/>
            </p:spPr>
            <p:txBody>
              <a:bodyPr wrap="square" rtlCol="0">
                <a:spAutoFit/>
              </a:bodyPr>
              <a:lstStyle/>
              <a:p>
                <a:pPr algn="ctr"/>
                <a:r>
                  <a:rPr lang="vi-VN" sz="105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Proiect </a:t>
                </a:r>
                <a:r>
                  <a:rPr lang="vi-VN" sz="1050" b="1" dirty="0">
                    <a:solidFill>
                      <a:srgbClr val="FF9900"/>
                    </a:solidFill>
                    <a:latin typeface="Verdana" panose="020B0604030504040204" pitchFamily="34" charset="0"/>
                    <a:ea typeface="Verdana" panose="020B0604030504040204" pitchFamily="34" charset="0"/>
                    <a:cs typeface="Verdana" panose="020B0604030504040204" pitchFamily="34" charset="0"/>
                  </a:rPr>
                  <a:t>de recomandare</a:t>
                </a:r>
              </a:p>
              <a:p>
                <a:pPr algn="ctr"/>
                <a:endParaRPr lang="en-GB" sz="105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34" name="TextBox 33"/>
              <p:cNvSpPr txBox="1"/>
              <p:nvPr/>
            </p:nvSpPr>
            <p:spPr>
              <a:xfrm>
                <a:off x="2192510" y="3662088"/>
                <a:ext cx="1206680" cy="415498"/>
              </a:xfrm>
              <a:prstGeom prst="rect">
                <a:avLst/>
              </a:prstGeom>
              <a:noFill/>
            </p:spPr>
            <p:txBody>
              <a:bodyPr wrap="square" rtlCol="0">
                <a:spAutoFit/>
              </a:bodyPr>
              <a:lstStyle/>
              <a:p>
                <a:pPr algn="ctr"/>
                <a:r>
                  <a:rPr lang="vi-VN" sz="105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Consultare publică</a:t>
                </a:r>
                <a:endParaRPr lang="en-GB" sz="105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35" name="Diamond 34"/>
              <p:cNvSpPr/>
              <p:nvPr/>
            </p:nvSpPr>
            <p:spPr>
              <a:xfrm>
                <a:off x="2309559" y="4430368"/>
                <a:ext cx="972582" cy="670877"/>
              </a:xfrm>
              <a:prstGeom prst="diamond">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TextBox 35"/>
              <p:cNvSpPr txBox="1"/>
              <p:nvPr/>
            </p:nvSpPr>
            <p:spPr>
              <a:xfrm>
                <a:off x="2341184" y="4635001"/>
                <a:ext cx="909332" cy="253916"/>
              </a:xfrm>
              <a:prstGeom prst="rect">
                <a:avLst/>
              </a:prstGeom>
              <a:noFill/>
            </p:spPr>
            <p:txBody>
              <a:bodyPr wrap="square" rtlCol="0">
                <a:spAutoFit/>
              </a:bodyPr>
              <a:lstStyle/>
              <a:p>
                <a:pPr algn="ctr"/>
                <a:r>
                  <a:rPr lang="en-GB" sz="1050" b="1" dirty="0" err="1" smtClean="0">
                    <a:solidFill>
                      <a:srgbClr val="FF9900"/>
                    </a:solidFill>
                    <a:latin typeface="Verdana" panose="020B0604030504040204" pitchFamily="34" charset="0"/>
                    <a:ea typeface="Verdana" panose="020B0604030504040204" pitchFamily="34" charset="0"/>
                    <a:cs typeface="Verdana" panose="020B0604030504040204" pitchFamily="34" charset="0"/>
                  </a:rPr>
                  <a:t>Decizia</a:t>
                </a:r>
                <a:endParaRPr lang="en-GB" sz="105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37" name="TextBox 36"/>
              <p:cNvSpPr txBox="1"/>
              <p:nvPr/>
            </p:nvSpPr>
            <p:spPr>
              <a:xfrm>
                <a:off x="3984561" y="3645024"/>
                <a:ext cx="1271593" cy="415498"/>
              </a:xfrm>
              <a:prstGeom prst="rect">
                <a:avLst/>
              </a:prstGeom>
              <a:noFill/>
            </p:spPr>
            <p:txBody>
              <a:bodyPr wrap="square" rtlCol="0">
                <a:spAutoFit/>
              </a:bodyPr>
              <a:lstStyle/>
              <a:p>
                <a:pPr algn="ctr"/>
                <a:r>
                  <a:rPr lang="vi-VN" sz="105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Consultare publică</a:t>
                </a: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grpSp>
            <p:nvGrpSpPr>
              <p:cNvPr id="47" name="Group 46"/>
              <p:cNvGrpSpPr/>
              <p:nvPr/>
            </p:nvGrpSpPr>
            <p:grpSpPr>
              <a:xfrm>
                <a:off x="3419872" y="1952240"/>
                <a:ext cx="514647" cy="3551213"/>
                <a:chOff x="4236086" y="1997367"/>
                <a:chExt cx="514647" cy="3551213"/>
              </a:xfrm>
            </p:grpSpPr>
            <p:sp>
              <p:nvSpPr>
                <p:cNvPr id="44" name="Rectangle 43"/>
                <p:cNvSpPr/>
                <p:nvPr/>
              </p:nvSpPr>
              <p:spPr>
                <a:xfrm>
                  <a:off x="4236086" y="5445224"/>
                  <a:ext cx="216000" cy="103356"/>
                </a:xfrm>
                <a:prstGeom prst="rect">
                  <a:avLst/>
                </a:prstGeom>
                <a:solidFill>
                  <a:srgbClr val="008BC8"/>
                </a:solidFill>
                <a:ln>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Bent-Up Arrow 39"/>
                <p:cNvSpPr/>
                <p:nvPr/>
              </p:nvSpPr>
              <p:spPr>
                <a:xfrm rot="5400000" flipH="1">
                  <a:off x="2825163" y="3528180"/>
                  <a:ext cx="3456384" cy="394757"/>
                </a:xfrm>
                <a:prstGeom prst="bentUpArrow">
                  <a:avLst/>
                </a:prstGeom>
                <a:solidFill>
                  <a:srgbClr val="008BC8"/>
                </a:solidFill>
                <a:ln>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5" name="Rounded Rectangle 24"/>
              <p:cNvSpPr/>
              <p:nvPr/>
            </p:nvSpPr>
            <p:spPr>
              <a:xfrm>
                <a:off x="3971824" y="5356152"/>
                <a:ext cx="1297067" cy="737144"/>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TextBox 37"/>
              <p:cNvSpPr txBox="1"/>
              <p:nvPr/>
            </p:nvSpPr>
            <p:spPr>
              <a:xfrm>
                <a:off x="3851920" y="5589240"/>
                <a:ext cx="1536875" cy="253916"/>
              </a:xfrm>
              <a:prstGeom prst="rect">
                <a:avLst/>
              </a:prstGeom>
              <a:noFill/>
            </p:spPr>
            <p:txBody>
              <a:bodyPr wrap="square" rtlCol="0">
                <a:spAutoFit/>
              </a:bodyPr>
              <a:lstStyle/>
              <a:p>
                <a:pPr algn="ctr"/>
                <a:r>
                  <a:rPr lang="vi-VN" sz="105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Recomandare</a:t>
                </a:r>
                <a:endParaRPr lang="en-GB" sz="105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22" name="Rounded Rectangle 21"/>
              <p:cNvSpPr/>
              <p:nvPr/>
            </p:nvSpPr>
            <p:spPr>
              <a:xfrm>
                <a:off x="2160450" y="5356152"/>
                <a:ext cx="1270800" cy="737144"/>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TextBox 38"/>
              <p:cNvSpPr txBox="1"/>
              <p:nvPr/>
            </p:nvSpPr>
            <p:spPr>
              <a:xfrm>
                <a:off x="2183781" y="5496906"/>
                <a:ext cx="1224138" cy="577081"/>
              </a:xfrm>
              <a:prstGeom prst="rect">
                <a:avLst/>
              </a:prstGeom>
              <a:noFill/>
            </p:spPr>
            <p:txBody>
              <a:bodyPr wrap="square" rtlCol="0">
                <a:spAutoFit/>
              </a:bodyPr>
              <a:lstStyle/>
              <a:p>
                <a:pPr algn="ctr"/>
                <a:r>
                  <a:rPr lang="vi-VN" sz="105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Lista </a:t>
                </a:r>
                <a:r>
                  <a:rPr lang="vi-VN" sz="1050" b="1" dirty="0">
                    <a:solidFill>
                      <a:srgbClr val="FF9900"/>
                    </a:solidFill>
                    <a:latin typeface="Verdana" panose="020B0604030504040204" pitchFamily="34" charset="0"/>
                    <a:ea typeface="Verdana" panose="020B0604030504040204" pitchFamily="34" charset="0"/>
                    <a:cs typeface="Verdana" panose="020B0604030504040204" pitchFamily="34" charset="0"/>
                  </a:rPr>
                  <a:t>candidatelor</a:t>
                </a:r>
              </a:p>
              <a:p>
                <a:pPr algn="ctr"/>
                <a:endParaRPr lang="en-GB" sz="105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49" name="TextBox 48"/>
              <p:cNvSpPr txBox="1"/>
              <p:nvPr/>
            </p:nvSpPr>
            <p:spPr>
              <a:xfrm rot="5400000">
                <a:off x="2668977" y="3365023"/>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sp>
            <p:nvSpPr>
              <p:cNvPr id="48" name="TextBox 47"/>
              <p:cNvSpPr txBox="1"/>
              <p:nvPr/>
            </p:nvSpPr>
            <p:spPr>
              <a:xfrm rot="5400000">
                <a:off x="2668977" y="2439761"/>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sp>
            <p:nvSpPr>
              <p:cNvPr id="50" name="TextBox 49"/>
              <p:cNvSpPr txBox="1"/>
              <p:nvPr/>
            </p:nvSpPr>
            <p:spPr>
              <a:xfrm rot="5400000">
                <a:off x="2668977" y="4257025"/>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sp>
            <p:nvSpPr>
              <p:cNvPr id="51" name="TextBox 50"/>
              <p:cNvSpPr txBox="1"/>
              <p:nvPr/>
            </p:nvSpPr>
            <p:spPr>
              <a:xfrm rot="5400000">
                <a:off x="2668977" y="5104057"/>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sp>
            <p:nvSpPr>
              <p:cNvPr id="52" name="TextBox 51"/>
              <p:cNvSpPr txBox="1"/>
              <p:nvPr/>
            </p:nvSpPr>
            <p:spPr>
              <a:xfrm rot="5400000">
                <a:off x="4493484" y="3382177"/>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sp>
            <p:nvSpPr>
              <p:cNvPr id="53" name="TextBox 52"/>
              <p:cNvSpPr txBox="1"/>
              <p:nvPr/>
            </p:nvSpPr>
            <p:spPr>
              <a:xfrm rot="5400000">
                <a:off x="4493484" y="2428930"/>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sp>
            <p:nvSpPr>
              <p:cNvPr id="54" name="TextBox 53"/>
              <p:cNvSpPr txBox="1"/>
              <p:nvPr/>
            </p:nvSpPr>
            <p:spPr>
              <a:xfrm rot="5400000">
                <a:off x="4493484" y="4211988"/>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sp>
            <p:nvSpPr>
              <p:cNvPr id="55" name="TextBox 54"/>
              <p:cNvSpPr txBox="1"/>
              <p:nvPr/>
            </p:nvSpPr>
            <p:spPr>
              <a:xfrm rot="5400000">
                <a:off x="4493484" y="5138342"/>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sp>
            <p:nvSpPr>
              <p:cNvPr id="86" name="Bent-Up Arrow 85"/>
              <p:cNvSpPr/>
              <p:nvPr/>
            </p:nvSpPr>
            <p:spPr>
              <a:xfrm rot="5400000" flipH="1">
                <a:off x="3798557" y="3486347"/>
                <a:ext cx="3456384" cy="394757"/>
              </a:xfrm>
              <a:prstGeom prst="bentUpArrow">
                <a:avLst/>
              </a:prstGeom>
              <a:solidFill>
                <a:srgbClr val="008BC8"/>
              </a:solidFill>
              <a:ln>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8" name="Picture 8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67325" y="2608577"/>
                <a:ext cx="458022" cy="535955"/>
              </a:xfrm>
              <a:prstGeom prst="rect">
                <a:avLst/>
              </a:prstGeom>
            </p:spPr>
          </p:pic>
          <p:sp>
            <p:nvSpPr>
              <p:cNvPr id="89" name="TextBox 88"/>
              <p:cNvSpPr txBox="1"/>
              <p:nvPr/>
            </p:nvSpPr>
            <p:spPr>
              <a:xfrm>
                <a:off x="1797974" y="1935197"/>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pic>
            <p:nvPicPr>
              <p:cNvPr id="93" name="Picture 9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1610" y="2533005"/>
                <a:ext cx="458022" cy="535955"/>
              </a:xfrm>
              <a:prstGeom prst="rect">
                <a:avLst/>
              </a:prstGeom>
            </p:spPr>
          </p:pic>
          <p:pic>
            <p:nvPicPr>
              <p:cNvPr id="94" name="Picture 9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55976" y="6165304"/>
                <a:ext cx="458022" cy="535955"/>
              </a:xfrm>
              <a:prstGeom prst="rect">
                <a:avLst/>
              </a:prstGeom>
            </p:spPr>
          </p:pic>
          <p:pic>
            <p:nvPicPr>
              <p:cNvPr id="95" name="Picture 9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57153" y="6165304"/>
                <a:ext cx="458022" cy="535955"/>
              </a:xfrm>
              <a:prstGeom prst="rect">
                <a:avLst/>
              </a:prstGeom>
            </p:spPr>
          </p:pic>
        </p:grpSp>
        <p:sp>
          <p:nvSpPr>
            <p:cNvPr id="56" name="TextBox 55"/>
            <p:cNvSpPr txBox="1"/>
            <p:nvPr/>
          </p:nvSpPr>
          <p:spPr>
            <a:xfrm rot="10800000">
              <a:off x="2374038" y="4553899"/>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grpSp>
    </p:spTree>
    <p:extLst>
      <p:ext uri="{BB962C8B-B14F-4D97-AF65-F5344CB8AC3E}">
        <p14:creationId xmlns:p14="http://schemas.microsoft.com/office/powerpoint/2010/main" val="47181527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68344" y="645984"/>
            <a:ext cx="995975" cy="838800"/>
          </a:xfrm>
          <a:prstGeom prst="rect">
            <a:avLst/>
          </a:prstGeom>
        </p:spPr>
      </p:pic>
      <p:sp>
        <p:nvSpPr>
          <p:cNvPr id="2" name="Title 1"/>
          <p:cNvSpPr>
            <a:spLocks noGrp="1"/>
          </p:cNvSpPr>
          <p:nvPr>
            <p:ph type="ctrTitle"/>
          </p:nvPr>
        </p:nvSpPr>
        <p:spPr>
          <a:xfrm>
            <a:off x="472008" y="374799"/>
            <a:ext cx="7772400" cy="1470025"/>
          </a:xfrm>
        </p:spPr>
        <p:txBody>
          <a:bodyPr>
            <a:noAutofit/>
          </a:bodyPr>
          <a:lstStyle/>
          <a:p>
            <a:pPr lvl="0" algn="l"/>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Aplicarea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pentru autorizare, considerații importante</a:t>
            </a:r>
            <a:r>
              <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rPr>
              <a:t/>
            </a:r>
            <a:br>
              <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rPr>
            </a:br>
            <a:endParaRPr lang="en-GB"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33</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7" name="TextBox 6"/>
          <p:cNvSpPr txBox="1"/>
          <p:nvPr/>
        </p:nvSpPr>
        <p:spPr>
          <a:xfrm>
            <a:off x="251520" y="1484784"/>
            <a:ext cx="8218180" cy="5078313"/>
          </a:xfrm>
          <a:prstGeom prst="rect">
            <a:avLst/>
          </a:prstGeom>
          <a:noFill/>
        </p:spPr>
        <p:txBody>
          <a:bodyPr wrap="square" rtlCol="0">
            <a:spAutoFit/>
          </a:bodyPr>
          <a:lstStyle/>
          <a:p>
            <a:pPr marL="285750" lvl="0" indent="-285750" fontAlgn="t">
              <a:buFont typeface="Arial" pitchFamily="34" charset="0"/>
              <a:buChar char="•"/>
            </a:pP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Care va fi impactul asupra afacerii dvs. în cazul în care substanța </a:t>
            </a: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nu</a:t>
            </a:r>
            <a:r>
              <a:rPr lang="en-US"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en-US"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va</a:t>
            </a: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mai putea fi folosită în UE?</a:t>
            </a:r>
            <a:endParaRPr lang="en-US"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742950" lvl="1" indent="-285750" fontAlgn="t">
              <a:buFont typeface="Wingdings" pitchFamily="2" charset="2"/>
              <a:buChar char="ü"/>
            </a:pPr>
            <a:r>
              <a:rPr lang="ro-RO" dirty="0" smtClean="0">
                <a:latin typeface="Verdana" panose="020B0604030504040204" pitchFamily="34" charset="0"/>
                <a:ea typeface="Verdana" panose="020B0604030504040204" pitchFamily="34" charset="0"/>
                <a:cs typeface="Verdana" panose="020B0604030504040204" pitchFamily="34" charset="0"/>
              </a:rPr>
              <a:t>Cu </a:t>
            </a:r>
            <a:r>
              <a:rPr lang="ro-RO" dirty="0">
                <a:latin typeface="Verdana" panose="020B0604030504040204" pitchFamily="34" charset="0"/>
                <a:ea typeface="Verdana" panose="020B0604030504040204" pitchFamily="34" charset="0"/>
                <a:cs typeface="Verdana" panose="020B0604030504040204" pitchFamily="34" charset="0"/>
              </a:rPr>
              <a:t>excepția cazului în care este substituită, cineva trebuie să se aplice pentru autorizare</a:t>
            </a:r>
            <a:endParaRPr lang="en-US" dirty="0">
              <a:latin typeface="Verdana" panose="020B0604030504040204" pitchFamily="34" charset="0"/>
              <a:ea typeface="Verdana" panose="020B0604030504040204" pitchFamily="34" charset="0"/>
              <a:cs typeface="Verdana" panose="020B0604030504040204" pitchFamily="34" charset="0"/>
            </a:endParaRPr>
          </a:p>
          <a:p>
            <a:pPr marL="742950" lvl="1" indent="-285750" fontAlgn="t">
              <a:buFont typeface="Wingdings" pitchFamily="2" charset="2"/>
              <a:buChar char="ü"/>
            </a:pPr>
            <a:r>
              <a:rPr lang="ro-RO" dirty="0">
                <a:latin typeface="Verdana" panose="020B0604030504040204" pitchFamily="34" charset="0"/>
                <a:ea typeface="Verdana" panose="020B0604030504040204" pitchFamily="34" charset="0"/>
                <a:cs typeface="Verdana" panose="020B0604030504040204" pitchFamily="34" charset="0"/>
              </a:rPr>
              <a:t>O autorizație este acordată pentru o utilizarea specifică și </a:t>
            </a:r>
            <a:r>
              <a:rPr lang="en-US" dirty="0" smtClean="0">
                <a:latin typeface="Verdana" panose="020B0604030504040204" pitchFamily="34" charset="0"/>
                <a:ea typeface="Verdana" panose="020B0604030504040204" pitchFamily="34" charset="0"/>
                <a:cs typeface="Verdana" panose="020B0604030504040204" pitchFamily="34" charset="0"/>
              </a:rPr>
              <a:t>un </a:t>
            </a:r>
            <a:r>
              <a:rPr lang="ro-RO" dirty="0" smtClean="0">
                <a:latin typeface="Verdana" panose="020B0604030504040204" pitchFamily="34" charset="0"/>
                <a:ea typeface="Verdana" panose="020B0604030504040204" pitchFamily="34" charset="0"/>
                <a:cs typeface="Verdana" panose="020B0604030504040204" pitchFamily="34" charset="0"/>
              </a:rPr>
              <a:t>lanț </a:t>
            </a:r>
            <a:r>
              <a:rPr lang="ro-RO" dirty="0">
                <a:latin typeface="Verdana" panose="020B0604030504040204" pitchFamily="34" charset="0"/>
                <a:ea typeface="Verdana" panose="020B0604030504040204" pitchFamily="34" charset="0"/>
                <a:cs typeface="Verdana" panose="020B0604030504040204" pitchFamily="34" charset="0"/>
              </a:rPr>
              <a:t>de aprovizionare specific pentru a controla în mod corespunzător riscurile</a:t>
            </a:r>
            <a:endParaRPr lang="en-US" dirty="0">
              <a:latin typeface="Verdana" panose="020B0604030504040204" pitchFamily="34" charset="0"/>
              <a:ea typeface="Verdana" panose="020B0604030504040204" pitchFamily="34" charset="0"/>
              <a:cs typeface="Verdana" panose="020B0604030504040204" pitchFamily="34" charset="0"/>
            </a:endParaRPr>
          </a:p>
          <a:p>
            <a:pPr marL="742950" lvl="1" indent="-285750" fontAlgn="t">
              <a:buFont typeface="Wingdings" pitchFamily="2" charset="2"/>
              <a:buChar char="ü"/>
            </a:pPr>
            <a:r>
              <a:rPr lang="ro-RO" dirty="0">
                <a:latin typeface="Verdana" panose="020B0604030504040204" pitchFamily="34" charset="0"/>
                <a:ea typeface="Verdana" panose="020B0604030504040204" pitchFamily="34" charset="0"/>
                <a:cs typeface="Verdana" panose="020B0604030504040204" pitchFamily="34" charset="0"/>
              </a:rPr>
              <a:t>Utilizatorii din aval </a:t>
            </a:r>
            <a:r>
              <a:rPr lang="ro-RO" dirty="0" smtClean="0">
                <a:latin typeface="Verdana" panose="020B0604030504040204" pitchFamily="34" charset="0"/>
                <a:ea typeface="Verdana" panose="020B0604030504040204" pitchFamily="34" charset="0"/>
                <a:cs typeface="Verdana" panose="020B0604030504040204" pitchFamily="34" charset="0"/>
              </a:rPr>
              <a:t>trebui</a:t>
            </a:r>
            <a:r>
              <a:rPr lang="en-US" dirty="0" smtClean="0">
                <a:latin typeface="Verdana" panose="020B0604030504040204" pitchFamily="34" charset="0"/>
                <a:ea typeface="Verdana" panose="020B0604030504040204" pitchFamily="34" charset="0"/>
                <a:cs typeface="Verdana" panose="020B0604030504040204" pitchFamily="34" charset="0"/>
              </a:rPr>
              <a:t>e</a:t>
            </a:r>
            <a:r>
              <a:rPr lang="ro-RO" dirty="0" smtClean="0">
                <a:latin typeface="Verdana" panose="020B0604030504040204" pitchFamily="34" charset="0"/>
                <a:ea typeface="Verdana" panose="020B0604030504040204" pitchFamily="34" charset="0"/>
                <a:cs typeface="Verdana" panose="020B0604030504040204" pitchFamily="34" charset="0"/>
              </a:rPr>
              <a:t> </a:t>
            </a:r>
            <a:r>
              <a:rPr lang="ro-RO" dirty="0">
                <a:latin typeface="Verdana" panose="020B0604030504040204" pitchFamily="34" charset="0"/>
                <a:ea typeface="Verdana" panose="020B0604030504040204" pitchFamily="34" charset="0"/>
                <a:cs typeface="Verdana" panose="020B0604030504040204" pitchFamily="34" charset="0"/>
              </a:rPr>
              <a:t>să </a:t>
            </a:r>
            <a:r>
              <a:rPr lang="ro-RO" dirty="0" smtClean="0">
                <a:latin typeface="Verdana" panose="020B0604030504040204" pitchFamily="34" charset="0"/>
                <a:ea typeface="Verdana" panose="020B0604030504040204" pitchFamily="34" charset="0"/>
                <a:cs typeface="Verdana" panose="020B0604030504040204" pitchFamily="34" charset="0"/>
              </a:rPr>
              <a:t>aplice </a:t>
            </a:r>
            <a:r>
              <a:rPr lang="ro-RO" dirty="0">
                <a:latin typeface="Verdana" panose="020B0604030504040204" pitchFamily="34" charset="0"/>
                <a:ea typeface="Verdana" panose="020B0604030504040204" pitchFamily="34" charset="0"/>
                <a:cs typeface="Verdana" panose="020B0604030504040204" pitchFamily="34" charset="0"/>
              </a:rPr>
              <a:t>în cazul în care utilizarea lor nu este acoperită de o cerere </a:t>
            </a:r>
            <a:r>
              <a:rPr lang="en-US" dirty="0" smtClean="0">
                <a:latin typeface="Verdana" panose="020B0604030504040204" pitchFamily="34" charset="0"/>
                <a:ea typeface="Verdana" panose="020B0604030504040204" pitchFamily="34" charset="0"/>
                <a:cs typeface="Verdana" panose="020B0604030504040204" pitchFamily="34" charset="0"/>
              </a:rPr>
              <a:t>din </a:t>
            </a:r>
            <a:r>
              <a:rPr lang="ro-RO" dirty="0" smtClean="0">
                <a:latin typeface="Verdana" panose="020B0604030504040204" pitchFamily="34" charset="0"/>
                <a:ea typeface="Verdana" panose="020B0604030504040204" pitchFamily="34" charset="0"/>
                <a:cs typeface="Verdana" panose="020B0604030504040204" pitchFamily="34" charset="0"/>
              </a:rPr>
              <a:t>amonte</a:t>
            </a:r>
            <a:endParaRPr lang="en-US" dirty="0">
              <a:latin typeface="Verdana" panose="020B0604030504040204" pitchFamily="34" charset="0"/>
              <a:ea typeface="Verdana" panose="020B0604030504040204" pitchFamily="34" charset="0"/>
              <a:cs typeface="Verdana" panose="020B0604030504040204" pitchFamily="34" charset="0"/>
            </a:endParaRPr>
          </a:p>
          <a:p>
            <a:pPr marL="285750" indent="-285750">
              <a:buFont typeface="Arial" panose="020B0604020202020204" pitchFamily="34" charset="0"/>
              <a:buChar char="•"/>
            </a:pPr>
            <a:endParaRPr lang="en-GB" dirty="0">
              <a:solidFill>
                <a:srgbClr val="008BC8"/>
              </a:solidFill>
              <a:latin typeface="Verdana" panose="020B0604030504040204" pitchFamily="34" charset="0"/>
              <a:ea typeface="Verdana" panose="020B0604030504040204" pitchFamily="34" charset="0"/>
              <a:cs typeface="Verdana" panose="020B0604030504040204" pitchFamily="34" charset="0"/>
            </a:endParaRPr>
          </a:p>
          <a:p>
            <a:pPr marL="285750" lvl="0" indent="-285750" fontAlgn="t">
              <a:buFont typeface="Arial" pitchFamily="34" charset="0"/>
              <a:buChar char="•"/>
            </a:pP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Cine din lanțul de aprovizionare ar trebui să </a:t>
            </a: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aplice</a:t>
            </a: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a:t>
            </a:r>
            <a:endParaRPr lang="en-US"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742950" lvl="1" indent="-285750" fontAlgn="t">
              <a:buFont typeface="Wingdings" pitchFamily="2" charset="2"/>
              <a:buChar char="ü"/>
            </a:pPr>
            <a:r>
              <a:rPr lang="ro-RO" dirty="0" smtClean="0">
                <a:latin typeface="Verdana" panose="020B0604030504040204" pitchFamily="34" charset="0"/>
                <a:ea typeface="Verdana" panose="020B0604030504040204" pitchFamily="34" charset="0"/>
                <a:cs typeface="Verdana" panose="020B0604030504040204" pitchFamily="34" charset="0"/>
              </a:rPr>
              <a:t>Producătorul/importatorul </a:t>
            </a:r>
            <a:r>
              <a:rPr lang="ro-RO" dirty="0">
                <a:latin typeface="Verdana" panose="020B0604030504040204" pitchFamily="34" charset="0"/>
                <a:ea typeface="Verdana" panose="020B0604030504040204" pitchFamily="34" charset="0"/>
                <a:cs typeface="Verdana" panose="020B0604030504040204" pitchFamily="34" charset="0"/>
              </a:rPr>
              <a:t>poate aplica pentru întregul lanț de aprovizionare</a:t>
            </a:r>
            <a:endParaRPr lang="en-US" dirty="0">
              <a:latin typeface="Verdana" panose="020B0604030504040204" pitchFamily="34" charset="0"/>
              <a:ea typeface="Verdana" panose="020B0604030504040204" pitchFamily="34" charset="0"/>
              <a:cs typeface="Verdana" panose="020B0604030504040204" pitchFamily="34" charset="0"/>
            </a:endParaRPr>
          </a:p>
          <a:p>
            <a:pPr marL="742950" lvl="1" indent="-285750" fontAlgn="t">
              <a:buFont typeface="Wingdings" pitchFamily="2" charset="2"/>
              <a:buChar char="ü"/>
            </a:pPr>
            <a:r>
              <a:rPr lang="ro-RO" dirty="0">
                <a:latin typeface="Verdana" panose="020B0604030504040204" pitchFamily="34" charset="0"/>
                <a:ea typeface="Verdana" panose="020B0604030504040204" pitchFamily="34" charset="0"/>
                <a:cs typeface="Verdana" panose="020B0604030504040204" pitchFamily="34" charset="0"/>
              </a:rPr>
              <a:t>Un "reprezentant unic" al unui producător din afara UE poate aplica, de asemenea</a:t>
            </a:r>
            <a:endParaRPr lang="en-US" dirty="0">
              <a:latin typeface="Verdana" panose="020B0604030504040204" pitchFamily="34" charset="0"/>
              <a:ea typeface="Verdana" panose="020B0604030504040204" pitchFamily="34" charset="0"/>
              <a:cs typeface="Verdana" panose="020B0604030504040204" pitchFamily="34" charset="0"/>
            </a:endParaRPr>
          </a:p>
          <a:p>
            <a:pPr marL="742950" lvl="1" indent="-285750" fontAlgn="t">
              <a:buFont typeface="Wingdings" pitchFamily="2" charset="2"/>
              <a:buChar char="ü"/>
            </a:pPr>
            <a:r>
              <a:rPr lang="ro-RO" dirty="0">
                <a:latin typeface="Verdana" panose="020B0604030504040204" pitchFamily="34" charset="0"/>
                <a:ea typeface="Verdana" panose="020B0604030504040204" pitchFamily="34" charset="0"/>
                <a:cs typeface="Verdana" panose="020B0604030504040204" pitchFamily="34" charset="0"/>
              </a:rPr>
              <a:t>Un utilizator din aval poate aplica pentru utilizările sale sau utiliză</a:t>
            </a:r>
            <a:r>
              <a:rPr lang="en-US" dirty="0" smtClean="0">
                <a:latin typeface="Verdana" panose="020B0604030504040204" pitchFamily="34" charset="0"/>
                <a:ea typeface="Verdana" panose="020B0604030504040204" pitchFamily="34" charset="0"/>
                <a:cs typeface="Verdana" panose="020B0604030504040204" pitchFamily="34" charset="0"/>
              </a:rPr>
              <a:t>rile</a:t>
            </a:r>
            <a:r>
              <a:rPr lang="ro-RO" dirty="0" smtClean="0">
                <a:latin typeface="Verdana" panose="020B0604030504040204" pitchFamily="34" charset="0"/>
                <a:ea typeface="Verdana" panose="020B0604030504040204" pitchFamily="34" charset="0"/>
                <a:cs typeface="Verdana" panose="020B0604030504040204" pitchFamily="34" charset="0"/>
              </a:rPr>
              <a:t> </a:t>
            </a:r>
            <a:r>
              <a:rPr lang="ro-RO" dirty="0">
                <a:latin typeface="Verdana" panose="020B0604030504040204" pitchFamily="34" charset="0"/>
                <a:ea typeface="Verdana" panose="020B0604030504040204" pitchFamily="34" charset="0"/>
                <a:cs typeface="Verdana" panose="020B0604030504040204" pitchFamily="34" charset="0"/>
              </a:rPr>
              <a:t>din aval, dar nu și pentru utilizări </a:t>
            </a:r>
            <a:r>
              <a:rPr lang="en-US" dirty="0" smtClean="0">
                <a:latin typeface="Verdana" panose="020B0604030504040204" pitchFamily="34" charset="0"/>
                <a:ea typeface="Verdana" panose="020B0604030504040204" pitchFamily="34" charset="0"/>
                <a:cs typeface="Verdana" panose="020B0604030504040204" pitchFamily="34" charset="0"/>
              </a:rPr>
              <a:t>din </a:t>
            </a:r>
            <a:r>
              <a:rPr lang="ro-RO" dirty="0" err="1" smtClean="0">
                <a:latin typeface="Verdana" panose="020B0604030504040204" pitchFamily="34" charset="0"/>
                <a:ea typeface="Verdana" panose="020B0604030504040204" pitchFamily="34" charset="0"/>
                <a:cs typeface="Verdana" panose="020B0604030504040204" pitchFamily="34" charset="0"/>
              </a:rPr>
              <a:t>amontele</a:t>
            </a:r>
            <a:r>
              <a:rPr lang="ro-RO" dirty="0" smtClean="0">
                <a:latin typeface="Verdana" panose="020B0604030504040204" pitchFamily="34" charset="0"/>
                <a:ea typeface="Verdana" panose="020B0604030504040204" pitchFamily="34" charset="0"/>
                <a:cs typeface="Verdana" panose="020B0604030504040204" pitchFamily="34" charset="0"/>
              </a:rPr>
              <a:t> </a:t>
            </a:r>
            <a:r>
              <a:rPr lang="ro-RO" dirty="0">
                <a:latin typeface="Verdana" panose="020B0604030504040204" pitchFamily="34" charset="0"/>
                <a:ea typeface="Verdana" panose="020B0604030504040204" pitchFamily="34" charset="0"/>
                <a:cs typeface="Verdana" panose="020B0604030504040204" pitchFamily="34" charset="0"/>
              </a:rPr>
              <a:t>lanțului de aprovizionare</a:t>
            </a:r>
            <a:endParaRPr lang="en-US"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6704086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404664"/>
            <a:ext cx="8964488" cy="1109985"/>
          </a:xfrm>
        </p:spPr>
        <p:txBody>
          <a:bodyPr>
            <a:noAutofit/>
          </a:bodyPr>
          <a:lstStyle/>
          <a:p>
            <a:pPr lvl="0" algn="l"/>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Consideraţii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privind lanţul de </a:t>
            </a:r>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aprovizionare</a:t>
            </a:r>
            <a:endParaRPr lang="en-GB"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34</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9" name="TextBox 8"/>
          <p:cNvSpPr txBox="1"/>
          <p:nvPr/>
        </p:nvSpPr>
        <p:spPr>
          <a:xfrm>
            <a:off x="1907704" y="5445224"/>
            <a:ext cx="6696744" cy="1323439"/>
          </a:xfrm>
          <a:prstGeom prst="rect">
            <a:avLst/>
          </a:prstGeom>
          <a:noFill/>
        </p:spPr>
        <p:txBody>
          <a:bodyPr wrap="square" rtlCol="0">
            <a:spAutoFit/>
          </a:bodyPr>
          <a:lstStyle/>
          <a:p>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Contactați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furnizorii Dvs. și angajaţi-vă într-un dialog cu ei pentru a conveni cu privire la cine ar trebui să aplice și pentru a vă asigura că utilizarea Dvs. </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v</a:t>
            </a:r>
            <a:r>
              <a:rPr lang="en-US"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fi acoperită în cerere </a:t>
            </a:r>
            <a:endParaRPr lang="en-US" sz="1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a:p>
            <a:endParaRPr lang="en-GB"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10" name="TextBox 9"/>
          <p:cNvSpPr txBox="1"/>
          <p:nvPr/>
        </p:nvSpPr>
        <p:spPr>
          <a:xfrm>
            <a:off x="2852533" y="3429000"/>
            <a:ext cx="5112568" cy="1631216"/>
          </a:xfrm>
          <a:prstGeom prst="rect">
            <a:avLst/>
          </a:prstGeom>
          <a:noFill/>
        </p:spPr>
        <p:txBody>
          <a:bodyPr wrap="square" rtlCol="0">
            <a:spAutoFit/>
          </a:bodyPr>
          <a:lstStyle/>
          <a:p>
            <a:pPr fontAlgn="t"/>
            <a:r>
              <a:rPr lang="ro-RO" sz="2000" dirty="0" smtClean="0">
                <a:latin typeface="Verdana" panose="020B0604030504040204" pitchFamily="34" charset="0"/>
                <a:ea typeface="Verdana" panose="020B0604030504040204" pitchFamily="34" charset="0"/>
                <a:cs typeface="Verdana" panose="020B0604030504040204" pitchFamily="34" charset="0"/>
              </a:rPr>
              <a:t>Distribuitorii </a:t>
            </a:r>
            <a:r>
              <a:rPr lang="ro-RO" sz="2000" dirty="0">
                <a:latin typeface="Verdana" panose="020B0604030504040204" pitchFamily="34" charset="0"/>
                <a:ea typeface="Verdana" panose="020B0604030504040204" pitchFamily="34" charset="0"/>
                <a:cs typeface="Verdana" panose="020B0604030504040204" pitchFamily="34" charset="0"/>
              </a:rPr>
              <a:t>(adică entități care doar depozitează substanța</a:t>
            </a:r>
            <a:r>
              <a:rPr lang="en-US" sz="2000" dirty="0">
                <a:latin typeface="Verdana" panose="020B0604030504040204" pitchFamily="34" charset="0"/>
                <a:ea typeface="Verdana" panose="020B0604030504040204" pitchFamily="34" charset="0"/>
                <a:cs typeface="Verdana" panose="020B0604030504040204" pitchFamily="34" charset="0"/>
              </a:rPr>
              <a:t>) </a:t>
            </a:r>
            <a:r>
              <a:rPr lang="ro-RO" sz="2000" dirty="0">
                <a:latin typeface="Verdana" panose="020B0604030504040204" pitchFamily="34" charset="0"/>
                <a:ea typeface="Verdana" panose="020B0604030504040204" pitchFamily="34" charset="0"/>
                <a:cs typeface="Verdana" panose="020B0604030504040204" pitchFamily="34" charset="0"/>
              </a:rPr>
              <a:t>sunt "</a:t>
            </a:r>
            <a:r>
              <a:rPr lang="en-US" sz="2000" dirty="0" err="1">
                <a:latin typeface="Verdana" panose="020B0604030504040204" pitchFamily="34" charset="0"/>
                <a:ea typeface="Verdana" panose="020B0604030504040204" pitchFamily="34" charset="0"/>
                <a:cs typeface="Verdana" panose="020B0604030504040204" pitchFamily="34" charset="0"/>
              </a:rPr>
              <a:t>transparente</a:t>
            </a:r>
            <a:r>
              <a:rPr lang="en-US" sz="2000" dirty="0">
                <a:latin typeface="Verdana" panose="020B0604030504040204" pitchFamily="34" charset="0"/>
                <a:ea typeface="Verdana" panose="020B0604030504040204" pitchFamily="34" charset="0"/>
                <a:cs typeface="Verdana" panose="020B0604030504040204" pitchFamily="34" charset="0"/>
              </a:rPr>
              <a:t>" </a:t>
            </a:r>
            <a:r>
              <a:rPr lang="ro-RO" sz="2000" dirty="0">
                <a:latin typeface="Verdana" panose="020B0604030504040204" pitchFamily="34" charset="0"/>
                <a:ea typeface="Verdana" panose="020B0604030504040204" pitchFamily="34" charset="0"/>
                <a:cs typeface="Verdana" panose="020B0604030504040204" pitchFamily="34" charset="0"/>
              </a:rPr>
              <a:t>în lanțul de aprovizionare în cazul în care nu "utilizează" substanța</a:t>
            </a:r>
            <a:endParaRPr lang="en-US" sz="2000" dirty="0">
              <a:latin typeface="Verdana" panose="020B0604030504040204" pitchFamily="34" charset="0"/>
              <a:ea typeface="Verdana" panose="020B0604030504040204" pitchFamily="34" charset="0"/>
              <a:cs typeface="Verdana" panose="020B0604030504040204" pitchFamily="34" charset="0"/>
            </a:endParaRPr>
          </a:p>
        </p:txBody>
      </p:sp>
      <p:sp>
        <p:nvSpPr>
          <p:cNvPr id="11" name="Rectangle 10"/>
          <p:cNvSpPr/>
          <p:nvPr/>
        </p:nvSpPr>
        <p:spPr>
          <a:xfrm>
            <a:off x="2852533" y="1889537"/>
            <a:ext cx="5112568" cy="1015663"/>
          </a:xfrm>
          <a:prstGeom prst="rect">
            <a:avLst/>
          </a:prstGeom>
        </p:spPr>
        <p:txBody>
          <a:bodyPr wrap="square">
            <a:spAutoFit/>
          </a:bodyPr>
          <a:lstStyle/>
          <a:p>
            <a:pPr fontAlgn="t"/>
            <a:r>
              <a:rPr lang="ro-RO" sz="2000" dirty="0">
                <a:latin typeface="Verdana" panose="020B0604030504040204" pitchFamily="34" charset="0"/>
                <a:ea typeface="Verdana" panose="020B0604030504040204" pitchFamily="34" charset="0"/>
                <a:cs typeface="Verdana" panose="020B0604030504040204" pitchFamily="34" charset="0"/>
              </a:rPr>
              <a:t>Fabricarea și operațiunile necesare </a:t>
            </a:r>
            <a:r>
              <a:rPr lang="ro-RO" sz="2000" dirty="0" smtClean="0">
                <a:latin typeface="Verdana" panose="020B0604030504040204" pitchFamily="34" charset="0"/>
                <a:ea typeface="Verdana" panose="020B0604030504040204" pitchFamily="34" charset="0"/>
                <a:cs typeface="Verdana" panose="020B0604030504040204" pitchFamily="34" charset="0"/>
              </a:rPr>
              <a:t>stadiul</a:t>
            </a:r>
            <a:r>
              <a:rPr lang="en-US" sz="2000" dirty="0" err="1" smtClean="0">
                <a:latin typeface="Verdana" panose="020B0604030504040204" pitchFamily="34" charset="0"/>
                <a:ea typeface="Verdana" panose="020B0604030504040204" pitchFamily="34" charset="0"/>
                <a:cs typeface="Verdana" panose="020B0604030504040204" pitchFamily="34" charset="0"/>
              </a:rPr>
              <a:t>ui</a:t>
            </a:r>
            <a:r>
              <a:rPr lang="ro-RO" sz="2000" dirty="0" smtClean="0">
                <a:latin typeface="Verdana" panose="020B0604030504040204" pitchFamily="34" charset="0"/>
                <a:ea typeface="Verdana" panose="020B0604030504040204" pitchFamily="34" charset="0"/>
                <a:cs typeface="Verdana" panose="020B0604030504040204" pitchFamily="34" charset="0"/>
              </a:rPr>
              <a:t> </a:t>
            </a:r>
            <a:r>
              <a:rPr lang="ro-RO" sz="2000" dirty="0">
                <a:latin typeface="Verdana" panose="020B0604030504040204" pitchFamily="34" charset="0"/>
                <a:ea typeface="Verdana" panose="020B0604030504040204" pitchFamily="34" charset="0"/>
                <a:cs typeface="Verdana" panose="020B0604030504040204" pitchFamily="34" charset="0"/>
              </a:rPr>
              <a:t>de </a:t>
            </a:r>
            <a:r>
              <a:rPr lang="ro-RO" sz="2000" dirty="0" smtClean="0">
                <a:latin typeface="Verdana" panose="020B0604030504040204" pitchFamily="34" charset="0"/>
                <a:ea typeface="Verdana" panose="020B0604030504040204" pitchFamily="34" charset="0"/>
                <a:cs typeface="Verdana" panose="020B0604030504040204" pitchFamily="34" charset="0"/>
              </a:rPr>
              <a:t>fabrica</a:t>
            </a:r>
            <a:r>
              <a:rPr lang="en-US" sz="2000" dirty="0" smtClean="0">
                <a:latin typeface="Verdana" panose="020B0604030504040204" pitchFamily="34" charset="0"/>
                <a:ea typeface="Verdana" panose="020B0604030504040204" pitchFamily="34" charset="0"/>
                <a:cs typeface="Verdana" panose="020B0604030504040204" pitchFamily="34" charset="0"/>
              </a:rPr>
              <a:t>re</a:t>
            </a:r>
            <a:r>
              <a:rPr lang="ro-RO" sz="2000" dirty="0" smtClean="0">
                <a:latin typeface="Verdana" panose="020B0604030504040204" pitchFamily="34" charset="0"/>
                <a:ea typeface="Verdana" panose="020B0604030504040204" pitchFamily="34" charset="0"/>
                <a:cs typeface="Verdana" panose="020B0604030504040204" pitchFamily="34" charset="0"/>
              </a:rPr>
              <a:t> </a:t>
            </a:r>
            <a:r>
              <a:rPr lang="ro-RO" sz="2000" dirty="0">
                <a:latin typeface="Verdana" panose="020B0604030504040204" pitchFamily="34" charset="0"/>
                <a:ea typeface="Verdana" panose="020B0604030504040204" pitchFamily="34" charset="0"/>
                <a:cs typeface="Verdana" panose="020B0604030504040204" pitchFamily="34" charset="0"/>
              </a:rPr>
              <a:t>nu sunt supuse obligației de autorizare.</a:t>
            </a:r>
            <a:endParaRPr lang="en-US" sz="2000" dirty="0">
              <a:latin typeface="Verdana" panose="020B0604030504040204" pitchFamily="34" charset="0"/>
              <a:ea typeface="Verdana" panose="020B0604030504040204" pitchFamily="34" charset="0"/>
              <a:cs typeface="Verdana" panose="020B0604030504040204" pitchFamily="34"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31640" y="1642822"/>
            <a:ext cx="1059080" cy="1545267"/>
          </a:xfrm>
          <a:prstGeom prst="rect">
            <a:avLst/>
          </a:prstGeom>
        </p:spPr>
      </p:pic>
      <p:pic>
        <p:nvPicPr>
          <p:cNvPr id="12" name="Picture 2" descr="Z:\2.1 DU support package\2.1.14 Video Tutorials\DUtutorials Images\DU_tutorials_symbols\Who_is_DU\distributor.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5616" y="3508559"/>
            <a:ext cx="1520893" cy="977143"/>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7845" y="5301208"/>
            <a:ext cx="1149859" cy="968400"/>
          </a:xfrm>
          <a:prstGeom prst="rect">
            <a:avLst/>
          </a:prstGeom>
        </p:spPr>
      </p:pic>
    </p:spTree>
    <p:extLst>
      <p:ext uri="{BB962C8B-B14F-4D97-AF65-F5344CB8AC3E}">
        <p14:creationId xmlns:p14="http://schemas.microsoft.com/office/powerpoint/2010/main" val="74292146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16632"/>
            <a:ext cx="7772400" cy="1080121"/>
          </a:xfrm>
        </p:spPr>
        <p:txBody>
          <a:bodyPr>
            <a:noAutofit/>
          </a:bodyPr>
          <a:lstStyle/>
          <a:p>
            <a:pPr lvl="0" fontAlgn="t"/>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Acoperirea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lanţului de aprovizionare</a:t>
            </a:r>
            <a:endPar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35</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grpSp>
        <p:nvGrpSpPr>
          <p:cNvPr id="83" name="Group 82"/>
          <p:cNvGrpSpPr/>
          <p:nvPr/>
        </p:nvGrpSpPr>
        <p:grpSpPr>
          <a:xfrm>
            <a:off x="215515" y="1198493"/>
            <a:ext cx="9001001" cy="5328592"/>
            <a:chOff x="323527" y="1124744"/>
            <a:chExt cx="9001001" cy="5328592"/>
          </a:xfrm>
        </p:grpSpPr>
        <p:sp>
          <p:nvSpPr>
            <p:cNvPr id="3" name="Rounded Rectangle 2"/>
            <p:cNvSpPr/>
            <p:nvPr/>
          </p:nvSpPr>
          <p:spPr>
            <a:xfrm>
              <a:off x="323528" y="2204864"/>
              <a:ext cx="8424936" cy="1368152"/>
            </a:xfrm>
            <a:prstGeom prst="roundRect">
              <a:avLst/>
            </a:prstGeom>
            <a:noFill/>
            <a:ln w="28575">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ounded Rectangle 7"/>
            <p:cNvSpPr/>
            <p:nvPr/>
          </p:nvSpPr>
          <p:spPr>
            <a:xfrm>
              <a:off x="323527" y="1700808"/>
              <a:ext cx="2664297" cy="360040"/>
            </a:xfrm>
            <a:prstGeom prst="roundRect">
              <a:avLst/>
            </a:prstGeom>
            <a:noFill/>
            <a:ln w="28575">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o-RO" sz="14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Producător/importator</a:t>
              </a:r>
              <a:endParaRPr lang="en-GB" sz="14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12" name="Rounded Rectangle 11"/>
            <p:cNvSpPr/>
            <p:nvPr/>
          </p:nvSpPr>
          <p:spPr>
            <a:xfrm>
              <a:off x="3203848" y="1700808"/>
              <a:ext cx="5544616" cy="360040"/>
            </a:xfrm>
            <a:prstGeom prst="roundRect">
              <a:avLst/>
            </a:prstGeom>
            <a:noFill/>
            <a:ln w="28575">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ro-RO" sz="14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Utilizator </a:t>
              </a:r>
              <a:r>
                <a:rPr lang="ro-RO" sz="1400" b="1" dirty="0">
                  <a:solidFill>
                    <a:srgbClr val="008BC8"/>
                  </a:solidFill>
                  <a:latin typeface="Verdana" panose="020B0604030504040204" pitchFamily="34" charset="0"/>
                  <a:ea typeface="Verdana" panose="020B0604030504040204" pitchFamily="34" charset="0"/>
                  <a:cs typeface="Verdana" panose="020B0604030504040204" pitchFamily="34" charset="0"/>
                </a:rPr>
                <a:t>din </a:t>
              </a:r>
              <a:r>
                <a:rPr lang="ro-RO" sz="14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aval</a:t>
              </a:r>
              <a:endParaRPr lang="en-US" sz="14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13" name="Rounded Rectangle 12"/>
            <p:cNvSpPr/>
            <p:nvPr/>
          </p:nvSpPr>
          <p:spPr>
            <a:xfrm>
              <a:off x="323528" y="1124744"/>
              <a:ext cx="504056" cy="504056"/>
            </a:xfrm>
            <a:prstGeom prst="roundRect">
              <a:avLst/>
            </a:prstGeom>
            <a:noFill/>
            <a:ln w="28575">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p:cNvSpPr txBox="1"/>
            <p:nvPr/>
          </p:nvSpPr>
          <p:spPr>
            <a:xfrm>
              <a:off x="827584" y="1187460"/>
              <a:ext cx="1872208" cy="307777"/>
            </a:xfrm>
            <a:prstGeom prst="rect">
              <a:avLst/>
            </a:prstGeom>
            <a:noFill/>
          </p:spPr>
          <p:txBody>
            <a:bodyPr wrap="square" rtlCol="0">
              <a:spAutoFit/>
            </a:bodyPr>
            <a:lstStyle/>
            <a:p>
              <a:r>
                <a:rPr lang="en-GB" sz="1400" dirty="0" err="1" smtClean="0">
                  <a:latin typeface="Verdana" panose="020B0604030504040204" pitchFamily="34" charset="0"/>
                  <a:ea typeface="Verdana" panose="020B0604030504040204" pitchFamily="34" charset="0"/>
                  <a:cs typeface="Verdana" panose="020B0604030504040204" pitchFamily="34" charset="0"/>
                </a:rPr>
                <a:t>Aplicant</a:t>
              </a:r>
              <a:endParaRPr lang="en-GB" sz="1400" dirty="0">
                <a:latin typeface="Verdana" panose="020B0604030504040204" pitchFamily="34" charset="0"/>
                <a:ea typeface="Verdana" panose="020B0604030504040204" pitchFamily="34" charset="0"/>
                <a:cs typeface="Verdana" panose="020B0604030504040204" pitchFamily="34" charset="0"/>
              </a:endParaRPr>
            </a:p>
          </p:txBody>
        </p:sp>
        <p:cxnSp>
          <p:nvCxnSpPr>
            <p:cNvPr id="16" name="Straight Arrow Connector 15"/>
            <p:cNvCxnSpPr/>
            <p:nvPr/>
          </p:nvCxnSpPr>
          <p:spPr>
            <a:xfrm>
              <a:off x="2267744" y="1372126"/>
              <a:ext cx="648072" cy="0"/>
            </a:xfrm>
            <a:prstGeom prst="straightConnector1">
              <a:avLst/>
            </a:prstGeom>
            <a:ln w="28575">
              <a:solidFill>
                <a:srgbClr val="008BC8"/>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915816" y="1196752"/>
              <a:ext cx="2304256" cy="307777"/>
            </a:xfrm>
            <a:prstGeom prst="rect">
              <a:avLst/>
            </a:prstGeom>
            <a:noFill/>
          </p:spPr>
          <p:txBody>
            <a:bodyPr wrap="square" rtlCol="0">
              <a:spAutoFit/>
            </a:bodyPr>
            <a:lstStyle/>
            <a:p>
              <a:r>
                <a:rPr lang="ro-RO" sz="1400" dirty="0" smtClean="0">
                  <a:latin typeface="Verdana" panose="020B0604030504040204" pitchFamily="34" charset="0"/>
                  <a:ea typeface="Verdana" panose="020B0604030504040204" pitchFamily="34" charset="0"/>
                  <a:cs typeface="Verdana" panose="020B0604030504040204" pitchFamily="34" charset="0"/>
                </a:rPr>
                <a:t>Autorizaţia acoperă</a:t>
              </a:r>
              <a:endParaRPr lang="en-GB" sz="1400" dirty="0">
                <a:latin typeface="Verdana" panose="020B0604030504040204" pitchFamily="34" charset="0"/>
                <a:ea typeface="Verdana" panose="020B0604030504040204" pitchFamily="34" charset="0"/>
                <a:cs typeface="Verdana" panose="020B0604030504040204" pitchFamily="34" charset="0"/>
              </a:endParaRPr>
            </a:p>
          </p:txBody>
        </p:sp>
        <p:cxnSp>
          <p:nvCxnSpPr>
            <p:cNvPr id="20" name="Straight Arrow Connector 19"/>
            <p:cNvCxnSpPr/>
            <p:nvPr/>
          </p:nvCxnSpPr>
          <p:spPr>
            <a:xfrm flipH="1">
              <a:off x="5364088" y="1370073"/>
              <a:ext cx="688268" cy="1488"/>
            </a:xfrm>
            <a:prstGeom prst="straightConnector1">
              <a:avLst/>
            </a:prstGeom>
            <a:ln w="28575">
              <a:solidFill>
                <a:srgbClr val="E45E24"/>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6012160" y="1196752"/>
              <a:ext cx="3312368" cy="307777"/>
            </a:xfrm>
            <a:prstGeom prst="rect">
              <a:avLst/>
            </a:prstGeom>
            <a:noFill/>
          </p:spPr>
          <p:txBody>
            <a:bodyPr wrap="square" rtlCol="0">
              <a:spAutoFit/>
            </a:bodyPr>
            <a:lstStyle/>
            <a:p>
              <a:r>
                <a:rPr lang="ro-RO" sz="1400" dirty="0" smtClean="0">
                  <a:latin typeface="Verdana" panose="020B0604030504040204" pitchFamily="34" charset="0"/>
                  <a:ea typeface="Verdana" panose="020B0604030504040204" pitchFamily="34" charset="0"/>
                  <a:cs typeface="Verdana" panose="020B0604030504040204" pitchFamily="34" charset="0"/>
                </a:rPr>
                <a:t>Autorizaţia</a:t>
              </a:r>
              <a:r>
                <a:rPr lang="en-US" sz="1400" dirty="0" smtClean="0">
                  <a:latin typeface="Verdana" panose="020B0604030504040204" pitchFamily="34" charset="0"/>
                  <a:ea typeface="Verdana" panose="020B0604030504040204" pitchFamily="34" charset="0"/>
                  <a:cs typeface="Verdana" panose="020B0604030504040204" pitchFamily="34" charset="0"/>
                </a:rPr>
                <a:t> nu</a:t>
              </a:r>
              <a:r>
                <a:rPr lang="ro-RO" sz="1400" dirty="0" smtClean="0">
                  <a:latin typeface="Verdana" panose="020B0604030504040204" pitchFamily="34" charset="0"/>
                  <a:ea typeface="Verdana" panose="020B0604030504040204" pitchFamily="34" charset="0"/>
                  <a:cs typeface="Verdana" panose="020B0604030504040204" pitchFamily="34" charset="0"/>
                </a:rPr>
                <a:t> acoperă</a:t>
              </a:r>
              <a:endParaRPr lang="en-GB" sz="1400" dirty="0">
                <a:latin typeface="Verdana" panose="020B0604030504040204" pitchFamily="34" charset="0"/>
                <a:ea typeface="Verdana" panose="020B0604030504040204" pitchFamily="34" charset="0"/>
                <a:cs typeface="Verdana" panose="020B0604030504040204" pitchFamily="34" charset="0"/>
              </a:endParaRPr>
            </a:p>
          </p:txBody>
        </p:sp>
        <p:cxnSp>
          <p:nvCxnSpPr>
            <p:cNvPr id="26" name="Straight Connector 25"/>
            <p:cNvCxnSpPr/>
            <p:nvPr/>
          </p:nvCxnSpPr>
          <p:spPr>
            <a:xfrm>
              <a:off x="5508104" y="1145713"/>
              <a:ext cx="544252" cy="447991"/>
            </a:xfrm>
            <a:prstGeom prst="line">
              <a:avLst/>
            </a:prstGeom>
            <a:ln w="28575">
              <a:solidFill>
                <a:srgbClr val="E45E24"/>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5535724" y="1145713"/>
              <a:ext cx="476436" cy="447991"/>
            </a:xfrm>
            <a:prstGeom prst="line">
              <a:avLst/>
            </a:prstGeom>
            <a:ln w="28575">
              <a:solidFill>
                <a:srgbClr val="E45E24"/>
              </a:solidFil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323528" y="2566645"/>
              <a:ext cx="648072" cy="646331"/>
            </a:xfrm>
            <a:prstGeom prst="rect">
              <a:avLst/>
            </a:prstGeom>
            <a:noFill/>
          </p:spPr>
          <p:txBody>
            <a:bodyPr wrap="square" rtlCol="0">
              <a:spAutoFit/>
            </a:bodyPr>
            <a:lstStyle/>
            <a:p>
              <a:pPr algn="ctr"/>
              <a:r>
                <a:rPr lang="en-GB" sz="36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A</a:t>
              </a:r>
              <a:endParaRPr lang="en-GB" sz="36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37" name="TextBox 36"/>
            <p:cNvSpPr txBox="1"/>
            <p:nvPr/>
          </p:nvSpPr>
          <p:spPr>
            <a:xfrm>
              <a:off x="323528" y="3934797"/>
              <a:ext cx="648072" cy="646331"/>
            </a:xfrm>
            <a:prstGeom prst="rect">
              <a:avLst/>
            </a:prstGeom>
            <a:noFill/>
          </p:spPr>
          <p:txBody>
            <a:bodyPr wrap="square" rtlCol="0">
              <a:spAutoFit/>
            </a:bodyPr>
            <a:lstStyle/>
            <a:p>
              <a:pPr algn="ctr"/>
              <a:r>
                <a:rPr lang="en-GB" sz="36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B</a:t>
              </a:r>
              <a:endParaRPr lang="en-GB" sz="36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38" name="TextBox 37"/>
            <p:cNvSpPr txBox="1"/>
            <p:nvPr/>
          </p:nvSpPr>
          <p:spPr>
            <a:xfrm>
              <a:off x="323528" y="5446965"/>
              <a:ext cx="648072" cy="646331"/>
            </a:xfrm>
            <a:prstGeom prst="rect">
              <a:avLst/>
            </a:prstGeom>
            <a:noFill/>
          </p:spPr>
          <p:txBody>
            <a:bodyPr wrap="square" rtlCol="0">
              <a:spAutoFit/>
            </a:bodyPr>
            <a:lstStyle/>
            <a:p>
              <a:pPr algn="ctr"/>
              <a:r>
                <a:rPr lang="en-GB" sz="36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C</a:t>
              </a:r>
              <a:endParaRPr lang="en-GB" sz="36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pic>
          <p:nvPicPr>
            <p:cNvPr id="42" name="Picture 4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73288" y="3717032"/>
              <a:ext cx="478432" cy="698063"/>
            </a:xfrm>
            <a:prstGeom prst="rect">
              <a:avLst/>
            </a:prstGeom>
          </p:spPr>
        </p:pic>
        <p:pic>
          <p:nvPicPr>
            <p:cNvPr id="43" name="Picture 4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73288" y="5179209"/>
              <a:ext cx="478432" cy="698063"/>
            </a:xfrm>
            <a:prstGeom prst="rect">
              <a:avLst/>
            </a:prstGeom>
          </p:spPr>
        </p:pic>
        <p:pic>
          <p:nvPicPr>
            <p:cNvPr id="47" name="Picture 4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72594" y="2341099"/>
              <a:ext cx="499606" cy="727861"/>
            </a:xfrm>
            <a:prstGeom prst="rect">
              <a:avLst/>
            </a:prstGeom>
          </p:spPr>
        </p:pic>
        <p:sp>
          <p:nvSpPr>
            <p:cNvPr id="49" name="Rounded Rectangle 48"/>
            <p:cNvSpPr/>
            <p:nvPr/>
          </p:nvSpPr>
          <p:spPr>
            <a:xfrm>
              <a:off x="971600" y="2276872"/>
              <a:ext cx="1728192" cy="1224136"/>
            </a:xfrm>
            <a:prstGeom prst="roundRect">
              <a:avLst/>
            </a:prstGeom>
            <a:noFill/>
            <a:ln w="28575">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1" name="Picture 5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79912" y="2348880"/>
              <a:ext cx="499606" cy="727861"/>
            </a:xfrm>
            <a:prstGeom prst="rect">
              <a:avLst/>
            </a:prstGeom>
          </p:spPr>
        </p:pic>
        <p:sp>
          <p:nvSpPr>
            <p:cNvPr id="52" name="TextBox 51"/>
            <p:cNvSpPr txBox="1"/>
            <p:nvPr/>
          </p:nvSpPr>
          <p:spPr>
            <a:xfrm>
              <a:off x="899592" y="3100898"/>
              <a:ext cx="1872208" cy="246221"/>
            </a:xfrm>
            <a:prstGeom prst="rect">
              <a:avLst/>
            </a:prstGeom>
            <a:noFill/>
          </p:spPr>
          <p:txBody>
            <a:bodyPr wrap="square" rtlCol="0">
              <a:spAutoFit/>
            </a:bodyPr>
            <a:lstStyle/>
            <a:p>
              <a:pPr algn="ctr"/>
              <a:r>
                <a:rPr lang="en-GB" sz="1000" dirty="0" smtClean="0">
                  <a:latin typeface="Verdana" panose="020B0604030504040204" pitchFamily="34" charset="0"/>
                  <a:ea typeface="Verdana" panose="020B0604030504040204" pitchFamily="34" charset="0"/>
                  <a:cs typeface="Verdana" panose="020B0604030504040204" pitchFamily="34" charset="0"/>
                </a:rPr>
                <a:t>(</a:t>
              </a:r>
              <a:r>
                <a:rPr lang="en-GB" sz="1000" dirty="0" err="1" smtClean="0">
                  <a:latin typeface="Verdana" panose="020B0604030504040204" pitchFamily="34" charset="0"/>
                  <a:ea typeface="Verdana" panose="020B0604030504040204" pitchFamily="34" charset="0"/>
                  <a:cs typeface="Verdana" panose="020B0604030504040204" pitchFamily="34" charset="0"/>
                </a:rPr>
                <a:t>aplicant</a:t>
              </a:r>
              <a:r>
                <a:rPr lang="en-GB" sz="1000" dirty="0">
                  <a:latin typeface="Verdana" panose="020B0604030504040204" pitchFamily="34" charset="0"/>
                  <a:ea typeface="Verdana" panose="020B0604030504040204" pitchFamily="34" charset="0"/>
                  <a:cs typeface="Verdana" panose="020B0604030504040204" pitchFamily="34" charset="0"/>
                </a:rPr>
                <a:t>) </a:t>
              </a:r>
            </a:p>
          </p:txBody>
        </p:sp>
        <p:sp>
          <p:nvSpPr>
            <p:cNvPr id="53" name="Rounded Rectangle 52"/>
            <p:cNvSpPr/>
            <p:nvPr/>
          </p:nvSpPr>
          <p:spPr>
            <a:xfrm>
              <a:off x="323528" y="3645024"/>
              <a:ext cx="8424936" cy="1368152"/>
            </a:xfrm>
            <a:prstGeom prst="roundRect">
              <a:avLst/>
            </a:prstGeom>
            <a:noFill/>
            <a:ln w="28575">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4" name="Rounded Rectangle 53"/>
            <p:cNvSpPr/>
            <p:nvPr/>
          </p:nvSpPr>
          <p:spPr>
            <a:xfrm>
              <a:off x="323528" y="5085184"/>
              <a:ext cx="8424936" cy="1368152"/>
            </a:xfrm>
            <a:prstGeom prst="roundRect">
              <a:avLst/>
            </a:prstGeom>
            <a:noFill/>
            <a:ln w="28575">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5" name="Rounded Rectangle 54"/>
            <p:cNvSpPr/>
            <p:nvPr/>
          </p:nvSpPr>
          <p:spPr>
            <a:xfrm>
              <a:off x="3347864" y="3717032"/>
              <a:ext cx="1368152" cy="1224136"/>
            </a:xfrm>
            <a:prstGeom prst="roundRect">
              <a:avLst/>
            </a:prstGeom>
            <a:noFill/>
            <a:ln w="28575">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Rounded Rectangle 55"/>
            <p:cNvSpPr/>
            <p:nvPr/>
          </p:nvSpPr>
          <p:spPr>
            <a:xfrm>
              <a:off x="3347864" y="5157192"/>
              <a:ext cx="1368152" cy="1224136"/>
            </a:xfrm>
            <a:prstGeom prst="roundRect">
              <a:avLst/>
            </a:prstGeom>
            <a:noFill/>
            <a:ln w="28575">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TextBox 56"/>
            <p:cNvSpPr txBox="1"/>
            <p:nvPr/>
          </p:nvSpPr>
          <p:spPr>
            <a:xfrm>
              <a:off x="575556" y="4437112"/>
              <a:ext cx="2412268" cy="553998"/>
            </a:xfrm>
            <a:prstGeom prst="rect">
              <a:avLst/>
            </a:prstGeom>
            <a:noFill/>
          </p:spPr>
          <p:txBody>
            <a:bodyPr wrap="square" rtlCol="0">
              <a:spAutoFit/>
            </a:bodyPr>
            <a:lstStyle/>
            <a:p>
              <a:pPr algn="ctr"/>
              <a:r>
                <a:rPr lang="ro-RO" sz="1000" dirty="0">
                  <a:latin typeface="Verdana" panose="020B0604030504040204" pitchFamily="34" charset="0"/>
                  <a:ea typeface="Verdana" panose="020B0604030504040204" pitchFamily="34" charset="0"/>
                  <a:cs typeface="Verdana" panose="020B0604030504040204" pitchFamily="34" charset="0"/>
                </a:rPr>
                <a:t>Producător/importato</a:t>
              </a:r>
              <a:r>
                <a:rPr lang="en-US" sz="1000" dirty="0">
                  <a:latin typeface="Verdana" panose="020B0604030504040204" pitchFamily="34" charset="0"/>
                  <a:ea typeface="Verdana" panose="020B0604030504040204" pitchFamily="34" charset="0"/>
                  <a:cs typeface="Verdana" panose="020B0604030504040204" pitchFamily="34" charset="0"/>
                </a:rPr>
                <a:t>r</a:t>
              </a:r>
              <a:r>
                <a:rPr lang="en-GB" sz="1000" dirty="0">
                  <a:latin typeface="Verdana" panose="020B0604030504040204" pitchFamily="34" charset="0"/>
                  <a:ea typeface="Verdana" panose="020B0604030504040204" pitchFamily="34" charset="0"/>
                  <a:cs typeface="Verdana" panose="020B0604030504040204" pitchFamily="34" charset="0"/>
                </a:rPr>
                <a:t> </a:t>
              </a:r>
            </a:p>
            <a:p>
              <a:pPr algn="ctr"/>
              <a:r>
                <a:rPr lang="ro-RO" sz="1000" dirty="0" err="1">
                  <a:latin typeface="Verdana" panose="020B0604030504040204" pitchFamily="34" charset="0"/>
                  <a:ea typeface="Verdana" panose="020B0604030504040204" pitchFamily="34" charset="0"/>
                  <a:cs typeface="Verdana" panose="020B0604030504040204" pitchFamily="34" charset="0"/>
                </a:rPr>
                <a:t>Aplicant</a:t>
              </a:r>
              <a:r>
                <a:rPr lang="ro-RO" sz="1000" dirty="0">
                  <a:latin typeface="Verdana" panose="020B0604030504040204" pitchFamily="34" charset="0"/>
                  <a:ea typeface="Verdana" panose="020B0604030504040204" pitchFamily="34" charset="0"/>
                  <a:cs typeface="Verdana" panose="020B0604030504040204" pitchFamily="34" charset="0"/>
                </a:rPr>
                <a:t> imediat după furnizor</a:t>
              </a:r>
              <a:r>
                <a:rPr lang="en-GB" sz="1000" dirty="0">
                  <a:latin typeface="Verdana" panose="020B0604030504040204" pitchFamily="34" charset="0"/>
                  <a:ea typeface="Verdana" panose="020B0604030504040204" pitchFamily="34" charset="0"/>
                  <a:cs typeface="Verdana" panose="020B0604030504040204" pitchFamily="34" charset="0"/>
                </a:rPr>
                <a:t>.</a:t>
              </a:r>
            </a:p>
            <a:p>
              <a:pPr algn="ctr"/>
              <a:r>
                <a:rPr lang="ro-RO" sz="1000" dirty="0">
                  <a:latin typeface="Verdana" panose="020B0604030504040204" pitchFamily="34" charset="0"/>
                  <a:ea typeface="Verdana" panose="020B0604030504040204" pitchFamily="34" charset="0"/>
                  <a:cs typeface="Verdana" panose="020B0604030504040204" pitchFamily="34" charset="0"/>
                </a:rPr>
                <a:t>P/I nu o utilizează el însuşi</a:t>
              </a:r>
              <a:endParaRPr lang="en-GB" sz="1000" dirty="0">
                <a:latin typeface="Verdana" panose="020B0604030504040204" pitchFamily="34" charset="0"/>
                <a:ea typeface="Verdana" panose="020B0604030504040204" pitchFamily="34" charset="0"/>
                <a:cs typeface="Verdana" panose="020B0604030504040204" pitchFamily="34" charset="0"/>
              </a:endParaRPr>
            </a:p>
          </p:txBody>
        </p:sp>
        <p:cxnSp>
          <p:nvCxnSpPr>
            <p:cNvPr id="59" name="Straight Arrow Connector 58"/>
            <p:cNvCxnSpPr/>
            <p:nvPr/>
          </p:nvCxnSpPr>
          <p:spPr>
            <a:xfrm>
              <a:off x="2771800" y="2852936"/>
              <a:ext cx="432048" cy="0"/>
            </a:xfrm>
            <a:prstGeom prst="straightConnector1">
              <a:avLst/>
            </a:prstGeom>
            <a:ln w="28575">
              <a:solidFill>
                <a:srgbClr val="008BC8"/>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flipH="1">
              <a:off x="2771800" y="4293096"/>
              <a:ext cx="432048" cy="0"/>
            </a:xfrm>
            <a:prstGeom prst="straightConnector1">
              <a:avLst/>
            </a:prstGeom>
            <a:ln w="28575">
              <a:solidFill>
                <a:srgbClr val="008BC8"/>
              </a:solidFill>
              <a:tailEnd type="arrow"/>
            </a:ln>
          </p:spPr>
          <p:style>
            <a:lnRef idx="1">
              <a:schemeClr val="accent1"/>
            </a:lnRef>
            <a:fillRef idx="0">
              <a:schemeClr val="accent1"/>
            </a:fillRef>
            <a:effectRef idx="0">
              <a:schemeClr val="accent1"/>
            </a:effectRef>
            <a:fontRef idx="minor">
              <a:schemeClr val="tx1"/>
            </a:fontRef>
          </p:style>
        </p:cxnSp>
        <p:pic>
          <p:nvPicPr>
            <p:cNvPr id="62" name="Picture 6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72594" y="3781259"/>
              <a:ext cx="499606" cy="727861"/>
            </a:xfrm>
            <a:prstGeom prst="rect">
              <a:avLst/>
            </a:prstGeom>
          </p:spPr>
        </p:pic>
        <p:cxnSp>
          <p:nvCxnSpPr>
            <p:cNvPr id="63" name="Straight Arrow Connector 62"/>
            <p:cNvCxnSpPr/>
            <p:nvPr/>
          </p:nvCxnSpPr>
          <p:spPr>
            <a:xfrm flipH="1">
              <a:off x="2771800" y="5805264"/>
              <a:ext cx="432048" cy="0"/>
            </a:xfrm>
            <a:prstGeom prst="straightConnector1">
              <a:avLst/>
            </a:prstGeom>
            <a:ln w="28575">
              <a:solidFill>
                <a:srgbClr val="008BC8"/>
              </a:solidFill>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a:off x="5004048" y="2852936"/>
              <a:ext cx="432048" cy="0"/>
            </a:xfrm>
            <a:prstGeom prst="straightConnector1">
              <a:avLst/>
            </a:prstGeom>
            <a:ln w="28575">
              <a:solidFill>
                <a:srgbClr val="008BC8"/>
              </a:solidFill>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a:off x="5004048" y="4293096"/>
              <a:ext cx="432048" cy="0"/>
            </a:xfrm>
            <a:prstGeom prst="straightConnector1">
              <a:avLst/>
            </a:prstGeom>
            <a:ln w="28575">
              <a:solidFill>
                <a:srgbClr val="008BC8"/>
              </a:solidFill>
              <a:tailEnd type="arrow"/>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a:off x="6732240" y="2852936"/>
              <a:ext cx="432048" cy="0"/>
            </a:xfrm>
            <a:prstGeom prst="straightConnector1">
              <a:avLst/>
            </a:prstGeom>
            <a:ln w="28575">
              <a:solidFill>
                <a:srgbClr val="008BC8"/>
              </a:solidFill>
              <a:tailEnd type="arrow"/>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a:off x="6732240" y="4293096"/>
              <a:ext cx="432048" cy="0"/>
            </a:xfrm>
            <a:prstGeom prst="straightConnector1">
              <a:avLst/>
            </a:prstGeom>
            <a:ln w="28575">
              <a:solidFill>
                <a:srgbClr val="008BC8"/>
              </a:solidFill>
              <a:tailEnd type="arrow"/>
            </a:ln>
          </p:spPr>
          <p:style>
            <a:lnRef idx="1">
              <a:schemeClr val="accent1"/>
            </a:lnRef>
            <a:fillRef idx="0">
              <a:schemeClr val="accent1"/>
            </a:fillRef>
            <a:effectRef idx="0">
              <a:schemeClr val="accent1"/>
            </a:effectRef>
            <a:fontRef idx="minor">
              <a:schemeClr val="tx1"/>
            </a:fontRef>
          </p:style>
        </p:cxnSp>
        <p:sp>
          <p:nvSpPr>
            <p:cNvPr id="69" name="TextBox 68"/>
            <p:cNvSpPr txBox="1"/>
            <p:nvPr/>
          </p:nvSpPr>
          <p:spPr>
            <a:xfrm>
              <a:off x="3131840" y="3100898"/>
              <a:ext cx="1872208" cy="246221"/>
            </a:xfrm>
            <a:prstGeom prst="rect">
              <a:avLst/>
            </a:prstGeom>
            <a:noFill/>
          </p:spPr>
          <p:txBody>
            <a:bodyPr wrap="square" rtlCol="0">
              <a:spAutoFit/>
            </a:bodyPr>
            <a:lstStyle/>
            <a:p>
              <a:pPr algn="ctr"/>
              <a:r>
                <a:rPr lang="en-GB" sz="1000" dirty="0" smtClean="0">
                  <a:latin typeface="Verdana" panose="020B0604030504040204" pitchFamily="34" charset="0"/>
                  <a:ea typeface="Verdana" panose="020B0604030504040204" pitchFamily="34" charset="0"/>
                  <a:cs typeface="Verdana" panose="020B0604030504040204" pitchFamily="34" charset="0"/>
                </a:rPr>
                <a:t>Formulator 1</a:t>
              </a:r>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70" name="TextBox 69"/>
            <p:cNvSpPr txBox="1"/>
            <p:nvPr/>
          </p:nvSpPr>
          <p:spPr>
            <a:xfrm>
              <a:off x="5220072" y="3110771"/>
              <a:ext cx="1872208" cy="246221"/>
            </a:xfrm>
            <a:prstGeom prst="rect">
              <a:avLst/>
            </a:prstGeom>
            <a:noFill/>
          </p:spPr>
          <p:txBody>
            <a:bodyPr wrap="square" rtlCol="0">
              <a:spAutoFit/>
            </a:bodyPr>
            <a:lstStyle/>
            <a:p>
              <a:pPr algn="ctr"/>
              <a:r>
                <a:rPr lang="en-GB" sz="1000" dirty="0" smtClean="0">
                  <a:latin typeface="Verdana" panose="020B0604030504040204" pitchFamily="34" charset="0"/>
                  <a:ea typeface="Verdana" panose="020B0604030504040204" pitchFamily="34" charset="0"/>
                  <a:cs typeface="Verdana" panose="020B0604030504040204" pitchFamily="34" charset="0"/>
                </a:rPr>
                <a:t>Formulator 2</a:t>
              </a:r>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71" name="TextBox 70"/>
            <p:cNvSpPr txBox="1"/>
            <p:nvPr/>
          </p:nvSpPr>
          <p:spPr>
            <a:xfrm>
              <a:off x="7164288" y="3110771"/>
              <a:ext cx="1872208" cy="246221"/>
            </a:xfrm>
            <a:prstGeom prst="rect">
              <a:avLst/>
            </a:prstGeom>
            <a:noFill/>
          </p:spPr>
          <p:txBody>
            <a:bodyPr wrap="square" rtlCol="0">
              <a:spAutoFit/>
            </a:bodyPr>
            <a:lstStyle/>
            <a:p>
              <a:pPr algn="ctr"/>
              <a:r>
                <a:rPr lang="en-GB" sz="1000" dirty="0" err="1" smtClean="0">
                  <a:latin typeface="Verdana" panose="020B0604030504040204" pitchFamily="34" charset="0"/>
                  <a:ea typeface="Verdana" panose="020B0604030504040204" pitchFamily="34" charset="0"/>
                  <a:cs typeface="Verdana" panose="020B0604030504040204" pitchFamily="34" charset="0"/>
                </a:rPr>
                <a:t>Utilizator</a:t>
              </a:r>
              <a:r>
                <a:rPr lang="en-GB" sz="1000" dirty="0" smtClean="0">
                  <a:latin typeface="Verdana" panose="020B0604030504040204" pitchFamily="34" charset="0"/>
                  <a:ea typeface="Verdana" panose="020B0604030504040204" pitchFamily="34" charset="0"/>
                  <a:cs typeface="Verdana" panose="020B0604030504040204" pitchFamily="34" charset="0"/>
                </a:rPr>
                <a:t> final</a:t>
              </a:r>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72" name="TextBox 71"/>
            <p:cNvSpPr txBox="1"/>
            <p:nvPr/>
          </p:nvSpPr>
          <p:spPr>
            <a:xfrm>
              <a:off x="3131840" y="4478923"/>
              <a:ext cx="1872208" cy="400110"/>
            </a:xfrm>
            <a:prstGeom prst="rect">
              <a:avLst/>
            </a:prstGeom>
            <a:noFill/>
          </p:spPr>
          <p:txBody>
            <a:bodyPr wrap="square" rtlCol="0">
              <a:spAutoFit/>
            </a:bodyPr>
            <a:lstStyle/>
            <a:p>
              <a:pPr algn="ctr"/>
              <a:r>
                <a:rPr lang="en-GB" sz="1000" dirty="0" smtClean="0">
                  <a:latin typeface="Verdana" panose="020B0604030504040204" pitchFamily="34" charset="0"/>
                  <a:ea typeface="Verdana" panose="020B0604030504040204" pitchFamily="34" charset="0"/>
                  <a:cs typeface="Verdana" panose="020B0604030504040204" pitchFamily="34" charset="0"/>
                </a:rPr>
                <a:t>Formulator 1</a:t>
              </a:r>
            </a:p>
            <a:p>
              <a:pPr algn="ctr"/>
              <a:r>
                <a:rPr lang="en-GB" sz="1000" dirty="0" smtClean="0">
                  <a:latin typeface="Verdana" panose="020B0604030504040204" pitchFamily="34" charset="0"/>
                  <a:ea typeface="Verdana" panose="020B0604030504040204" pitchFamily="34" charset="0"/>
                  <a:cs typeface="Verdana" panose="020B0604030504040204" pitchFamily="34" charset="0"/>
                </a:rPr>
                <a:t>(</a:t>
              </a:r>
              <a:r>
                <a:rPr lang="en-GB" sz="1000" dirty="0" err="1" smtClean="0">
                  <a:latin typeface="Verdana" panose="020B0604030504040204" pitchFamily="34" charset="0"/>
                  <a:ea typeface="Verdana" panose="020B0604030504040204" pitchFamily="34" charset="0"/>
                  <a:cs typeface="Verdana" panose="020B0604030504040204" pitchFamily="34" charset="0"/>
                </a:rPr>
                <a:t>aplicant</a:t>
              </a:r>
              <a:r>
                <a:rPr lang="en-GB" sz="1000" dirty="0" smtClean="0">
                  <a:latin typeface="Verdana" panose="020B0604030504040204" pitchFamily="34" charset="0"/>
                  <a:ea typeface="Verdana" panose="020B0604030504040204" pitchFamily="34" charset="0"/>
                  <a:cs typeface="Verdana" panose="020B0604030504040204" pitchFamily="34" charset="0"/>
                </a:rPr>
                <a:t>)</a:t>
              </a:r>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73" name="TextBox 72"/>
            <p:cNvSpPr txBox="1"/>
            <p:nvPr/>
          </p:nvSpPr>
          <p:spPr>
            <a:xfrm>
              <a:off x="5220072" y="4478923"/>
              <a:ext cx="1872208" cy="246221"/>
            </a:xfrm>
            <a:prstGeom prst="rect">
              <a:avLst/>
            </a:prstGeom>
            <a:noFill/>
          </p:spPr>
          <p:txBody>
            <a:bodyPr wrap="square" rtlCol="0">
              <a:spAutoFit/>
            </a:bodyPr>
            <a:lstStyle/>
            <a:p>
              <a:pPr algn="ctr"/>
              <a:r>
                <a:rPr lang="en-GB" sz="1000" dirty="0" smtClean="0">
                  <a:latin typeface="Verdana" panose="020B0604030504040204" pitchFamily="34" charset="0"/>
                  <a:ea typeface="Verdana" panose="020B0604030504040204" pitchFamily="34" charset="0"/>
                  <a:cs typeface="Verdana" panose="020B0604030504040204" pitchFamily="34" charset="0"/>
                </a:rPr>
                <a:t>Formulator 2</a:t>
              </a:r>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75" name="TextBox 74"/>
            <p:cNvSpPr txBox="1"/>
            <p:nvPr/>
          </p:nvSpPr>
          <p:spPr>
            <a:xfrm>
              <a:off x="7164288" y="4478923"/>
              <a:ext cx="1872208" cy="246221"/>
            </a:xfrm>
            <a:prstGeom prst="rect">
              <a:avLst/>
            </a:prstGeom>
            <a:noFill/>
          </p:spPr>
          <p:txBody>
            <a:bodyPr wrap="square" rtlCol="0">
              <a:spAutoFit/>
            </a:bodyPr>
            <a:lstStyle/>
            <a:p>
              <a:pPr algn="ctr"/>
              <a:r>
                <a:rPr lang="en-GB" sz="1000" dirty="0" err="1" smtClean="0">
                  <a:latin typeface="Verdana" panose="020B0604030504040204" pitchFamily="34" charset="0"/>
                  <a:ea typeface="Verdana" panose="020B0604030504040204" pitchFamily="34" charset="0"/>
                  <a:cs typeface="Verdana" panose="020B0604030504040204" pitchFamily="34" charset="0"/>
                </a:rPr>
                <a:t>Utilizator</a:t>
              </a:r>
              <a:r>
                <a:rPr lang="en-GB" sz="1000" dirty="0" smtClean="0">
                  <a:latin typeface="Verdana" panose="020B0604030504040204" pitchFamily="34" charset="0"/>
                  <a:ea typeface="Verdana" panose="020B0604030504040204" pitchFamily="34" charset="0"/>
                  <a:cs typeface="Verdana" panose="020B0604030504040204" pitchFamily="34" charset="0"/>
                </a:rPr>
                <a:t> final</a:t>
              </a:r>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76" name="TextBox 75"/>
            <p:cNvSpPr txBox="1"/>
            <p:nvPr/>
          </p:nvSpPr>
          <p:spPr>
            <a:xfrm>
              <a:off x="3131840" y="5981218"/>
              <a:ext cx="1872208" cy="400110"/>
            </a:xfrm>
            <a:prstGeom prst="rect">
              <a:avLst/>
            </a:prstGeom>
            <a:noFill/>
          </p:spPr>
          <p:txBody>
            <a:bodyPr wrap="square" rtlCol="0">
              <a:spAutoFit/>
            </a:bodyPr>
            <a:lstStyle/>
            <a:p>
              <a:pPr algn="ctr"/>
              <a:r>
                <a:rPr lang="en-GB" sz="1000" dirty="0" err="1" smtClean="0">
                  <a:latin typeface="Verdana" panose="020B0604030504040204" pitchFamily="34" charset="0"/>
                  <a:ea typeface="Verdana" panose="020B0604030504040204" pitchFamily="34" charset="0"/>
                  <a:cs typeface="Verdana" panose="020B0604030504040204" pitchFamily="34" charset="0"/>
                </a:rPr>
                <a:t>Utilizator</a:t>
              </a:r>
              <a:r>
                <a:rPr lang="en-GB" sz="1000" dirty="0" smtClean="0">
                  <a:latin typeface="Verdana" panose="020B0604030504040204" pitchFamily="34" charset="0"/>
                  <a:ea typeface="Verdana" panose="020B0604030504040204" pitchFamily="34" charset="0"/>
                  <a:cs typeface="Verdana" panose="020B0604030504040204" pitchFamily="34" charset="0"/>
                </a:rPr>
                <a:t> final</a:t>
              </a:r>
            </a:p>
            <a:p>
              <a:pPr algn="ctr"/>
              <a:r>
                <a:rPr lang="en-GB" sz="1000" dirty="0" smtClean="0">
                  <a:latin typeface="Verdana" panose="020B0604030504040204" pitchFamily="34" charset="0"/>
                  <a:ea typeface="Verdana" panose="020B0604030504040204" pitchFamily="34" charset="0"/>
                  <a:cs typeface="Verdana" panose="020B0604030504040204" pitchFamily="34" charset="0"/>
                </a:rPr>
                <a:t>(</a:t>
              </a:r>
              <a:r>
                <a:rPr lang="en-GB" sz="1000" dirty="0" err="1" smtClean="0">
                  <a:latin typeface="Verdana" panose="020B0604030504040204" pitchFamily="34" charset="0"/>
                  <a:ea typeface="Verdana" panose="020B0604030504040204" pitchFamily="34" charset="0"/>
                  <a:cs typeface="Verdana" panose="020B0604030504040204" pitchFamily="34" charset="0"/>
                </a:rPr>
                <a:t>aplicant</a:t>
              </a:r>
              <a:r>
                <a:rPr lang="en-GB" sz="1000" dirty="0" smtClean="0">
                  <a:latin typeface="Verdana" panose="020B0604030504040204" pitchFamily="34" charset="0"/>
                  <a:ea typeface="Verdana" panose="020B0604030504040204" pitchFamily="34" charset="0"/>
                  <a:cs typeface="Verdana" panose="020B0604030504040204" pitchFamily="34" charset="0"/>
                </a:rPr>
                <a:t>)</a:t>
              </a:r>
              <a:endParaRPr lang="en-GB" sz="1000" dirty="0">
                <a:latin typeface="Verdana" panose="020B0604030504040204" pitchFamily="34" charset="0"/>
                <a:ea typeface="Verdana" panose="020B0604030504040204" pitchFamily="34" charset="0"/>
                <a:cs typeface="Verdana" panose="020B0604030504040204" pitchFamily="34" charset="0"/>
              </a:endParaRPr>
            </a:p>
          </p:txBody>
        </p:sp>
        <p:pic>
          <p:nvPicPr>
            <p:cNvPr id="78" name="Picture 7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601353" y="5254538"/>
              <a:ext cx="898639" cy="766750"/>
            </a:xfrm>
            <a:prstGeom prst="rect">
              <a:avLst/>
            </a:prstGeom>
          </p:spPr>
        </p:pic>
        <p:pic>
          <p:nvPicPr>
            <p:cNvPr id="79" name="Picture 7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611274" y="3768664"/>
              <a:ext cx="888718" cy="758284"/>
            </a:xfrm>
            <a:prstGeom prst="rect">
              <a:avLst/>
            </a:prstGeom>
          </p:spPr>
        </p:pic>
        <p:pic>
          <p:nvPicPr>
            <p:cNvPr id="80" name="Picture 7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403648" y="2352487"/>
              <a:ext cx="888718" cy="758284"/>
            </a:xfrm>
            <a:prstGeom prst="rect">
              <a:avLst/>
            </a:prstGeom>
          </p:spPr>
        </p:pic>
        <p:pic>
          <p:nvPicPr>
            <p:cNvPr id="81" name="Picture 8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524328" y="2348880"/>
              <a:ext cx="892154" cy="750949"/>
            </a:xfrm>
            <a:prstGeom prst="rect">
              <a:avLst/>
            </a:prstGeom>
          </p:spPr>
        </p:pic>
        <p:pic>
          <p:nvPicPr>
            <p:cNvPr id="82" name="Picture 8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524328" y="3758171"/>
              <a:ext cx="892154" cy="750949"/>
            </a:xfrm>
            <a:prstGeom prst="rect">
              <a:avLst/>
            </a:prstGeom>
          </p:spPr>
        </p:pic>
      </p:grpSp>
      <p:sp>
        <p:nvSpPr>
          <p:cNvPr id="60" name="TextBox 59"/>
          <p:cNvSpPr txBox="1"/>
          <p:nvPr/>
        </p:nvSpPr>
        <p:spPr>
          <a:xfrm>
            <a:off x="683568" y="5978023"/>
            <a:ext cx="2412268" cy="553998"/>
          </a:xfrm>
          <a:prstGeom prst="rect">
            <a:avLst/>
          </a:prstGeom>
          <a:noFill/>
        </p:spPr>
        <p:txBody>
          <a:bodyPr wrap="square" rtlCol="0">
            <a:spAutoFit/>
          </a:bodyPr>
          <a:lstStyle/>
          <a:p>
            <a:pPr algn="ctr"/>
            <a:r>
              <a:rPr lang="ro-RO" sz="1000" dirty="0">
                <a:latin typeface="Verdana" panose="020B0604030504040204" pitchFamily="34" charset="0"/>
                <a:ea typeface="Verdana" panose="020B0604030504040204" pitchFamily="34" charset="0"/>
                <a:cs typeface="Verdana" panose="020B0604030504040204" pitchFamily="34" charset="0"/>
              </a:rPr>
              <a:t>Producător/importato</a:t>
            </a:r>
            <a:r>
              <a:rPr lang="en-US" sz="1000" dirty="0">
                <a:latin typeface="Verdana" panose="020B0604030504040204" pitchFamily="34" charset="0"/>
                <a:ea typeface="Verdana" panose="020B0604030504040204" pitchFamily="34" charset="0"/>
                <a:cs typeface="Verdana" panose="020B0604030504040204" pitchFamily="34" charset="0"/>
              </a:rPr>
              <a:t>r</a:t>
            </a:r>
            <a:r>
              <a:rPr lang="en-GB" sz="1000" dirty="0">
                <a:latin typeface="Verdana" panose="020B0604030504040204" pitchFamily="34" charset="0"/>
                <a:ea typeface="Verdana" panose="020B0604030504040204" pitchFamily="34" charset="0"/>
                <a:cs typeface="Verdana" panose="020B0604030504040204" pitchFamily="34" charset="0"/>
              </a:rPr>
              <a:t> </a:t>
            </a:r>
          </a:p>
          <a:p>
            <a:pPr algn="ctr"/>
            <a:r>
              <a:rPr lang="ro-RO" sz="1000" dirty="0" err="1">
                <a:latin typeface="Verdana" panose="020B0604030504040204" pitchFamily="34" charset="0"/>
                <a:ea typeface="Verdana" panose="020B0604030504040204" pitchFamily="34" charset="0"/>
                <a:cs typeface="Verdana" panose="020B0604030504040204" pitchFamily="34" charset="0"/>
              </a:rPr>
              <a:t>Aplicant</a:t>
            </a:r>
            <a:r>
              <a:rPr lang="ro-RO" sz="1000" dirty="0">
                <a:latin typeface="Verdana" panose="020B0604030504040204" pitchFamily="34" charset="0"/>
                <a:ea typeface="Verdana" panose="020B0604030504040204" pitchFamily="34" charset="0"/>
                <a:cs typeface="Verdana" panose="020B0604030504040204" pitchFamily="34" charset="0"/>
              </a:rPr>
              <a:t> imediat după furnizor</a:t>
            </a:r>
            <a:r>
              <a:rPr lang="en-GB" sz="1000" dirty="0">
                <a:latin typeface="Verdana" panose="020B0604030504040204" pitchFamily="34" charset="0"/>
                <a:ea typeface="Verdana" panose="020B0604030504040204" pitchFamily="34" charset="0"/>
                <a:cs typeface="Verdana" panose="020B0604030504040204" pitchFamily="34" charset="0"/>
              </a:rPr>
              <a:t>.</a:t>
            </a:r>
          </a:p>
          <a:p>
            <a:pPr algn="ctr"/>
            <a:r>
              <a:rPr lang="ro-RO" sz="1000" dirty="0">
                <a:latin typeface="Verdana" panose="020B0604030504040204" pitchFamily="34" charset="0"/>
                <a:ea typeface="Verdana" panose="020B0604030504040204" pitchFamily="34" charset="0"/>
                <a:cs typeface="Verdana" panose="020B0604030504040204" pitchFamily="34" charset="0"/>
              </a:rPr>
              <a:t>P/I nu o utilizează el însuşi</a:t>
            </a:r>
            <a:endParaRPr lang="en-GB" sz="10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53862995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332655"/>
            <a:ext cx="7772400" cy="1080121"/>
          </a:xfrm>
        </p:spPr>
        <p:txBody>
          <a:bodyPr>
            <a:noAutofit/>
          </a:bodyPr>
          <a:lstStyle/>
          <a:p>
            <a:pPr lvl="0" algn="l"/>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Acoperirea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lanţului de aprovizionare</a:t>
            </a:r>
            <a:r>
              <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rPr>
              <a:t/>
            </a:r>
            <a:br>
              <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rPr>
            </a:br>
            <a:endParaRPr lang="en-GB"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36</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grpSp>
        <p:nvGrpSpPr>
          <p:cNvPr id="5" name="Group 4"/>
          <p:cNvGrpSpPr/>
          <p:nvPr/>
        </p:nvGrpSpPr>
        <p:grpSpPr>
          <a:xfrm>
            <a:off x="403363" y="1549549"/>
            <a:ext cx="8712968" cy="3888432"/>
            <a:chOff x="323528" y="1052736"/>
            <a:chExt cx="8712968" cy="3888432"/>
          </a:xfrm>
        </p:grpSpPr>
        <p:sp>
          <p:nvSpPr>
            <p:cNvPr id="3" name="Rounded Rectangle 2"/>
            <p:cNvSpPr/>
            <p:nvPr/>
          </p:nvSpPr>
          <p:spPr>
            <a:xfrm>
              <a:off x="323528" y="2132856"/>
              <a:ext cx="8424936" cy="1368152"/>
            </a:xfrm>
            <a:prstGeom prst="roundRect">
              <a:avLst/>
            </a:prstGeom>
            <a:noFill/>
            <a:ln w="28575">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Rounded Rectangle 12"/>
            <p:cNvSpPr/>
            <p:nvPr/>
          </p:nvSpPr>
          <p:spPr>
            <a:xfrm>
              <a:off x="323528" y="1052736"/>
              <a:ext cx="504056" cy="504056"/>
            </a:xfrm>
            <a:prstGeom prst="roundRect">
              <a:avLst/>
            </a:prstGeom>
            <a:noFill/>
            <a:ln w="28575">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p:cNvSpPr txBox="1"/>
            <p:nvPr/>
          </p:nvSpPr>
          <p:spPr>
            <a:xfrm>
              <a:off x="827584" y="1115452"/>
              <a:ext cx="1872208" cy="307777"/>
            </a:xfrm>
            <a:prstGeom prst="rect">
              <a:avLst/>
            </a:prstGeom>
            <a:noFill/>
          </p:spPr>
          <p:txBody>
            <a:bodyPr wrap="square" rtlCol="0">
              <a:spAutoFit/>
            </a:bodyPr>
            <a:lstStyle/>
            <a:p>
              <a:r>
                <a:rPr lang="en-GB" sz="1400" dirty="0" err="1" smtClean="0">
                  <a:latin typeface="Verdana" panose="020B0604030504040204" pitchFamily="34" charset="0"/>
                  <a:ea typeface="Verdana" panose="020B0604030504040204" pitchFamily="34" charset="0"/>
                  <a:cs typeface="Verdana" panose="020B0604030504040204" pitchFamily="34" charset="0"/>
                </a:rPr>
                <a:t>Aplicant</a:t>
              </a:r>
              <a:endParaRPr lang="en-GB" sz="1400" dirty="0">
                <a:latin typeface="Verdana" panose="020B0604030504040204" pitchFamily="34" charset="0"/>
                <a:ea typeface="Verdana" panose="020B0604030504040204" pitchFamily="34" charset="0"/>
                <a:cs typeface="Verdana" panose="020B0604030504040204" pitchFamily="34" charset="0"/>
              </a:endParaRPr>
            </a:p>
          </p:txBody>
        </p:sp>
        <p:cxnSp>
          <p:nvCxnSpPr>
            <p:cNvPr id="16" name="Straight Arrow Connector 15"/>
            <p:cNvCxnSpPr/>
            <p:nvPr/>
          </p:nvCxnSpPr>
          <p:spPr>
            <a:xfrm>
              <a:off x="2267744" y="1300118"/>
              <a:ext cx="648072" cy="0"/>
            </a:xfrm>
            <a:prstGeom prst="straightConnector1">
              <a:avLst/>
            </a:prstGeom>
            <a:ln w="28575">
              <a:solidFill>
                <a:srgbClr val="008BC8"/>
              </a:solidFill>
              <a:tailEnd type="arrow"/>
            </a:ln>
          </p:spPr>
          <p:style>
            <a:lnRef idx="1">
              <a:schemeClr val="accent1"/>
            </a:lnRef>
            <a:fillRef idx="0">
              <a:schemeClr val="accent1"/>
            </a:fillRef>
            <a:effectRef idx="0">
              <a:schemeClr val="accent1"/>
            </a:effectRef>
            <a:fontRef idx="minor">
              <a:schemeClr val="tx1"/>
            </a:fontRef>
          </p:style>
        </p:cxnSp>
        <p:grpSp>
          <p:nvGrpSpPr>
            <p:cNvPr id="4" name="Group 3"/>
            <p:cNvGrpSpPr/>
            <p:nvPr/>
          </p:nvGrpSpPr>
          <p:grpSpPr>
            <a:xfrm>
              <a:off x="5364088" y="1073705"/>
              <a:ext cx="688268" cy="447991"/>
              <a:chOff x="5364088" y="1073705"/>
              <a:chExt cx="688268" cy="447991"/>
            </a:xfrm>
          </p:grpSpPr>
          <p:cxnSp>
            <p:nvCxnSpPr>
              <p:cNvPr id="20" name="Straight Arrow Connector 19"/>
              <p:cNvCxnSpPr/>
              <p:nvPr/>
            </p:nvCxnSpPr>
            <p:spPr>
              <a:xfrm flipH="1">
                <a:off x="5364088" y="1298065"/>
                <a:ext cx="688268" cy="1488"/>
              </a:xfrm>
              <a:prstGeom prst="straightConnector1">
                <a:avLst/>
              </a:prstGeom>
              <a:ln w="28575">
                <a:solidFill>
                  <a:srgbClr val="E45E24"/>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5508104" y="1073705"/>
                <a:ext cx="544252" cy="447991"/>
              </a:xfrm>
              <a:prstGeom prst="line">
                <a:avLst/>
              </a:prstGeom>
              <a:ln w="28575">
                <a:solidFill>
                  <a:srgbClr val="E45E24"/>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5535724" y="1073705"/>
                <a:ext cx="476436" cy="447991"/>
              </a:xfrm>
              <a:prstGeom prst="line">
                <a:avLst/>
              </a:prstGeom>
              <a:ln w="28575">
                <a:solidFill>
                  <a:srgbClr val="E45E24"/>
                </a:solidFill>
              </a:ln>
            </p:spPr>
            <p:style>
              <a:lnRef idx="1">
                <a:schemeClr val="accent1"/>
              </a:lnRef>
              <a:fillRef idx="0">
                <a:schemeClr val="accent1"/>
              </a:fillRef>
              <a:effectRef idx="0">
                <a:schemeClr val="accent1"/>
              </a:effectRef>
              <a:fontRef idx="minor">
                <a:schemeClr val="tx1"/>
              </a:fontRef>
            </p:style>
          </p:cxnSp>
        </p:grpSp>
        <p:sp>
          <p:nvSpPr>
            <p:cNvPr id="36" name="TextBox 35"/>
            <p:cNvSpPr txBox="1"/>
            <p:nvPr/>
          </p:nvSpPr>
          <p:spPr>
            <a:xfrm>
              <a:off x="323528" y="2494637"/>
              <a:ext cx="648072" cy="646331"/>
            </a:xfrm>
            <a:prstGeom prst="rect">
              <a:avLst/>
            </a:prstGeom>
            <a:noFill/>
          </p:spPr>
          <p:txBody>
            <a:bodyPr wrap="square" rtlCol="0">
              <a:spAutoFit/>
            </a:bodyPr>
            <a:lstStyle/>
            <a:p>
              <a:pPr algn="ctr"/>
              <a:r>
                <a:rPr lang="en-GB" sz="36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D</a:t>
              </a:r>
              <a:endParaRPr lang="en-GB" sz="36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37" name="TextBox 36"/>
            <p:cNvSpPr txBox="1"/>
            <p:nvPr/>
          </p:nvSpPr>
          <p:spPr>
            <a:xfrm>
              <a:off x="323528" y="3933056"/>
              <a:ext cx="648072" cy="646331"/>
            </a:xfrm>
            <a:prstGeom prst="rect">
              <a:avLst/>
            </a:prstGeom>
            <a:noFill/>
          </p:spPr>
          <p:txBody>
            <a:bodyPr wrap="square" rtlCol="0">
              <a:spAutoFit/>
            </a:bodyPr>
            <a:lstStyle/>
            <a:p>
              <a:pPr algn="ctr"/>
              <a:r>
                <a:rPr lang="en-GB" sz="3600" b="1" dirty="0">
                  <a:solidFill>
                    <a:srgbClr val="008BC8"/>
                  </a:solidFill>
                  <a:latin typeface="Verdana" panose="020B0604030504040204" pitchFamily="34" charset="0"/>
                  <a:ea typeface="Verdana" panose="020B0604030504040204" pitchFamily="34" charset="0"/>
                  <a:cs typeface="Verdana" panose="020B0604030504040204" pitchFamily="34" charset="0"/>
                </a:rPr>
                <a:t>E</a:t>
              </a:r>
            </a:p>
          </p:txBody>
        </p:sp>
        <p:pic>
          <p:nvPicPr>
            <p:cNvPr id="42" name="Picture 4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73288" y="3739049"/>
              <a:ext cx="478432" cy="698063"/>
            </a:xfrm>
            <a:prstGeom prst="rect">
              <a:avLst/>
            </a:prstGeom>
          </p:spPr>
        </p:pic>
        <p:pic>
          <p:nvPicPr>
            <p:cNvPr id="51" name="Picture 5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79912" y="2358753"/>
              <a:ext cx="499606" cy="727861"/>
            </a:xfrm>
            <a:prstGeom prst="rect">
              <a:avLst/>
            </a:prstGeom>
          </p:spPr>
        </p:pic>
        <p:sp>
          <p:nvSpPr>
            <p:cNvPr id="53" name="Rounded Rectangle 52"/>
            <p:cNvSpPr/>
            <p:nvPr/>
          </p:nvSpPr>
          <p:spPr>
            <a:xfrm>
              <a:off x="323528" y="3573016"/>
              <a:ext cx="8424936" cy="1368152"/>
            </a:xfrm>
            <a:prstGeom prst="roundRect">
              <a:avLst/>
            </a:prstGeom>
            <a:noFill/>
            <a:ln w="28575">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2" name="Picture 6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72594" y="3781259"/>
              <a:ext cx="499606" cy="727861"/>
            </a:xfrm>
            <a:prstGeom prst="rect">
              <a:avLst/>
            </a:prstGeom>
          </p:spPr>
        </p:pic>
        <p:cxnSp>
          <p:nvCxnSpPr>
            <p:cNvPr id="67" name="Straight Arrow Connector 66"/>
            <p:cNvCxnSpPr/>
            <p:nvPr/>
          </p:nvCxnSpPr>
          <p:spPr>
            <a:xfrm>
              <a:off x="6876256" y="2780928"/>
              <a:ext cx="432048" cy="0"/>
            </a:xfrm>
            <a:prstGeom prst="straightConnector1">
              <a:avLst/>
            </a:prstGeom>
            <a:ln w="28575">
              <a:solidFill>
                <a:srgbClr val="008BC8"/>
              </a:solidFill>
              <a:tailEnd type="arrow"/>
            </a:ln>
          </p:spPr>
          <p:style>
            <a:lnRef idx="1">
              <a:schemeClr val="accent1"/>
            </a:lnRef>
            <a:fillRef idx="0">
              <a:schemeClr val="accent1"/>
            </a:fillRef>
            <a:effectRef idx="0">
              <a:schemeClr val="accent1"/>
            </a:effectRef>
            <a:fontRef idx="minor">
              <a:schemeClr val="tx1"/>
            </a:fontRef>
          </p:style>
        </p:cxnSp>
        <p:sp>
          <p:nvSpPr>
            <p:cNvPr id="69" name="TextBox 68"/>
            <p:cNvSpPr txBox="1"/>
            <p:nvPr/>
          </p:nvSpPr>
          <p:spPr>
            <a:xfrm>
              <a:off x="3131840" y="3110771"/>
              <a:ext cx="1872208" cy="246221"/>
            </a:xfrm>
            <a:prstGeom prst="rect">
              <a:avLst/>
            </a:prstGeom>
            <a:noFill/>
          </p:spPr>
          <p:txBody>
            <a:bodyPr wrap="square" rtlCol="0">
              <a:spAutoFit/>
            </a:bodyPr>
            <a:lstStyle/>
            <a:p>
              <a:pPr algn="ctr"/>
              <a:r>
                <a:rPr lang="en-GB" sz="1000" dirty="0" smtClean="0">
                  <a:latin typeface="Verdana" panose="020B0604030504040204" pitchFamily="34" charset="0"/>
                  <a:ea typeface="Verdana" panose="020B0604030504040204" pitchFamily="34" charset="0"/>
                  <a:cs typeface="Verdana" panose="020B0604030504040204" pitchFamily="34" charset="0"/>
                </a:rPr>
                <a:t>Formulator 1</a:t>
              </a:r>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70" name="TextBox 69"/>
            <p:cNvSpPr txBox="1"/>
            <p:nvPr/>
          </p:nvSpPr>
          <p:spPr>
            <a:xfrm>
              <a:off x="5220072" y="3038763"/>
              <a:ext cx="1872208" cy="400110"/>
            </a:xfrm>
            <a:prstGeom prst="rect">
              <a:avLst/>
            </a:prstGeom>
            <a:noFill/>
          </p:spPr>
          <p:txBody>
            <a:bodyPr wrap="square" rtlCol="0">
              <a:spAutoFit/>
            </a:bodyPr>
            <a:lstStyle/>
            <a:p>
              <a:pPr algn="ctr"/>
              <a:r>
                <a:rPr lang="en-GB" sz="1000" dirty="0" smtClean="0">
                  <a:latin typeface="Verdana" panose="020B0604030504040204" pitchFamily="34" charset="0"/>
                  <a:ea typeface="Verdana" panose="020B0604030504040204" pitchFamily="34" charset="0"/>
                  <a:cs typeface="Verdana" panose="020B0604030504040204" pitchFamily="34" charset="0"/>
                </a:rPr>
                <a:t>Formulator 2</a:t>
              </a:r>
            </a:p>
            <a:p>
              <a:pPr algn="ctr"/>
              <a:r>
                <a:rPr lang="en-GB" sz="1000" dirty="0" smtClean="0">
                  <a:latin typeface="Verdana" panose="020B0604030504040204" pitchFamily="34" charset="0"/>
                  <a:ea typeface="Verdana" panose="020B0604030504040204" pitchFamily="34" charset="0"/>
                  <a:cs typeface="Verdana" panose="020B0604030504040204" pitchFamily="34" charset="0"/>
                </a:rPr>
                <a:t>(</a:t>
              </a:r>
              <a:r>
                <a:rPr lang="en-GB" sz="1000" dirty="0" err="1" smtClean="0">
                  <a:latin typeface="Verdana" panose="020B0604030504040204" pitchFamily="34" charset="0"/>
                  <a:ea typeface="Verdana" panose="020B0604030504040204" pitchFamily="34" charset="0"/>
                  <a:cs typeface="Verdana" panose="020B0604030504040204" pitchFamily="34" charset="0"/>
                </a:rPr>
                <a:t>aplicant</a:t>
              </a:r>
              <a:r>
                <a:rPr lang="en-GB" sz="1000" dirty="0" smtClean="0">
                  <a:latin typeface="Verdana" panose="020B0604030504040204" pitchFamily="34" charset="0"/>
                  <a:ea typeface="Verdana" panose="020B0604030504040204" pitchFamily="34" charset="0"/>
                  <a:cs typeface="Verdana" panose="020B0604030504040204" pitchFamily="34" charset="0"/>
                </a:rPr>
                <a:t>)</a:t>
              </a:r>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71" name="TextBox 70"/>
            <p:cNvSpPr txBox="1"/>
            <p:nvPr/>
          </p:nvSpPr>
          <p:spPr>
            <a:xfrm>
              <a:off x="7164288" y="3038763"/>
              <a:ext cx="1872208" cy="246221"/>
            </a:xfrm>
            <a:prstGeom prst="rect">
              <a:avLst/>
            </a:prstGeom>
            <a:noFill/>
          </p:spPr>
          <p:txBody>
            <a:bodyPr wrap="square" rtlCol="0">
              <a:spAutoFit/>
            </a:bodyPr>
            <a:lstStyle/>
            <a:p>
              <a:pPr algn="ctr"/>
              <a:r>
                <a:rPr lang="en-GB" sz="1000" dirty="0" err="1" smtClean="0">
                  <a:latin typeface="Verdana" panose="020B0604030504040204" pitchFamily="34" charset="0"/>
                  <a:ea typeface="Verdana" panose="020B0604030504040204" pitchFamily="34" charset="0"/>
                  <a:cs typeface="Verdana" panose="020B0604030504040204" pitchFamily="34" charset="0"/>
                </a:rPr>
                <a:t>Utilizator</a:t>
              </a:r>
              <a:r>
                <a:rPr lang="en-GB" sz="1000" dirty="0" smtClean="0">
                  <a:latin typeface="Verdana" panose="020B0604030504040204" pitchFamily="34" charset="0"/>
                  <a:ea typeface="Verdana" panose="020B0604030504040204" pitchFamily="34" charset="0"/>
                  <a:cs typeface="Verdana" panose="020B0604030504040204" pitchFamily="34" charset="0"/>
                </a:rPr>
                <a:t> final</a:t>
              </a:r>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72" name="TextBox 71"/>
            <p:cNvSpPr txBox="1"/>
            <p:nvPr/>
          </p:nvSpPr>
          <p:spPr>
            <a:xfrm>
              <a:off x="3131840" y="4478923"/>
              <a:ext cx="1872208" cy="246221"/>
            </a:xfrm>
            <a:prstGeom prst="rect">
              <a:avLst/>
            </a:prstGeom>
            <a:noFill/>
          </p:spPr>
          <p:txBody>
            <a:bodyPr wrap="square" rtlCol="0">
              <a:spAutoFit/>
            </a:bodyPr>
            <a:lstStyle/>
            <a:p>
              <a:pPr algn="ctr"/>
              <a:r>
                <a:rPr lang="en-GB" sz="1000" dirty="0" smtClean="0">
                  <a:latin typeface="Verdana" panose="020B0604030504040204" pitchFamily="34" charset="0"/>
                  <a:ea typeface="Verdana" panose="020B0604030504040204" pitchFamily="34" charset="0"/>
                  <a:cs typeface="Verdana" panose="020B0604030504040204" pitchFamily="34" charset="0"/>
                </a:rPr>
                <a:t>Formulator 1</a:t>
              </a:r>
            </a:p>
          </p:txBody>
        </p:sp>
        <p:sp>
          <p:nvSpPr>
            <p:cNvPr id="73" name="TextBox 72"/>
            <p:cNvSpPr txBox="1"/>
            <p:nvPr/>
          </p:nvSpPr>
          <p:spPr>
            <a:xfrm>
              <a:off x="5220072" y="4478923"/>
              <a:ext cx="1872208" cy="246221"/>
            </a:xfrm>
            <a:prstGeom prst="rect">
              <a:avLst/>
            </a:prstGeom>
            <a:noFill/>
          </p:spPr>
          <p:txBody>
            <a:bodyPr wrap="square" rtlCol="0">
              <a:spAutoFit/>
            </a:bodyPr>
            <a:lstStyle/>
            <a:p>
              <a:pPr algn="ctr"/>
              <a:r>
                <a:rPr lang="en-GB" sz="1000" dirty="0" smtClean="0">
                  <a:latin typeface="Verdana" panose="020B0604030504040204" pitchFamily="34" charset="0"/>
                  <a:ea typeface="Verdana" panose="020B0604030504040204" pitchFamily="34" charset="0"/>
                  <a:cs typeface="Verdana" panose="020B0604030504040204" pitchFamily="34" charset="0"/>
                </a:rPr>
                <a:t>Formulator 2</a:t>
              </a:r>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75" name="TextBox 74"/>
            <p:cNvSpPr txBox="1"/>
            <p:nvPr/>
          </p:nvSpPr>
          <p:spPr>
            <a:xfrm>
              <a:off x="7092280" y="4469050"/>
              <a:ext cx="1872208" cy="400110"/>
            </a:xfrm>
            <a:prstGeom prst="rect">
              <a:avLst/>
            </a:prstGeom>
            <a:noFill/>
          </p:spPr>
          <p:txBody>
            <a:bodyPr wrap="square" rtlCol="0">
              <a:spAutoFit/>
            </a:bodyPr>
            <a:lstStyle/>
            <a:p>
              <a:pPr algn="ctr"/>
              <a:r>
                <a:rPr lang="en-GB" sz="1000" dirty="0" err="1" smtClean="0">
                  <a:latin typeface="Verdana" panose="020B0604030504040204" pitchFamily="34" charset="0"/>
                  <a:ea typeface="Verdana" panose="020B0604030504040204" pitchFamily="34" charset="0"/>
                  <a:cs typeface="Verdana" panose="020B0604030504040204" pitchFamily="34" charset="0"/>
                </a:rPr>
                <a:t>Utilizator</a:t>
              </a:r>
              <a:endParaRPr lang="en-GB" sz="1000" dirty="0" smtClean="0">
                <a:latin typeface="Verdana" panose="020B0604030504040204" pitchFamily="34" charset="0"/>
                <a:ea typeface="Verdana" panose="020B0604030504040204" pitchFamily="34" charset="0"/>
                <a:cs typeface="Verdana" panose="020B0604030504040204" pitchFamily="34" charset="0"/>
              </a:endParaRPr>
            </a:p>
            <a:p>
              <a:pPr algn="ctr"/>
              <a:r>
                <a:rPr lang="en-GB" sz="1000" dirty="0" smtClean="0">
                  <a:latin typeface="Verdana" panose="020B0604030504040204" pitchFamily="34" charset="0"/>
                  <a:ea typeface="Verdana" panose="020B0604030504040204" pitchFamily="34" charset="0"/>
                  <a:cs typeface="Verdana" panose="020B0604030504040204" pitchFamily="34" charset="0"/>
                </a:rPr>
                <a:t>(</a:t>
              </a:r>
              <a:r>
                <a:rPr lang="en-GB" sz="1000" dirty="0" err="1" smtClean="0">
                  <a:latin typeface="Verdana" panose="020B0604030504040204" pitchFamily="34" charset="0"/>
                  <a:ea typeface="Verdana" panose="020B0604030504040204" pitchFamily="34" charset="0"/>
                  <a:cs typeface="Verdana" panose="020B0604030504040204" pitchFamily="34" charset="0"/>
                </a:rPr>
                <a:t>aplicant</a:t>
              </a:r>
              <a:r>
                <a:rPr lang="en-GB" sz="1000" dirty="0" smtClean="0">
                  <a:latin typeface="Verdana" panose="020B0604030504040204" pitchFamily="34" charset="0"/>
                  <a:ea typeface="Verdana" panose="020B0604030504040204" pitchFamily="34" charset="0"/>
                  <a:cs typeface="Verdana" panose="020B0604030504040204" pitchFamily="34" charset="0"/>
                </a:rPr>
                <a:t>)</a:t>
              </a:r>
              <a:endParaRPr lang="en-GB" sz="1000" dirty="0">
                <a:latin typeface="Verdana" panose="020B0604030504040204" pitchFamily="34" charset="0"/>
                <a:ea typeface="Verdana" panose="020B0604030504040204" pitchFamily="34" charset="0"/>
                <a:cs typeface="Verdana" panose="020B0604030504040204" pitchFamily="34" charset="0"/>
              </a:endParaRPr>
            </a:p>
          </p:txBody>
        </p:sp>
        <p:pic>
          <p:nvPicPr>
            <p:cNvPr id="81" name="Picture 8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24328" y="2276872"/>
              <a:ext cx="892154" cy="750949"/>
            </a:xfrm>
            <a:prstGeom prst="rect">
              <a:avLst/>
            </a:prstGeom>
          </p:spPr>
        </p:pic>
        <p:pic>
          <p:nvPicPr>
            <p:cNvPr id="50" name="Picture 4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73288" y="2298889"/>
              <a:ext cx="478432" cy="698063"/>
            </a:xfrm>
            <a:prstGeom prst="rect">
              <a:avLst/>
            </a:prstGeom>
          </p:spPr>
        </p:pic>
        <p:grpSp>
          <p:nvGrpSpPr>
            <p:cNvPr id="60" name="Group 59"/>
            <p:cNvGrpSpPr/>
            <p:nvPr/>
          </p:nvGrpSpPr>
          <p:grpSpPr>
            <a:xfrm>
              <a:off x="2627784" y="2564904"/>
              <a:ext cx="688268" cy="447991"/>
              <a:chOff x="5364088" y="1073705"/>
              <a:chExt cx="688268" cy="447991"/>
            </a:xfrm>
          </p:grpSpPr>
          <p:cxnSp>
            <p:nvCxnSpPr>
              <p:cNvPr id="66" name="Straight Arrow Connector 65"/>
              <p:cNvCxnSpPr/>
              <p:nvPr/>
            </p:nvCxnSpPr>
            <p:spPr>
              <a:xfrm flipH="1">
                <a:off x="5364088" y="1298065"/>
                <a:ext cx="688268" cy="1488"/>
              </a:xfrm>
              <a:prstGeom prst="straightConnector1">
                <a:avLst/>
              </a:prstGeom>
              <a:ln w="28575">
                <a:solidFill>
                  <a:srgbClr val="E45E24"/>
                </a:solidFill>
                <a:tailEnd type="arrow"/>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5508104" y="1073705"/>
                <a:ext cx="544252" cy="447991"/>
              </a:xfrm>
              <a:prstGeom prst="line">
                <a:avLst/>
              </a:prstGeom>
              <a:ln w="28575">
                <a:solidFill>
                  <a:srgbClr val="E45E24"/>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V="1">
                <a:off x="5535724" y="1073705"/>
                <a:ext cx="476436" cy="447991"/>
              </a:xfrm>
              <a:prstGeom prst="line">
                <a:avLst/>
              </a:prstGeom>
              <a:ln w="28575">
                <a:solidFill>
                  <a:srgbClr val="E45E24"/>
                </a:solidFill>
              </a:ln>
            </p:spPr>
            <p:style>
              <a:lnRef idx="1">
                <a:schemeClr val="accent1"/>
              </a:lnRef>
              <a:fillRef idx="0">
                <a:schemeClr val="accent1"/>
              </a:fillRef>
              <a:effectRef idx="0">
                <a:schemeClr val="accent1"/>
              </a:effectRef>
              <a:fontRef idx="minor">
                <a:schemeClr val="tx1"/>
              </a:fontRef>
            </p:style>
          </p:cxnSp>
        </p:grpSp>
        <p:grpSp>
          <p:nvGrpSpPr>
            <p:cNvPr id="83" name="Group 82"/>
            <p:cNvGrpSpPr/>
            <p:nvPr/>
          </p:nvGrpSpPr>
          <p:grpSpPr>
            <a:xfrm>
              <a:off x="2627784" y="4005064"/>
              <a:ext cx="688268" cy="447991"/>
              <a:chOff x="5364088" y="1073705"/>
              <a:chExt cx="688268" cy="447991"/>
            </a:xfrm>
          </p:grpSpPr>
          <p:cxnSp>
            <p:nvCxnSpPr>
              <p:cNvPr id="84" name="Straight Arrow Connector 83"/>
              <p:cNvCxnSpPr/>
              <p:nvPr/>
            </p:nvCxnSpPr>
            <p:spPr>
              <a:xfrm flipH="1">
                <a:off x="5364088" y="1298065"/>
                <a:ext cx="688268" cy="1488"/>
              </a:xfrm>
              <a:prstGeom prst="straightConnector1">
                <a:avLst/>
              </a:prstGeom>
              <a:ln w="28575">
                <a:solidFill>
                  <a:srgbClr val="E45E24"/>
                </a:solidFill>
                <a:tailEnd type="arrow"/>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5508104" y="1073705"/>
                <a:ext cx="544252" cy="447991"/>
              </a:xfrm>
              <a:prstGeom prst="line">
                <a:avLst/>
              </a:prstGeom>
              <a:ln w="28575">
                <a:solidFill>
                  <a:srgbClr val="E45E24"/>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flipV="1">
                <a:off x="5535724" y="1073705"/>
                <a:ext cx="476436" cy="447991"/>
              </a:xfrm>
              <a:prstGeom prst="line">
                <a:avLst/>
              </a:prstGeom>
              <a:ln w="28575">
                <a:solidFill>
                  <a:srgbClr val="E45E24"/>
                </a:solidFill>
              </a:ln>
            </p:spPr>
            <p:style>
              <a:lnRef idx="1">
                <a:schemeClr val="accent1"/>
              </a:lnRef>
              <a:fillRef idx="0">
                <a:schemeClr val="accent1"/>
              </a:fillRef>
              <a:effectRef idx="0">
                <a:schemeClr val="accent1"/>
              </a:effectRef>
              <a:fontRef idx="minor">
                <a:schemeClr val="tx1"/>
              </a:fontRef>
            </p:style>
          </p:cxnSp>
        </p:grpSp>
        <p:pic>
          <p:nvPicPr>
            <p:cNvPr id="87" name="Picture 8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79912" y="3789040"/>
              <a:ext cx="499606" cy="727861"/>
            </a:xfrm>
            <a:prstGeom prst="rect">
              <a:avLst/>
            </a:prstGeom>
          </p:spPr>
        </p:pic>
        <p:grpSp>
          <p:nvGrpSpPr>
            <p:cNvPr id="88" name="Group 87"/>
            <p:cNvGrpSpPr/>
            <p:nvPr/>
          </p:nvGrpSpPr>
          <p:grpSpPr>
            <a:xfrm>
              <a:off x="4675820" y="2564904"/>
              <a:ext cx="688268" cy="447991"/>
              <a:chOff x="5364088" y="1073705"/>
              <a:chExt cx="688268" cy="447991"/>
            </a:xfrm>
          </p:grpSpPr>
          <p:cxnSp>
            <p:nvCxnSpPr>
              <p:cNvPr id="89" name="Straight Arrow Connector 88"/>
              <p:cNvCxnSpPr/>
              <p:nvPr/>
            </p:nvCxnSpPr>
            <p:spPr>
              <a:xfrm flipH="1">
                <a:off x="5364088" y="1298065"/>
                <a:ext cx="688268" cy="1488"/>
              </a:xfrm>
              <a:prstGeom prst="straightConnector1">
                <a:avLst/>
              </a:prstGeom>
              <a:ln w="28575">
                <a:solidFill>
                  <a:srgbClr val="E45E24"/>
                </a:solidFill>
                <a:tailEnd type="arrow"/>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5508104" y="1073705"/>
                <a:ext cx="544252" cy="447991"/>
              </a:xfrm>
              <a:prstGeom prst="line">
                <a:avLst/>
              </a:prstGeom>
              <a:ln w="28575">
                <a:solidFill>
                  <a:srgbClr val="E45E24"/>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flipV="1">
                <a:off x="5535724" y="1073705"/>
                <a:ext cx="476436" cy="447991"/>
              </a:xfrm>
              <a:prstGeom prst="line">
                <a:avLst/>
              </a:prstGeom>
              <a:ln w="28575">
                <a:solidFill>
                  <a:srgbClr val="E45E24"/>
                </a:solidFill>
              </a:ln>
            </p:spPr>
            <p:style>
              <a:lnRef idx="1">
                <a:schemeClr val="accent1"/>
              </a:lnRef>
              <a:fillRef idx="0">
                <a:schemeClr val="accent1"/>
              </a:fillRef>
              <a:effectRef idx="0">
                <a:schemeClr val="accent1"/>
              </a:effectRef>
              <a:fontRef idx="minor">
                <a:schemeClr val="tx1"/>
              </a:fontRef>
            </p:style>
          </p:cxnSp>
        </p:grpSp>
        <p:grpSp>
          <p:nvGrpSpPr>
            <p:cNvPr id="92" name="Group 91"/>
            <p:cNvGrpSpPr/>
            <p:nvPr/>
          </p:nvGrpSpPr>
          <p:grpSpPr>
            <a:xfrm>
              <a:off x="4675820" y="3989121"/>
              <a:ext cx="688268" cy="447991"/>
              <a:chOff x="5364088" y="1073705"/>
              <a:chExt cx="688268" cy="447991"/>
            </a:xfrm>
          </p:grpSpPr>
          <p:cxnSp>
            <p:nvCxnSpPr>
              <p:cNvPr id="93" name="Straight Arrow Connector 92"/>
              <p:cNvCxnSpPr/>
              <p:nvPr/>
            </p:nvCxnSpPr>
            <p:spPr>
              <a:xfrm flipH="1">
                <a:off x="5364088" y="1298065"/>
                <a:ext cx="688268" cy="1488"/>
              </a:xfrm>
              <a:prstGeom prst="straightConnector1">
                <a:avLst/>
              </a:prstGeom>
              <a:ln w="28575">
                <a:solidFill>
                  <a:srgbClr val="E45E24"/>
                </a:solidFill>
                <a:tailEnd type="arrow"/>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a:off x="5508104" y="1073705"/>
                <a:ext cx="544252" cy="447991"/>
              </a:xfrm>
              <a:prstGeom prst="line">
                <a:avLst/>
              </a:prstGeom>
              <a:ln w="28575">
                <a:solidFill>
                  <a:srgbClr val="E45E24"/>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flipV="1">
                <a:off x="5535724" y="1073705"/>
                <a:ext cx="476436" cy="447991"/>
              </a:xfrm>
              <a:prstGeom prst="line">
                <a:avLst/>
              </a:prstGeom>
              <a:ln w="28575">
                <a:solidFill>
                  <a:srgbClr val="E45E24"/>
                </a:solidFill>
              </a:ln>
            </p:spPr>
            <p:style>
              <a:lnRef idx="1">
                <a:schemeClr val="accent1"/>
              </a:lnRef>
              <a:fillRef idx="0">
                <a:schemeClr val="accent1"/>
              </a:fillRef>
              <a:effectRef idx="0">
                <a:schemeClr val="accent1"/>
              </a:effectRef>
              <a:fontRef idx="minor">
                <a:schemeClr val="tx1"/>
              </a:fontRef>
            </p:style>
          </p:cxnSp>
        </p:grpSp>
        <p:grpSp>
          <p:nvGrpSpPr>
            <p:cNvPr id="100" name="Group 99"/>
            <p:cNvGrpSpPr/>
            <p:nvPr/>
          </p:nvGrpSpPr>
          <p:grpSpPr>
            <a:xfrm>
              <a:off x="6516216" y="4005064"/>
              <a:ext cx="688268" cy="447991"/>
              <a:chOff x="5260268" y="1073705"/>
              <a:chExt cx="688268" cy="447991"/>
            </a:xfrm>
          </p:grpSpPr>
          <p:cxnSp>
            <p:nvCxnSpPr>
              <p:cNvPr id="101" name="Straight Arrow Connector 100"/>
              <p:cNvCxnSpPr/>
              <p:nvPr/>
            </p:nvCxnSpPr>
            <p:spPr>
              <a:xfrm flipH="1">
                <a:off x="5260268" y="1298065"/>
                <a:ext cx="688268" cy="1488"/>
              </a:xfrm>
              <a:prstGeom prst="straightConnector1">
                <a:avLst/>
              </a:prstGeom>
              <a:ln w="28575">
                <a:solidFill>
                  <a:srgbClr val="E45E24"/>
                </a:solidFill>
                <a:tailEnd type="arrow"/>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a:off x="5404284" y="1073705"/>
                <a:ext cx="544252" cy="447991"/>
              </a:xfrm>
              <a:prstGeom prst="line">
                <a:avLst/>
              </a:prstGeom>
              <a:ln w="28575">
                <a:solidFill>
                  <a:srgbClr val="E45E24"/>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flipV="1">
                <a:off x="5431904" y="1073705"/>
                <a:ext cx="476436" cy="447991"/>
              </a:xfrm>
              <a:prstGeom prst="line">
                <a:avLst/>
              </a:prstGeom>
              <a:ln w="28575">
                <a:solidFill>
                  <a:srgbClr val="E45E24"/>
                </a:solidFill>
              </a:ln>
            </p:spPr>
            <p:style>
              <a:lnRef idx="1">
                <a:schemeClr val="accent1"/>
              </a:lnRef>
              <a:fillRef idx="0">
                <a:schemeClr val="accent1"/>
              </a:fillRef>
              <a:effectRef idx="0">
                <a:schemeClr val="accent1"/>
              </a:effectRef>
              <a:fontRef idx="minor">
                <a:schemeClr val="tx1"/>
              </a:fontRef>
            </p:style>
          </p:cxnSp>
        </p:grpSp>
        <p:sp>
          <p:nvSpPr>
            <p:cNvPr id="104" name="Rounded Rectangle 103"/>
            <p:cNvSpPr/>
            <p:nvPr/>
          </p:nvSpPr>
          <p:spPr>
            <a:xfrm>
              <a:off x="5436096" y="2204864"/>
              <a:ext cx="1368152" cy="1224136"/>
            </a:xfrm>
            <a:prstGeom prst="roundRect">
              <a:avLst/>
            </a:prstGeom>
            <a:noFill/>
            <a:ln w="28575">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5" name="Picture 10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699506" y="2310676"/>
              <a:ext cx="888718" cy="758284"/>
            </a:xfrm>
            <a:prstGeom prst="rect">
              <a:avLst/>
            </a:prstGeom>
          </p:spPr>
        </p:pic>
        <p:sp>
          <p:nvSpPr>
            <p:cNvPr id="106" name="Rounded Rectangle 105"/>
            <p:cNvSpPr/>
            <p:nvPr/>
          </p:nvSpPr>
          <p:spPr>
            <a:xfrm>
              <a:off x="7308304" y="3645024"/>
              <a:ext cx="1368152" cy="1224136"/>
            </a:xfrm>
            <a:prstGeom prst="roundRect">
              <a:avLst/>
            </a:prstGeom>
            <a:noFill/>
            <a:ln w="28575">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7" name="Picture 10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561793" y="3717032"/>
              <a:ext cx="898639" cy="766750"/>
            </a:xfrm>
            <a:prstGeom prst="rect">
              <a:avLst/>
            </a:prstGeom>
          </p:spPr>
        </p:pic>
      </p:grpSp>
      <p:sp>
        <p:nvSpPr>
          <p:cNvPr id="59" name="TextBox 58"/>
          <p:cNvSpPr txBox="1"/>
          <p:nvPr/>
        </p:nvSpPr>
        <p:spPr>
          <a:xfrm>
            <a:off x="3051753" y="1640989"/>
            <a:ext cx="2304256" cy="307777"/>
          </a:xfrm>
          <a:prstGeom prst="rect">
            <a:avLst/>
          </a:prstGeom>
          <a:noFill/>
        </p:spPr>
        <p:txBody>
          <a:bodyPr wrap="square" rtlCol="0">
            <a:spAutoFit/>
          </a:bodyPr>
          <a:lstStyle/>
          <a:p>
            <a:r>
              <a:rPr lang="ro-RO" sz="1400" dirty="0" smtClean="0">
                <a:latin typeface="Verdana" panose="020B0604030504040204" pitchFamily="34" charset="0"/>
                <a:ea typeface="Verdana" panose="020B0604030504040204" pitchFamily="34" charset="0"/>
                <a:cs typeface="Verdana" panose="020B0604030504040204" pitchFamily="34" charset="0"/>
              </a:rPr>
              <a:t>Autorizaţia acoperă</a:t>
            </a:r>
            <a:endParaRPr lang="en-GB" sz="1400" dirty="0">
              <a:latin typeface="Verdana" panose="020B0604030504040204" pitchFamily="34" charset="0"/>
              <a:ea typeface="Verdana" panose="020B0604030504040204" pitchFamily="34" charset="0"/>
              <a:cs typeface="Verdana" panose="020B0604030504040204" pitchFamily="34" charset="0"/>
            </a:endParaRPr>
          </a:p>
        </p:txBody>
      </p:sp>
      <p:sp>
        <p:nvSpPr>
          <p:cNvPr id="61" name="TextBox 60"/>
          <p:cNvSpPr txBox="1"/>
          <p:nvPr/>
        </p:nvSpPr>
        <p:spPr>
          <a:xfrm>
            <a:off x="6372200" y="1654931"/>
            <a:ext cx="2304256" cy="307777"/>
          </a:xfrm>
          <a:prstGeom prst="rect">
            <a:avLst/>
          </a:prstGeom>
          <a:noFill/>
        </p:spPr>
        <p:txBody>
          <a:bodyPr wrap="square" rtlCol="0">
            <a:spAutoFit/>
          </a:bodyPr>
          <a:lstStyle/>
          <a:p>
            <a:r>
              <a:rPr lang="ro-RO" sz="1400" dirty="0" smtClean="0">
                <a:latin typeface="Verdana" panose="020B0604030504040204" pitchFamily="34" charset="0"/>
                <a:ea typeface="Verdana" panose="020B0604030504040204" pitchFamily="34" charset="0"/>
                <a:cs typeface="Verdana" panose="020B0604030504040204" pitchFamily="34" charset="0"/>
              </a:rPr>
              <a:t>Autorizaţia </a:t>
            </a:r>
            <a:r>
              <a:rPr lang="en-US" sz="1400" dirty="0" smtClean="0">
                <a:latin typeface="Verdana" panose="020B0604030504040204" pitchFamily="34" charset="0"/>
                <a:ea typeface="Verdana" panose="020B0604030504040204" pitchFamily="34" charset="0"/>
                <a:cs typeface="Verdana" panose="020B0604030504040204" pitchFamily="34" charset="0"/>
              </a:rPr>
              <a:t>nu </a:t>
            </a:r>
            <a:r>
              <a:rPr lang="ro-RO" sz="1400" dirty="0" smtClean="0">
                <a:latin typeface="Verdana" panose="020B0604030504040204" pitchFamily="34" charset="0"/>
                <a:ea typeface="Verdana" panose="020B0604030504040204" pitchFamily="34" charset="0"/>
                <a:cs typeface="Verdana" panose="020B0604030504040204" pitchFamily="34" charset="0"/>
              </a:rPr>
              <a:t>acoperă</a:t>
            </a:r>
            <a:endParaRPr lang="en-GB" sz="1400" dirty="0">
              <a:latin typeface="Verdana" panose="020B0604030504040204" pitchFamily="34" charset="0"/>
              <a:ea typeface="Verdana" panose="020B0604030504040204" pitchFamily="34" charset="0"/>
              <a:cs typeface="Verdana" panose="020B0604030504040204" pitchFamily="34" charset="0"/>
            </a:endParaRPr>
          </a:p>
        </p:txBody>
      </p:sp>
      <p:sp>
        <p:nvSpPr>
          <p:cNvPr id="64" name="Rounded Rectangle 63"/>
          <p:cNvSpPr/>
          <p:nvPr/>
        </p:nvSpPr>
        <p:spPr>
          <a:xfrm>
            <a:off x="323528" y="2134597"/>
            <a:ext cx="2664297" cy="360040"/>
          </a:xfrm>
          <a:prstGeom prst="roundRect">
            <a:avLst/>
          </a:prstGeom>
          <a:noFill/>
          <a:ln w="28575">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o-RO" sz="14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Producător/importator</a:t>
            </a:r>
            <a:endParaRPr lang="en-GB" sz="14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65" name="Rounded Rectangle 64"/>
          <p:cNvSpPr/>
          <p:nvPr/>
        </p:nvSpPr>
        <p:spPr>
          <a:xfrm>
            <a:off x="3203848" y="2140143"/>
            <a:ext cx="5544616" cy="360040"/>
          </a:xfrm>
          <a:prstGeom prst="roundRect">
            <a:avLst/>
          </a:prstGeom>
          <a:noFill/>
          <a:ln w="28575">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ro-RO" sz="14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Utilizator </a:t>
            </a:r>
            <a:r>
              <a:rPr lang="ro-RO" sz="1400" b="1" dirty="0">
                <a:solidFill>
                  <a:srgbClr val="008BC8"/>
                </a:solidFill>
                <a:latin typeface="Verdana" panose="020B0604030504040204" pitchFamily="34" charset="0"/>
                <a:ea typeface="Verdana" panose="020B0604030504040204" pitchFamily="34" charset="0"/>
                <a:cs typeface="Verdana" panose="020B0604030504040204" pitchFamily="34" charset="0"/>
              </a:rPr>
              <a:t>din </a:t>
            </a:r>
            <a:r>
              <a:rPr lang="ro-RO" sz="14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aval</a:t>
            </a:r>
            <a:endParaRPr lang="en-US" sz="14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68" name="TextBox 67"/>
          <p:cNvSpPr txBox="1"/>
          <p:nvPr/>
        </p:nvSpPr>
        <p:spPr>
          <a:xfrm>
            <a:off x="822381" y="3532949"/>
            <a:ext cx="1980246" cy="246221"/>
          </a:xfrm>
          <a:prstGeom prst="rect">
            <a:avLst/>
          </a:prstGeom>
          <a:noFill/>
        </p:spPr>
        <p:txBody>
          <a:bodyPr wrap="square" rtlCol="0">
            <a:spAutoFit/>
          </a:bodyPr>
          <a:lstStyle/>
          <a:p>
            <a:pPr algn="ctr"/>
            <a:r>
              <a:rPr lang="ro-RO" sz="1000" dirty="0">
                <a:latin typeface="Verdana" panose="020B0604030504040204" pitchFamily="34" charset="0"/>
                <a:ea typeface="Verdana" panose="020B0604030504040204" pitchFamily="34" charset="0"/>
                <a:cs typeface="Verdana" panose="020B0604030504040204" pitchFamily="34" charset="0"/>
              </a:rPr>
              <a:t>Producător/importato</a:t>
            </a:r>
            <a:r>
              <a:rPr lang="en-US" sz="1000" dirty="0">
                <a:latin typeface="Verdana" panose="020B0604030504040204" pitchFamily="34" charset="0"/>
                <a:ea typeface="Verdana" panose="020B0604030504040204" pitchFamily="34" charset="0"/>
                <a:cs typeface="Verdana" panose="020B0604030504040204" pitchFamily="34" charset="0"/>
              </a:rPr>
              <a:t>r</a:t>
            </a:r>
            <a:r>
              <a:rPr lang="en-GB" sz="1000" dirty="0">
                <a:latin typeface="Verdana" panose="020B0604030504040204" pitchFamily="34" charset="0"/>
                <a:ea typeface="Verdana" panose="020B0604030504040204" pitchFamily="34" charset="0"/>
                <a:cs typeface="Verdana" panose="020B0604030504040204" pitchFamily="34" charset="0"/>
              </a:rPr>
              <a:t> </a:t>
            </a:r>
          </a:p>
        </p:txBody>
      </p:sp>
      <p:sp>
        <p:nvSpPr>
          <p:cNvPr id="76" name="TextBox 75"/>
          <p:cNvSpPr txBox="1"/>
          <p:nvPr/>
        </p:nvSpPr>
        <p:spPr>
          <a:xfrm>
            <a:off x="816673" y="4882822"/>
            <a:ext cx="1980246" cy="246221"/>
          </a:xfrm>
          <a:prstGeom prst="rect">
            <a:avLst/>
          </a:prstGeom>
          <a:noFill/>
        </p:spPr>
        <p:txBody>
          <a:bodyPr wrap="square" rtlCol="0">
            <a:spAutoFit/>
          </a:bodyPr>
          <a:lstStyle/>
          <a:p>
            <a:pPr algn="ctr"/>
            <a:r>
              <a:rPr lang="ro-RO" sz="1000" dirty="0">
                <a:latin typeface="Verdana" panose="020B0604030504040204" pitchFamily="34" charset="0"/>
                <a:ea typeface="Verdana" panose="020B0604030504040204" pitchFamily="34" charset="0"/>
                <a:cs typeface="Verdana" panose="020B0604030504040204" pitchFamily="34" charset="0"/>
              </a:rPr>
              <a:t>Producător/importato</a:t>
            </a:r>
            <a:r>
              <a:rPr lang="en-US" sz="1000" dirty="0">
                <a:latin typeface="Verdana" panose="020B0604030504040204" pitchFamily="34" charset="0"/>
                <a:ea typeface="Verdana" panose="020B0604030504040204" pitchFamily="34" charset="0"/>
                <a:cs typeface="Verdana" panose="020B0604030504040204" pitchFamily="34" charset="0"/>
              </a:rPr>
              <a:t>r</a:t>
            </a:r>
            <a:r>
              <a:rPr lang="en-GB" sz="1000" dirty="0">
                <a:latin typeface="Verdana" panose="020B0604030504040204" pitchFamily="34" charset="0"/>
                <a:ea typeface="Verdana" panose="020B0604030504040204" pitchFamily="34" charset="0"/>
                <a:cs typeface="Verdana" panose="020B0604030504040204" pitchFamily="34" charset="0"/>
              </a:rPr>
              <a:t> </a:t>
            </a:r>
          </a:p>
        </p:txBody>
      </p:sp>
    </p:spTree>
    <p:extLst>
      <p:ext uri="{BB962C8B-B14F-4D97-AF65-F5344CB8AC3E}">
        <p14:creationId xmlns:p14="http://schemas.microsoft.com/office/powerpoint/2010/main" val="180787970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2008" y="374799"/>
            <a:ext cx="8204448" cy="1109985"/>
          </a:xfrm>
        </p:spPr>
        <p:txBody>
          <a:bodyPr>
            <a:noAutofit/>
          </a:bodyPr>
          <a:lstStyle/>
          <a:p>
            <a:pPr lvl="0" algn="l"/>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Privire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de ansamblu a aplicaţiei pentru autorizaţie</a:t>
            </a:r>
            <a:r>
              <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rPr>
              <a:t/>
            </a:r>
            <a:br>
              <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rPr>
            </a:br>
            <a:endParaRPr lang="en-GB"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37</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grpSp>
        <p:nvGrpSpPr>
          <p:cNvPr id="3" name="Group 2"/>
          <p:cNvGrpSpPr/>
          <p:nvPr/>
        </p:nvGrpSpPr>
        <p:grpSpPr>
          <a:xfrm>
            <a:off x="755576" y="2454514"/>
            <a:ext cx="7563684" cy="1368152"/>
            <a:chOff x="561337" y="4797152"/>
            <a:chExt cx="7563684" cy="1368152"/>
          </a:xfrm>
          <a:effectLst/>
        </p:grpSpPr>
        <p:sp>
          <p:nvSpPr>
            <p:cNvPr id="25" name="Flowchart: Alternate Process 24"/>
            <p:cNvSpPr/>
            <p:nvPr/>
          </p:nvSpPr>
          <p:spPr>
            <a:xfrm>
              <a:off x="561337" y="4797152"/>
              <a:ext cx="7563684" cy="1368152"/>
            </a:xfrm>
            <a:prstGeom prst="flowChartAlternateProcess">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Box 25"/>
            <p:cNvSpPr txBox="1"/>
            <p:nvPr/>
          </p:nvSpPr>
          <p:spPr>
            <a:xfrm>
              <a:off x="2483768" y="5229212"/>
              <a:ext cx="288000"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sp>
          <p:nvSpPr>
            <p:cNvPr id="29" name="TextBox 28"/>
            <p:cNvSpPr txBox="1"/>
            <p:nvPr/>
          </p:nvSpPr>
          <p:spPr>
            <a:xfrm>
              <a:off x="6175733" y="5229212"/>
              <a:ext cx="288000"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sp>
          <p:nvSpPr>
            <p:cNvPr id="32" name="TextBox 31"/>
            <p:cNvSpPr txBox="1"/>
            <p:nvPr/>
          </p:nvSpPr>
          <p:spPr>
            <a:xfrm>
              <a:off x="4644008" y="5229212"/>
              <a:ext cx="288000"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sp>
          <p:nvSpPr>
            <p:cNvPr id="37" name="Rounded Rectangle 36"/>
            <p:cNvSpPr/>
            <p:nvPr/>
          </p:nvSpPr>
          <p:spPr>
            <a:xfrm>
              <a:off x="987348" y="5356152"/>
              <a:ext cx="1407063" cy="737144"/>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Flowchart: Alternate Process 37"/>
            <p:cNvSpPr/>
            <p:nvPr/>
          </p:nvSpPr>
          <p:spPr>
            <a:xfrm>
              <a:off x="882243" y="5213185"/>
              <a:ext cx="1423017" cy="736095"/>
            </a:xfrm>
            <a:prstGeom prst="flowChartAlternateProcess">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ounded Rectangle 38"/>
            <p:cNvSpPr/>
            <p:nvPr/>
          </p:nvSpPr>
          <p:spPr>
            <a:xfrm>
              <a:off x="772719" y="4866767"/>
              <a:ext cx="1423017" cy="940890"/>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Aplicare </a:t>
              </a:r>
              <a:r>
                <a:rPr lang="vi-VN" sz="1100" b="1" dirty="0">
                  <a:solidFill>
                    <a:srgbClr val="FF9900"/>
                  </a:solidFill>
                  <a:latin typeface="Verdana" panose="020B0604030504040204" pitchFamily="34" charset="0"/>
                  <a:ea typeface="Verdana" panose="020B0604030504040204" pitchFamily="34" charset="0"/>
                  <a:cs typeface="Verdana" panose="020B0604030504040204" pitchFamily="34" charset="0"/>
                </a:rPr>
                <a:t>pentru </a:t>
              </a:r>
              <a:r>
                <a:rPr lang="vi-VN"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autorizaţie</a:t>
              </a:r>
              <a:r>
                <a:rPr lang="en-GB"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 </a:t>
              </a: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40" name="Rounded Rectangle 39"/>
            <p:cNvSpPr/>
            <p:nvPr/>
          </p:nvSpPr>
          <p:spPr>
            <a:xfrm>
              <a:off x="3049895" y="5356152"/>
              <a:ext cx="1407063" cy="737144"/>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Flowchart: Alternate Process 40"/>
            <p:cNvSpPr/>
            <p:nvPr/>
          </p:nvSpPr>
          <p:spPr>
            <a:xfrm>
              <a:off x="2944790" y="5213185"/>
              <a:ext cx="1423017" cy="736095"/>
            </a:xfrm>
            <a:prstGeom prst="flowChartAlternateProcess">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ounded Rectangle 41"/>
            <p:cNvSpPr/>
            <p:nvPr/>
          </p:nvSpPr>
          <p:spPr>
            <a:xfrm>
              <a:off x="2861126" y="4866767"/>
              <a:ext cx="1423017" cy="940890"/>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Consultarea </a:t>
              </a:r>
              <a:r>
                <a:rPr lang="vi-VN" sz="1100" b="1" dirty="0">
                  <a:solidFill>
                    <a:srgbClr val="FF9900"/>
                  </a:solidFill>
                  <a:latin typeface="Verdana" panose="020B0604030504040204" pitchFamily="34" charset="0"/>
                  <a:ea typeface="Verdana" panose="020B0604030504040204" pitchFamily="34" charset="0"/>
                  <a:cs typeface="Verdana" panose="020B0604030504040204" pitchFamily="34" charset="0"/>
                </a:rPr>
                <a:t>şi opiniile </a:t>
              </a:r>
              <a:r>
                <a:rPr lang="vi-VN"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comitetelor</a:t>
              </a:r>
              <a:endParaRPr lang="vi-VN"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grpSp>
          <p:nvGrpSpPr>
            <p:cNvPr id="43" name="Group 42"/>
            <p:cNvGrpSpPr/>
            <p:nvPr/>
          </p:nvGrpSpPr>
          <p:grpSpPr>
            <a:xfrm>
              <a:off x="5012218" y="4960548"/>
              <a:ext cx="1129229" cy="753329"/>
              <a:chOff x="6179075" y="1734267"/>
              <a:chExt cx="1129229" cy="753329"/>
            </a:xfrm>
          </p:grpSpPr>
          <p:sp>
            <p:nvSpPr>
              <p:cNvPr id="44" name="Diamond 43"/>
              <p:cNvSpPr/>
              <p:nvPr/>
            </p:nvSpPr>
            <p:spPr>
              <a:xfrm>
                <a:off x="6228184" y="1734267"/>
                <a:ext cx="1042711" cy="753329"/>
              </a:xfrm>
              <a:prstGeom prst="diamond">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45" name="TextBox 44"/>
              <p:cNvSpPr txBox="1"/>
              <p:nvPr/>
            </p:nvSpPr>
            <p:spPr>
              <a:xfrm>
                <a:off x="6179075" y="1980126"/>
                <a:ext cx="1129229" cy="261610"/>
              </a:xfrm>
              <a:prstGeom prst="rect">
                <a:avLst/>
              </a:prstGeom>
              <a:noFill/>
            </p:spPr>
            <p:txBody>
              <a:bodyPr wrap="square" rtlCol="0">
                <a:spAutoFit/>
              </a:bodyPr>
              <a:lstStyle/>
              <a:p>
                <a:pPr algn="ctr"/>
                <a:r>
                  <a:rPr lang="en-GB" sz="1100" b="1" dirty="0" err="1" smtClean="0">
                    <a:solidFill>
                      <a:srgbClr val="FF9900"/>
                    </a:solidFill>
                    <a:latin typeface="Verdana" panose="020B0604030504040204" pitchFamily="34" charset="0"/>
                    <a:ea typeface="Verdana" panose="020B0604030504040204" pitchFamily="34" charset="0"/>
                    <a:cs typeface="Verdana" panose="020B0604030504040204" pitchFamily="34" charset="0"/>
                  </a:rPr>
                  <a:t>Decizia</a:t>
                </a: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grpSp>
        <p:sp>
          <p:nvSpPr>
            <p:cNvPr id="46" name="Flowchart: Alternate Process 45"/>
            <p:cNvSpPr/>
            <p:nvPr/>
          </p:nvSpPr>
          <p:spPr>
            <a:xfrm>
              <a:off x="6552915" y="4925612"/>
              <a:ext cx="1316724" cy="823201"/>
            </a:xfrm>
            <a:prstGeom prst="flowChartAlternateProcess">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TextBox 46"/>
            <p:cNvSpPr txBox="1"/>
            <p:nvPr/>
          </p:nvSpPr>
          <p:spPr>
            <a:xfrm>
              <a:off x="6573493" y="5037130"/>
              <a:ext cx="1296146" cy="600164"/>
            </a:xfrm>
            <a:prstGeom prst="rect">
              <a:avLst/>
            </a:prstGeom>
            <a:noFill/>
          </p:spPr>
          <p:txBody>
            <a:bodyPr wrap="square" rtlCol="0">
              <a:spAutoFit/>
            </a:bodyPr>
            <a:lstStyle/>
            <a:p>
              <a:pPr algn="ctr"/>
              <a:r>
                <a:rPr lang="vi-VN"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Autorizaţia </a:t>
              </a:r>
              <a:r>
                <a:rPr lang="vi-VN" sz="1100" b="1" dirty="0">
                  <a:solidFill>
                    <a:srgbClr val="FF9900"/>
                  </a:solidFill>
                  <a:latin typeface="Verdana" panose="020B0604030504040204" pitchFamily="34" charset="0"/>
                  <a:ea typeface="Verdana" panose="020B0604030504040204" pitchFamily="34" charset="0"/>
                  <a:cs typeface="Verdana" panose="020B0604030504040204" pitchFamily="34" charset="0"/>
                </a:rPr>
                <a:t>acordată sau </a:t>
              </a:r>
              <a:r>
                <a:rPr lang="vi-VN"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respinsă</a:t>
              </a:r>
              <a:endParaRPr lang="vi-VN"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grpSp>
    </p:spTree>
    <p:extLst>
      <p:ext uri="{BB962C8B-B14F-4D97-AF65-F5344CB8AC3E}">
        <p14:creationId xmlns:p14="http://schemas.microsoft.com/office/powerpoint/2010/main" val="198086252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2008" y="347504"/>
            <a:ext cx="7772400" cy="1109985"/>
          </a:xfrm>
        </p:spPr>
        <p:txBody>
          <a:bodyPr>
            <a:noAutofit/>
          </a:bodyPr>
          <a:lstStyle/>
          <a:p>
            <a:pPr lvl="0" fontAlgn="t"/>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Aplicarea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pentru </a:t>
            </a:r>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autoriza</a:t>
            </a:r>
            <a:r>
              <a:rPr lang="en-US"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r</a:t>
            </a:r>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e</a:t>
            </a:r>
            <a:endPar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38</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9" name="TextBox 8"/>
          <p:cNvSpPr txBox="1"/>
          <p:nvPr/>
        </p:nvSpPr>
        <p:spPr>
          <a:xfrm>
            <a:off x="1979712" y="5364505"/>
            <a:ext cx="6696744" cy="1077218"/>
          </a:xfrm>
          <a:prstGeom prst="rect">
            <a:avLst/>
          </a:prstGeom>
          <a:noFill/>
        </p:spPr>
        <p:txBody>
          <a:bodyPr wrap="square" rtlCol="0">
            <a:spAutoFit/>
          </a:bodyPr>
          <a:lstStyle/>
          <a:p>
            <a:pPr>
              <a:buClr>
                <a:schemeClr val="tx1"/>
              </a:buClr>
            </a:pP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Cererea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trebuie depusă înainte de "data limită de introducere a cererii” pentru a evita perturbarea aprovizionării/utilizării</a:t>
            </a:r>
            <a:endParaRPr lang="en-US" sz="1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a:p>
            <a:pPr>
              <a:buClr>
                <a:schemeClr val="tx1"/>
              </a:buClr>
            </a:pPr>
            <a:endParaRPr lang="en-GB" sz="1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10" name="TextBox 9"/>
          <p:cNvSpPr txBox="1"/>
          <p:nvPr/>
        </p:nvSpPr>
        <p:spPr>
          <a:xfrm>
            <a:off x="2339752" y="1457488"/>
            <a:ext cx="6480720" cy="3693319"/>
          </a:xfrm>
          <a:prstGeom prst="rect">
            <a:avLst/>
          </a:prstGeom>
          <a:noFill/>
        </p:spPr>
        <p:txBody>
          <a:bodyPr wrap="square" rtlCol="0">
            <a:spAutoFit/>
          </a:bodyPr>
          <a:lstStyle/>
          <a:p>
            <a:pPr lvl="0" fontAlgn="t"/>
            <a:r>
              <a:rPr lang="ro-RO" dirty="0" smtClean="0">
                <a:latin typeface="Verdana" panose="020B0604030504040204" pitchFamily="34" charset="0"/>
                <a:ea typeface="Verdana" panose="020B0604030504040204" pitchFamily="34" charset="0"/>
                <a:cs typeface="Verdana" panose="020B0604030504040204" pitchFamily="34" charset="0"/>
              </a:rPr>
              <a:t>Atunci </a:t>
            </a:r>
            <a:r>
              <a:rPr lang="ro-RO" dirty="0">
                <a:latin typeface="Verdana" panose="020B0604030504040204" pitchFamily="34" charset="0"/>
                <a:ea typeface="Verdana" panose="020B0604030504040204" pitchFamily="34" charset="0"/>
                <a:cs typeface="Verdana" panose="020B0604030504040204" pitchFamily="34" charset="0"/>
              </a:rPr>
              <a:t>când o substanță este </a:t>
            </a:r>
            <a:r>
              <a:rPr lang="en-US" dirty="0" smtClean="0">
                <a:latin typeface="Verdana" panose="020B0604030504040204" pitchFamily="34" charset="0"/>
                <a:ea typeface="Verdana" panose="020B0604030504040204" pitchFamily="34" charset="0"/>
                <a:cs typeface="Verdana" panose="020B0604030504040204" pitchFamily="34" charset="0"/>
              </a:rPr>
              <a:t>in </a:t>
            </a:r>
            <a:r>
              <a:rPr lang="ro-RO" dirty="0" smtClean="0">
                <a:latin typeface="Verdana" panose="020B0604030504040204" pitchFamily="34" charset="0"/>
                <a:ea typeface="Verdana" panose="020B0604030504040204" pitchFamily="34" charset="0"/>
                <a:cs typeface="Verdana" panose="020B0604030504040204" pitchFamily="34" charset="0"/>
              </a:rPr>
              <a:t>lista </a:t>
            </a:r>
            <a:r>
              <a:rPr lang="ro-RO" dirty="0">
                <a:latin typeface="Verdana" panose="020B0604030504040204" pitchFamily="34" charset="0"/>
                <a:ea typeface="Verdana" panose="020B0604030504040204" pitchFamily="34" charset="0"/>
                <a:cs typeface="Verdana" panose="020B0604030504040204" pitchFamily="34" charset="0"/>
              </a:rPr>
              <a:t>autoriza</a:t>
            </a:r>
            <a:r>
              <a:rPr lang="en-US" dirty="0">
                <a:latin typeface="Verdana" panose="020B0604030504040204" pitchFamily="34" charset="0"/>
                <a:ea typeface="Verdana" panose="020B0604030504040204" pitchFamily="34" charset="0"/>
                <a:cs typeface="Verdana" panose="020B0604030504040204" pitchFamily="34" charset="0"/>
              </a:rPr>
              <a:t>t</a:t>
            </a:r>
            <a:r>
              <a:rPr lang="ro-RO" dirty="0">
                <a:latin typeface="Verdana" panose="020B0604030504040204" pitchFamily="34" charset="0"/>
                <a:ea typeface="Verdana" panose="020B0604030504040204" pitchFamily="34" charset="0"/>
                <a:cs typeface="Verdana" panose="020B0604030504040204" pitchFamily="34" charset="0"/>
              </a:rPr>
              <a:t>el</a:t>
            </a:r>
            <a:r>
              <a:rPr lang="en-US" dirty="0" smtClean="0">
                <a:latin typeface="Verdana" panose="020B0604030504040204" pitchFamily="34" charset="0"/>
                <a:ea typeface="Verdana" panose="020B0604030504040204" pitchFamily="34" charset="0"/>
                <a:cs typeface="Verdana" panose="020B0604030504040204" pitchFamily="34" charset="0"/>
              </a:rPr>
              <a:t>or</a:t>
            </a:r>
            <a:r>
              <a:rPr lang="ro-RO" dirty="0" smtClean="0">
                <a:latin typeface="Verdana" panose="020B0604030504040204" pitchFamily="34" charset="0"/>
                <a:ea typeface="Verdana" panose="020B0604030504040204" pitchFamily="34" charset="0"/>
                <a:cs typeface="Verdana" panose="020B0604030504040204" pitchFamily="34" charset="0"/>
              </a:rPr>
              <a:t>, </a:t>
            </a:r>
            <a:r>
              <a:rPr lang="ro-RO" dirty="0">
                <a:latin typeface="Verdana" panose="020B0604030504040204" pitchFamily="34" charset="0"/>
                <a:ea typeface="Verdana" panose="020B0604030504040204" pitchFamily="34" charset="0"/>
                <a:cs typeface="Verdana" panose="020B0604030504040204" pitchFamily="34" charset="0"/>
              </a:rPr>
              <a:t>companiile pot depune o cerere la ECHA </a:t>
            </a:r>
            <a:r>
              <a:rPr lang="en-US" dirty="0" err="1" smtClean="0">
                <a:latin typeface="Verdana" panose="020B0604030504040204" pitchFamily="34" charset="0"/>
                <a:ea typeface="Verdana" panose="020B0604030504040204" pitchFamily="34" charset="0"/>
                <a:cs typeface="Verdana" panose="020B0604030504040204" pitchFamily="34" charset="0"/>
              </a:rPr>
              <a:t>prin</a:t>
            </a:r>
            <a:r>
              <a:rPr lang="en-US" dirty="0" smtClean="0">
                <a:latin typeface="Verdana" panose="020B0604030504040204" pitchFamily="34" charset="0"/>
                <a:ea typeface="Verdana" panose="020B0604030504040204" pitchFamily="34" charset="0"/>
                <a:cs typeface="Verdana" panose="020B0604030504040204" pitchFamily="34" charset="0"/>
              </a:rPr>
              <a:t> care </a:t>
            </a:r>
            <a:r>
              <a:rPr lang="ro-RO" dirty="0" smtClean="0">
                <a:latin typeface="Verdana" panose="020B0604030504040204" pitchFamily="34" charset="0"/>
                <a:ea typeface="Verdana" panose="020B0604030504040204" pitchFamily="34" charset="0"/>
                <a:cs typeface="Verdana" panose="020B0604030504040204" pitchFamily="34" charset="0"/>
              </a:rPr>
              <a:t>solicită </a:t>
            </a:r>
            <a:r>
              <a:rPr lang="ro-RO" dirty="0">
                <a:latin typeface="Verdana" panose="020B0604030504040204" pitchFamily="34" charset="0"/>
                <a:ea typeface="Verdana" panose="020B0604030504040204" pitchFamily="34" charset="0"/>
                <a:cs typeface="Verdana" panose="020B0604030504040204" pitchFamily="34" charset="0"/>
              </a:rPr>
              <a:t>autorizarea pentru utilizări specifice</a:t>
            </a:r>
            <a:br>
              <a:rPr lang="ro-RO" dirty="0">
                <a:latin typeface="Verdana" panose="020B0604030504040204" pitchFamily="34" charset="0"/>
                <a:ea typeface="Verdana" panose="020B0604030504040204" pitchFamily="34" charset="0"/>
                <a:cs typeface="Verdana" panose="020B0604030504040204" pitchFamily="34" charset="0"/>
              </a:rPr>
            </a:br>
            <a:r>
              <a:rPr lang="ro-RO" dirty="0">
                <a:latin typeface="Verdana" panose="020B0604030504040204" pitchFamily="34" charset="0"/>
                <a:ea typeface="Verdana" panose="020B0604030504040204" pitchFamily="34" charset="0"/>
                <a:cs typeface="Verdana" panose="020B0604030504040204" pitchFamily="34" charset="0"/>
              </a:rPr>
              <a:t/>
            </a:r>
            <a:br>
              <a:rPr lang="ro-RO" dirty="0">
                <a:latin typeface="Verdana" panose="020B0604030504040204" pitchFamily="34" charset="0"/>
                <a:ea typeface="Verdana" panose="020B0604030504040204" pitchFamily="34" charset="0"/>
                <a:cs typeface="Verdana" panose="020B0604030504040204" pitchFamily="34" charset="0"/>
              </a:rPr>
            </a:br>
            <a:r>
              <a:rPr lang="ro-RO" dirty="0">
                <a:latin typeface="Verdana" panose="020B0604030504040204" pitchFamily="34" charset="0"/>
                <a:ea typeface="Verdana" panose="020B0604030504040204" pitchFamily="34" charset="0"/>
                <a:cs typeface="Verdana" panose="020B0604030504040204" pitchFamily="34" charset="0"/>
              </a:rPr>
              <a:t/>
            </a:r>
            <a:br>
              <a:rPr lang="ro-RO" dirty="0">
                <a:latin typeface="Verdana" panose="020B0604030504040204" pitchFamily="34" charset="0"/>
                <a:ea typeface="Verdana" panose="020B0604030504040204" pitchFamily="34" charset="0"/>
                <a:cs typeface="Verdana" panose="020B0604030504040204" pitchFamily="34" charset="0"/>
              </a:rPr>
            </a:br>
            <a:r>
              <a:rPr lang="ro-RO" dirty="0" err="1">
                <a:latin typeface="Verdana" panose="020B0604030504040204" pitchFamily="34" charset="0"/>
                <a:ea typeface="Verdana" panose="020B0604030504040204" pitchFamily="34" charset="0"/>
                <a:cs typeface="Verdana" panose="020B0604030504040204" pitchFamily="34" charset="0"/>
              </a:rPr>
              <a:t>Aplicanţii</a:t>
            </a:r>
            <a:r>
              <a:rPr lang="ro-RO" dirty="0">
                <a:latin typeface="Verdana" panose="020B0604030504040204" pitchFamily="34" charset="0"/>
                <a:ea typeface="Verdana" panose="020B0604030504040204" pitchFamily="34" charset="0"/>
                <a:cs typeface="Verdana" panose="020B0604030504040204" pitchFamily="34" charset="0"/>
              </a:rPr>
              <a:t> sunt rugați să notifice ECHA cu privire la </a:t>
            </a:r>
            <a:r>
              <a:rPr lang="ro-RO" dirty="0" err="1" smtClean="0">
                <a:latin typeface="Verdana" panose="020B0604030504040204" pitchFamily="34" charset="0"/>
                <a:ea typeface="Verdana" panose="020B0604030504040204" pitchFamily="34" charset="0"/>
                <a:cs typeface="Verdana" panose="020B0604030504040204" pitchFamily="34" charset="0"/>
              </a:rPr>
              <a:t>intenți</a:t>
            </a:r>
            <a:r>
              <a:rPr lang="en-US" dirty="0" smtClean="0">
                <a:latin typeface="Verdana" panose="020B0604030504040204" pitchFamily="34" charset="0"/>
                <a:ea typeface="Verdana" panose="020B0604030504040204" pitchFamily="34" charset="0"/>
                <a:cs typeface="Verdana" panose="020B0604030504040204" pitchFamily="34" charset="0"/>
              </a:rPr>
              <a:t>a</a:t>
            </a:r>
            <a:r>
              <a:rPr lang="ro-RO" dirty="0" smtClean="0">
                <a:latin typeface="Verdana" panose="020B0604030504040204" pitchFamily="34" charset="0"/>
                <a:ea typeface="Verdana" panose="020B0604030504040204" pitchFamily="34" charset="0"/>
                <a:cs typeface="Verdana" panose="020B0604030504040204" pitchFamily="34" charset="0"/>
              </a:rPr>
              <a:t> </a:t>
            </a:r>
            <a:r>
              <a:rPr lang="ro-RO" dirty="0">
                <a:latin typeface="Verdana" panose="020B0604030504040204" pitchFamily="34" charset="0"/>
                <a:ea typeface="Verdana" panose="020B0604030504040204" pitchFamily="34" charset="0"/>
                <a:cs typeface="Verdana" panose="020B0604030504040204" pitchFamily="34" charset="0"/>
              </a:rPr>
              <a:t>lor de a depune o cerere și pot solicita o sesiune de informare pre-depunere cu ECHA </a:t>
            </a:r>
            <a:r>
              <a:rPr lang="en-US" dirty="0" err="1" smtClean="0">
                <a:latin typeface="Verdana" panose="020B0604030504040204" pitchFamily="34" charset="0"/>
                <a:ea typeface="Verdana" panose="020B0604030504040204" pitchFamily="34" charset="0"/>
                <a:cs typeface="Verdana" panose="020B0604030504040204" pitchFamily="34" charset="0"/>
              </a:rPr>
              <a:t>pentru</a:t>
            </a:r>
            <a:r>
              <a:rPr lang="en-US" dirty="0" smtClean="0">
                <a:latin typeface="Verdana" panose="020B0604030504040204" pitchFamily="34" charset="0"/>
                <a:ea typeface="Verdana" panose="020B0604030504040204" pitchFamily="34" charset="0"/>
                <a:cs typeface="Verdana" panose="020B0604030504040204" pitchFamily="34" charset="0"/>
              </a:rPr>
              <a:t> </a:t>
            </a:r>
            <a:r>
              <a:rPr lang="ro-RO" dirty="0" smtClean="0">
                <a:latin typeface="Verdana" panose="020B0604030504040204" pitchFamily="34" charset="0"/>
                <a:ea typeface="Verdana" panose="020B0604030504040204" pitchFamily="34" charset="0"/>
                <a:cs typeface="Verdana" panose="020B0604030504040204" pitchFamily="34" charset="0"/>
              </a:rPr>
              <a:t>a </a:t>
            </a:r>
            <a:r>
              <a:rPr lang="ro-RO" dirty="0">
                <a:latin typeface="Verdana" panose="020B0604030504040204" pitchFamily="34" charset="0"/>
                <a:ea typeface="Verdana" panose="020B0604030504040204" pitchFamily="34" charset="0"/>
                <a:cs typeface="Verdana" panose="020B0604030504040204" pitchFamily="34" charset="0"/>
              </a:rPr>
              <a:t>pune întrebări specifice despre caz</a:t>
            </a:r>
            <a:br>
              <a:rPr lang="ro-RO" dirty="0">
                <a:latin typeface="Verdana" panose="020B0604030504040204" pitchFamily="34" charset="0"/>
                <a:ea typeface="Verdana" panose="020B0604030504040204" pitchFamily="34" charset="0"/>
                <a:cs typeface="Verdana" panose="020B0604030504040204" pitchFamily="34" charset="0"/>
              </a:rPr>
            </a:br>
            <a:r>
              <a:rPr lang="ro-RO" dirty="0">
                <a:latin typeface="Verdana" panose="020B0604030504040204" pitchFamily="34" charset="0"/>
                <a:ea typeface="Verdana" panose="020B0604030504040204" pitchFamily="34" charset="0"/>
                <a:cs typeface="Verdana" panose="020B0604030504040204" pitchFamily="34" charset="0"/>
              </a:rPr>
              <a:t>Odată ce cererea este depusă, ECHA verifică dacă este completă, emite factura și pregătește documentele pentru consultarea publică</a:t>
            </a:r>
            <a:endParaRPr lang="en-US" dirty="0">
              <a:latin typeface="Verdana" panose="020B0604030504040204" pitchFamily="34" charset="0"/>
              <a:ea typeface="Verdana" panose="020B0604030504040204" pitchFamily="34" charset="0"/>
              <a:cs typeface="Verdana" panose="020B0604030504040204" pitchFamily="34" charset="0"/>
            </a:endParaRPr>
          </a:p>
          <a:p>
            <a:endParaRPr lang="en-GB" dirty="0" smtClean="0">
              <a:latin typeface="Verdana" panose="020B0604030504040204" pitchFamily="34" charset="0"/>
              <a:ea typeface="Verdana" panose="020B0604030504040204" pitchFamily="34" charset="0"/>
              <a:cs typeface="Verdana" panose="020B0604030504040204" pitchFamily="34" charset="0"/>
            </a:endParaRPr>
          </a:p>
        </p:txBody>
      </p:sp>
      <p:grpSp>
        <p:nvGrpSpPr>
          <p:cNvPr id="5" name="Group 4"/>
          <p:cNvGrpSpPr/>
          <p:nvPr/>
        </p:nvGrpSpPr>
        <p:grpSpPr>
          <a:xfrm>
            <a:off x="179512" y="1556792"/>
            <a:ext cx="2160240" cy="2104976"/>
            <a:chOff x="179512" y="1556792"/>
            <a:chExt cx="2160240" cy="2104976"/>
          </a:xfrm>
        </p:grpSpPr>
        <p:sp>
          <p:nvSpPr>
            <p:cNvPr id="7" name="Rounded Rectangle 6"/>
            <p:cNvSpPr/>
            <p:nvPr/>
          </p:nvSpPr>
          <p:spPr>
            <a:xfrm>
              <a:off x="971600" y="1556792"/>
              <a:ext cx="1220060" cy="710243"/>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ounded Rectangle 10"/>
            <p:cNvSpPr/>
            <p:nvPr/>
          </p:nvSpPr>
          <p:spPr>
            <a:xfrm>
              <a:off x="999004" y="2915107"/>
              <a:ext cx="1165253" cy="737144"/>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p:nvPr/>
          </p:nvSpPr>
          <p:spPr>
            <a:xfrm>
              <a:off x="823508" y="1677185"/>
              <a:ext cx="1516244" cy="600164"/>
            </a:xfrm>
            <a:prstGeom prst="rect">
              <a:avLst/>
            </a:prstGeom>
            <a:noFill/>
          </p:spPr>
          <p:txBody>
            <a:bodyPr wrap="square" rtlCol="0">
              <a:spAutoFit/>
            </a:bodyPr>
            <a:lstStyle/>
            <a:p>
              <a:pPr algn="ctr"/>
              <a:r>
                <a:rPr lang="pt-BR"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Lista </a:t>
              </a:r>
              <a:r>
                <a:rPr lang="pt-BR" sz="1100" b="1" dirty="0">
                  <a:solidFill>
                    <a:srgbClr val="FF9900"/>
                  </a:solidFill>
                  <a:latin typeface="Verdana" panose="020B0604030504040204" pitchFamily="34" charset="0"/>
                  <a:ea typeface="Verdana" panose="020B0604030504040204" pitchFamily="34" charset="0"/>
                  <a:cs typeface="Verdana" panose="020B0604030504040204" pitchFamily="34" charset="0"/>
                </a:rPr>
                <a:t>autorizatelor</a:t>
              </a:r>
            </a:p>
            <a:p>
              <a:pPr algn="ct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17" name="TextBox 16"/>
            <p:cNvSpPr txBox="1"/>
            <p:nvPr/>
          </p:nvSpPr>
          <p:spPr>
            <a:xfrm>
              <a:off x="931520" y="2978176"/>
              <a:ext cx="1300220" cy="600164"/>
            </a:xfrm>
            <a:prstGeom prst="rect">
              <a:avLst/>
            </a:prstGeom>
            <a:noFill/>
          </p:spPr>
          <p:txBody>
            <a:bodyPr wrap="square" rtlCol="0">
              <a:spAutoFit/>
            </a:bodyPr>
            <a:lstStyle/>
            <a:p>
              <a:pPr algn="ctr"/>
              <a:r>
                <a:rPr lang="pt-BR"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Aplicarea </a:t>
              </a:r>
              <a:r>
                <a:rPr lang="pt-BR" sz="1100" b="1" dirty="0">
                  <a:solidFill>
                    <a:srgbClr val="FF9900"/>
                  </a:solidFill>
                  <a:latin typeface="Verdana" panose="020B0604030504040204" pitchFamily="34" charset="0"/>
                  <a:ea typeface="Verdana" panose="020B0604030504040204" pitchFamily="34" charset="0"/>
                  <a:cs typeface="Verdana" panose="020B0604030504040204" pitchFamily="34" charset="0"/>
                </a:rPr>
                <a:t>pentru </a:t>
              </a:r>
              <a:r>
                <a:rPr lang="pt-BR"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autorizre </a:t>
              </a: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469" y="2780928"/>
              <a:ext cx="504123" cy="448792"/>
            </a:xfrm>
            <a:prstGeom prst="rect">
              <a:avLst/>
            </a:prstGeom>
          </p:spPr>
        </p:pic>
        <p:grpSp>
          <p:nvGrpSpPr>
            <p:cNvPr id="14" name="Group 13"/>
            <p:cNvGrpSpPr/>
            <p:nvPr/>
          </p:nvGrpSpPr>
          <p:grpSpPr>
            <a:xfrm>
              <a:off x="179512" y="3338275"/>
              <a:ext cx="720080" cy="323493"/>
              <a:chOff x="7416301" y="969999"/>
              <a:chExt cx="720080" cy="323493"/>
            </a:xfrm>
          </p:grpSpPr>
          <p:sp>
            <p:nvSpPr>
              <p:cNvPr id="15" name="TextBox 14"/>
              <p:cNvSpPr txBox="1"/>
              <p:nvPr/>
            </p:nvSpPr>
            <p:spPr>
              <a:xfrm>
                <a:off x="7416301" y="969999"/>
                <a:ext cx="720080" cy="323493"/>
              </a:xfrm>
              <a:prstGeom prst="roundRect">
                <a:avLst/>
              </a:prstGeom>
              <a:solidFill>
                <a:schemeClr val="bg1"/>
              </a:solidFill>
              <a:ln>
                <a:solidFill>
                  <a:schemeClr val="bg1">
                    <a:lumMod val="50000"/>
                  </a:schemeClr>
                </a:solidFill>
              </a:ln>
            </p:spPr>
            <p:txBody>
              <a:bodyPr wrap="square" rtlCol="0">
                <a:spAutoFit/>
              </a:bodyPr>
              <a:lstStyle/>
              <a:p>
                <a:pPr algn="ct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466383" y="1050383"/>
                <a:ext cx="619911" cy="162727"/>
              </a:xfrm>
              <a:prstGeom prst="rect">
                <a:avLst/>
              </a:prstGeom>
            </p:spPr>
          </p:pic>
        </p:grpSp>
        <p:sp>
          <p:nvSpPr>
            <p:cNvPr id="18" name="TextBox 17"/>
            <p:cNvSpPr txBox="1"/>
            <p:nvPr/>
          </p:nvSpPr>
          <p:spPr>
            <a:xfrm rot="5400000">
              <a:off x="1454757" y="2464209"/>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grpSp>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29853" y="5229200"/>
            <a:ext cx="1149859" cy="968400"/>
          </a:xfrm>
          <a:prstGeom prst="rect">
            <a:avLst/>
          </a:prstGeom>
        </p:spPr>
      </p:pic>
      <p:grpSp>
        <p:nvGrpSpPr>
          <p:cNvPr id="3" name="Group 2"/>
          <p:cNvGrpSpPr/>
          <p:nvPr/>
        </p:nvGrpSpPr>
        <p:grpSpPr>
          <a:xfrm>
            <a:off x="6948264" y="188696"/>
            <a:ext cx="2088231" cy="486000"/>
            <a:chOff x="6948264" y="188696"/>
            <a:chExt cx="2088231" cy="486000"/>
          </a:xfrm>
        </p:grpSpPr>
        <p:pic>
          <p:nvPicPr>
            <p:cNvPr id="3075" name="Picture 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959462" y="215988"/>
              <a:ext cx="2077033" cy="40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3" name="Rounded Rectangle 42"/>
            <p:cNvSpPr/>
            <p:nvPr/>
          </p:nvSpPr>
          <p:spPr>
            <a:xfrm>
              <a:off x="6948264" y="188696"/>
              <a:ext cx="576000" cy="486000"/>
            </a:xfrm>
            <a:prstGeom prst="roundRect">
              <a:avLst/>
            </a:prstGeom>
            <a:noFill/>
            <a:ln w="1905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Tree>
    <p:extLst>
      <p:ext uri="{BB962C8B-B14F-4D97-AF65-F5344CB8AC3E}">
        <p14:creationId xmlns:p14="http://schemas.microsoft.com/office/powerpoint/2010/main" val="176415709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6959462" y="188640"/>
            <a:ext cx="2077033" cy="486000"/>
            <a:chOff x="6959462" y="188640"/>
            <a:chExt cx="2077033" cy="486000"/>
          </a:xfrm>
        </p:grpSpPr>
        <p:pic>
          <p:nvPicPr>
            <p:cNvPr id="28"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59462" y="215988"/>
              <a:ext cx="2077033" cy="40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9" name="Rounded Rectangle 28"/>
            <p:cNvSpPr/>
            <p:nvPr/>
          </p:nvSpPr>
          <p:spPr>
            <a:xfrm>
              <a:off x="7524327" y="188640"/>
              <a:ext cx="576000" cy="486000"/>
            </a:xfrm>
            <a:prstGeom prst="roundRect">
              <a:avLst/>
            </a:prstGeom>
            <a:noFill/>
            <a:ln w="1905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2" name="Title 1"/>
          <p:cNvSpPr>
            <a:spLocks noGrp="1"/>
          </p:cNvSpPr>
          <p:nvPr>
            <p:ph type="ctrTitle"/>
          </p:nvPr>
        </p:nvSpPr>
        <p:spPr>
          <a:xfrm>
            <a:off x="472008" y="446807"/>
            <a:ext cx="8132440" cy="1109985"/>
          </a:xfrm>
        </p:spPr>
        <p:txBody>
          <a:bodyPr>
            <a:noAutofit/>
          </a:bodyPr>
          <a:lstStyle/>
          <a:p>
            <a:pPr lvl="0" algn="l"/>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Consultarea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şi Comitetele de opinie</a:t>
            </a:r>
            <a:r>
              <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rPr>
              <a:t/>
            </a:r>
            <a:br>
              <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rPr>
            </a:br>
            <a:endParaRPr lang="en-GB"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39</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9" name="TextBox 8"/>
          <p:cNvSpPr txBox="1"/>
          <p:nvPr/>
        </p:nvSpPr>
        <p:spPr>
          <a:xfrm>
            <a:off x="1782225" y="5129897"/>
            <a:ext cx="7182263" cy="1477328"/>
          </a:xfrm>
          <a:prstGeom prst="rect">
            <a:avLst/>
          </a:prstGeom>
          <a:noFill/>
        </p:spPr>
        <p:txBody>
          <a:bodyPr wrap="square" rtlCol="0">
            <a:spAutoFit/>
          </a:bodyPr>
          <a:lstStyle/>
          <a:p>
            <a:pPr marL="285750" indent="-285750" fontAlgn="t">
              <a:spcAft>
                <a:spcPts val="600"/>
              </a:spcAft>
              <a:buFont typeface="Arial" pitchFamily="34" charset="0"/>
              <a:buChar char="•"/>
            </a:pP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Urmăriţi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procesul și fiţi gata să oferiţi mai multe informații la cererea </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Comitetelor</a:t>
            </a:r>
            <a:endParaRPr lang="en-US"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285750" indent="-285750" fontAlgn="t">
              <a:spcAft>
                <a:spcPts val="600"/>
              </a:spcAft>
              <a:buFont typeface="Arial" pitchFamily="34" charset="0"/>
              <a:buChar char="•"/>
            </a:pP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Puteți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contribui la consultarea publică privind alternativele altor </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aplicații</a:t>
            </a:r>
            <a:endParaRPr lang="en-US"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285750" indent="-285750" fontAlgn="t">
              <a:spcAft>
                <a:spcPts val="600"/>
              </a:spcAft>
              <a:buFont typeface="Arial" pitchFamily="34" charset="0"/>
              <a:buChar char="•"/>
            </a:pP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Solicitanții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pot furniza răspunsuri la comentarii</a:t>
            </a:r>
            <a:endParaRPr lang="en-US" sz="1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10" name="TextBox 9"/>
          <p:cNvSpPr txBox="1"/>
          <p:nvPr/>
        </p:nvSpPr>
        <p:spPr>
          <a:xfrm>
            <a:off x="2267744" y="1412776"/>
            <a:ext cx="6408712" cy="3693319"/>
          </a:xfrm>
          <a:prstGeom prst="rect">
            <a:avLst/>
          </a:prstGeom>
          <a:noFill/>
        </p:spPr>
        <p:txBody>
          <a:bodyPr wrap="square" rtlCol="0">
            <a:spAutoFit/>
          </a:bodyPr>
          <a:lstStyle/>
          <a:p>
            <a:pPr fontAlgn="t"/>
            <a:r>
              <a:rPr lang="ro-RO" dirty="0">
                <a:latin typeface="Verdana" panose="020B0604030504040204" pitchFamily="34" charset="0"/>
                <a:ea typeface="Verdana" panose="020B0604030504040204" pitchFamily="34" charset="0"/>
                <a:cs typeface="Verdana" panose="020B0604030504040204" pitchFamily="34" charset="0"/>
              </a:rPr>
              <a:t>O consultare publică privind alternativele este lansată pentru fiecare combinație </a:t>
            </a:r>
            <a:r>
              <a:rPr lang="ro-RO" dirty="0" smtClean="0">
                <a:latin typeface="Verdana" panose="020B0604030504040204" pitchFamily="34" charset="0"/>
                <a:ea typeface="Verdana" panose="020B0604030504040204" pitchFamily="34" charset="0"/>
                <a:cs typeface="Verdana" panose="020B0604030504040204" pitchFamily="34" charset="0"/>
              </a:rPr>
              <a:t>solicitant/substanță/utilizare </a:t>
            </a:r>
            <a:r>
              <a:rPr lang="ro-RO" dirty="0">
                <a:latin typeface="Verdana" panose="020B0604030504040204" pitchFamily="34" charset="0"/>
                <a:ea typeface="Verdana" panose="020B0604030504040204" pitchFamily="34" charset="0"/>
                <a:cs typeface="Verdana" panose="020B0604030504040204" pitchFamily="34" charset="0"/>
              </a:rPr>
              <a:t>solicitată</a:t>
            </a:r>
            <a:br>
              <a:rPr lang="ro-RO" dirty="0">
                <a:latin typeface="Verdana" panose="020B0604030504040204" pitchFamily="34" charset="0"/>
                <a:ea typeface="Verdana" panose="020B0604030504040204" pitchFamily="34" charset="0"/>
                <a:cs typeface="Verdana" panose="020B0604030504040204" pitchFamily="34" charset="0"/>
              </a:rPr>
            </a:br>
            <a:r>
              <a:rPr lang="ro-RO" dirty="0">
                <a:latin typeface="Verdana" panose="020B0604030504040204" pitchFamily="34" charset="0"/>
                <a:ea typeface="Verdana" panose="020B0604030504040204" pitchFamily="34" charset="0"/>
                <a:cs typeface="Verdana" panose="020B0604030504040204" pitchFamily="34" charset="0"/>
              </a:rPr>
              <a:t>Consultarea durează 8 săptămâni şi se referă la posibilele substanțe sau tehnologii alternative</a:t>
            </a:r>
            <a:br>
              <a:rPr lang="ro-RO" dirty="0">
                <a:latin typeface="Verdana" panose="020B0604030504040204" pitchFamily="34" charset="0"/>
                <a:ea typeface="Verdana" panose="020B0604030504040204" pitchFamily="34" charset="0"/>
                <a:cs typeface="Verdana" panose="020B0604030504040204" pitchFamily="34" charset="0"/>
              </a:rPr>
            </a:br>
            <a:r>
              <a:rPr lang="ro-RO" dirty="0">
                <a:latin typeface="Verdana" panose="020B0604030504040204" pitchFamily="34" charset="0"/>
                <a:ea typeface="Verdana" panose="020B0604030504040204" pitchFamily="34" charset="0"/>
                <a:cs typeface="Verdana" panose="020B0604030504040204" pitchFamily="34" charset="0"/>
              </a:rPr>
              <a:t/>
            </a:r>
            <a:br>
              <a:rPr lang="ro-RO" dirty="0">
                <a:latin typeface="Verdana" panose="020B0604030504040204" pitchFamily="34" charset="0"/>
                <a:ea typeface="Verdana" panose="020B0604030504040204" pitchFamily="34" charset="0"/>
                <a:cs typeface="Verdana" panose="020B0604030504040204" pitchFamily="34" charset="0"/>
              </a:rPr>
            </a:br>
            <a:r>
              <a:rPr lang="ro-RO" dirty="0">
                <a:latin typeface="Verdana" panose="020B0604030504040204" pitchFamily="34" charset="0"/>
                <a:ea typeface="Verdana" panose="020B0604030504040204" pitchFamily="34" charset="0"/>
                <a:cs typeface="Verdana" panose="020B0604030504040204" pitchFamily="34" charset="0"/>
              </a:rPr>
              <a:t>RAC și SEAC pregătesc proiectele de aviz în termen de circa </a:t>
            </a:r>
            <a:r>
              <a:rPr lang="en-US" dirty="0" smtClean="0">
                <a:latin typeface="Verdana" panose="020B0604030504040204" pitchFamily="34" charset="0"/>
                <a:ea typeface="Verdana" panose="020B0604030504040204" pitchFamily="34" charset="0"/>
                <a:cs typeface="Verdana" panose="020B0604030504040204" pitchFamily="34" charset="0"/>
              </a:rPr>
              <a:t>10 </a:t>
            </a:r>
            <a:r>
              <a:rPr lang="ro-RO" dirty="0" smtClean="0">
                <a:latin typeface="Verdana" panose="020B0604030504040204" pitchFamily="34" charset="0"/>
                <a:ea typeface="Verdana" panose="020B0604030504040204" pitchFamily="34" charset="0"/>
                <a:cs typeface="Verdana" panose="020B0604030504040204" pitchFamily="34" charset="0"/>
              </a:rPr>
              <a:t>luni</a:t>
            </a:r>
            <a:r>
              <a:rPr lang="ro-RO" dirty="0">
                <a:latin typeface="Verdana" panose="020B0604030504040204" pitchFamily="34" charset="0"/>
                <a:ea typeface="Verdana" panose="020B0604030504040204" pitchFamily="34" charset="0"/>
                <a:cs typeface="Verdana" panose="020B0604030504040204" pitchFamily="34" charset="0"/>
              </a:rPr>
              <a:t/>
            </a:r>
            <a:br>
              <a:rPr lang="ro-RO" dirty="0">
                <a:latin typeface="Verdana" panose="020B0604030504040204" pitchFamily="34" charset="0"/>
                <a:ea typeface="Verdana" panose="020B0604030504040204" pitchFamily="34" charset="0"/>
                <a:cs typeface="Verdana" panose="020B0604030504040204" pitchFamily="34" charset="0"/>
              </a:rPr>
            </a:br>
            <a:r>
              <a:rPr lang="ro-RO" dirty="0">
                <a:latin typeface="Verdana" panose="020B0604030504040204" pitchFamily="34" charset="0"/>
                <a:ea typeface="Verdana" panose="020B0604030504040204" pitchFamily="34" charset="0"/>
                <a:cs typeface="Verdana" panose="020B0604030504040204" pitchFamily="34" charset="0"/>
              </a:rPr>
              <a:t>Solicitantul are </a:t>
            </a:r>
            <a:r>
              <a:rPr lang="en-US" dirty="0" smtClean="0">
                <a:latin typeface="Verdana" panose="020B0604030504040204" pitchFamily="34" charset="0"/>
                <a:ea typeface="Verdana" panose="020B0604030504040204" pitchFamily="34" charset="0"/>
                <a:cs typeface="Verdana" panose="020B0604030504040204" pitchFamily="34" charset="0"/>
              </a:rPr>
              <a:t>2 </a:t>
            </a:r>
            <a:r>
              <a:rPr lang="ro-RO" dirty="0" smtClean="0">
                <a:latin typeface="Verdana" panose="020B0604030504040204" pitchFamily="34" charset="0"/>
                <a:ea typeface="Verdana" panose="020B0604030504040204" pitchFamily="34" charset="0"/>
                <a:cs typeface="Verdana" panose="020B0604030504040204" pitchFamily="34" charset="0"/>
              </a:rPr>
              <a:t>luni </a:t>
            </a:r>
            <a:r>
              <a:rPr lang="ro-RO" dirty="0">
                <a:latin typeface="Verdana" panose="020B0604030504040204" pitchFamily="34" charset="0"/>
                <a:ea typeface="Verdana" panose="020B0604030504040204" pitchFamily="34" charset="0"/>
                <a:cs typeface="Verdana" panose="020B0604030504040204" pitchFamily="34" charset="0"/>
              </a:rPr>
              <a:t>pentru a comenta </a:t>
            </a:r>
            <a:r>
              <a:rPr lang="ro-RO" dirty="0" smtClean="0">
                <a:latin typeface="Verdana" panose="020B0604030504040204" pitchFamily="34" charset="0"/>
                <a:ea typeface="Verdana" panose="020B0604030504040204" pitchFamily="34" charset="0"/>
                <a:cs typeface="Verdana" panose="020B0604030504040204" pitchFamily="34" charset="0"/>
              </a:rPr>
              <a:t>proiect</a:t>
            </a:r>
            <a:r>
              <a:rPr lang="en-US" dirty="0" smtClean="0">
                <a:latin typeface="Verdana" panose="020B0604030504040204" pitchFamily="34" charset="0"/>
                <a:ea typeface="Verdana" panose="020B0604030504040204" pitchFamily="34" charset="0"/>
                <a:cs typeface="Verdana" panose="020B0604030504040204" pitchFamily="34" charset="0"/>
              </a:rPr>
              <a:t>e</a:t>
            </a:r>
            <a:r>
              <a:rPr lang="ro-RO" dirty="0" smtClean="0">
                <a:latin typeface="Verdana" panose="020B0604030504040204" pitchFamily="34" charset="0"/>
                <a:ea typeface="Verdana" panose="020B0604030504040204" pitchFamily="34" charset="0"/>
                <a:cs typeface="Verdana" panose="020B0604030504040204" pitchFamily="34" charset="0"/>
              </a:rPr>
              <a:t>l</a:t>
            </a:r>
            <a:r>
              <a:rPr lang="en-US" dirty="0" smtClean="0">
                <a:latin typeface="Verdana" panose="020B0604030504040204" pitchFamily="34" charset="0"/>
                <a:ea typeface="Verdana" panose="020B0604030504040204" pitchFamily="34" charset="0"/>
                <a:cs typeface="Verdana" panose="020B0604030504040204" pitchFamily="34" charset="0"/>
              </a:rPr>
              <a:t>e</a:t>
            </a:r>
            <a:r>
              <a:rPr lang="ro-RO" dirty="0" smtClean="0">
                <a:latin typeface="Verdana" panose="020B0604030504040204" pitchFamily="34" charset="0"/>
                <a:ea typeface="Verdana" panose="020B0604030504040204" pitchFamily="34" charset="0"/>
                <a:cs typeface="Verdana" panose="020B0604030504040204" pitchFamily="34" charset="0"/>
              </a:rPr>
              <a:t> </a:t>
            </a:r>
            <a:r>
              <a:rPr lang="ro-RO" dirty="0">
                <a:latin typeface="Verdana" panose="020B0604030504040204" pitchFamily="34" charset="0"/>
                <a:ea typeface="Verdana" panose="020B0604030504040204" pitchFamily="34" charset="0"/>
                <a:cs typeface="Verdana" panose="020B0604030504040204" pitchFamily="34" charset="0"/>
              </a:rPr>
              <a:t>de aviz înainte să fie adoptate opiniile finale de către comitete </a:t>
            </a:r>
            <a:br>
              <a:rPr lang="ro-RO" dirty="0">
                <a:latin typeface="Verdana" panose="020B0604030504040204" pitchFamily="34" charset="0"/>
                <a:ea typeface="Verdana" panose="020B0604030504040204" pitchFamily="34" charset="0"/>
                <a:cs typeface="Verdana" panose="020B0604030504040204" pitchFamily="34" charset="0"/>
              </a:rPr>
            </a:br>
            <a:r>
              <a:rPr lang="ro-RO" dirty="0">
                <a:latin typeface="Verdana" panose="020B0604030504040204" pitchFamily="34" charset="0"/>
                <a:ea typeface="Verdana" panose="020B0604030504040204" pitchFamily="34" charset="0"/>
                <a:cs typeface="Verdana" panose="020B0604030504040204" pitchFamily="34" charset="0"/>
              </a:rPr>
              <a:t>ECHA publică versiuni neconfidențiale ale avizelor </a:t>
            </a:r>
            <a:r>
              <a:rPr lang="ro-RO" dirty="0" smtClean="0">
                <a:latin typeface="Verdana" panose="020B0604030504040204" pitchFamily="34" charset="0"/>
                <a:ea typeface="Verdana" panose="020B0604030504040204" pitchFamily="34" charset="0"/>
                <a:cs typeface="Verdana" panose="020B0604030504040204" pitchFamily="34" charset="0"/>
              </a:rPr>
              <a:t>finale</a:t>
            </a:r>
            <a:endParaRPr lang="en-GB" sz="2000" dirty="0" smtClean="0">
              <a:latin typeface="Verdana" panose="020B0604030504040204" pitchFamily="34" charset="0"/>
              <a:ea typeface="Verdana" panose="020B0604030504040204" pitchFamily="34" charset="0"/>
              <a:cs typeface="Verdana" panose="020B0604030504040204" pitchFamily="34" charset="0"/>
            </a:endParaRPr>
          </a:p>
        </p:txBody>
      </p:sp>
      <p:grpSp>
        <p:nvGrpSpPr>
          <p:cNvPr id="4" name="Group 3"/>
          <p:cNvGrpSpPr/>
          <p:nvPr/>
        </p:nvGrpSpPr>
        <p:grpSpPr>
          <a:xfrm>
            <a:off x="395536" y="1611273"/>
            <a:ext cx="1942177" cy="2690840"/>
            <a:chOff x="395536" y="1611273"/>
            <a:chExt cx="1942177" cy="2690840"/>
          </a:xfrm>
        </p:grpSpPr>
        <p:grpSp>
          <p:nvGrpSpPr>
            <p:cNvPr id="3" name="Group 2"/>
            <p:cNvGrpSpPr/>
            <p:nvPr/>
          </p:nvGrpSpPr>
          <p:grpSpPr>
            <a:xfrm>
              <a:off x="395536" y="1611273"/>
              <a:ext cx="1942177" cy="2690840"/>
              <a:chOff x="395536" y="1611273"/>
              <a:chExt cx="1942177" cy="2690840"/>
            </a:xfrm>
          </p:grpSpPr>
          <p:sp>
            <p:nvSpPr>
              <p:cNvPr id="7" name="Flowchart: Alternate Process 6"/>
              <p:cNvSpPr/>
              <p:nvPr/>
            </p:nvSpPr>
            <p:spPr>
              <a:xfrm>
                <a:off x="1120111" y="1611273"/>
                <a:ext cx="1134985" cy="737607"/>
              </a:xfrm>
              <a:prstGeom prst="flowChartAlternateProcess">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Flowchart: Alternate Process 10"/>
              <p:cNvSpPr/>
              <p:nvPr/>
            </p:nvSpPr>
            <p:spPr>
              <a:xfrm>
                <a:off x="1192119" y="3112045"/>
                <a:ext cx="990969" cy="496322"/>
              </a:xfrm>
              <a:prstGeom prst="flowChartAlternateProcess">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p:nvPr/>
            </p:nvSpPr>
            <p:spPr>
              <a:xfrm>
                <a:off x="1037493" y="3145816"/>
                <a:ext cx="1300220" cy="600164"/>
              </a:xfrm>
              <a:prstGeom prst="rect">
                <a:avLst/>
              </a:prstGeom>
              <a:noFill/>
            </p:spPr>
            <p:txBody>
              <a:bodyPr wrap="square" rtlCol="0">
                <a:spAutoFit/>
              </a:bodyPr>
              <a:lstStyle/>
              <a:p>
                <a:pPr algn="ctr"/>
                <a:r>
                  <a:rPr lang="en-GB" sz="1100" b="1" dirty="0" err="1" smtClean="0">
                    <a:solidFill>
                      <a:srgbClr val="FF9900"/>
                    </a:solidFill>
                    <a:latin typeface="Verdana" panose="020B0604030504040204" pitchFamily="34" charset="0"/>
                    <a:ea typeface="Verdana" panose="020B0604030504040204" pitchFamily="34" charset="0"/>
                    <a:cs typeface="Verdana" panose="020B0604030504040204" pitchFamily="34" charset="0"/>
                  </a:rPr>
                  <a:t>Opinia</a:t>
                </a:r>
                <a:r>
                  <a:rPr lang="en-GB"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 </a:t>
                </a:r>
              </a:p>
              <a:p>
                <a:pPr algn="ctr"/>
                <a:r>
                  <a:rPr lang="en-GB"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RAC</a:t>
                </a:r>
              </a:p>
              <a:p>
                <a:pPr algn="ct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13" name="Flowchart: Alternate Process 12"/>
              <p:cNvSpPr/>
              <p:nvPr/>
            </p:nvSpPr>
            <p:spPr>
              <a:xfrm>
                <a:off x="1194157" y="3700788"/>
                <a:ext cx="986893" cy="448292"/>
              </a:xfrm>
              <a:prstGeom prst="flowChartAlternateProcess">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p:cNvSpPr txBox="1"/>
              <p:nvPr/>
            </p:nvSpPr>
            <p:spPr>
              <a:xfrm>
                <a:off x="1037493" y="3701949"/>
                <a:ext cx="1300220" cy="600164"/>
              </a:xfrm>
              <a:prstGeom prst="rect">
                <a:avLst/>
              </a:prstGeom>
              <a:noFill/>
            </p:spPr>
            <p:txBody>
              <a:bodyPr wrap="square" rtlCol="0">
                <a:spAutoFit/>
              </a:bodyPr>
              <a:lstStyle/>
              <a:p>
                <a:pPr algn="ctr"/>
                <a:r>
                  <a:rPr lang="en-GB" sz="1100" b="1" dirty="0" err="1" smtClean="0">
                    <a:solidFill>
                      <a:srgbClr val="FF9900"/>
                    </a:solidFill>
                    <a:latin typeface="Verdana" panose="020B0604030504040204" pitchFamily="34" charset="0"/>
                    <a:ea typeface="Verdana" panose="020B0604030504040204" pitchFamily="34" charset="0"/>
                    <a:cs typeface="Verdana" panose="020B0604030504040204" pitchFamily="34" charset="0"/>
                  </a:rPr>
                  <a:t>Opinia</a:t>
                </a:r>
                <a:endParaRPr lang="en-GB"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endParaRPr>
              </a:p>
              <a:p>
                <a:pPr algn="ctr"/>
                <a:r>
                  <a:rPr lang="en-GB"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SEAC</a:t>
                </a:r>
              </a:p>
              <a:p>
                <a:pPr algn="ct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9485" y="1684064"/>
                <a:ext cx="504123" cy="448792"/>
              </a:xfrm>
              <a:prstGeom prst="rect">
                <a:avLst/>
              </a:prstGeom>
            </p:spPr>
          </p:pic>
          <p:sp>
            <p:nvSpPr>
              <p:cNvPr id="17" name="TextBox 16"/>
              <p:cNvSpPr txBox="1"/>
              <p:nvPr/>
            </p:nvSpPr>
            <p:spPr>
              <a:xfrm>
                <a:off x="395536" y="3861048"/>
                <a:ext cx="720080" cy="323493"/>
              </a:xfrm>
              <a:prstGeom prst="roundRect">
                <a:avLst/>
              </a:prstGeom>
              <a:solidFill>
                <a:srgbClr val="FFCC00"/>
              </a:solidFill>
              <a:ln>
                <a:solidFill>
                  <a:srgbClr val="FFCC00"/>
                </a:solidFill>
              </a:ln>
            </p:spPr>
            <p:txBody>
              <a:bodyPr wrap="square" rtlCol="0">
                <a:spAutoFit/>
              </a:bodyPr>
              <a:lstStyle/>
              <a:p>
                <a:pPr algn="ctr"/>
                <a:r>
                  <a:rPr lang="en-GB" sz="1300" b="1" dirty="0" smtClean="0">
                    <a:latin typeface="Verdana" panose="020B0604030504040204" pitchFamily="34" charset="0"/>
                    <a:ea typeface="Verdana" panose="020B0604030504040204" pitchFamily="34" charset="0"/>
                    <a:cs typeface="Verdana" panose="020B0604030504040204" pitchFamily="34" charset="0"/>
                  </a:rPr>
                  <a:t>SEAC</a:t>
                </a: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sp>
            <p:nvSpPr>
              <p:cNvPr id="18" name="TextBox 17"/>
              <p:cNvSpPr txBox="1"/>
              <p:nvPr/>
            </p:nvSpPr>
            <p:spPr>
              <a:xfrm>
                <a:off x="1037493" y="1754479"/>
                <a:ext cx="1300220" cy="430887"/>
              </a:xfrm>
              <a:prstGeom prst="rect">
                <a:avLst/>
              </a:prstGeom>
              <a:noFill/>
            </p:spPr>
            <p:txBody>
              <a:bodyPr wrap="square" rtlCol="0">
                <a:spAutoFit/>
              </a:bodyPr>
              <a:lstStyle/>
              <a:p>
                <a:pPr algn="ctr"/>
                <a:r>
                  <a:rPr lang="it-IT"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Consultarea publică</a:t>
                </a: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19" name="TextBox 18"/>
              <p:cNvSpPr txBox="1"/>
              <p:nvPr/>
            </p:nvSpPr>
            <p:spPr>
              <a:xfrm>
                <a:off x="395536" y="3068960"/>
                <a:ext cx="720080" cy="323493"/>
              </a:xfrm>
              <a:prstGeom prst="roundRect">
                <a:avLst/>
              </a:prstGeom>
              <a:solidFill>
                <a:srgbClr val="D7EFFA"/>
              </a:solidFill>
              <a:ln>
                <a:solidFill>
                  <a:srgbClr val="D7EFFA"/>
                </a:solidFill>
              </a:ln>
            </p:spPr>
            <p:txBody>
              <a:bodyPr wrap="square" rtlCol="0">
                <a:spAutoFit/>
              </a:bodyPr>
              <a:lstStyle/>
              <a:p>
                <a:pPr algn="ctr"/>
                <a:r>
                  <a:rPr lang="en-GB" sz="1300" b="1" dirty="0" smtClean="0">
                    <a:latin typeface="Verdana" panose="020B0604030504040204" pitchFamily="34" charset="0"/>
                    <a:ea typeface="Verdana" panose="020B0604030504040204" pitchFamily="34" charset="0"/>
                    <a:cs typeface="Verdana" panose="020B0604030504040204" pitchFamily="34" charset="0"/>
                  </a:rPr>
                  <a:t>RAC</a:t>
                </a: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grpSp>
            <p:nvGrpSpPr>
              <p:cNvPr id="20" name="Group 19"/>
              <p:cNvGrpSpPr/>
              <p:nvPr/>
            </p:nvGrpSpPr>
            <p:grpSpPr>
              <a:xfrm>
                <a:off x="395536" y="3465547"/>
                <a:ext cx="720080" cy="323493"/>
                <a:chOff x="7416301" y="969999"/>
                <a:chExt cx="720080" cy="323493"/>
              </a:xfrm>
            </p:grpSpPr>
            <p:sp>
              <p:nvSpPr>
                <p:cNvPr id="21" name="TextBox 20"/>
                <p:cNvSpPr txBox="1"/>
                <p:nvPr/>
              </p:nvSpPr>
              <p:spPr>
                <a:xfrm>
                  <a:off x="7416301" y="969999"/>
                  <a:ext cx="720080" cy="323493"/>
                </a:xfrm>
                <a:prstGeom prst="roundRect">
                  <a:avLst/>
                </a:prstGeom>
                <a:solidFill>
                  <a:schemeClr val="bg1"/>
                </a:solidFill>
                <a:ln>
                  <a:solidFill>
                    <a:schemeClr val="bg1">
                      <a:lumMod val="50000"/>
                    </a:schemeClr>
                  </a:solidFill>
                </a:ln>
              </p:spPr>
              <p:txBody>
                <a:bodyPr wrap="square" rtlCol="0">
                  <a:spAutoFit/>
                </a:bodyPr>
                <a:lstStyle/>
                <a:p>
                  <a:pPr algn="ct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66383" y="1050383"/>
                  <a:ext cx="619911" cy="162727"/>
                </a:xfrm>
                <a:prstGeom prst="rect">
                  <a:avLst/>
                </a:prstGeom>
              </p:spPr>
            </p:pic>
          </p:grpSp>
        </p:grpSp>
        <p:sp>
          <p:nvSpPr>
            <p:cNvPr id="23" name="TextBox 22"/>
            <p:cNvSpPr txBox="1"/>
            <p:nvPr/>
          </p:nvSpPr>
          <p:spPr>
            <a:xfrm rot="5400000">
              <a:off x="1560730" y="2618063"/>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grpSp>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1560" y="5301208"/>
            <a:ext cx="1149859" cy="968400"/>
          </a:xfrm>
          <a:prstGeom prst="rect">
            <a:avLst/>
          </a:prstGeom>
        </p:spPr>
      </p:pic>
    </p:spTree>
    <p:extLst>
      <p:ext uri="{BB962C8B-B14F-4D97-AF65-F5344CB8AC3E}">
        <p14:creationId xmlns:p14="http://schemas.microsoft.com/office/powerpoint/2010/main" val="2124830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374799"/>
            <a:ext cx="7772400" cy="1254001"/>
          </a:xfrm>
        </p:spPr>
        <p:txBody>
          <a:bodyPr>
            <a:noAutofit/>
          </a:bodyPr>
          <a:lstStyle/>
          <a:p>
            <a:pPr algn="l"/>
            <a:r>
              <a:rPr lang="ro-RO" sz="32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Secţiunea </a:t>
            </a:r>
            <a:r>
              <a:rPr lang="en-GB" altLang="en-US" sz="32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1</a:t>
            </a:r>
            <a:endParaRPr lang="en-GB" sz="32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4</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3" name="TextBox 2"/>
          <p:cNvSpPr txBox="1"/>
          <p:nvPr/>
        </p:nvSpPr>
        <p:spPr>
          <a:xfrm>
            <a:off x="683568" y="1730673"/>
            <a:ext cx="7776864" cy="2616101"/>
          </a:xfrm>
          <a:prstGeom prst="rect">
            <a:avLst/>
          </a:prstGeom>
          <a:noFill/>
        </p:spPr>
        <p:txBody>
          <a:bodyPr wrap="square" rtlCol="0">
            <a:spAutoFit/>
          </a:bodyPr>
          <a:lstStyle/>
          <a:p>
            <a:r>
              <a:rPr lang="ro-RO" sz="2200" dirty="0" smtClean="0">
                <a:latin typeface="Verdana" panose="020B0604030504040204" pitchFamily="34" charset="0"/>
                <a:ea typeface="Verdana" panose="020B0604030504040204" pitchFamily="34" charset="0"/>
                <a:cs typeface="Verdana" panose="020B0604030504040204" pitchFamily="34" charset="0"/>
              </a:rPr>
              <a:t>Identificarea </a:t>
            </a:r>
            <a:r>
              <a:rPr lang="ro-RO" sz="2200" dirty="0">
                <a:latin typeface="Verdana" panose="020B0604030504040204" pitchFamily="34" charset="0"/>
                <a:ea typeface="Verdana" panose="020B0604030504040204" pitchFamily="34" charset="0"/>
                <a:cs typeface="Verdana" panose="020B0604030504040204" pitchFamily="34" charset="0"/>
              </a:rPr>
              <a:t>substanţelor chimice care prezintă motive de îngrijorare şi decizia de a fi tratate conform REACH/CLP</a:t>
            </a:r>
            <a:endParaRPr lang="en-US" sz="2200" dirty="0">
              <a:latin typeface="Verdana" panose="020B0604030504040204" pitchFamily="34" charset="0"/>
              <a:ea typeface="Verdana" panose="020B0604030504040204" pitchFamily="34" charset="0"/>
              <a:cs typeface="Verdana" panose="020B0604030504040204" pitchFamily="34" charset="0"/>
            </a:endParaRPr>
          </a:p>
          <a:p>
            <a:pPr>
              <a:spcBef>
                <a:spcPts val="600"/>
              </a:spcBef>
            </a:pPr>
            <a:endParaRPr lang="en-GB" sz="2200" dirty="0" smtClean="0">
              <a:latin typeface="Verdana" panose="020B0604030504040204" pitchFamily="34" charset="0"/>
              <a:ea typeface="Verdana" panose="020B0604030504040204" pitchFamily="34" charset="0"/>
              <a:cs typeface="Verdana" panose="020B0604030504040204" pitchFamily="34" charset="0"/>
            </a:endParaRPr>
          </a:p>
          <a:p>
            <a:pPr marL="342900" indent="-342900">
              <a:buFont typeface="Arial" pitchFamily="34" charset="0"/>
              <a:buChar char="•"/>
            </a:pPr>
            <a:r>
              <a:rPr lang="ro-RO" sz="2200" dirty="0" smtClean="0">
                <a:latin typeface="Verdana" panose="020B0604030504040204" pitchFamily="34" charset="0"/>
                <a:ea typeface="Verdana" panose="020B0604030504040204" pitchFamily="34" charset="0"/>
                <a:cs typeface="Verdana" panose="020B0604030504040204" pitchFamily="34" charset="0"/>
              </a:rPr>
              <a:t>Conceptele </a:t>
            </a:r>
            <a:r>
              <a:rPr lang="ro-RO" sz="2200" dirty="0">
                <a:latin typeface="Verdana" panose="020B0604030504040204" pitchFamily="34" charset="0"/>
                <a:ea typeface="Verdana" panose="020B0604030504040204" pitchFamily="34" charset="0"/>
                <a:cs typeface="Verdana" panose="020B0604030504040204" pitchFamily="34" charset="0"/>
              </a:rPr>
              <a:t>de bază</a:t>
            </a:r>
            <a:endParaRPr lang="en-US" sz="2200" dirty="0">
              <a:latin typeface="Verdana" panose="020B0604030504040204" pitchFamily="34" charset="0"/>
              <a:ea typeface="Verdana" panose="020B0604030504040204" pitchFamily="34" charset="0"/>
              <a:cs typeface="Verdana" panose="020B0604030504040204" pitchFamily="34" charset="0"/>
            </a:endParaRPr>
          </a:p>
          <a:p>
            <a:pPr marL="342900" indent="-342900">
              <a:buFont typeface="Arial" pitchFamily="34" charset="0"/>
              <a:buChar char="•"/>
            </a:pPr>
            <a:r>
              <a:rPr lang="ro-RO" sz="2200" dirty="0">
                <a:latin typeface="Verdana" panose="020B0604030504040204" pitchFamily="34" charset="0"/>
                <a:ea typeface="Verdana" panose="020B0604030504040204" pitchFamily="34" charset="0"/>
                <a:cs typeface="Verdana" panose="020B0604030504040204" pitchFamily="34" charset="0"/>
              </a:rPr>
              <a:t>Instrumente legale utilizate de autorităţi</a:t>
            </a:r>
            <a:endParaRPr lang="en-US" sz="2200" dirty="0">
              <a:latin typeface="Verdana" panose="020B0604030504040204" pitchFamily="34" charset="0"/>
              <a:ea typeface="Verdana" panose="020B0604030504040204" pitchFamily="34" charset="0"/>
              <a:cs typeface="Verdana" panose="020B0604030504040204" pitchFamily="34" charset="0"/>
            </a:endParaRPr>
          </a:p>
          <a:p>
            <a:pPr marL="342900" indent="-342900">
              <a:spcBef>
                <a:spcPts val="600"/>
              </a:spcBef>
              <a:buFont typeface="Arial" panose="020B0604020202020204" pitchFamily="34" charset="0"/>
              <a:buChar char="•"/>
            </a:pPr>
            <a:endParaRPr lang="en-GB" sz="2200" dirty="0" smtClean="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82604756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44624"/>
            <a:ext cx="7772400" cy="1470025"/>
          </a:xfrm>
        </p:spPr>
        <p:txBody>
          <a:bodyPr>
            <a:noAutofit/>
          </a:bodyPr>
          <a:lstStyle/>
          <a:p>
            <a:pPr lvl="0" algn="l"/>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De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la opinii la </a:t>
            </a:r>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decizie</a:t>
            </a:r>
            <a:endParaRPr lang="en-GB"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40</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3" name="TextBox 2"/>
          <p:cNvSpPr txBox="1"/>
          <p:nvPr/>
        </p:nvSpPr>
        <p:spPr>
          <a:xfrm>
            <a:off x="683568" y="1272250"/>
            <a:ext cx="5224748" cy="4862870"/>
          </a:xfrm>
          <a:prstGeom prst="rect">
            <a:avLst/>
          </a:prstGeom>
          <a:noFill/>
        </p:spPr>
        <p:txBody>
          <a:bodyPr wrap="square" rtlCol="0">
            <a:spAutoFit/>
          </a:bodyPr>
          <a:lstStyle/>
          <a:p>
            <a:pPr marL="342900" indent="-342900">
              <a:spcBef>
                <a:spcPts val="1200"/>
              </a:spcBef>
              <a:buFont typeface="Arial" panose="020B0604020202020204" pitchFamily="34" charset="0"/>
              <a:buChar char="•"/>
            </a:pPr>
            <a:r>
              <a:rPr lang="ro-RO" dirty="0" smtClean="0">
                <a:latin typeface="Verdana" panose="020B0604030504040204" pitchFamily="34" charset="0"/>
                <a:ea typeface="Verdana" panose="020B0604030504040204" pitchFamily="34" charset="0"/>
                <a:cs typeface="Verdana" panose="020B0604030504040204" pitchFamily="34" charset="0"/>
              </a:rPr>
              <a:t>Opiniile </a:t>
            </a:r>
            <a:r>
              <a:rPr lang="ro-RO" dirty="0">
                <a:latin typeface="Verdana" panose="020B0604030504040204" pitchFamily="34" charset="0"/>
                <a:ea typeface="Verdana" panose="020B0604030504040204" pitchFamily="34" charset="0"/>
                <a:cs typeface="Verdana" panose="020B0604030504040204" pitchFamily="34" charset="0"/>
              </a:rPr>
              <a:t>finale ale comitetelor sunt trimise Comisiei Europene, statelor membre și </a:t>
            </a:r>
            <a:r>
              <a:rPr lang="ro-RO" dirty="0" smtClean="0">
                <a:latin typeface="Verdana" panose="020B0604030504040204" pitchFamily="34" charset="0"/>
                <a:ea typeface="Verdana" panose="020B0604030504040204" pitchFamily="34" charset="0"/>
                <a:cs typeface="Verdana" panose="020B0604030504040204" pitchFamily="34" charset="0"/>
              </a:rPr>
              <a:t>solicitantului.</a:t>
            </a:r>
            <a:endParaRPr lang="en-US" dirty="0" smtClean="0">
              <a:latin typeface="Verdana" panose="020B0604030504040204" pitchFamily="34" charset="0"/>
              <a:ea typeface="Verdana" panose="020B0604030504040204" pitchFamily="34" charset="0"/>
              <a:cs typeface="Verdana" panose="020B0604030504040204" pitchFamily="34" charset="0"/>
            </a:endParaRPr>
          </a:p>
          <a:p>
            <a:pPr marL="342900" indent="-342900">
              <a:spcBef>
                <a:spcPts val="1200"/>
              </a:spcBef>
              <a:buFont typeface="Arial" panose="020B0604020202020204" pitchFamily="34" charset="0"/>
              <a:buChar char="•"/>
            </a:pPr>
            <a:r>
              <a:rPr lang="ro-RO" dirty="0" smtClean="0">
                <a:latin typeface="Verdana" panose="020B0604030504040204" pitchFamily="34" charset="0"/>
                <a:ea typeface="Verdana" panose="020B0604030504040204" pitchFamily="34" charset="0"/>
                <a:cs typeface="Verdana" panose="020B0604030504040204" pitchFamily="34" charset="0"/>
              </a:rPr>
              <a:t>Comisia </a:t>
            </a:r>
            <a:r>
              <a:rPr lang="ro-RO" dirty="0">
                <a:latin typeface="Verdana" panose="020B0604030504040204" pitchFamily="34" charset="0"/>
                <a:ea typeface="Verdana" panose="020B0604030504040204" pitchFamily="34" charset="0"/>
                <a:cs typeface="Verdana" panose="020B0604030504040204" pitchFamily="34" charset="0"/>
              </a:rPr>
              <a:t>pregătește un proiect de decizie în termen de 3 luni de la primirea </a:t>
            </a:r>
            <a:r>
              <a:rPr lang="ro-RO" dirty="0" smtClean="0">
                <a:latin typeface="Verdana" panose="020B0604030504040204" pitchFamily="34" charset="0"/>
                <a:ea typeface="Verdana" panose="020B0604030504040204" pitchFamily="34" charset="0"/>
                <a:cs typeface="Verdana" panose="020B0604030504040204" pitchFamily="34" charset="0"/>
              </a:rPr>
              <a:t>avizelor.</a:t>
            </a:r>
            <a:endParaRPr lang="en-US" dirty="0" smtClean="0">
              <a:latin typeface="Verdana" panose="020B0604030504040204" pitchFamily="34" charset="0"/>
              <a:ea typeface="Verdana" panose="020B0604030504040204" pitchFamily="34" charset="0"/>
              <a:cs typeface="Verdana" panose="020B0604030504040204" pitchFamily="34" charset="0"/>
            </a:endParaRPr>
          </a:p>
          <a:p>
            <a:pPr marL="342900" indent="-342900">
              <a:spcBef>
                <a:spcPts val="1200"/>
              </a:spcBef>
              <a:buFont typeface="Arial" panose="020B0604020202020204" pitchFamily="34" charset="0"/>
              <a:buChar char="•"/>
            </a:pPr>
            <a:r>
              <a:rPr lang="ro-RO" dirty="0" smtClean="0">
                <a:latin typeface="Verdana" panose="020B0604030504040204" pitchFamily="34" charset="0"/>
                <a:ea typeface="Verdana" panose="020B0604030504040204" pitchFamily="34" charset="0"/>
                <a:cs typeface="Verdana" panose="020B0604030504040204" pitchFamily="34" charset="0"/>
              </a:rPr>
              <a:t>Decizia </a:t>
            </a:r>
            <a:r>
              <a:rPr lang="ro-RO" dirty="0">
                <a:latin typeface="Verdana" panose="020B0604030504040204" pitchFamily="34" charset="0"/>
                <a:ea typeface="Verdana" panose="020B0604030504040204" pitchFamily="34" charset="0"/>
                <a:cs typeface="Verdana" panose="020B0604030504040204" pitchFamily="34" charset="0"/>
              </a:rPr>
              <a:t>finală este luată de către </a:t>
            </a:r>
            <a:r>
              <a:rPr lang="ro-RO" dirty="0" smtClean="0">
                <a:latin typeface="Verdana" panose="020B0604030504040204" pitchFamily="34" charset="0"/>
                <a:ea typeface="Verdana" panose="020B0604030504040204" pitchFamily="34" charset="0"/>
                <a:cs typeface="Verdana" panose="020B0604030504040204" pitchFamily="34" charset="0"/>
              </a:rPr>
              <a:t>Comisie.</a:t>
            </a:r>
            <a:endParaRPr lang="en-US" dirty="0" smtClean="0">
              <a:latin typeface="Verdana" panose="020B0604030504040204" pitchFamily="34" charset="0"/>
              <a:ea typeface="Verdana" panose="020B0604030504040204" pitchFamily="34" charset="0"/>
              <a:cs typeface="Verdana" panose="020B0604030504040204" pitchFamily="34" charset="0"/>
            </a:endParaRPr>
          </a:p>
          <a:p>
            <a:pPr marL="342900" indent="-342900">
              <a:spcBef>
                <a:spcPts val="1200"/>
              </a:spcBef>
              <a:buFont typeface="Arial" panose="020B0604020202020204" pitchFamily="34" charset="0"/>
              <a:buChar char="•"/>
            </a:pPr>
            <a:r>
              <a:rPr lang="ro-RO" dirty="0" smtClean="0">
                <a:latin typeface="Verdana" panose="020B0604030504040204" pitchFamily="34" charset="0"/>
                <a:ea typeface="Verdana" panose="020B0604030504040204" pitchFamily="34" charset="0"/>
                <a:cs typeface="Verdana" panose="020B0604030504040204" pitchFamily="34" charset="0"/>
              </a:rPr>
              <a:t>Un </a:t>
            </a:r>
            <a:r>
              <a:rPr lang="ro-RO" dirty="0">
                <a:latin typeface="Verdana" panose="020B0604030504040204" pitchFamily="34" charset="0"/>
                <a:ea typeface="Verdana" panose="020B0604030504040204" pitchFamily="34" charset="0"/>
                <a:cs typeface="Verdana" panose="020B0604030504040204" pitchFamily="34" charset="0"/>
              </a:rPr>
              <a:t>rezumat al deciziei este publicat în Jurnalul Oficial (JO) a Uniunii Europene și pus la dispoziția publicului prin intermediul unei baze de date menținută de </a:t>
            </a:r>
            <a:r>
              <a:rPr lang="ro-RO" dirty="0" smtClean="0">
                <a:latin typeface="Verdana" panose="020B0604030504040204" pitchFamily="34" charset="0"/>
                <a:ea typeface="Verdana" panose="020B0604030504040204" pitchFamily="34" charset="0"/>
                <a:cs typeface="Verdana" panose="020B0604030504040204" pitchFamily="34" charset="0"/>
              </a:rPr>
              <a:t>ECHA.</a:t>
            </a:r>
            <a:endParaRPr lang="en-US" dirty="0" smtClean="0">
              <a:latin typeface="Verdana" panose="020B0604030504040204" pitchFamily="34" charset="0"/>
              <a:ea typeface="Verdana" panose="020B0604030504040204" pitchFamily="34" charset="0"/>
              <a:cs typeface="Verdana" panose="020B0604030504040204" pitchFamily="34" charset="0"/>
            </a:endParaRPr>
          </a:p>
          <a:p>
            <a:pPr marL="342900" indent="-342900">
              <a:spcBef>
                <a:spcPts val="1200"/>
              </a:spcBef>
              <a:buFont typeface="Arial" panose="020B0604020202020204" pitchFamily="34" charset="0"/>
              <a:buChar char="•"/>
            </a:pPr>
            <a:r>
              <a:rPr lang="ro-RO" dirty="0" smtClean="0">
                <a:latin typeface="Verdana" panose="020B0604030504040204" pitchFamily="34" charset="0"/>
                <a:ea typeface="Verdana" panose="020B0604030504040204" pitchFamily="34" charset="0"/>
                <a:cs typeface="Verdana" panose="020B0604030504040204" pitchFamily="34" charset="0"/>
              </a:rPr>
              <a:t>Autorizația </a:t>
            </a:r>
            <a:r>
              <a:rPr lang="ro-RO" dirty="0">
                <a:latin typeface="Verdana" panose="020B0604030504040204" pitchFamily="34" charset="0"/>
                <a:ea typeface="Verdana" panose="020B0604030504040204" pitchFamily="34" charset="0"/>
                <a:cs typeface="Verdana" panose="020B0604030504040204" pitchFamily="34" charset="0"/>
              </a:rPr>
              <a:t>este supusă unei perioade de revizuire limitată în timp.</a:t>
            </a:r>
            <a:endParaRPr lang="en-GB" dirty="0">
              <a:latin typeface="Verdana" panose="020B0604030504040204" pitchFamily="34" charset="0"/>
              <a:ea typeface="Verdana" panose="020B0604030504040204" pitchFamily="34" charset="0"/>
              <a:cs typeface="Verdana" panose="020B0604030504040204" pitchFamily="34" charset="0"/>
            </a:endParaRPr>
          </a:p>
        </p:txBody>
      </p:sp>
      <p:grpSp>
        <p:nvGrpSpPr>
          <p:cNvPr id="29" name="Group 28"/>
          <p:cNvGrpSpPr/>
          <p:nvPr/>
        </p:nvGrpSpPr>
        <p:grpSpPr>
          <a:xfrm>
            <a:off x="6959462" y="188640"/>
            <a:ext cx="2077033" cy="465112"/>
            <a:chOff x="6959462" y="188640"/>
            <a:chExt cx="2077033" cy="465112"/>
          </a:xfrm>
        </p:grpSpPr>
        <p:pic>
          <p:nvPicPr>
            <p:cNvPr id="30"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59462" y="215988"/>
              <a:ext cx="2077033" cy="40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 name="Rounded Rectangle 30"/>
            <p:cNvSpPr/>
            <p:nvPr/>
          </p:nvSpPr>
          <p:spPr>
            <a:xfrm>
              <a:off x="8100392" y="188640"/>
              <a:ext cx="936000" cy="465112"/>
            </a:xfrm>
            <a:prstGeom prst="roundRect">
              <a:avLst/>
            </a:prstGeom>
            <a:noFill/>
            <a:ln w="1905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5" name="Group 4"/>
          <p:cNvGrpSpPr/>
          <p:nvPr/>
        </p:nvGrpSpPr>
        <p:grpSpPr>
          <a:xfrm>
            <a:off x="5796136" y="2606204"/>
            <a:ext cx="3096312" cy="1290305"/>
            <a:chOff x="503215" y="1302434"/>
            <a:chExt cx="3096312" cy="1290305"/>
          </a:xfrm>
        </p:grpSpPr>
        <p:grpSp>
          <p:nvGrpSpPr>
            <p:cNvPr id="4" name="Group 3"/>
            <p:cNvGrpSpPr/>
            <p:nvPr/>
          </p:nvGrpSpPr>
          <p:grpSpPr>
            <a:xfrm>
              <a:off x="503215" y="1302434"/>
              <a:ext cx="3096312" cy="1044000"/>
              <a:chOff x="5017934" y="44624"/>
              <a:chExt cx="3096312" cy="1044000"/>
            </a:xfrm>
          </p:grpSpPr>
          <p:sp>
            <p:nvSpPr>
              <p:cNvPr id="16" name="Flowchart: Alternate Process 15"/>
              <p:cNvSpPr/>
              <p:nvPr/>
            </p:nvSpPr>
            <p:spPr>
              <a:xfrm>
                <a:off x="5161934" y="44624"/>
                <a:ext cx="2952312" cy="1044000"/>
              </a:xfrm>
              <a:prstGeom prst="flowChartAlternateProcess">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Diamond 21"/>
              <p:cNvSpPr/>
              <p:nvPr/>
            </p:nvSpPr>
            <p:spPr>
              <a:xfrm>
                <a:off x="5283035" y="183796"/>
                <a:ext cx="1042711" cy="753329"/>
              </a:xfrm>
              <a:prstGeom prst="diamond">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24" name="TextBox 23"/>
              <p:cNvSpPr txBox="1"/>
              <p:nvPr/>
            </p:nvSpPr>
            <p:spPr>
              <a:xfrm>
                <a:off x="5233926" y="429655"/>
                <a:ext cx="1129229" cy="261610"/>
              </a:xfrm>
              <a:prstGeom prst="rect">
                <a:avLst/>
              </a:prstGeom>
              <a:noFill/>
            </p:spPr>
            <p:txBody>
              <a:bodyPr wrap="square" rtlCol="0">
                <a:spAutoFit/>
              </a:bodyPr>
              <a:lstStyle/>
              <a:p>
                <a:pPr algn="ctr"/>
                <a:r>
                  <a:rPr lang="en-GB" sz="1100" b="1" dirty="0" err="1" smtClean="0">
                    <a:solidFill>
                      <a:srgbClr val="FF9900"/>
                    </a:solidFill>
                    <a:latin typeface="Verdana" panose="020B0604030504040204" pitchFamily="34" charset="0"/>
                    <a:ea typeface="Verdana" panose="020B0604030504040204" pitchFamily="34" charset="0"/>
                    <a:cs typeface="Verdana" panose="020B0604030504040204" pitchFamily="34" charset="0"/>
                  </a:rPr>
                  <a:t>Decizia</a:t>
                </a: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32" name="Flowchart: Alternate Process 31"/>
              <p:cNvSpPr/>
              <p:nvPr/>
            </p:nvSpPr>
            <p:spPr>
              <a:xfrm>
                <a:off x="6652247" y="148860"/>
                <a:ext cx="1316724" cy="823201"/>
              </a:xfrm>
              <a:prstGeom prst="flowChartAlternateProcess">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32"/>
              <p:cNvSpPr txBox="1"/>
              <p:nvPr/>
            </p:nvSpPr>
            <p:spPr>
              <a:xfrm>
                <a:off x="6672825" y="260378"/>
                <a:ext cx="1296146" cy="600164"/>
              </a:xfrm>
              <a:prstGeom prst="rect">
                <a:avLst/>
              </a:prstGeom>
              <a:noFill/>
            </p:spPr>
            <p:txBody>
              <a:bodyPr wrap="square" rtlCol="0">
                <a:spAutoFit/>
              </a:bodyPr>
              <a:lstStyle/>
              <a:p>
                <a:pPr algn="ctr"/>
                <a:r>
                  <a:rPr lang="vi-VN"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Autorizaţia </a:t>
                </a:r>
                <a:r>
                  <a:rPr lang="vi-VN" sz="1100" b="1" dirty="0">
                    <a:solidFill>
                      <a:srgbClr val="FF9900"/>
                    </a:solidFill>
                    <a:latin typeface="Verdana" panose="020B0604030504040204" pitchFamily="34" charset="0"/>
                    <a:ea typeface="Verdana" panose="020B0604030504040204" pitchFamily="34" charset="0"/>
                    <a:cs typeface="Verdana" panose="020B0604030504040204" pitchFamily="34" charset="0"/>
                  </a:rPr>
                  <a:t>acordată sau </a:t>
                </a:r>
                <a:r>
                  <a:rPr lang="vi-VN"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respinsă</a:t>
                </a:r>
                <a:endParaRPr lang="en-US"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20" name="TextBox 19"/>
              <p:cNvSpPr txBox="1"/>
              <p:nvPr/>
            </p:nvSpPr>
            <p:spPr>
              <a:xfrm>
                <a:off x="6363187" y="452460"/>
                <a:ext cx="288000"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sp>
            <p:nvSpPr>
              <p:cNvPr id="21" name="TextBox 20"/>
              <p:cNvSpPr txBox="1"/>
              <p:nvPr/>
            </p:nvSpPr>
            <p:spPr>
              <a:xfrm>
                <a:off x="5017934" y="452460"/>
                <a:ext cx="288000"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grpSp>
        <p:grpSp>
          <p:nvGrpSpPr>
            <p:cNvPr id="17" name="Group 16"/>
            <p:cNvGrpSpPr/>
            <p:nvPr/>
          </p:nvGrpSpPr>
          <p:grpSpPr>
            <a:xfrm>
              <a:off x="935231" y="2269246"/>
              <a:ext cx="720080" cy="323493"/>
              <a:chOff x="321034" y="4103413"/>
              <a:chExt cx="720080" cy="323493"/>
            </a:xfrm>
          </p:grpSpPr>
          <p:sp>
            <p:nvSpPr>
              <p:cNvPr id="18" name="TextBox 17"/>
              <p:cNvSpPr txBox="1"/>
              <p:nvPr/>
            </p:nvSpPr>
            <p:spPr>
              <a:xfrm>
                <a:off x="321034" y="4103413"/>
                <a:ext cx="720080" cy="323493"/>
              </a:xfrm>
              <a:prstGeom prst="roundRect">
                <a:avLst/>
              </a:prstGeom>
              <a:solidFill>
                <a:schemeClr val="bg1"/>
              </a:solidFill>
              <a:ln>
                <a:solidFill>
                  <a:schemeClr val="bg1">
                    <a:lumMod val="50000"/>
                  </a:schemeClr>
                </a:solidFill>
              </a:ln>
            </p:spPr>
            <p:txBody>
              <a:bodyPr wrap="square" rtlCol="0">
                <a:spAutoFit/>
              </a:bodyPr>
              <a:lstStyle/>
              <a:p>
                <a:pPr algn="ct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pic>
            <p:nvPicPr>
              <p:cNvPr id="19"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5050" y="4124921"/>
                <a:ext cx="432048" cy="300273"/>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grpSp>
      </p:grpSp>
    </p:spTree>
    <p:extLst>
      <p:ext uri="{BB962C8B-B14F-4D97-AF65-F5344CB8AC3E}">
        <p14:creationId xmlns:p14="http://schemas.microsoft.com/office/powerpoint/2010/main" val="24913512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374799"/>
            <a:ext cx="7772400" cy="1470025"/>
          </a:xfrm>
        </p:spPr>
        <p:txBody>
          <a:bodyPr>
            <a:noAutofit/>
          </a:bodyPr>
          <a:lstStyle/>
          <a:p>
            <a:pPr algn="l"/>
            <a:r>
              <a:rPr lang="ro-RO" sz="30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Obligaţii </a:t>
            </a:r>
            <a:r>
              <a:rPr lang="ro-RO" sz="3000" b="1" dirty="0">
                <a:solidFill>
                  <a:srgbClr val="0046AD"/>
                </a:solidFill>
                <a:latin typeface="Verdana" panose="020B0604030504040204" pitchFamily="34" charset="0"/>
                <a:ea typeface="Verdana" panose="020B0604030504040204" pitchFamily="34" charset="0"/>
                <a:cs typeface="Verdana" panose="020B0604030504040204" pitchFamily="34" charset="0"/>
              </a:rPr>
              <a:t>legate de o decizie de autorizare</a:t>
            </a:r>
            <a:endParaRPr lang="en-GB" sz="30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41</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7" name="TextBox 6"/>
          <p:cNvSpPr txBox="1"/>
          <p:nvPr/>
        </p:nvSpPr>
        <p:spPr>
          <a:xfrm>
            <a:off x="674300" y="1844824"/>
            <a:ext cx="7930148" cy="4247317"/>
          </a:xfrm>
          <a:prstGeom prst="rect">
            <a:avLst/>
          </a:prstGeom>
          <a:noFill/>
        </p:spPr>
        <p:txBody>
          <a:bodyPr wrap="square" rtlCol="0">
            <a:spAutoFit/>
          </a:bodyPr>
          <a:lstStyle/>
          <a:p>
            <a:pPr marL="342900" indent="-342900">
              <a:spcBef>
                <a:spcPts val="600"/>
              </a:spcBef>
              <a:buClr>
                <a:schemeClr val="tx1"/>
              </a:buClr>
              <a:buFont typeface="Arial" panose="020B0604020202020204" pitchFamily="34" charset="0"/>
              <a:buChar char="•"/>
            </a:pPr>
            <a:r>
              <a:rPr lang="ro-RO"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Includeț</a:t>
            </a:r>
            <a:r>
              <a:rPr lang="en-US"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i</a:t>
            </a: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numărul </a:t>
            </a: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autorizației pe </a:t>
            </a: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etichete</a:t>
            </a:r>
            <a:endParaRPr lang="en-US" b="1" dirty="0" smtClean="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342900" indent="-342900">
              <a:spcBef>
                <a:spcPts val="600"/>
              </a:spcBef>
              <a:buClr>
                <a:schemeClr val="tx1"/>
              </a:buClr>
              <a:buFont typeface="Arial" panose="020B0604020202020204" pitchFamily="34" charset="0"/>
              <a:buChar char="•"/>
            </a:pPr>
            <a:r>
              <a:rPr lang="ro-RO"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Actualizaț</a:t>
            </a:r>
            <a:r>
              <a:rPr lang="en-US"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i</a:t>
            </a: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FDS sau în cazul în care </a:t>
            </a:r>
            <a:r>
              <a:rPr lang="en-US"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o </a:t>
            </a: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FDS </a:t>
            </a: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nu este necesară, informaţi destinatarul substanței cu privire la detaliile </a:t>
            </a: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autorizării</a:t>
            </a:r>
            <a:endParaRPr lang="en-US" b="1" dirty="0" smtClean="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342900" indent="-342900">
              <a:spcBef>
                <a:spcPts val="600"/>
              </a:spcBef>
              <a:buClr>
                <a:schemeClr val="tx1"/>
              </a:buClr>
              <a:buFont typeface="Arial" panose="020B0604020202020204" pitchFamily="34" charset="0"/>
              <a:buChar char="•"/>
            </a:pP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Intraţi </a:t>
            </a: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în conformitate cu condițiile definite în </a:t>
            </a: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autorizație</a:t>
            </a:r>
            <a:endParaRPr lang="en-US" b="1" dirty="0" smtClean="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342900" indent="-342900">
              <a:spcBef>
                <a:spcPts val="600"/>
              </a:spcBef>
              <a:buClr>
                <a:schemeClr val="tx1"/>
              </a:buClr>
              <a:buFont typeface="Arial" panose="020B0604020202020204" pitchFamily="34" charset="0"/>
              <a:buChar char="•"/>
            </a:pP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Dosarul </a:t>
            </a: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de înregistrare (dacă este cazul) trebuie să fie </a:t>
            </a: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actualizat</a:t>
            </a:r>
            <a:endParaRPr lang="en-US" b="1" dirty="0" smtClean="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342900" indent="-342900">
              <a:spcBef>
                <a:spcPts val="600"/>
              </a:spcBef>
              <a:buClr>
                <a:schemeClr val="tx1"/>
              </a:buClr>
              <a:buFont typeface="Arial" panose="020B0604020202020204" pitchFamily="34" charset="0"/>
              <a:buChar char="•"/>
            </a:pPr>
            <a:r>
              <a:rPr lang="ro-RO" b="1" u="sng" dirty="0" smtClean="0">
                <a:solidFill>
                  <a:srgbClr val="0046AD"/>
                </a:solidFill>
                <a:latin typeface="Verdana" panose="020B0604030504040204" pitchFamily="34" charset="0"/>
                <a:ea typeface="Verdana" panose="020B0604030504040204" pitchFamily="34" charset="0"/>
                <a:cs typeface="Verdana" panose="020B0604030504040204" pitchFamily="34" charset="0"/>
              </a:rPr>
              <a:t>Specific </a:t>
            </a:r>
            <a:r>
              <a:rPr lang="ro-RO" b="1" u="sng" dirty="0">
                <a:solidFill>
                  <a:srgbClr val="0046AD"/>
                </a:solidFill>
                <a:latin typeface="Verdana" panose="020B0604030504040204" pitchFamily="34" charset="0"/>
                <a:ea typeface="Verdana" panose="020B0604030504040204" pitchFamily="34" charset="0"/>
                <a:cs typeface="Verdana" panose="020B0604030504040204" pitchFamily="34" charset="0"/>
              </a:rPr>
              <a:t>pentru </a:t>
            </a:r>
            <a:r>
              <a:rPr lang="ro-RO" b="1" u="sng" dirty="0" smtClean="0">
                <a:solidFill>
                  <a:srgbClr val="0046AD"/>
                </a:solidFill>
                <a:latin typeface="Verdana" panose="020B0604030504040204" pitchFamily="34" charset="0"/>
                <a:ea typeface="Verdana" panose="020B0604030504040204" pitchFamily="34" charset="0"/>
                <a:cs typeface="Verdana" panose="020B0604030504040204" pitchFamily="34" charset="0"/>
              </a:rPr>
              <a:t>U</a:t>
            </a:r>
            <a:r>
              <a:rPr lang="en-US" b="1" u="sng"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a:t>
            </a:r>
            <a:r>
              <a:rPr lang="ro-RO" b="1" u="sng"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ro-RO" b="1" u="sng" dirty="0">
                <a:solidFill>
                  <a:srgbClr val="0046AD"/>
                </a:solidFill>
                <a:latin typeface="Verdana" panose="020B0604030504040204" pitchFamily="34" charset="0"/>
                <a:ea typeface="Verdana" panose="020B0604030504040204" pitchFamily="34" charset="0"/>
                <a:cs typeface="Verdana" panose="020B0604030504040204" pitchFamily="34" charset="0"/>
              </a:rPr>
              <a:t>care nu dețin </a:t>
            </a:r>
            <a:r>
              <a:rPr lang="ro-RO" b="1" u="sng"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autorizați</a:t>
            </a:r>
            <a:r>
              <a:rPr lang="en-US" b="1" u="sng" dirty="0" smtClean="0">
                <a:solidFill>
                  <a:srgbClr val="0046AD"/>
                </a:solidFill>
                <a:latin typeface="Verdana" panose="020B0604030504040204" pitchFamily="34" charset="0"/>
                <a:ea typeface="Verdana" panose="020B0604030504040204" pitchFamily="34" charset="0"/>
                <a:cs typeface="Verdana" panose="020B0604030504040204" pitchFamily="34" charset="0"/>
              </a:rPr>
              <a:t>e</a:t>
            </a: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notific</a:t>
            </a:r>
            <a:r>
              <a:rPr lang="en-US"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ati</a:t>
            </a: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ECHA în termen de </a:t>
            </a:r>
            <a:r>
              <a:rPr lang="en-US"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3 </a:t>
            </a: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luni </a:t>
            </a: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de la prima livrare a substanței</a:t>
            </a:r>
            <a:b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br>
            <a:endParaRPr lang="en-GB"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a:p>
            <a:pPr lvl="0" fontAlgn="t"/>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Dacă </a:t>
            </a: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doriți să continuați utilizarea dincolo de perioada de revizuire, trebui depus un raport de evaluare cu cel puțin 18 luni înainte de expirarea perioadei de revizuire.</a:t>
            </a:r>
            <a:endParaRPr lang="en-US"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342900" indent="-342900">
              <a:buFont typeface="Arial" panose="020B0604020202020204" pitchFamily="34" charset="0"/>
              <a:buChar char="•"/>
            </a:pPr>
            <a:endParaRPr lang="en-GB" sz="1600" b="1" dirty="0" smtClean="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52320" y="645984"/>
            <a:ext cx="995975" cy="838800"/>
          </a:xfrm>
          <a:prstGeom prst="rect">
            <a:avLst/>
          </a:prstGeom>
        </p:spPr>
      </p:pic>
    </p:spTree>
    <p:extLst>
      <p:ext uri="{BB962C8B-B14F-4D97-AF65-F5344CB8AC3E}">
        <p14:creationId xmlns:p14="http://schemas.microsoft.com/office/powerpoint/2010/main" val="57687225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404664"/>
            <a:ext cx="7772400" cy="1181993"/>
          </a:xfrm>
        </p:spPr>
        <p:txBody>
          <a:bodyPr>
            <a:noAutofit/>
          </a:bodyPr>
          <a:lstStyle/>
          <a:p>
            <a:pPr lvl="0" fontAlgn="t"/>
            <a:r>
              <a:rPr lang="ro-RO" sz="2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Aplicarea </a:t>
            </a:r>
            <a:r>
              <a:rPr lang="ro-RO" sz="2600" b="1" dirty="0">
                <a:solidFill>
                  <a:srgbClr val="0046AD"/>
                </a:solidFill>
                <a:latin typeface="Verdana" panose="020B0604030504040204" pitchFamily="34" charset="0"/>
                <a:ea typeface="Verdana" panose="020B0604030504040204" pitchFamily="34" charset="0"/>
                <a:cs typeface="Verdana" panose="020B0604030504040204" pitchFamily="34" charset="0"/>
              </a:rPr>
              <a:t>pentru autorizare, rezumatul procesului</a:t>
            </a:r>
            <a:endParaRPr lang="en-US" sz="2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42</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grpSp>
        <p:nvGrpSpPr>
          <p:cNvPr id="8" name="Group 7"/>
          <p:cNvGrpSpPr/>
          <p:nvPr/>
        </p:nvGrpSpPr>
        <p:grpSpPr>
          <a:xfrm>
            <a:off x="683568" y="1988840"/>
            <a:ext cx="7704856" cy="4032448"/>
            <a:chOff x="539552" y="1988840"/>
            <a:chExt cx="7704856" cy="4032448"/>
          </a:xfrm>
        </p:grpSpPr>
        <p:grpSp>
          <p:nvGrpSpPr>
            <p:cNvPr id="7" name="Group 6"/>
            <p:cNvGrpSpPr/>
            <p:nvPr/>
          </p:nvGrpSpPr>
          <p:grpSpPr>
            <a:xfrm>
              <a:off x="971600" y="1988840"/>
              <a:ext cx="7272808" cy="4032448"/>
              <a:chOff x="971600" y="1988840"/>
              <a:chExt cx="7272808" cy="4032448"/>
            </a:xfrm>
          </p:grpSpPr>
          <p:grpSp>
            <p:nvGrpSpPr>
              <p:cNvPr id="5" name="Group 4"/>
              <p:cNvGrpSpPr/>
              <p:nvPr/>
            </p:nvGrpSpPr>
            <p:grpSpPr>
              <a:xfrm>
                <a:off x="971600" y="1988840"/>
                <a:ext cx="7272808" cy="4032448"/>
                <a:chOff x="1403648" y="2060848"/>
                <a:chExt cx="7272808" cy="4032448"/>
              </a:xfrm>
              <a:effectLst/>
            </p:grpSpPr>
            <p:sp>
              <p:nvSpPr>
                <p:cNvPr id="50" name="Flowchart: Alternate Process 49"/>
                <p:cNvSpPr/>
                <p:nvPr/>
              </p:nvSpPr>
              <p:spPr>
                <a:xfrm>
                  <a:off x="1403648" y="2060848"/>
                  <a:ext cx="7272808" cy="1204310"/>
                </a:xfrm>
                <a:prstGeom prst="flowChartAlternateProcess">
                  <a:avLst/>
                </a:prstGeom>
                <a:solidFill>
                  <a:srgbClr val="FF9900"/>
                </a:solidFill>
                <a:ln>
                  <a:solidFill>
                    <a:srgbClr val="FF99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Rounded Rectangle 51"/>
                <p:cNvSpPr/>
                <p:nvPr/>
              </p:nvSpPr>
              <p:spPr>
                <a:xfrm>
                  <a:off x="1551740" y="2272498"/>
                  <a:ext cx="1220060" cy="756000"/>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Rounded Rectangle 52"/>
                <p:cNvSpPr/>
                <p:nvPr/>
              </p:nvSpPr>
              <p:spPr>
                <a:xfrm>
                  <a:off x="3635896" y="2259048"/>
                  <a:ext cx="1165253" cy="756000"/>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TextBox 53"/>
                <p:cNvSpPr txBox="1"/>
                <p:nvPr/>
              </p:nvSpPr>
              <p:spPr>
                <a:xfrm>
                  <a:off x="1403648" y="2362895"/>
                  <a:ext cx="1516244" cy="600164"/>
                </a:xfrm>
                <a:prstGeom prst="rect">
                  <a:avLst/>
                </a:prstGeom>
                <a:noFill/>
              </p:spPr>
              <p:txBody>
                <a:bodyPr wrap="square" rtlCol="0">
                  <a:spAutoFit/>
                </a:bodyPr>
                <a:lstStyle/>
                <a:p>
                  <a:pPr algn="ctr"/>
                  <a:r>
                    <a:rPr lang="vi-VN"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Aplicarea </a:t>
                  </a:r>
                  <a:endParaRPr lang="en-US"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endParaRPr>
                </a:p>
                <a:p>
                  <a:pPr algn="ctr"/>
                  <a:r>
                    <a:rPr lang="vi-VN"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pentru autorizare</a:t>
                  </a:r>
                  <a:r>
                    <a:rPr lang="en-GB"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 </a:t>
                  </a: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55" name="TextBox 54"/>
                <p:cNvSpPr txBox="1"/>
                <p:nvPr/>
              </p:nvSpPr>
              <p:spPr>
                <a:xfrm>
                  <a:off x="3635896" y="2321465"/>
                  <a:ext cx="1165253" cy="600164"/>
                </a:xfrm>
                <a:prstGeom prst="rect">
                  <a:avLst/>
                </a:prstGeom>
                <a:noFill/>
              </p:spPr>
              <p:txBody>
                <a:bodyPr wrap="square" rtlCol="0">
                  <a:spAutoFit/>
                </a:bodyPr>
                <a:lstStyle/>
                <a:p>
                  <a:pPr algn="ctr"/>
                  <a:r>
                    <a:rPr lang="vi-VN"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Consultarea </a:t>
                  </a:r>
                  <a:r>
                    <a:rPr lang="vi-VN" sz="1100" b="1" dirty="0">
                      <a:solidFill>
                        <a:srgbClr val="FF9900"/>
                      </a:solidFill>
                      <a:latin typeface="Verdana" panose="020B0604030504040204" pitchFamily="34" charset="0"/>
                      <a:ea typeface="Verdana" panose="020B0604030504040204" pitchFamily="34" charset="0"/>
                      <a:cs typeface="Verdana" panose="020B0604030504040204" pitchFamily="34" charset="0"/>
                    </a:rPr>
                    <a:t>comitetelor de </a:t>
                  </a:r>
                  <a:r>
                    <a:rPr lang="vi-VN"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opinie</a:t>
                  </a:r>
                  <a:endParaRPr lang="vi-VN"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59" name="Flowchart: Alternate Process 58"/>
                <p:cNvSpPr/>
                <p:nvPr/>
              </p:nvSpPr>
              <p:spPr>
                <a:xfrm>
                  <a:off x="7071713" y="2258816"/>
                  <a:ext cx="1316711" cy="756000"/>
                </a:xfrm>
                <a:prstGeom prst="flowChartAlternateProcess">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TextBox 59"/>
                <p:cNvSpPr txBox="1"/>
                <p:nvPr/>
              </p:nvSpPr>
              <p:spPr>
                <a:xfrm>
                  <a:off x="7071714" y="2327538"/>
                  <a:ext cx="1300220" cy="600164"/>
                </a:xfrm>
                <a:prstGeom prst="rect">
                  <a:avLst/>
                </a:prstGeom>
                <a:noFill/>
              </p:spPr>
              <p:txBody>
                <a:bodyPr wrap="square" rtlCol="0">
                  <a:spAutoFit/>
                </a:bodyPr>
                <a:lstStyle/>
                <a:p>
                  <a:pPr algn="ctr"/>
                  <a:r>
                    <a:rPr lang="vi-VN"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Autorizare </a:t>
                  </a:r>
                  <a:r>
                    <a:rPr lang="vi-VN" sz="1100" b="1" dirty="0">
                      <a:solidFill>
                        <a:srgbClr val="FF9900"/>
                      </a:solidFill>
                      <a:latin typeface="Verdana" panose="020B0604030504040204" pitchFamily="34" charset="0"/>
                      <a:ea typeface="Verdana" panose="020B0604030504040204" pitchFamily="34" charset="0"/>
                      <a:cs typeface="Verdana" panose="020B0604030504040204" pitchFamily="34" charset="0"/>
                    </a:rPr>
                    <a:t>acordată sau </a:t>
                  </a:r>
                  <a:r>
                    <a:rPr lang="vi-VN"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respinsă</a:t>
                  </a:r>
                  <a:endParaRPr lang="vi-VN"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62" name="Diamond 61"/>
                <p:cNvSpPr/>
                <p:nvPr/>
              </p:nvSpPr>
              <p:spPr>
                <a:xfrm>
                  <a:off x="5578031" y="2292182"/>
                  <a:ext cx="972582" cy="670877"/>
                </a:xfrm>
                <a:prstGeom prst="diamond">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TextBox 62"/>
                <p:cNvSpPr txBox="1"/>
                <p:nvPr/>
              </p:nvSpPr>
              <p:spPr>
                <a:xfrm>
                  <a:off x="5641281" y="2496815"/>
                  <a:ext cx="864094" cy="261610"/>
                </a:xfrm>
                <a:prstGeom prst="rect">
                  <a:avLst/>
                </a:prstGeom>
                <a:noFill/>
              </p:spPr>
              <p:txBody>
                <a:bodyPr wrap="square" rtlCol="0">
                  <a:spAutoFit/>
                </a:bodyPr>
                <a:lstStyle/>
                <a:p>
                  <a:r>
                    <a:rPr lang="en-GB" sz="1100" b="1" dirty="0" err="1" smtClean="0">
                      <a:solidFill>
                        <a:srgbClr val="FF9900"/>
                      </a:solidFill>
                      <a:latin typeface="Verdana" panose="020B0604030504040204" pitchFamily="34" charset="0"/>
                      <a:ea typeface="Verdana" panose="020B0604030504040204" pitchFamily="34" charset="0"/>
                      <a:cs typeface="Verdana" panose="020B0604030504040204" pitchFamily="34" charset="0"/>
                    </a:rPr>
                    <a:t>Decizia</a:t>
                  </a: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57" name="TextBox 56"/>
                <p:cNvSpPr txBox="1"/>
                <p:nvPr/>
              </p:nvSpPr>
              <p:spPr>
                <a:xfrm>
                  <a:off x="6660232" y="2532247"/>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grpSp>
              <p:nvGrpSpPr>
                <p:cNvPr id="30" name="Group 29"/>
                <p:cNvGrpSpPr/>
                <p:nvPr/>
              </p:nvGrpSpPr>
              <p:grpSpPr>
                <a:xfrm>
                  <a:off x="2699792" y="2532754"/>
                  <a:ext cx="733640" cy="2439762"/>
                  <a:chOff x="2699792" y="2532754"/>
                  <a:chExt cx="733640" cy="2439762"/>
                </a:xfrm>
              </p:grpSpPr>
              <p:sp>
                <p:nvSpPr>
                  <p:cNvPr id="65" name="Rectangle 64"/>
                  <p:cNvSpPr/>
                  <p:nvPr/>
                </p:nvSpPr>
                <p:spPr>
                  <a:xfrm>
                    <a:off x="2699792" y="4869160"/>
                    <a:ext cx="437663" cy="103356"/>
                  </a:xfrm>
                  <a:prstGeom prst="rect">
                    <a:avLst/>
                  </a:prstGeom>
                  <a:solidFill>
                    <a:srgbClr val="008BC8"/>
                  </a:solidFill>
                  <a:ln>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Bent-Up Arrow 65"/>
                  <p:cNvSpPr/>
                  <p:nvPr/>
                </p:nvSpPr>
                <p:spPr>
                  <a:xfrm rot="5400000" flipH="1">
                    <a:off x="2065392" y="3506037"/>
                    <a:ext cx="2341324" cy="394757"/>
                  </a:xfrm>
                  <a:prstGeom prst="bentUpArrow">
                    <a:avLst/>
                  </a:prstGeom>
                  <a:solidFill>
                    <a:srgbClr val="008BC8"/>
                  </a:solidFill>
                  <a:ln>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7" name="Group 66"/>
                <p:cNvGrpSpPr/>
                <p:nvPr/>
              </p:nvGrpSpPr>
              <p:grpSpPr>
                <a:xfrm>
                  <a:off x="4801150" y="2542082"/>
                  <a:ext cx="630869" cy="2840971"/>
                  <a:chOff x="2802562" y="2532753"/>
                  <a:chExt cx="630869" cy="2840971"/>
                </a:xfrm>
              </p:grpSpPr>
              <p:sp>
                <p:nvSpPr>
                  <p:cNvPr id="68" name="Rectangle 67"/>
                  <p:cNvSpPr/>
                  <p:nvPr/>
                </p:nvSpPr>
                <p:spPr>
                  <a:xfrm>
                    <a:off x="2802562" y="5260530"/>
                    <a:ext cx="334894" cy="113194"/>
                  </a:xfrm>
                  <a:prstGeom prst="rect">
                    <a:avLst/>
                  </a:prstGeom>
                  <a:solidFill>
                    <a:srgbClr val="008BC8"/>
                  </a:solidFill>
                  <a:ln>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Bent-Up Arrow 68"/>
                  <p:cNvSpPr/>
                  <p:nvPr/>
                </p:nvSpPr>
                <p:spPr>
                  <a:xfrm rot="5400000" flipH="1">
                    <a:off x="1851572" y="3719855"/>
                    <a:ext cx="2768962" cy="394757"/>
                  </a:xfrm>
                  <a:prstGeom prst="bentUpArrow">
                    <a:avLst/>
                  </a:prstGeom>
                  <a:solidFill>
                    <a:srgbClr val="008BC8"/>
                  </a:solidFill>
                  <a:ln>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0" name="Rounded Rectangle 69"/>
                <p:cNvSpPr/>
                <p:nvPr/>
              </p:nvSpPr>
              <p:spPr>
                <a:xfrm>
                  <a:off x="1551740" y="3510845"/>
                  <a:ext cx="1220060" cy="710243"/>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TextBox 70"/>
                <p:cNvSpPr txBox="1"/>
                <p:nvPr/>
              </p:nvSpPr>
              <p:spPr>
                <a:xfrm>
                  <a:off x="1403648" y="3631238"/>
                  <a:ext cx="1516244" cy="600164"/>
                </a:xfrm>
                <a:prstGeom prst="rect">
                  <a:avLst/>
                </a:prstGeom>
                <a:noFill/>
              </p:spPr>
              <p:txBody>
                <a:bodyPr wrap="square" rtlCol="0">
                  <a:spAutoFit/>
                </a:bodyPr>
                <a:lstStyle/>
                <a:p>
                  <a:pPr algn="ctr"/>
                  <a:r>
                    <a:rPr lang="vi-VN"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Lista </a:t>
                  </a:r>
                  <a:r>
                    <a:rPr lang="vi-VN" sz="1100" b="1" dirty="0">
                      <a:solidFill>
                        <a:srgbClr val="FF9900"/>
                      </a:solidFill>
                      <a:latin typeface="Verdana" panose="020B0604030504040204" pitchFamily="34" charset="0"/>
                      <a:ea typeface="Verdana" panose="020B0604030504040204" pitchFamily="34" charset="0"/>
                      <a:cs typeface="Verdana" panose="020B0604030504040204" pitchFamily="34" charset="0"/>
                    </a:rPr>
                    <a:t>autorizatelor</a:t>
                  </a:r>
                </a:p>
                <a:p>
                  <a:pPr algn="ct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73" name="Rounded Rectangle 72"/>
                <p:cNvSpPr/>
                <p:nvPr/>
              </p:nvSpPr>
              <p:spPr>
                <a:xfrm>
                  <a:off x="1551740" y="4590965"/>
                  <a:ext cx="1220060" cy="710243"/>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TextBox 73"/>
                <p:cNvSpPr txBox="1"/>
                <p:nvPr/>
              </p:nvSpPr>
              <p:spPr>
                <a:xfrm>
                  <a:off x="1403648" y="4711358"/>
                  <a:ext cx="1516244" cy="430887"/>
                </a:xfrm>
                <a:prstGeom prst="rect">
                  <a:avLst/>
                </a:prstGeom>
                <a:noFill/>
              </p:spPr>
              <p:txBody>
                <a:bodyPr wrap="square" rtlCol="0">
                  <a:spAutoFit/>
                </a:bodyPr>
                <a:lstStyle/>
                <a:p>
                  <a:pPr algn="ctr"/>
                  <a:r>
                    <a:rPr lang="vi-VN"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Aplicarea </a:t>
                  </a:r>
                  <a:r>
                    <a:rPr lang="vi-VN"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p</a:t>
                  </a:r>
                  <a:r>
                    <a:rPr lang="en-US"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t. </a:t>
                  </a:r>
                  <a:r>
                    <a:rPr lang="vi-VN"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autorizaţie</a:t>
                  </a:r>
                  <a:endParaRPr lang="vi-VN"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75" name="Rounded Rectangle 74"/>
                <p:cNvSpPr/>
                <p:nvPr/>
              </p:nvSpPr>
              <p:spPr>
                <a:xfrm>
                  <a:off x="3633858" y="3510845"/>
                  <a:ext cx="1220060" cy="710243"/>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6" name="TextBox 75"/>
                <p:cNvSpPr txBox="1"/>
                <p:nvPr/>
              </p:nvSpPr>
              <p:spPr>
                <a:xfrm>
                  <a:off x="3485766" y="3631238"/>
                  <a:ext cx="1516244" cy="430887"/>
                </a:xfrm>
                <a:prstGeom prst="rect">
                  <a:avLst/>
                </a:prstGeom>
                <a:noFill/>
              </p:spPr>
              <p:txBody>
                <a:bodyPr wrap="square" rtlCol="0">
                  <a:spAutoFit/>
                </a:bodyPr>
                <a:lstStyle/>
                <a:p>
                  <a:pPr algn="ctr"/>
                  <a:r>
                    <a:rPr lang="vi-VN"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Consultare publică</a:t>
                  </a:r>
                  <a:endParaRPr lang="vi-VN"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77" name="Rounded Rectangle 76"/>
                <p:cNvSpPr/>
                <p:nvPr/>
              </p:nvSpPr>
              <p:spPr>
                <a:xfrm>
                  <a:off x="3633858" y="4590965"/>
                  <a:ext cx="1220060" cy="710243"/>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TextBox 77"/>
                <p:cNvSpPr txBox="1"/>
                <p:nvPr/>
              </p:nvSpPr>
              <p:spPr>
                <a:xfrm>
                  <a:off x="3635896" y="4711358"/>
                  <a:ext cx="1215984" cy="430887"/>
                </a:xfrm>
                <a:prstGeom prst="rect">
                  <a:avLst/>
                </a:prstGeom>
                <a:noFill/>
              </p:spPr>
              <p:txBody>
                <a:bodyPr wrap="square" rtlCol="0">
                  <a:spAutoFit/>
                </a:bodyPr>
                <a:lstStyle/>
                <a:p>
                  <a:pPr algn="ctr"/>
                  <a:r>
                    <a:rPr lang="en-GB" sz="1100" b="1" dirty="0" err="1" smtClean="0">
                      <a:solidFill>
                        <a:srgbClr val="FF9900"/>
                      </a:solidFill>
                      <a:latin typeface="Verdana" panose="020B0604030504040204" pitchFamily="34" charset="0"/>
                      <a:ea typeface="Verdana" panose="020B0604030504040204" pitchFamily="34" charset="0"/>
                      <a:cs typeface="Verdana" panose="020B0604030504040204" pitchFamily="34" charset="0"/>
                    </a:rPr>
                    <a:t>Opinia</a:t>
                  </a:r>
                  <a:r>
                    <a:rPr lang="en-GB"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 RAC</a:t>
                  </a:r>
                </a:p>
                <a:p>
                  <a:pPr algn="ct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79" name="Rounded Rectangle 78"/>
                <p:cNvSpPr/>
                <p:nvPr/>
              </p:nvSpPr>
              <p:spPr>
                <a:xfrm>
                  <a:off x="3633858" y="5383053"/>
                  <a:ext cx="1220060" cy="710243"/>
                </a:xfrm>
                <a:prstGeom prst="roundRect">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0" name="TextBox 79"/>
                <p:cNvSpPr txBox="1"/>
                <p:nvPr/>
              </p:nvSpPr>
              <p:spPr>
                <a:xfrm>
                  <a:off x="3485766" y="5503446"/>
                  <a:ext cx="1516244" cy="430887"/>
                </a:xfrm>
                <a:prstGeom prst="rect">
                  <a:avLst/>
                </a:prstGeom>
                <a:noFill/>
              </p:spPr>
              <p:txBody>
                <a:bodyPr wrap="square" rtlCol="0">
                  <a:spAutoFit/>
                </a:bodyPr>
                <a:lstStyle/>
                <a:p>
                  <a:pPr algn="ctr"/>
                  <a:r>
                    <a:rPr lang="en-GB" sz="1100" b="1" dirty="0" err="1" smtClean="0">
                      <a:solidFill>
                        <a:srgbClr val="FF9900"/>
                      </a:solidFill>
                      <a:latin typeface="Verdana" panose="020B0604030504040204" pitchFamily="34" charset="0"/>
                      <a:ea typeface="Verdana" panose="020B0604030504040204" pitchFamily="34" charset="0"/>
                      <a:cs typeface="Verdana" panose="020B0604030504040204" pitchFamily="34" charset="0"/>
                    </a:rPr>
                    <a:t>Opinia</a:t>
                  </a:r>
                  <a:r>
                    <a:rPr lang="en-GB" sz="1100" b="1" smtClean="0">
                      <a:solidFill>
                        <a:srgbClr val="FF9900"/>
                      </a:solidFill>
                      <a:latin typeface="Verdana" panose="020B0604030504040204" pitchFamily="34" charset="0"/>
                      <a:ea typeface="Verdana" panose="020B0604030504040204" pitchFamily="34" charset="0"/>
                      <a:cs typeface="Verdana" panose="020B0604030504040204" pitchFamily="34" charset="0"/>
                    </a:rPr>
                    <a:t> </a:t>
                  </a:r>
                  <a:r>
                    <a:rPr lang="en-GB" sz="1100" b="1" smtClean="0">
                      <a:solidFill>
                        <a:srgbClr val="FF9900"/>
                      </a:solidFill>
                      <a:latin typeface="Verdana" panose="020B0604030504040204" pitchFamily="34" charset="0"/>
                      <a:ea typeface="Verdana" panose="020B0604030504040204" pitchFamily="34" charset="0"/>
                      <a:cs typeface="Verdana" panose="020B0604030504040204" pitchFamily="34" charset="0"/>
                    </a:rPr>
                    <a:t>SEAC</a:t>
                  </a:r>
                  <a:endParaRPr lang="en-GB" sz="1100" b="1" dirty="0" smtClean="0">
                    <a:solidFill>
                      <a:srgbClr val="FF9900"/>
                    </a:solidFill>
                    <a:latin typeface="Verdana" panose="020B0604030504040204" pitchFamily="34" charset="0"/>
                    <a:ea typeface="Verdana" panose="020B0604030504040204" pitchFamily="34" charset="0"/>
                    <a:cs typeface="Verdana" panose="020B0604030504040204" pitchFamily="34" charset="0"/>
                  </a:endParaRPr>
                </a:p>
                <a:p>
                  <a:pPr algn="ctr"/>
                  <a:endParaRPr lang="en-GB" sz="11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p:txBody>
            </p:sp>
            <p:sp>
              <p:nvSpPr>
                <p:cNvPr id="83" name="TextBox 82"/>
                <p:cNvSpPr txBox="1"/>
                <p:nvPr/>
              </p:nvSpPr>
              <p:spPr>
                <a:xfrm rot="5400000">
                  <a:off x="2034897" y="4311969"/>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sp>
              <p:nvSpPr>
                <p:cNvPr id="84" name="TextBox 83"/>
                <p:cNvSpPr txBox="1"/>
                <p:nvPr/>
              </p:nvSpPr>
              <p:spPr>
                <a:xfrm rot="5400000">
                  <a:off x="4117015" y="4311969"/>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grpSp>
          <p:sp>
            <p:nvSpPr>
              <p:cNvPr id="35" name="TextBox 34"/>
              <p:cNvSpPr txBox="1"/>
              <p:nvPr/>
            </p:nvSpPr>
            <p:spPr>
              <a:xfrm rot="5400000">
                <a:off x="1602849" y="3122119"/>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sp>
            <p:nvSpPr>
              <p:cNvPr id="36" name="TextBox 35"/>
              <p:cNvSpPr txBox="1"/>
              <p:nvPr/>
            </p:nvSpPr>
            <p:spPr>
              <a:xfrm rot="5400000">
                <a:off x="3684967" y="3122119"/>
                <a:ext cx="253746" cy="216000"/>
              </a:xfrm>
              <a:prstGeom prst="rightArrow">
                <a:avLst/>
              </a:prstGeom>
              <a:solidFill>
                <a:srgbClr val="008BC8"/>
              </a:solidFill>
              <a:ln>
                <a:solidFill>
                  <a:srgbClr val="008BC8"/>
                </a:solidFill>
              </a:ln>
            </p:spPr>
            <p:txBody>
              <a:bodyPr wrap="square" rtlCol="0">
                <a:spAutoFit/>
              </a:bodyPr>
              <a:lstStyle/>
              <a:p>
                <a:pPr algn="ctr"/>
                <a:endParaRPr lang="en-GB" sz="1000" b="1" dirty="0">
                  <a:solidFill>
                    <a:schemeClr val="bg1"/>
                  </a:solidFill>
                </a:endParaRPr>
              </a:p>
            </p:txBody>
          </p:sp>
        </p:grpSp>
        <p:pic>
          <p:nvPicPr>
            <p:cNvPr id="38" name="Picture 3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552" y="3506695"/>
              <a:ext cx="458022" cy="535955"/>
            </a:xfrm>
            <a:prstGeom prst="rect">
              <a:avLst/>
            </a:prstGeom>
          </p:spPr>
        </p:pic>
      </p:grpSp>
    </p:spTree>
    <p:extLst>
      <p:ext uri="{BB962C8B-B14F-4D97-AF65-F5344CB8AC3E}">
        <p14:creationId xmlns:p14="http://schemas.microsoft.com/office/powerpoint/2010/main" val="356164905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Alternate Process 3"/>
          <p:cNvSpPr/>
          <p:nvPr/>
        </p:nvSpPr>
        <p:spPr>
          <a:xfrm>
            <a:off x="467544" y="548680"/>
            <a:ext cx="8064896" cy="936104"/>
          </a:xfrm>
          <a:prstGeom prst="flowChartAlternateProcess">
            <a:avLst/>
          </a:prstGeom>
          <a:solidFill>
            <a:srgbClr val="E45E24"/>
          </a:solidFill>
          <a:ln>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611560" y="260648"/>
            <a:ext cx="7772400" cy="1470025"/>
          </a:xfrm>
        </p:spPr>
        <p:txBody>
          <a:bodyPr>
            <a:noAutofit/>
          </a:bodyPr>
          <a:lstStyle/>
          <a:p>
            <a:pPr lvl="0" algn="l"/>
            <a:r>
              <a:rPr lang="ro-RO" sz="26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Restricţionare</a:t>
            </a:r>
            <a:endParaRPr lang="en-GB" sz="26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43</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3" name="TextBox 2"/>
          <p:cNvSpPr txBox="1"/>
          <p:nvPr/>
        </p:nvSpPr>
        <p:spPr>
          <a:xfrm>
            <a:off x="683568" y="2028324"/>
            <a:ext cx="7776864" cy="2816156"/>
          </a:xfrm>
          <a:prstGeom prst="rect">
            <a:avLst/>
          </a:prstGeom>
          <a:noFill/>
        </p:spPr>
        <p:txBody>
          <a:bodyPr wrap="square" rtlCol="0">
            <a:spAutoFit/>
          </a:bodyPr>
          <a:lstStyle/>
          <a:p>
            <a:r>
              <a:rPr lang="ro-RO" sz="2000" b="1" dirty="0" smtClean="0">
                <a:latin typeface="Verdana" panose="020B0604030504040204" pitchFamily="34" charset="0"/>
                <a:ea typeface="Verdana" panose="020B0604030504040204" pitchFamily="34" charset="0"/>
                <a:cs typeface="Verdana" panose="020B0604030504040204" pitchFamily="34" charset="0"/>
              </a:rPr>
              <a:t>Scop</a:t>
            </a:r>
            <a:r>
              <a:rPr lang="ro-RO" sz="2000" dirty="0">
                <a:latin typeface="Verdana" panose="020B0604030504040204" pitchFamily="34" charset="0"/>
                <a:ea typeface="Verdana" panose="020B0604030504040204" pitchFamily="34" charset="0"/>
                <a:cs typeface="Verdana" panose="020B0604030504040204" pitchFamily="34" charset="0"/>
              </a:rPr>
              <a:t>: limitarea (sau interzicerea) fabricării, introducerii pe piață sau utilizării anumitor substanțe care prezintă un risc inacceptabil pentru sănătatea umană și/sau pentru mediu</a:t>
            </a:r>
            <a:endParaRPr lang="en-US" sz="2000" dirty="0">
              <a:latin typeface="Verdana" panose="020B0604030504040204" pitchFamily="34" charset="0"/>
              <a:ea typeface="Verdana" panose="020B0604030504040204" pitchFamily="34" charset="0"/>
              <a:cs typeface="Verdana" panose="020B0604030504040204" pitchFamily="34" charset="0"/>
            </a:endParaRPr>
          </a:p>
          <a:p>
            <a:endParaRPr lang="en-GB" sz="2000" dirty="0">
              <a:latin typeface="Verdana" panose="020B0604030504040204" pitchFamily="34" charset="0"/>
              <a:ea typeface="Verdana" panose="020B0604030504040204" pitchFamily="34" charset="0"/>
              <a:cs typeface="Verdana" panose="020B0604030504040204" pitchFamily="34" charset="0"/>
            </a:endParaRPr>
          </a:p>
          <a:p>
            <a:endParaRPr lang="en-GB" sz="2200" dirty="0" smtClean="0">
              <a:latin typeface="Verdana" panose="020B0604030504040204" pitchFamily="34" charset="0"/>
              <a:ea typeface="Verdana" panose="020B0604030504040204" pitchFamily="34" charset="0"/>
              <a:cs typeface="Verdana" panose="020B0604030504040204" pitchFamily="34" charset="0"/>
            </a:endParaRPr>
          </a:p>
          <a:p>
            <a:r>
              <a:rPr lang="en-GB" sz="1500" dirty="0" smtClean="0">
                <a:latin typeface="Verdana" panose="020B0604030504040204" pitchFamily="34" charset="0"/>
                <a:ea typeface="Verdana" panose="020B0604030504040204" pitchFamily="34" charset="0"/>
                <a:cs typeface="Verdana" panose="020B0604030504040204" pitchFamily="34" charset="0"/>
                <a:hlinkClick r:id="rId3"/>
              </a:rPr>
              <a:t/>
            </a:r>
            <a:br>
              <a:rPr lang="en-GB" sz="1500" dirty="0" smtClean="0">
                <a:latin typeface="Verdana" panose="020B0604030504040204" pitchFamily="34" charset="0"/>
                <a:ea typeface="Verdana" panose="020B0604030504040204" pitchFamily="34" charset="0"/>
                <a:cs typeface="Verdana" panose="020B0604030504040204" pitchFamily="34" charset="0"/>
                <a:hlinkClick r:id="rId3"/>
              </a:rPr>
            </a:br>
            <a:r>
              <a:rPr lang="en-GB" sz="1500" dirty="0" smtClean="0">
                <a:latin typeface="Verdana" panose="020B0604030504040204" pitchFamily="34" charset="0"/>
                <a:ea typeface="Verdana" panose="020B0604030504040204" pitchFamily="34" charset="0"/>
                <a:cs typeface="Verdana" panose="020B0604030504040204" pitchFamily="34" charset="0"/>
                <a:hlinkClick r:id="rId4"/>
              </a:rPr>
              <a:t>http://echa.europa.eu/addressing-chemicals-of-concern/restriction</a:t>
            </a:r>
            <a:r>
              <a:rPr lang="en-GB" sz="1500" dirty="0" smtClean="0">
                <a:latin typeface="Verdana" panose="020B0604030504040204" pitchFamily="34" charset="0"/>
                <a:ea typeface="Verdana" panose="020B0604030504040204" pitchFamily="34" charset="0"/>
                <a:cs typeface="Verdana" panose="020B0604030504040204" pitchFamily="34" charset="0"/>
              </a:rPr>
              <a:t> </a:t>
            </a:r>
          </a:p>
          <a:p>
            <a:endParaRPr lang="en-GB" sz="1500" dirty="0" smtClean="0">
              <a:latin typeface="Verdana" panose="020B0604030504040204" pitchFamily="34" charset="0"/>
              <a:ea typeface="Verdana" panose="020B0604030504040204" pitchFamily="34" charset="0"/>
              <a:cs typeface="Verdana" panose="020B0604030504040204" pitchFamily="34" charset="0"/>
            </a:endParaRPr>
          </a:p>
          <a:p>
            <a:r>
              <a:rPr lang="ro-RO" sz="1500" dirty="0">
                <a:latin typeface="Verdana" panose="020B0604030504040204" pitchFamily="34" charset="0"/>
                <a:ea typeface="Verdana" panose="020B0604030504040204" pitchFamily="34" charset="0"/>
                <a:cs typeface="Verdana" panose="020B0604030504040204" pitchFamily="34" charset="0"/>
              </a:rPr>
              <a:t>Întrebări </a:t>
            </a:r>
            <a:r>
              <a:rPr lang="en-GB" sz="1500" dirty="0">
                <a:latin typeface="Verdana" panose="020B0604030504040204" pitchFamily="34" charset="0"/>
                <a:ea typeface="Verdana" panose="020B0604030504040204" pitchFamily="34" charset="0"/>
                <a:cs typeface="Verdana" panose="020B0604030504040204" pitchFamily="34" charset="0"/>
              </a:rPr>
              <a:t>&amp;</a:t>
            </a:r>
            <a:r>
              <a:rPr lang="ro-RO" sz="1500" dirty="0">
                <a:latin typeface="Verdana" panose="020B0604030504040204" pitchFamily="34" charset="0"/>
                <a:ea typeface="Verdana" panose="020B0604030504040204" pitchFamily="34" charset="0"/>
                <a:cs typeface="Verdana" panose="020B0604030504040204" pitchFamily="34" charset="0"/>
              </a:rPr>
              <a:t> răspunsuri</a:t>
            </a:r>
            <a:r>
              <a:rPr lang="en-GB" sz="1500" dirty="0">
                <a:latin typeface="Verdana" panose="020B0604030504040204" pitchFamily="34" charset="0"/>
                <a:ea typeface="Verdana" panose="020B0604030504040204" pitchFamily="34" charset="0"/>
                <a:cs typeface="Verdana" panose="020B0604030504040204" pitchFamily="34" charset="0"/>
              </a:rPr>
              <a:t>: </a:t>
            </a:r>
            <a:r>
              <a:rPr lang="en-GB" sz="1500" dirty="0" smtClean="0">
                <a:latin typeface="Verdana" panose="020B0604030504040204" pitchFamily="34" charset="0"/>
                <a:ea typeface="Verdana" panose="020B0604030504040204" pitchFamily="34" charset="0"/>
                <a:cs typeface="Verdana" panose="020B0604030504040204" pitchFamily="34" charset="0"/>
                <a:hlinkClick r:id="rId5"/>
              </a:rPr>
              <a:t>http://echa.europa.eu/qa-display/-/qadisplay/5s1R/view/reach/restrictions</a:t>
            </a:r>
            <a:r>
              <a:rPr lang="en-GB" sz="1500" dirty="0" smtClean="0">
                <a:latin typeface="Verdana" panose="020B0604030504040204" pitchFamily="34" charset="0"/>
                <a:ea typeface="Verdana" panose="020B0604030504040204" pitchFamily="34" charset="0"/>
                <a:cs typeface="Verdana" panose="020B0604030504040204" pitchFamily="34" charset="0"/>
              </a:rPr>
              <a:t> </a:t>
            </a:r>
          </a:p>
        </p:txBody>
      </p:sp>
    </p:spTree>
    <p:extLst>
      <p:ext uri="{BB962C8B-B14F-4D97-AF65-F5344CB8AC3E}">
        <p14:creationId xmlns:p14="http://schemas.microsoft.com/office/powerpoint/2010/main" val="66882372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44</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5" name="Title 1"/>
          <p:cNvSpPr txBox="1">
            <a:spLocks/>
          </p:cNvSpPr>
          <p:nvPr/>
        </p:nvSpPr>
        <p:spPr>
          <a:xfrm>
            <a:off x="323528" y="260648"/>
            <a:ext cx="8564488" cy="11099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fontAlgn="t"/>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Procesul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restricţionării</a:t>
            </a:r>
            <a:endPar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grpSp>
        <p:nvGrpSpPr>
          <p:cNvPr id="19" name="Group 18"/>
          <p:cNvGrpSpPr/>
          <p:nvPr/>
        </p:nvGrpSpPr>
        <p:grpSpPr>
          <a:xfrm>
            <a:off x="-112596" y="2564904"/>
            <a:ext cx="9188356" cy="2016224"/>
            <a:chOff x="-112596" y="2564904"/>
            <a:chExt cx="9188356" cy="2016224"/>
          </a:xfrm>
          <a:effectLst/>
        </p:grpSpPr>
        <p:sp>
          <p:nvSpPr>
            <p:cNvPr id="8" name="Flowchart: Alternate Process 7"/>
            <p:cNvSpPr/>
            <p:nvPr/>
          </p:nvSpPr>
          <p:spPr>
            <a:xfrm>
              <a:off x="1242489" y="2564904"/>
              <a:ext cx="7794007" cy="2016224"/>
            </a:xfrm>
            <a:prstGeom prst="flowChartAlternateProcess">
              <a:avLst/>
            </a:prstGeom>
            <a:solidFill>
              <a:srgbClr val="E45E24"/>
            </a:solidFill>
            <a:ln>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Diamond 12"/>
            <p:cNvSpPr/>
            <p:nvPr/>
          </p:nvSpPr>
          <p:spPr>
            <a:xfrm>
              <a:off x="7308306" y="3265345"/>
              <a:ext cx="751289" cy="616269"/>
            </a:xfrm>
            <a:prstGeom prst="diamond">
              <a:avLst/>
            </a:prstGeom>
            <a:solidFill>
              <a:schemeClr val="bg1"/>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Bent-Up Arrow 70"/>
            <p:cNvSpPr/>
            <p:nvPr/>
          </p:nvSpPr>
          <p:spPr>
            <a:xfrm>
              <a:off x="7092280" y="3699505"/>
              <a:ext cx="696663" cy="360000"/>
            </a:xfrm>
            <a:prstGeom prst="bentUpArrow">
              <a:avLst/>
            </a:prstGeom>
            <a:solidFill>
              <a:srgbClr val="FFCC00"/>
            </a:solidFill>
            <a:ln>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Bent-Up Arrow 65"/>
            <p:cNvSpPr/>
            <p:nvPr/>
          </p:nvSpPr>
          <p:spPr>
            <a:xfrm rot="10800000" flipH="1">
              <a:off x="5558373" y="2997918"/>
              <a:ext cx="2230570" cy="359073"/>
            </a:xfrm>
            <a:prstGeom prst="bentUpArrow">
              <a:avLst/>
            </a:prstGeom>
            <a:solidFill>
              <a:srgbClr val="FFCC00"/>
            </a:solidFill>
            <a:ln>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Flowchart: Alternate Process 8"/>
            <p:cNvSpPr/>
            <p:nvPr/>
          </p:nvSpPr>
          <p:spPr>
            <a:xfrm>
              <a:off x="7976283" y="3204676"/>
              <a:ext cx="1008783" cy="737607"/>
            </a:xfrm>
            <a:prstGeom prst="flowChartAlternateProcess">
              <a:avLst/>
            </a:prstGeom>
            <a:solidFill>
              <a:schemeClr val="bg1"/>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ounded Rectangle 10"/>
            <p:cNvSpPr/>
            <p:nvPr/>
          </p:nvSpPr>
          <p:spPr>
            <a:xfrm>
              <a:off x="1259632" y="3218358"/>
              <a:ext cx="1035455" cy="710243"/>
            </a:xfrm>
            <a:prstGeom prst="roundRect">
              <a:avLst/>
            </a:prstGeom>
            <a:solidFill>
              <a:schemeClr val="bg1"/>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Flowchart: Alternate Process 13"/>
            <p:cNvSpPr/>
            <p:nvPr/>
          </p:nvSpPr>
          <p:spPr>
            <a:xfrm>
              <a:off x="3500871" y="3204676"/>
              <a:ext cx="1134985" cy="737607"/>
            </a:xfrm>
            <a:prstGeom prst="flowChartAlternateProcess">
              <a:avLst/>
            </a:prstGeom>
            <a:solidFill>
              <a:schemeClr val="bg1"/>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1115616" y="3278758"/>
              <a:ext cx="1331639" cy="769441"/>
            </a:xfrm>
            <a:prstGeom prst="rect">
              <a:avLst/>
            </a:prstGeom>
            <a:noFill/>
          </p:spPr>
          <p:txBody>
            <a:bodyPr wrap="square" rtlCol="0">
              <a:spAutoFit/>
            </a:bodyPr>
            <a:lstStyle/>
            <a:p>
              <a:pPr algn="ct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Propunere</a:t>
              </a:r>
              <a:endParaRPr lang="en-US"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endParaRPr>
            </a:p>
            <a:p>
              <a:pPr algn="ctr"/>
              <a:r>
                <a:rPr lang="en-US"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d</a:t>
              </a: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e</a:t>
              </a:r>
              <a:r>
                <a:rPr lang="en-US"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 r</a:t>
              </a: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estric</a:t>
              </a:r>
              <a:r>
                <a:rPr lang="en-US"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a:t>
              </a: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ţionare</a:t>
              </a:r>
              <a:endParaRPr lang="vi-VN"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a:p>
              <a:pPr algn="ctr"/>
              <a:endParaRPr lang="en-GB"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17" name="TextBox 16"/>
            <p:cNvSpPr txBox="1"/>
            <p:nvPr/>
          </p:nvSpPr>
          <p:spPr>
            <a:xfrm>
              <a:off x="3411720" y="3358036"/>
              <a:ext cx="1300220" cy="600164"/>
            </a:xfrm>
            <a:prstGeom prst="rect">
              <a:avLst/>
            </a:prstGeom>
            <a:noFill/>
          </p:spPr>
          <p:txBody>
            <a:bodyPr wrap="square" rtlCol="0">
              <a:spAutoFit/>
            </a:bodyPr>
            <a:lstStyle/>
            <a:p>
              <a:pPr algn="ct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Consultare </a:t>
              </a:r>
              <a:r>
                <a:rPr lang="vi-VN" sz="1100" b="1" dirty="0">
                  <a:solidFill>
                    <a:srgbClr val="E45E24"/>
                  </a:solidFill>
                  <a:latin typeface="Verdana" panose="020B0604030504040204" pitchFamily="34" charset="0"/>
                  <a:ea typeface="Verdana" panose="020B0604030504040204" pitchFamily="34" charset="0"/>
                  <a:cs typeface="Verdana" panose="020B0604030504040204" pitchFamily="34" charset="0"/>
                </a:rPr>
                <a:t>publică</a:t>
              </a:r>
            </a:p>
            <a:p>
              <a:pPr algn="ctr"/>
              <a:endParaRPr lang="en-GB"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24" name="Flowchart: Alternate Process 23"/>
            <p:cNvSpPr/>
            <p:nvPr/>
          </p:nvSpPr>
          <p:spPr>
            <a:xfrm>
              <a:off x="4716017" y="3699505"/>
              <a:ext cx="842357" cy="737607"/>
            </a:xfrm>
            <a:prstGeom prst="flowChartAlternateProcess">
              <a:avLst/>
            </a:prstGeom>
            <a:solidFill>
              <a:schemeClr val="bg1"/>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p:cNvSpPr txBox="1"/>
            <p:nvPr/>
          </p:nvSpPr>
          <p:spPr>
            <a:xfrm>
              <a:off x="4563848" y="3717032"/>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sp>
          <p:nvSpPr>
            <p:cNvPr id="31" name="TextBox 30"/>
            <p:cNvSpPr txBox="1"/>
            <p:nvPr/>
          </p:nvSpPr>
          <p:spPr>
            <a:xfrm>
              <a:off x="7908042" y="3373424"/>
              <a:ext cx="1167718" cy="600164"/>
            </a:xfrm>
            <a:prstGeom prst="rect">
              <a:avLst/>
            </a:prstGeom>
            <a:noFill/>
          </p:spPr>
          <p:txBody>
            <a:bodyPr wrap="square" rtlCol="0">
              <a:spAutoFit/>
            </a:bodyPr>
            <a:lstStyle/>
            <a:p>
              <a:pPr algn="ct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Lista </a:t>
              </a:r>
              <a:r>
                <a:rPr lang="vi-VN" sz="1100" b="1" dirty="0">
                  <a:solidFill>
                    <a:srgbClr val="E45E24"/>
                  </a:solidFill>
                  <a:latin typeface="Verdana" panose="020B0604030504040204" pitchFamily="34" charset="0"/>
                  <a:ea typeface="Verdana" panose="020B0604030504040204" pitchFamily="34" charset="0"/>
                  <a:cs typeface="Verdana" panose="020B0604030504040204" pitchFamily="34" charset="0"/>
                </a:rPr>
                <a:t>restricţiilor</a:t>
              </a:r>
            </a:p>
            <a:p>
              <a:pPr algn="ctr"/>
              <a:endParaRPr lang="en-GB"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32" name="Rounded Rectangle 31"/>
            <p:cNvSpPr/>
            <p:nvPr/>
          </p:nvSpPr>
          <p:spPr>
            <a:xfrm>
              <a:off x="107504" y="3218358"/>
              <a:ext cx="1080120" cy="710243"/>
            </a:xfrm>
            <a:prstGeom prst="roundRect">
              <a:avLst/>
            </a:prstGeom>
            <a:solidFill>
              <a:schemeClr val="bg1"/>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32"/>
            <p:cNvSpPr txBox="1"/>
            <p:nvPr/>
          </p:nvSpPr>
          <p:spPr>
            <a:xfrm>
              <a:off x="-112596" y="3358036"/>
              <a:ext cx="1516244" cy="430887"/>
            </a:xfrm>
            <a:prstGeom prst="rect">
              <a:avLst/>
            </a:prstGeom>
            <a:noFill/>
          </p:spPr>
          <p:txBody>
            <a:bodyPr wrap="square" rtlCol="0">
              <a:spAutoFit/>
            </a:bodyPr>
            <a:lstStyle/>
            <a:p>
              <a:pPr algn="ct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Registrul intenţiilor</a:t>
              </a:r>
              <a:endParaRPr lang="vi-VN"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25" name="TextBox 24"/>
            <p:cNvSpPr txBox="1"/>
            <p:nvPr/>
          </p:nvSpPr>
          <p:spPr>
            <a:xfrm>
              <a:off x="4676195" y="3788923"/>
              <a:ext cx="974466" cy="600164"/>
            </a:xfrm>
            <a:prstGeom prst="rect">
              <a:avLst/>
            </a:prstGeom>
            <a:noFill/>
          </p:spPr>
          <p:txBody>
            <a:bodyPr wrap="square" rtlCol="0">
              <a:spAutoFit/>
            </a:bodyPr>
            <a:lstStyle/>
            <a:p>
              <a:pPr algn="ct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Proiect </a:t>
              </a:r>
              <a:r>
                <a:rPr lang="vi-VN" sz="1100" b="1" dirty="0">
                  <a:solidFill>
                    <a:srgbClr val="E45E24"/>
                  </a:solidFill>
                  <a:latin typeface="Verdana" panose="020B0604030504040204" pitchFamily="34" charset="0"/>
                  <a:ea typeface="Verdana" panose="020B0604030504040204" pitchFamily="34" charset="0"/>
                  <a:cs typeface="Verdana" panose="020B0604030504040204" pitchFamily="34" charset="0"/>
                </a:rPr>
                <a:t>de opinie </a:t>
              </a: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SEAC</a:t>
              </a:r>
              <a:endParaRPr lang="vi-VN"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42" name="Flowchart: Alternate Process 41"/>
            <p:cNvSpPr/>
            <p:nvPr/>
          </p:nvSpPr>
          <p:spPr>
            <a:xfrm>
              <a:off x="5580112" y="3699505"/>
              <a:ext cx="1134985" cy="737607"/>
            </a:xfrm>
            <a:prstGeom prst="flowChartAlternateProcess">
              <a:avLst/>
            </a:prstGeom>
            <a:solidFill>
              <a:schemeClr val="bg1"/>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TextBox 42"/>
            <p:cNvSpPr txBox="1"/>
            <p:nvPr/>
          </p:nvSpPr>
          <p:spPr>
            <a:xfrm>
              <a:off x="5508104" y="3852865"/>
              <a:ext cx="1300220" cy="430887"/>
            </a:xfrm>
            <a:prstGeom prst="rect">
              <a:avLst/>
            </a:prstGeom>
            <a:noFill/>
          </p:spPr>
          <p:txBody>
            <a:bodyPr wrap="square" rtlCol="0">
              <a:spAutoFit/>
            </a:bodyPr>
            <a:lstStyle/>
            <a:p>
              <a:pPr algn="ct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Consultare </a:t>
              </a:r>
              <a:r>
                <a:rPr lang="vi-VN" sz="1100" b="1" dirty="0">
                  <a:solidFill>
                    <a:srgbClr val="E45E24"/>
                  </a:solidFill>
                  <a:latin typeface="Verdana" panose="020B0604030504040204" pitchFamily="34" charset="0"/>
                  <a:ea typeface="Verdana" panose="020B0604030504040204" pitchFamily="34" charset="0"/>
                  <a:cs typeface="Verdana" panose="020B0604030504040204" pitchFamily="34" charset="0"/>
                </a:rPr>
                <a:t>publică </a:t>
              </a:r>
            </a:p>
          </p:txBody>
        </p:sp>
        <p:sp>
          <p:nvSpPr>
            <p:cNvPr id="20" name="TextBox 19"/>
            <p:cNvSpPr txBox="1"/>
            <p:nvPr/>
          </p:nvSpPr>
          <p:spPr>
            <a:xfrm>
              <a:off x="5436096" y="3960308"/>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sp>
          <p:nvSpPr>
            <p:cNvPr id="21" name="Flowchart: Alternate Process 20"/>
            <p:cNvSpPr/>
            <p:nvPr/>
          </p:nvSpPr>
          <p:spPr>
            <a:xfrm>
              <a:off x="4737235" y="2708920"/>
              <a:ext cx="990969" cy="737607"/>
            </a:xfrm>
            <a:prstGeom prst="flowChartAlternateProcess">
              <a:avLst/>
            </a:prstGeom>
            <a:solidFill>
              <a:schemeClr val="bg1"/>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Box 21"/>
            <p:cNvSpPr txBox="1"/>
            <p:nvPr/>
          </p:nvSpPr>
          <p:spPr>
            <a:xfrm>
              <a:off x="4563848" y="2971663"/>
              <a:ext cx="1300220" cy="261610"/>
            </a:xfrm>
            <a:prstGeom prst="rect">
              <a:avLst/>
            </a:prstGeom>
            <a:noFill/>
          </p:spPr>
          <p:txBody>
            <a:bodyPr wrap="square" rtlCol="0">
              <a:spAutoFit/>
            </a:bodyPr>
            <a:lstStyle/>
            <a:p>
              <a:pPr algn="ct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Opinia RAC</a:t>
              </a:r>
              <a:endParaRPr lang="vi-VN"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26" name="TextBox 25"/>
            <p:cNvSpPr txBox="1"/>
            <p:nvPr/>
          </p:nvSpPr>
          <p:spPr>
            <a:xfrm>
              <a:off x="4563848" y="3212976"/>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sp>
          <p:nvSpPr>
            <p:cNvPr id="44" name="Flowchart: Alternate Process 43"/>
            <p:cNvSpPr/>
            <p:nvPr/>
          </p:nvSpPr>
          <p:spPr>
            <a:xfrm>
              <a:off x="6732240" y="3699505"/>
              <a:ext cx="792087" cy="737607"/>
            </a:xfrm>
            <a:prstGeom prst="flowChartAlternateProcess">
              <a:avLst/>
            </a:prstGeom>
            <a:solidFill>
              <a:schemeClr val="bg1"/>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TextBox 44"/>
            <p:cNvSpPr txBox="1"/>
            <p:nvPr/>
          </p:nvSpPr>
          <p:spPr>
            <a:xfrm>
              <a:off x="6732240" y="3852865"/>
              <a:ext cx="792088" cy="430887"/>
            </a:xfrm>
            <a:prstGeom prst="rect">
              <a:avLst/>
            </a:prstGeom>
            <a:noFill/>
          </p:spPr>
          <p:txBody>
            <a:bodyPr wrap="square" rtlCol="0">
              <a:spAutoFit/>
            </a:bodyPr>
            <a:lstStyle/>
            <a:p>
              <a:pPr algn="ct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Opinia SEAC</a:t>
              </a:r>
              <a:endParaRPr lang="vi-VN"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46" name="TextBox 45"/>
            <p:cNvSpPr txBox="1"/>
            <p:nvPr/>
          </p:nvSpPr>
          <p:spPr>
            <a:xfrm>
              <a:off x="6588224" y="3960308"/>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sp>
          <p:nvSpPr>
            <p:cNvPr id="65" name="TextBox 64"/>
            <p:cNvSpPr txBox="1"/>
            <p:nvPr/>
          </p:nvSpPr>
          <p:spPr>
            <a:xfrm>
              <a:off x="1115616" y="3465479"/>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sp>
          <p:nvSpPr>
            <p:cNvPr id="68" name="Bent Arrow 67"/>
            <p:cNvSpPr/>
            <p:nvPr/>
          </p:nvSpPr>
          <p:spPr>
            <a:xfrm>
              <a:off x="3131840" y="2870463"/>
              <a:ext cx="1685754" cy="396000"/>
            </a:xfrm>
            <a:prstGeom prst="bentArrow">
              <a:avLst/>
            </a:prstGeom>
            <a:solidFill>
              <a:srgbClr val="FFCC00"/>
            </a:solidFill>
            <a:ln>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70" name="Bent Arrow 69"/>
            <p:cNvSpPr/>
            <p:nvPr/>
          </p:nvSpPr>
          <p:spPr>
            <a:xfrm rot="10800000" flipH="1">
              <a:off x="3131840" y="3874390"/>
              <a:ext cx="1685754" cy="396000"/>
            </a:xfrm>
            <a:prstGeom prst="bentArrow">
              <a:avLst/>
            </a:prstGeom>
            <a:solidFill>
              <a:srgbClr val="FFCC00"/>
            </a:solidFill>
            <a:ln>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2" name="Rounded Rectangle 11"/>
            <p:cNvSpPr/>
            <p:nvPr/>
          </p:nvSpPr>
          <p:spPr>
            <a:xfrm>
              <a:off x="2331600" y="3204907"/>
              <a:ext cx="1165253" cy="737144"/>
            </a:xfrm>
            <a:prstGeom prst="roundRect">
              <a:avLst/>
            </a:prstGeom>
            <a:solidFill>
              <a:schemeClr val="bg1"/>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p:cNvSpPr txBox="1"/>
            <p:nvPr/>
          </p:nvSpPr>
          <p:spPr>
            <a:xfrm>
              <a:off x="2259592" y="3273397"/>
              <a:ext cx="1300220" cy="600164"/>
            </a:xfrm>
            <a:prstGeom prst="rect">
              <a:avLst/>
            </a:prstGeom>
            <a:noFill/>
          </p:spPr>
          <p:txBody>
            <a:bodyPr wrap="square" rtlCol="0">
              <a:spAutoFit/>
            </a:bodyPr>
            <a:lstStyle/>
            <a:p>
              <a:pPr algn="ct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Restricţion</a:t>
              </a:r>
              <a:r>
                <a:rPr lang="en-US"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a</a:t>
              </a: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reluată </a:t>
              </a:r>
              <a:r>
                <a:rPr lang="vi-VN" sz="1100" b="1" dirty="0">
                  <a:solidFill>
                    <a:srgbClr val="E45E24"/>
                  </a:solidFill>
                  <a:latin typeface="Verdana" panose="020B0604030504040204" pitchFamily="34" charset="0"/>
                  <a:ea typeface="Verdana" panose="020B0604030504040204" pitchFamily="34" charset="0"/>
                  <a:cs typeface="Verdana" panose="020B0604030504040204" pitchFamily="34" charset="0"/>
                </a:rPr>
                <a:t>în </a:t>
              </a: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considerare</a:t>
              </a:r>
              <a:endParaRPr lang="en-GB"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18" name="TextBox 17"/>
            <p:cNvSpPr txBox="1"/>
            <p:nvPr/>
          </p:nvSpPr>
          <p:spPr>
            <a:xfrm>
              <a:off x="3411720" y="3465479"/>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sp>
          <p:nvSpPr>
            <p:cNvPr id="57" name="TextBox 56"/>
            <p:cNvSpPr txBox="1"/>
            <p:nvPr/>
          </p:nvSpPr>
          <p:spPr>
            <a:xfrm>
              <a:off x="2195736" y="3465479"/>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sp>
          <p:nvSpPr>
            <p:cNvPr id="41" name="TextBox 40"/>
            <p:cNvSpPr txBox="1"/>
            <p:nvPr/>
          </p:nvSpPr>
          <p:spPr>
            <a:xfrm>
              <a:off x="7267507" y="3442674"/>
              <a:ext cx="792088" cy="230832"/>
            </a:xfrm>
            <a:prstGeom prst="rect">
              <a:avLst/>
            </a:prstGeom>
            <a:noFill/>
          </p:spPr>
          <p:txBody>
            <a:bodyPr wrap="square" rtlCol="0">
              <a:spAutoFit/>
            </a:bodyPr>
            <a:lstStyle/>
            <a:p>
              <a:pPr algn="ctr"/>
              <a:r>
                <a:rPr lang="en-GB" sz="900" b="1" dirty="0" err="1" smtClean="0">
                  <a:solidFill>
                    <a:srgbClr val="E45E24"/>
                  </a:solidFill>
                  <a:latin typeface="Verdana" panose="020B0604030504040204" pitchFamily="34" charset="0"/>
                  <a:ea typeface="Verdana" panose="020B0604030504040204" pitchFamily="34" charset="0"/>
                  <a:cs typeface="Verdana" panose="020B0604030504040204" pitchFamily="34" charset="0"/>
                </a:rPr>
                <a:t>Decizia</a:t>
              </a:r>
              <a:endParaRPr lang="en-GB"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73" name="TextBox 72"/>
            <p:cNvSpPr txBox="1"/>
            <p:nvPr/>
          </p:nvSpPr>
          <p:spPr>
            <a:xfrm>
              <a:off x="7934782" y="3483479"/>
              <a:ext cx="187203" cy="180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grpSp>
    </p:spTree>
    <p:extLst>
      <p:ext uri="{BB962C8B-B14F-4D97-AF65-F5344CB8AC3E}">
        <p14:creationId xmlns:p14="http://schemas.microsoft.com/office/powerpoint/2010/main" val="183109953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518815"/>
            <a:ext cx="8564488" cy="1109985"/>
          </a:xfrm>
        </p:spPr>
        <p:txBody>
          <a:bodyPr>
            <a:noAutofit/>
          </a:bodyPr>
          <a:lstStyle/>
          <a:p>
            <a:pPr lvl="0" fontAlgn="t"/>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Registrul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intenţiilor curente</a:t>
            </a:r>
            <a:endPar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45</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9" name="TextBox 8"/>
          <p:cNvSpPr txBox="1"/>
          <p:nvPr/>
        </p:nvSpPr>
        <p:spPr>
          <a:xfrm>
            <a:off x="1907704" y="4869160"/>
            <a:ext cx="6696744" cy="1154162"/>
          </a:xfrm>
          <a:prstGeom prst="rect">
            <a:avLst/>
          </a:prstGeom>
          <a:noFill/>
        </p:spPr>
        <p:txBody>
          <a:bodyPr wrap="square" rtlCol="0">
            <a:spAutoFit/>
          </a:bodyPr>
          <a:lstStyle/>
          <a:p>
            <a:pPr marL="285750" indent="-285750">
              <a:spcAft>
                <a:spcPts val="600"/>
              </a:spcAft>
              <a:buClr>
                <a:schemeClr val="tx1"/>
              </a:buClr>
              <a:buFont typeface="Arial" panose="020B0604020202020204" pitchFamily="34" charset="0"/>
              <a:buChar char="•"/>
            </a:pP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Dacă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utilizați o substanță prezentă pe "Intenţiile de restricţionare </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curente"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fiţi </a:t>
            </a:r>
            <a:r>
              <a:rPr lang="en-US"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at</a:t>
            </a:r>
            <a:r>
              <a:rPr lang="ro-RO" sz="1600"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enți</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și urmăriţi </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evoluțiile</a:t>
            </a:r>
            <a:endParaRPr lang="en-US"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285750" indent="-285750">
              <a:spcAft>
                <a:spcPts val="600"/>
              </a:spcAft>
              <a:buClr>
                <a:schemeClr val="tx1"/>
              </a:buClr>
              <a:buFont typeface="Arial" panose="020B0604020202020204" pitchFamily="34" charset="0"/>
              <a:buChar char="•"/>
            </a:pP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Începeţi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planificarea pentru înlocuirea substanței și pregătiți-vă să faceţi schimb de informații</a:t>
            </a:r>
            <a:endParaRPr lang="en-US" sz="1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10" name="TextBox 9"/>
          <p:cNvSpPr txBox="1"/>
          <p:nvPr/>
        </p:nvSpPr>
        <p:spPr>
          <a:xfrm>
            <a:off x="611561" y="1555045"/>
            <a:ext cx="5688632" cy="3123932"/>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ro-RO" dirty="0" smtClean="0">
                <a:latin typeface="Verdana" panose="020B0604030504040204" pitchFamily="34" charset="0"/>
                <a:ea typeface="Verdana" panose="020B0604030504040204" pitchFamily="34" charset="0"/>
                <a:cs typeface="Verdana" panose="020B0604030504040204" pitchFamily="34" charset="0"/>
              </a:rPr>
              <a:t>Ca </a:t>
            </a:r>
            <a:r>
              <a:rPr lang="ro-RO" dirty="0">
                <a:latin typeface="Verdana" panose="020B0604030504040204" pitchFamily="34" charset="0"/>
                <a:ea typeface="Verdana" panose="020B0604030504040204" pitchFamily="34" charset="0"/>
                <a:cs typeface="Verdana" panose="020B0604030504040204" pitchFamily="34" charset="0"/>
              </a:rPr>
              <a:t>prim pas, autoritățile (ECHA, statele membre) informează toate părțile interesate cu privire la intenția lor de a prezenta o propunere de restricționare a substanței.</a:t>
            </a:r>
            <a:endParaRPr lang="en-US" dirty="0">
              <a:latin typeface="Verdana" panose="020B0604030504040204" pitchFamily="34" charset="0"/>
              <a:ea typeface="Verdana" panose="020B0604030504040204" pitchFamily="34" charset="0"/>
              <a:cs typeface="Verdana" panose="020B0604030504040204" pitchFamily="34" charset="0"/>
            </a:endParaRPr>
          </a:p>
          <a:p>
            <a:pPr marL="342900" indent="-342900">
              <a:spcAft>
                <a:spcPts val="600"/>
              </a:spcAft>
              <a:buFont typeface="Arial" panose="020B0604020202020204" pitchFamily="34" charset="0"/>
              <a:buChar char="•"/>
            </a:pPr>
            <a:r>
              <a:rPr lang="ro-RO" dirty="0">
                <a:latin typeface="Verdana" panose="020B0604030504040204" pitchFamily="34" charset="0"/>
                <a:ea typeface="Verdana" panose="020B0604030504040204" pitchFamily="34" charset="0"/>
                <a:cs typeface="Verdana" panose="020B0604030504040204" pitchFamily="34" charset="0"/>
              </a:rPr>
              <a:t>Intenția este </a:t>
            </a:r>
            <a:r>
              <a:rPr lang="ro-RO" dirty="0" smtClean="0">
                <a:latin typeface="Verdana" panose="020B0604030504040204" pitchFamily="34" charset="0"/>
                <a:ea typeface="Verdana" panose="020B0604030504040204" pitchFamily="34" charset="0"/>
                <a:cs typeface="Verdana" panose="020B0604030504040204" pitchFamily="34" charset="0"/>
              </a:rPr>
              <a:t>publicat</a:t>
            </a:r>
            <a:r>
              <a:rPr lang="en-US" dirty="0" smtClean="0">
                <a:latin typeface="Verdana" panose="020B0604030504040204" pitchFamily="34" charset="0"/>
                <a:ea typeface="Verdana" panose="020B0604030504040204" pitchFamily="34" charset="0"/>
                <a:cs typeface="Verdana" panose="020B0604030504040204" pitchFamily="34" charset="0"/>
              </a:rPr>
              <a:t>a</a:t>
            </a:r>
            <a:r>
              <a:rPr lang="ro-RO" dirty="0" smtClean="0">
                <a:latin typeface="Verdana" panose="020B0604030504040204" pitchFamily="34" charset="0"/>
                <a:ea typeface="Verdana" panose="020B0604030504040204" pitchFamily="34" charset="0"/>
                <a:cs typeface="Verdana" panose="020B0604030504040204" pitchFamily="34" charset="0"/>
              </a:rPr>
              <a:t> </a:t>
            </a:r>
            <a:r>
              <a:rPr lang="ro-RO" dirty="0">
                <a:latin typeface="Verdana" panose="020B0604030504040204" pitchFamily="34" charset="0"/>
                <a:ea typeface="Verdana" panose="020B0604030504040204" pitchFamily="34" charset="0"/>
                <a:cs typeface="Verdana" panose="020B0604030504040204" pitchFamily="34" charset="0"/>
              </a:rPr>
              <a:t>în registrul intențiilor, pe site-ul </a:t>
            </a:r>
            <a:r>
              <a:rPr lang="ro-RO" dirty="0" smtClean="0">
                <a:latin typeface="Verdana" panose="020B0604030504040204" pitchFamily="34" charset="0"/>
                <a:ea typeface="Verdana" panose="020B0604030504040204" pitchFamily="34" charset="0"/>
                <a:cs typeface="Verdana" panose="020B0604030504040204" pitchFamily="34" charset="0"/>
              </a:rPr>
              <a:t>ECHA.</a:t>
            </a:r>
            <a:endParaRPr lang="en-US" dirty="0" smtClean="0">
              <a:latin typeface="Verdana" panose="020B0604030504040204" pitchFamily="34" charset="0"/>
              <a:ea typeface="Verdana" panose="020B0604030504040204" pitchFamily="34" charset="0"/>
              <a:cs typeface="Verdana" panose="020B0604030504040204" pitchFamily="34" charset="0"/>
            </a:endParaRPr>
          </a:p>
          <a:p>
            <a:pPr marL="342900" indent="-342900">
              <a:spcAft>
                <a:spcPts val="600"/>
              </a:spcAft>
              <a:buFont typeface="Arial" panose="020B0604020202020204" pitchFamily="34" charset="0"/>
              <a:buChar char="•"/>
            </a:pPr>
            <a:r>
              <a:rPr lang="ro-RO" dirty="0">
                <a:latin typeface="Verdana" panose="020B0604030504040204" pitchFamily="34" charset="0"/>
                <a:ea typeface="Verdana" panose="020B0604030504040204" pitchFamily="34" charset="0"/>
                <a:cs typeface="Verdana" panose="020B0604030504040204" pitchFamily="34" charset="0"/>
              </a:rPr>
              <a:t>Calendar: autoritățile au 12 luni pentru a depune propunerea lor din momentul în care intenția se adaugă la registrul intențiilor.</a:t>
            </a:r>
            <a:endParaRPr lang="en-US" dirty="0">
              <a:latin typeface="Verdana" panose="020B0604030504040204" pitchFamily="34" charset="0"/>
              <a:ea typeface="Verdana" panose="020B0604030504040204" pitchFamily="34" charset="0"/>
              <a:cs typeface="Verdana" panose="020B0604030504040204" pitchFamily="34" charset="0"/>
            </a:endParaRPr>
          </a:p>
          <a:p>
            <a:endParaRPr lang="en-GB" sz="2000" dirty="0" smtClean="0">
              <a:latin typeface="Verdana" panose="020B0604030504040204" pitchFamily="34" charset="0"/>
              <a:ea typeface="Verdana" panose="020B0604030504040204" pitchFamily="34" charset="0"/>
              <a:cs typeface="Verdana" panose="020B0604030504040204" pitchFamily="34" charset="0"/>
            </a:endParaRPr>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7845" y="5013176"/>
            <a:ext cx="1149859" cy="968400"/>
          </a:xfrm>
          <a:prstGeom prst="rect">
            <a:avLst/>
          </a:prstGeom>
        </p:spPr>
      </p:pic>
      <p:grpSp>
        <p:nvGrpSpPr>
          <p:cNvPr id="4" name="Group 3"/>
          <p:cNvGrpSpPr/>
          <p:nvPr/>
        </p:nvGrpSpPr>
        <p:grpSpPr>
          <a:xfrm>
            <a:off x="6804248" y="2477663"/>
            <a:ext cx="1520797" cy="1455393"/>
            <a:chOff x="6804248" y="2477663"/>
            <a:chExt cx="1520797" cy="1455393"/>
          </a:xfrm>
        </p:grpSpPr>
        <p:grpSp>
          <p:nvGrpSpPr>
            <p:cNvPr id="7" name="Group 6"/>
            <p:cNvGrpSpPr/>
            <p:nvPr/>
          </p:nvGrpSpPr>
          <p:grpSpPr>
            <a:xfrm>
              <a:off x="6804248" y="2477663"/>
              <a:ext cx="1516244" cy="1455393"/>
              <a:chOff x="-112596" y="2708920"/>
              <a:chExt cx="1516244" cy="1455393"/>
            </a:xfrm>
          </p:grpSpPr>
          <p:sp>
            <p:nvSpPr>
              <p:cNvPr id="11" name="Rounded Rectangle 10"/>
              <p:cNvSpPr/>
              <p:nvPr/>
            </p:nvSpPr>
            <p:spPr>
              <a:xfrm>
                <a:off x="107504" y="2708920"/>
                <a:ext cx="1080120" cy="710243"/>
              </a:xfrm>
              <a:prstGeom prst="roundRect">
                <a:avLst/>
              </a:prstGeom>
              <a:solidFill>
                <a:schemeClr val="bg1"/>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p:nvPr/>
            </p:nvSpPr>
            <p:spPr>
              <a:xfrm>
                <a:off x="-112596" y="2852936"/>
                <a:ext cx="1516244" cy="430887"/>
              </a:xfrm>
              <a:prstGeom prst="rect">
                <a:avLst/>
              </a:prstGeom>
              <a:noFill/>
            </p:spPr>
            <p:txBody>
              <a:bodyPr wrap="square" rtlCol="0">
                <a:spAutoFit/>
              </a:bodyPr>
              <a:lstStyle/>
              <a:p>
                <a:pPr algn="ctr"/>
                <a:r>
                  <a:rPr lang="en-US" sz="1100" b="1" dirty="0" err="1" smtClean="0">
                    <a:solidFill>
                      <a:srgbClr val="E45E24"/>
                    </a:solidFill>
                    <a:latin typeface="Verdana" panose="020B0604030504040204" pitchFamily="34" charset="0"/>
                    <a:ea typeface="Verdana" panose="020B0604030504040204" pitchFamily="34" charset="0"/>
                    <a:cs typeface="Verdana" panose="020B0604030504040204" pitchFamily="34" charset="0"/>
                  </a:rPr>
                  <a:t>Registrul</a:t>
                </a:r>
                <a:r>
                  <a:rPr lang="en-US"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 </a:t>
                </a:r>
                <a:r>
                  <a:rPr lang="en-US" sz="1100" b="1" dirty="0" err="1" smtClean="0">
                    <a:solidFill>
                      <a:srgbClr val="E45E24"/>
                    </a:solidFill>
                    <a:latin typeface="Verdana" panose="020B0604030504040204" pitchFamily="34" charset="0"/>
                    <a:ea typeface="Verdana" panose="020B0604030504040204" pitchFamily="34" charset="0"/>
                    <a:cs typeface="Verdana" panose="020B0604030504040204" pitchFamily="34" charset="0"/>
                  </a:rPr>
                  <a:t>intenţiilor</a:t>
                </a:r>
                <a:endParaRPr lang="en-US"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14" name="TextBox 13"/>
              <p:cNvSpPr txBox="1"/>
              <p:nvPr/>
            </p:nvSpPr>
            <p:spPr>
              <a:xfrm>
                <a:off x="292071" y="3483074"/>
                <a:ext cx="720080" cy="323493"/>
              </a:xfrm>
              <a:prstGeom prst="roundRect">
                <a:avLst/>
              </a:prstGeom>
              <a:solidFill>
                <a:srgbClr val="008654"/>
              </a:solidFill>
              <a:ln>
                <a:noFill/>
              </a:ln>
            </p:spPr>
            <p:txBody>
              <a:bodyPr wrap="square" rtlCol="0">
                <a:spAutoFit/>
              </a:bodyPr>
              <a:lstStyle/>
              <a:p>
                <a:pPr algn="ctr"/>
                <a:r>
                  <a:rPr lang="en-GB" sz="13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MS</a:t>
                </a:r>
                <a:endParaRPr lang="en-GB" sz="13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pSp>
            <p:nvGrpSpPr>
              <p:cNvPr id="15" name="Group 14"/>
              <p:cNvGrpSpPr/>
              <p:nvPr/>
            </p:nvGrpSpPr>
            <p:grpSpPr>
              <a:xfrm>
                <a:off x="285486" y="3840820"/>
                <a:ext cx="720080" cy="323493"/>
                <a:chOff x="-2412776" y="1906494"/>
                <a:chExt cx="720080" cy="323493"/>
              </a:xfrm>
            </p:grpSpPr>
            <p:sp>
              <p:nvSpPr>
                <p:cNvPr id="16" name="TextBox 15"/>
                <p:cNvSpPr txBox="1"/>
                <p:nvPr/>
              </p:nvSpPr>
              <p:spPr>
                <a:xfrm>
                  <a:off x="-2412776" y="1906494"/>
                  <a:ext cx="720080" cy="323493"/>
                </a:xfrm>
                <a:prstGeom prst="roundRect">
                  <a:avLst/>
                </a:prstGeom>
                <a:solidFill>
                  <a:schemeClr val="bg1"/>
                </a:solidFill>
                <a:ln>
                  <a:solidFill>
                    <a:schemeClr val="bg1">
                      <a:lumMod val="50000"/>
                    </a:schemeClr>
                  </a:solidFill>
                </a:ln>
              </p:spPr>
              <p:txBody>
                <a:bodyPr wrap="square" rtlCol="0">
                  <a:spAutoFit/>
                </a:bodyPr>
                <a:lstStyle/>
                <a:p>
                  <a:pPr algn="ct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pic>
              <p:nvPicPr>
                <p:cNvPr id="17" name="Picture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62694" y="1986878"/>
                  <a:ext cx="619911" cy="162727"/>
                </a:xfrm>
                <a:prstGeom prst="rect">
                  <a:avLst/>
                </a:prstGeom>
              </p:spPr>
            </p:pic>
          </p:grpSp>
        </p:grpSp>
        <p:sp>
          <p:nvSpPr>
            <p:cNvPr id="18" name="TextBox 17"/>
            <p:cNvSpPr txBox="1"/>
            <p:nvPr/>
          </p:nvSpPr>
          <p:spPr>
            <a:xfrm>
              <a:off x="8071299" y="2724784"/>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grpSp>
      <p:grpSp>
        <p:nvGrpSpPr>
          <p:cNvPr id="20" name="Group 19"/>
          <p:cNvGrpSpPr/>
          <p:nvPr/>
        </p:nvGrpSpPr>
        <p:grpSpPr>
          <a:xfrm>
            <a:off x="6804247" y="151200"/>
            <a:ext cx="2232247" cy="504000"/>
            <a:chOff x="6804247" y="151200"/>
            <a:chExt cx="2232247" cy="504000"/>
          </a:xfrm>
        </p:grpSpPr>
        <p:pic>
          <p:nvPicPr>
            <p:cNvPr id="21"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04247" y="188640"/>
              <a:ext cx="2232247" cy="449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ounded Rectangle 21"/>
            <p:cNvSpPr/>
            <p:nvPr/>
          </p:nvSpPr>
          <p:spPr>
            <a:xfrm>
              <a:off x="6804248" y="151200"/>
              <a:ext cx="360000" cy="504000"/>
            </a:xfrm>
            <a:prstGeom prst="roundRect">
              <a:avLst/>
            </a:prstGeom>
            <a:noFill/>
            <a:ln w="19050">
              <a:solidFill>
                <a:srgbClr val="0046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Tree>
    <p:extLst>
      <p:ext uri="{BB962C8B-B14F-4D97-AF65-F5344CB8AC3E}">
        <p14:creationId xmlns:p14="http://schemas.microsoft.com/office/powerpoint/2010/main" val="189280714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2008" y="476672"/>
            <a:ext cx="8564488" cy="1109985"/>
          </a:xfrm>
        </p:spPr>
        <p:txBody>
          <a:bodyPr>
            <a:noAutofit/>
          </a:bodyPr>
          <a:lstStyle/>
          <a:p>
            <a:pPr lvl="0" algn="l"/>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Restricţionarea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luată în </a:t>
            </a:r>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considerare</a:t>
            </a:r>
            <a:endParaRPr lang="en-GB"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46</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9" name="TextBox 8"/>
          <p:cNvSpPr txBox="1"/>
          <p:nvPr/>
        </p:nvSpPr>
        <p:spPr>
          <a:xfrm>
            <a:off x="1907704" y="5508188"/>
            <a:ext cx="6696744" cy="830997"/>
          </a:xfrm>
          <a:prstGeom prst="rect">
            <a:avLst/>
          </a:prstGeom>
          <a:noFill/>
        </p:spPr>
        <p:txBody>
          <a:bodyPr wrap="square" rtlCol="0">
            <a:spAutoFit/>
          </a:bodyPr>
          <a:lstStyle/>
          <a:p>
            <a:pPr fontAlgn="t"/>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Prima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consultare publică: 6 luni de la data publicării pentru a comenta propunerea de restricție </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(atunci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când propunerile se depun cu succes)</a:t>
            </a:r>
            <a:endParaRPr lang="en-US" sz="1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10" name="TextBox 9"/>
          <p:cNvSpPr txBox="1"/>
          <p:nvPr/>
        </p:nvSpPr>
        <p:spPr>
          <a:xfrm>
            <a:off x="539552" y="1502162"/>
            <a:ext cx="7848872" cy="1400383"/>
          </a:xfrm>
          <a:prstGeom prst="rect">
            <a:avLst/>
          </a:prstGeom>
          <a:noFill/>
        </p:spPr>
        <p:txBody>
          <a:bodyPr wrap="square" rtlCol="0">
            <a:spAutoFit/>
          </a:bodyPr>
          <a:lstStyle/>
          <a:p>
            <a:pPr marL="342900" indent="-342900">
              <a:spcBef>
                <a:spcPts val="600"/>
              </a:spcBef>
              <a:buFont typeface="Arial" panose="020B0604020202020204" pitchFamily="34" charset="0"/>
              <a:buChar char="•"/>
            </a:pPr>
            <a:r>
              <a:rPr lang="ro-RO" sz="2000" dirty="0" smtClean="0">
                <a:latin typeface="Verdana" panose="020B0604030504040204" pitchFamily="34" charset="0"/>
                <a:ea typeface="Verdana" panose="020B0604030504040204" pitchFamily="34" charset="0"/>
                <a:cs typeface="Verdana" panose="020B0604030504040204" pitchFamily="34" charset="0"/>
              </a:rPr>
              <a:t>Autoritatea </a:t>
            </a:r>
            <a:r>
              <a:rPr lang="ro-RO" sz="2000" dirty="0">
                <a:latin typeface="Verdana" panose="020B0604030504040204" pitchFamily="34" charset="0"/>
                <a:ea typeface="Verdana" panose="020B0604030504040204" pitchFamily="34" charset="0"/>
                <a:cs typeface="Verdana" panose="020B0604030504040204" pitchFamily="34" charset="0"/>
              </a:rPr>
              <a:t>pregăteşte şi depune o propunere de </a:t>
            </a:r>
            <a:r>
              <a:rPr lang="ro-RO" sz="2000" dirty="0" err="1" smtClean="0">
                <a:latin typeface="Verdana" panose="020B0604030504040204" pitchFamily="34" charset="0"/>
                <a:ea typeface="Verdana" panose="020B0604030504040204" pitchFamily="34" charset="0"/>
                <a:cs typeface="Verdana" panose="020B0604030504040204" pitchFamily="34" charset="0"/>
              </a:rPr>
              <a:t>restricţi</a:t>
            </a:r>
            <a:r>
              <a:rPr lang="en-US" sz="2000" dirty="0" err="1" smtClean="0">
                <a:latin typeface="Verdana" panose="020B0604030504040204" pitchFamily="34" charset="0"/>
                <a:ea typeface="Verdana" panose="020B0604030504040204" pitchFamily="34" charset="0"/>
                <a:cs typeface="Verdana" panose="020B0604030504040204" pitchFamily="34" charset="0"/>
              </a:rPr>
              <a:t>onare</a:t>
            </a:r>
            <a:endParaRPr lang="en-US" sz="2000" dirty="0" smtClean="0">
              <a:latin typeface="Verdana" panose="020B0604030504040204" pitchFamily="34" charset="0"/>
              <a:ea typeface="Verdana" panose="020B0604030504040204" pitchFamily="34" charset="0"/>
              <a:cs typeface="Verdana" panose="020B0604030504040204" pitchFamily="34" charset="0"/>
            </a:endParaRPr>
          </a:p>
          <a:p>
            <a:pPr marL="342900" indent="-342900">
              <a:spcBef>
                <a:spcPts val="600"/>
              </a:spcBef>
              <a:buFont typeface="Arial" panose="020B0604020202020204" pitchFamily="34" charset="0"/>
              <a:buChar char="•"/>
            </a:pPr>
            <a:r>
              <a:rPr lang="ro-RO" sz="2000" dirty="0" smtClean="0">
                <a:latin typeface="Verdana" panose="020B0604030504040204" pitchFamily="34" charset="0"/>
                <a:ea typeface="Verdana" panose="020B0604030504040204" pitchFamily="34" charset="0"/>
                <a:cs typeface="Verdana" panose="020B0604030504040204" pitchFamily="34" charset="0"/>
              </a:rPr>
              <a:t>Dosarul </a:t>
            </a:r>
            <a:r>
              <a:rPr lang="ro-RO" sz="2000" dirty="0">
                <a:latin typeface="Verdana" panose="020B0604030504040204" pitchFamily="34" charset="0"/>
                <a:ea typeface="Verdana" panose="020B0604030504040204" pitchFamily="34" charset="0"/>
                <a:cs typeface="Verdana" panose="020B0604030504040204" pitchFamily="34" charset="0"/>
              </a:rPr>
              <a:t>este verificat pentru conformitate şi publicat pe site-ul ECHA pentru consultare publică</a:t>
            </a:r>
            <a:endParaRPr lang="en-US" sz="2000" dirty="0">
              <a:latin typeface="Verdana" panose="020B0604030504040204" pitchFamily="34" charset="0"/>
              <a:ea typeface="Verdana" panose="020B0604030504040204" pitchFamily="34" charset="0"/>
              <a:cs typeface="Verdana" panose="020B0604030504040204" pitchFamily="34" charset="0"/>
            </a:endParaRPr>
          </a:p>
        </p:txBody>
      </p:sp>
      <p:pic>
        <p:nvPicPr>
          <p:cNvPr id="28" name="Picture 2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7845" y="5373216"/>
            <a:ext cx="1149859" cy="968400"/>
          </a:xfrm>
          <a:prstGeom prst="rect">
            <a:avLst/>
          </a:prstGeom>
        </p:spPr>
      </p:pic>
      <p:grpSp>
        <p:nvGrpSpPr>
          <p:cNvPr id="29" name="Group 28"/>
          <p:cNvGrpSpPr/>
          <p:nvPr/>
        </p:nvGrpSpPr>
        <p:grpSpPr>
          <a:xfrm>
            <a:off x="6804247" y="151200"/>
            <a:ext cx="2232247" cy="504000"/>
            <a:chOff x="6804247" y="151200"/>
            <a:chExt cx="2232247" cy="504000"/>
          </a:xfrm>
        </p:grpSpPr>
        <p:pic>
          <p:nvPicPr>
            <p:cNvPr id="3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04247" y="188640"/>
              <a:ext cx="2232247" cy="449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 name="Rounded Rectangle 30"/>
            <p:cNvSpPr/>
            <p:nvPr/>
          </p:nvSpPr>
          <p:spPr>
            <a:xfrm>
              <a:off x="7127639" y="151200"/>
              <a:ext cx="893278" cy="504000"/>
            </a:xfrm>
            <a:prstGeom prst="roundRect">
              <a:avLst/>
            </a:prstGeom>
            <a:noFill/>
            <a:ln w="19050">
              <a:solidFill>
                <a:srgbClr val="0046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3" name="Group 2"/>
          <p:cNvGrpSpPr/>
          <p:nvPr/>
        </p:nvGrpSpPr>
        <p:grpSpPr>
          <a:xfrm>
            <a:off x="2590062" y="3033136"/>
            <a:ext cx="4214186" cy="1827413"/>
            <a:chOff x="2590062" y="3033136"/>
            <a:chExt cx="4214186" cy="1827413"/>
          </a:xfrm>
        </p:grpSpPr>
        <p:grpSp>
          <p:nvGrpSpPr>
            <p:cNvPr id="7" name="Group 6"/>
            <p:cNvGrpSpPr/>
            <p:nvPr/>
          </p:nvGrpSpPr>
          <p:grpSpPr>
            <a:xfrm>
              <a:off x="2703868" y="3033136"/>
              <a:ext cx="3960000" cy="1827413"/>
              <a:chOff x="1115616" y="2355199"/>
              <a:chExt cx="3960000" cy="1827413"/>
            </a:xfrm>
          </p:grpSpPr>
          <p:sp>
            <p:nvSpPr>
              <p:cNvPr id="11" name="Flowchart: Alternate Process 10"/>
              <p:cNvSpPr/>
              <p:nvPr/>
            </p:nvSpPr>
            <p:spPr>
              <a:xfrm>
                <a:off x="1115616" y="2355199"/>
                <a:ext cx="3960000" cy="1404000"/>
              </a:xfrm>
              <a:prstGeom prst="flowChartAlternateProcess">
                <a:avLst/>
              </a:prstGeom>
              <a:solidFill>
                <a:srgbClr val="E45E24"/>
              </a:solidFill>
              <a:ln>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ounded Rectangle 11"/>
              <p:cNvSpPr/>
              <p:nvPr/>
            </p:nvSpPr>
            <p:spPr>
              <a:xfrm>
                <a:off x="1285766" y="2714302"/>
                <a:ext cx="1035455" cy="710243"/>
              </a:xfrm>
              <a:prstGeom prst="roundRect">
                <a:avLst/>
              </a:prstGeom>
              <a:solidFill>
                <a:srgbClr val="FFFFFF"/>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Flowchart: Alternate Process 12"/>
              <p:cNvSpPr/>
              <p:nvPr/>
            </p:nvSpPr>
            <p:spPr>
              <a:xfrm>
                <a:off x="3823189" y="2700620"/>
                <a:ext cx="1134985" cy="737607"/>
              </a:xfrm>
              <a:prstGeom prst="flowChartAlternateProcess">
                <a:avLst/>
              </a:prstGeom>
              <a:solidFill>
                <a:srgbClr val="FFFFFF"/>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p:cNvSpPr txBox="1"/>
              <p:nvPr/>
            </p:nvSpPr>
            <p:spPr>
              <a:xfrm>
                <a:off x="1141750" y="2853980"/>
                <a:ext cx="1331639" cy="769441"/>
              </a:xfrm>
              <a:prstGeom prst="rect">
                <a:avLst/>
              </a:prstGeom>
              <a:noFill/>
            </p:spPr>
            <p:txBody>
              <a:bodyPr wrap="square" rtlCol="0">
                <a:spAutoFit/>
              </a:bodyPr>
              <a:lstStyle/>
              <a:p>
                <a:pPr algn="ctr"/>
                <a:r>
                  <a:rPr lang="it-IT"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Propunere</a:t>
                </a:r>
              </a:p>
              <a:p>
                <a:pPr algn="ctr"/>
                <a:r>
                  <a:rPr lang="it-IT"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de restric-ţionare</a:t>
                </a:r>
                <a:endParaRPr lang="it-IT"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a:p>
                <a:pPr algn="ctr"/>
                <a:endParaRPr lang="en-GB"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15" name="TextBox 14"/>
              <p:cNvSpPr txBox="1"/>
              <p:nvPr/>
            </p:nvSpPr>
            <p:spPr>
              <a:xfrm>
                <a:off x="3734038" y="2853980"/>
                <a:ext cx="1300220" cy="430887"/>
              </a:xfrm>
              <a:prstGeom prst="rect">
                <a:avLst/>
              </a:prstGeom>
              <a:noFill/>
            </p:spPr>
            <p:txBody>
              <a:bodyPr wrap="square" rtlCol="0">
                <a:spAutoFit/>
              </a:bodyPr>
              <a:lstStyle/>
              <a:p>
                <a:pPr algn="ctr"/>
                <a:r>
                  <a:rPr lang="it-IT"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Consultare publică</a:t>
                </a:r>
                <a:endParaRPr lang="en-GB"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16" name="Rounded Rectangle 15"/>
              <p:cNvSpPr/>
              <p:nvPr/>
            </p:nvSpPr>
            <p:spPr>
              <a:xfrm>
                <a:off x="2479692" y="2700851"/>
                <a:ext cx="1165253" cy="737144"/>
              </a:xfrm>
              <a:prstGeom prst="roundRect">
                <a:avLst/>
              </a:prstGeom>
              <a:solidFill>
                <a:srgbClr val="FFFFFF"/>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2407684" y="2769341"/>
                <a:ext cx="1300220" cy="600164"/>
              </a:xfrm>
              <a:prstGeom prst="rect">
                <a:avLst/>
              </a:prstGeom>
              <a:noFill/>
            </p:spPr>
            <p:txBody>
              <a:bodyPr wrap="square" rtlCol="0">
                <a:spAutoFit/>
              </a:bodyPr>
              <a:lstStyle/>
              <a:p>
                <a:pPr algn="ctr"/>
                <a:r>
                  <a:rPr lang="it-IT"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Restricţionare luată </a:t>
                </a:r>
                <a:r>
                  <a:rPr lang="it-IT" sz="1100" b="1" dirty="0">
                    <a:solidFill>
                      <a:srgbClr val="E45E24"/>
                    </a:solidFill>
                    <a:latin typeface="Verdana" panose="020B0604030504040204" pitchFamily="34" charset="0"/>
                    <a:ea typeface="Verdana" panose="020B0604030504040204" pitchFamily="34" charset="0"/>
                    <a:cs typeface="Verdana" panose="020B0604030504040204" pitchFamily="34" charset="0"/>
                  </a:rPr>
                  <a:t>în </a:t>
                </a:r>
                <a:r>
                  <a:rPr lang="it-IT"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considerare</a:t>
                </a:r>
                <a:endParaRPr lang="en-GB"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18" name="TextBox 17"/>
              <p:cNvSpPr txBox="1"/>
              <p:nvPr/>
            </p:nvSpPr>
            <p:spPr>
              <a:xfrm>
                <a:off x="3666106" y="2961423"/>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sp>
            <p:nvSpPr>
              <p:cNvPr id="19" name="TextBox 18"/>
              <p:cNvSpPr txBox="1"/>
              <p:nvPr/>
            </p:nvSpPr>
            <p:spPr>
              <a:xfrm>
                <a:off x="2297954" y="2961423"/>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sp>
            <p:nvSpPr>
              <p:cNvPr id="21" name="TextBox 20"/>
              <p:cNvSpPr txBox="1"/>
              <p:nvPr/>
            </p:nvSpPr>
            <p:spPr>
              <a:xfrm>
                <a:off x="1511671" y="3489656"/>
                <a:ext cx="720080" cy="323493"/>
              </a:xfrm>
              <a:prstGeom prst="roundRect">
                <a:avLst/>
              </a:prstGeom>
              <a:solidFill>
                <a:srgbClr val="008654"/>
              </a:solidFill>
              <a:ln>
                <a:noFill/>
              </a:ln>
            </p:spPr>
            <p:txBody>
              <a:bodyPr wrap="square" rtlCol="0">
                <a:spAutoFit/>
              </a:bodyPr>
              <a:lstStyle/>
              <a:p>
                <a:pPr algn="ctr"/>
                <a:r>
                  <a:rPr lang="en-GB" sz="13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MS</a:t>
                </a:r>
                <a:endParaRPr lang="en-GB" sz="13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02230" y="3628280"/>
                <a:ext cx="504123" cy="448792"/>
              </a:xfrm>
              <a:prstGeom prst="rect">
                <a:avLst/>
              </a:prstGeom>
            </p:spPr>
          </p:pic>
          <p:grpSp>
            <p:nvGrpSpPr>
              <p:cNvPr id="23" name="Group 22"/>
              <p:cNvGrpSpPr/>
              <p:nvPr/>
            </p:nvGrpSpPr>
            <p:grpSpPr>
              <a:xfrm>
                <a:off x="1508967" y="3859119"/>
                <a:ext cx="720080" cy="323493"/>
                <a:chOff x="-2310558" y="1906494"/>
                <a:chExt cx="720080" cy="323493"/>
              </a:xfrm>
            </p:grpSpPr>
            <p:sp>
              <p:nvSpPr>
                <p:cNvPr id="24" name="TextBox 23"/>
                <p:cNvSpPr txBox="1"/>
                <p:nvPr/>
              </p:nvSpPr>
              <p:spPr>
                <a:xfrm>
                  <a:off x="-2310558" y="1906494"/>
                  <a:ext cx="720080" cy="323493"/>
                </a:xfrm>
                <a:prstGeom prst="roundRect">
                  <a:avLst/>
                </a:prstGeom>
                <a:solidFill>
                  <a:schemeClr val="bg1"/>
                </a:solidFill>
                <a:ln>
                  <a:solidFill>
                    <a:schemeClr val="bg1">
                      <a:lumMod val="50000"/>
                    </a:schemeClr>
                  </a:solidFill>
                </a:ln>
              </p:spPr>
              <p:txBody>
                <a:bodyPr wrap="square" rtlCol="0">
                  <a:spAutoFit/>
                </a:bodyPr>
                <a:lstStyle/>
                <a:p>
                  <a:pPr algn="ct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260476" y="1986878"/>
                  <a:ext cx="619911" cy="162727"/>
                </a:xfrm>
                <a:prstGeom prst="rect">
                  <a:avLst/>
                </a:prstGeom>
              </p:spPr>
            </p:pic>
          </p:grpSp>
        </p:grpSp>
        <p:sp>
          <p:nvSpPr>
            <p:cNvPr id="27" name="TextBox 26"/>
            <p:cNvSpPr txBox="1"/>
            <p:nvPr/>
          </p:nvSpPr>
          <p:spPr>
            <a:xfrm>
              <a:off x="2590062" y="3639360"/>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sp>
          <p:nvSpPr>
            <p:cNvPr id="26" name="TextBox 25"/>
            <p:cNvSpPr txBox="1"/>
            <p:nvPr/>
          </p:nvSpPr>
          <p:spPr>
            <a:xfrm>
              <a:off x="6550502" y="3639360"/>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grpSp>
    </p:spTree>
    <p:extLst>
      <p:ext uri="{BB962C8B-B14F-4D97-AF65-F5344CB8AC3E}">
        <p14:creationId xmlns:p14="http://schemas.microsoft.com/office/powerpoint/2010/main" val="274715080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0000" y="476672"/>
            <a:ext cx="8564488" cy="720080"/>
          </a:xfrm>
        </p:spPr>
        <p:txBody>
          <a:bodyPr>
            <a:noAutofit/>
          </a:bodyPr>
          <a:lstStyle/>
          <a:p>
            <a:pPr lvl="0" algn="l"/>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Comitetele de </a:t>
            </a:r>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opinie</a:t>
            </a:r>
            <a:endParaRPr lang="en-GB"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47</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9" name="TextBox 8"/>
          <p:cNvSpPr txBox="1"/>
          <p:nvPr/>
        </p:nvSpPr>
        <p:spPr>
          <a:xfrm>
            <a:off x="1907704" y="5724545"/>
            <a:ext cx="6696744" cy="830997"/>
          </a:xfrm>
          <a:prstGeom prst="rect">
            <a:avLst/>
          </a:prstGeom>
          <a:noFill/>
        </p:spPr>
        <p:txBody>
          <a:bodyPr wrap="square" rtlCol="0">
            <a:spAutoFit/>
          </a:bodyPr>
          <a:lstStyle/>
          <a:p>
            <a:pPr fontAlgn="t"/>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În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al doilea rând de consultare: 60 de zile pentru comenta proiectul de aviz al comitetului de evaluare socio-economică</a:t>
            </a:r>
            <a:endParaRPr lang="en-US" sz="1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10" name="TextBox 9"/>
          <p:cNvSpPr txBox="1"/>
          <p:nvPr/>
        </p:nvSpPr>
        <p:spPr>
          <a:xfrm>
            <a:off x="539619" y="1196752"/>
            <a:ext cx="4968485" cy="4231928"/>
          </a:xfrm>
          <a:prstGeom prst="rect">
            <a:avLst/>
          </a:prstGeom>
          <a:noFill/>
        </p:spPr>
        <p:txBody>
          <a:bodyPr wrap="square" rtlCol="0">
            <a:spAutoFit/>
          </a:bodyPr>
          <a:lstStyle/>
          <a:p>
            <a:pPr marL="342900" indent="-342900">
              <a:spcBef>
                <a:spcPts val="1400"/>
              </a:spcBef>
              <a:buFont typeface="Arial" panose="020B0604020202020204" pitchFamily="34" charset="0"/>
              <a:buChar char="•"/>
            </a:pPr>
            <a:r>
              <a:rPr lang="ro-RO" dirty="0" smtClean="0">
                <a:latin typeface="Verdana" panose="020B0604030504040204" pitchFamily="34" charset="0"/>
                <a:ea typeface="Verdana" panose="020B0604030504040204" pitchFamily="34" charset="0"/>
                <a:cs typeface="Verdana" panose="020B0604030504040204" pitchFamily="34" charset="0"/>
              </a:rPr>
              <a:t>RAC </a:t>
            </a:r>
            <a:r>
              <a:rPr lang="ro-RO" dirty="0">
                <a:latin typeface="Verdana" panose="020B0604030504040204" pitchFamily="34" charset="0"/>
                <a:ea typeface="Verdana" panose="020B0604030504040204" pitchFamily="34" charset="0"/>
                <a:cs typeface="Verdana" panose="020B0604030504040204" pitchFamily="34" charset="0"/>
              </a:rPr>
              <a:t>și SEAC </a:t>
            </a:r>
            <a:r>
              <a:rPr lang="ro-RO" dirty="0" smtClean="0">
                <a:latin typeface="Verdana" panose="020B0604030504040204" pitchFamily="34" charset="0"/>
                <a:ea typeface="Verdana" panose="020B0604030504040204" pitchFamily="34" charset="0"/>
                <a:cs typeface="Verdana" panose="020B0604030504040204" pitchFamily="34" charset="0"/>
              </a:rPr>
              <a:t>încep </a:t>
            </a:r>
            <a:r>
              <a:rPr lang="ro-RO" dirty="0">
                <a:latin typeface="Verdana" panose="020B0604030504040204" pitchFamily="34" charset="0"/>
                <a:ea typeface="Verdana" panose="020B0604030504040204" pitchFamily="34" charset="0"/>
                <a:cs typeface="Verdana" panose="020B0604030504040204" pitchFamily="34" charset="0"/>
              </a:rPr>
              <a:t>construirea unei opinii pe baza dosarului și a observațiilor primite în timpul primei consultări </a:t>
            </a:r>
            <a:r>
              <a:rPr lang="ro-RO" dirty="0" smtClean="0">
                <a:latin typeface="Verdana" panose="020B0604030504040204" pitchFamily="34" charset="0"/>
                <a:ea typeface="Verdana" panose="020B0604030504040204" pitchFamily="34" charset="0"/>
                <a:cs typeface="Verdana" panose="020B0604030504040204" pitchFamily="34" charset="0"/>
              </a:rPr>
              <a:t>publice</a:t>
            </a:r>
            <a:endParaRPr lang="en-US" dirty="0" smtClean="0">
              <a:latin typeface="Verdana" panose="020B0604030504040204" pitchFamily="34" charset="0"/>
              <a:ea typeface="Verdana" panose="020B0604030504040204" pitchFamily="34" charset="0"/>
              <a:cs typeface="Verdana" panose="020B0604030504040204" pitchFamily="34" charset="0"/>
            </a:endParaRPr>
          </a:p>
          <a:p>
            <a:pPr marL="342900" indent="-342900">
              <a:spcBef>
                <a:spcPts val="1400"/>
              </a:spcBef>
              <a:buFont typeface="Arial" panose="020B0604020202020204" pitchFamily="34" charset="0"/>
              <a:buChar char="•"/>
            </a:pPr>
            <a:r>
              <a:rPr lang="ro-RO" dirty="0" smtClean="0">
                <a:latin typeface="Verdana" panose="020B0604030504040204" pitchFamily="34" charset="0"/>
                <a:ea typeface="Verdana" panose="020B0604030504040204" pitchFamily="34" charset="0"/>
                <a:cs typeface="Verdana" panose="020B0604030504040204" pitchFamily="34" charset="0"/>
              </a:rPr>
              <a:t>RAC </a:t>
            </a:r>
            <a:r>
              <a:rPr lang="ro-RO" dirty="0">
                <a:latin typeface="Verdana" panose="020B0604030504040204" pitchFamily="34" charset="0"/>
                <a:ea typeface="Verdana" panose="020B0604030504040204" pitchFamily="34" charset="0"/>
                <a:cs typeface="Verdana" panose="020B0604030504040204" pitchFamily="34" charset="0"/>
              </a:rPr>
              <a:t>adoptă avizul său în termen de 9 luni de la publicarea </a:t>
            </a:r>
            <a:r>
              <a:rPr lang="ro-RO" dirty="0" smtClean="0">
                <a:latin typeface="Verdana" panose="020B0604030504040204" pitchFamily="34" charset="0"/>
                <a:ea typeface="Verdana" panose="020B0604030504040204" pitchFamily="34" charset="0"/>
                <a:cs typeface="Verdana" panose="020B0604030504040204" pitchFamily="34" charset="0"/>
              </a:rPr>
              <a:t>propunerii</a:t>
            </a:r>
            <a:endParaRPr lang="en-US" dirty="0" smtClean="0">
              <a:latin typeface="Verdana" panose="020B0604030504040204" pitchFamily="34" charset="0"/>
              <a:ea typeface="Verdana" panose="020B0604030504040204" pitchFamily="34" charset="0"/>
              <a:cs typeface="Verdana" panose="020B0604030504040204" pitchFamily="34" charset="0"/>
            </a:endParaRPr>
          </a:p>
          <a:p>
            <a:pPr marL="342900" indent="-342900">
              <a:spcBef>
                <a:spcPts val="1400"/>
              </a:spcBef>
              <a:buFont typeface="Arial" panose="020B0604020202020204" pitchFamily="34" charset="0"/>
              <a:buChar char="•"/>
            </a:pPr>
            <a:r>
              <a:rPr lang="ro-RO" dirty="0" smtClean="0">
                <a:latin typeface="Verdana" panose="020B0604030504040204" pitchFamily="34" charset="0"/>
                <a:ea typeface="Verdana" panose="020B0604030504040204" pitchFamily="34" charset="0"/>
                <a:cs typeface="Verdana" panose="020B0604030504040204" pitchFamily="34" charset="0"/>
              </a:rPr>
              <a:t>SEAC </a:t>
            </a:r>
            <a:r>
              <a:rPr lang="ro-RO" dirty="0">
                <a:latin typeface="Verdana" panose="020B0604030504040204" pitchFamily="34" charset="0"/>
                <a:ea typeface="Verdana" panose="020B0604030504040204" pitchFamily="34" charset="0"/>
                <a:cs typeface="Verdana" panose="020B0604030504040204" pitchFamily="34" charset="0"/>
              </a:rPr>
              <a:t>adoptă un proiect de aviz în termen de 9 luni, care este publicat pentru o consultare publică care durează 60 </a:t>
            </a:r>
            <a:r>
              <a:rPr lang="ro-RO" dirty="0" smtClean="0">
                <a:latin typeface="Verdana" panose="020B0604030504040204" pitchFamily="34" charset="0"/>
                <a:ea typeface="Verdana" panose="020B0604030504040204" pitchFamily="34" charset="0"/>
                <a:cs typeface="Verdana" panose="020B0604030504040204" pitchFamily="34" charset="0"/>
              </a:rPr>
              <a:t>zile</a:t>
            </a:r>
            <a:endParaRPr lang="en-US" dirty="0" smtClean="0">
              <a:latin typeface="Verdana" panose="020B0604030504040204" pitchFamily="34" charset="0"/>
              <a:ea typeface="Verdana" panose="020B0604030504040204" pitchFamily="34" charset="0"/>
              <a:cs typeface="Verdana" panose="020B0604030504040204" pitchFamily="34" charset="0"/>
            </a:endParaRPr>
          </a:p>
          <a:p>
            <a:pPr marL="342900" indent="-342900">
              <a:spcBef>
                <a:spcPts val="1400"/>
              </a:spcBef>
              <a:buFont typeface="Arial" panose="020B0604020202020204" pitchFamily="34" charset="0"/>
              <a:buChar char="•"/>
            </a:pPr>
            <a:r>
              <a:rPr lang="ro-RO" dirty="0" smtClean="0">
                <a:latin typeface="Verdana" panose="020B0604030504040204" pitchFamily="34" charset="0"/>
                <a:ea typeface="Verdana" panose="020B0604030504040204" pitchFamily="34" charset="0"/>
                <a:cs typeface="Verdana" panose="020B0604030504040204" pitchFamily="34" charset="0"/>
              </a:rPr>
              <a:t>SEAC </a:t>
            </a:r>
            <a:r>
              <a:rPr lang="ro-RO" dirty="0">
                <a:latin typeface="Verdana" panose="020B0604030504040204" pitchFamily="34" charset="0"/>
                <a:ea typeface="Verdana" panose="020B0604030504040204" pitchFamily="34" charset="0"/>
                <a:cs typeface="Verdana" panose="020B0604030504040204" pitchFamily="34" charset="0"/>
              </a:rPr>
              <a:t>revizuiește proiectul și adoptă avizul său în termen de 12 (max. 15) luni de la publicarea propunerii</a:t>
            </a:r>
            <a:endParaRPr lang="en-US" dirty="0">
              <a:latin typeface="Verdana" panose="020B0604030504040204" pitchFamily="34" charset="0"/>
              <a:ea typeface="Verdana" panose="020B0604030504040204" pitchFamily="34" charset="0"/>
              <a:cs typeface="Verdana" panose="020B0604030504040204" pitchFamily="34" charset="0"/>
            </a:endParaRPr>
          </a:p>
        </p:txBody>
      </p:sp>
      <p:grpSp>
        <p:nvGrpSpPr>
          <p:cNvPr id="4" name="Group 3"/>
          <p:cNvGrpSpPr/>
          <p:nvPr/>
        </p:nvGrpSpPr>
        <p:grpSpPr>
          <a:xfrm>
            <a:off x="5436096" y="1988840"/>
            <a:ext cx="3384376" cy="2465016"/>
            <a:chOff x="5436096" y="1988840"/>
            <a:chExt cx="3384376" cy="2465016"/>
          </a:xfrm>
        </p:grpSpPr>
        <p:grpSp>
          <p:nvGrpSpPr>
            <p:cNvPr id="3" name="Group 2"/>
            <p:cNvGrpSpPr/>
            <p:nvPr/>
          </p:nvGrpSpPr>
          <p:grpSpPr>
            <a:xfrm>
              <a:off x="5436096" y="1988840"/>
              <a:ext cx="3300245" cy="2465016"/>
              <a:chOff x="5436096" y="1988840"/>
              <a:chExt cx="3300245" cy="2465016"/>
            </a:xfrm>
          </p:grpSpPr>
          <p:grpSp>
            <p:nvGrpSpPr>
              <p:cNvPr id="7" name="Group 6"/>
              <p:cNvGrpSpPr/>
              <p:nvPr/>
            </p:nvGrpSpPr>
            <p:grpSpPr>
              <a:xfrm>
                <a:off x="5496341" y="1988840"/>
                <a:ext cx="3240000" cy="2465016"/>
                <a:chOff x="4572000" y="1844824"/>
                <a:chExt cx="3240000" cy="2465016"/>
              </a:xfrm>
            </p:grpSpPr>
            <p:sp>
              <p:nvSpPr>
                <p:cNvPr id="11" name="Flowchart: Alternate Process 10"/>
                <p:cNvSpPr/>
                <p:nvPr/>
              </p:nvSpPr>
              <p:spPr>
                <a:xfrm>
                  <a:off x="4572000" y="2068240"/>
                  <a:ext cx="3240000" cy="1864816"/>
                </a:xfrm>
                <a:prstGeom prst="flowChartAlternateProcess">
                  <a:avLst/>
                </a:prstGeom>
                <a:solidFill>
                  <a:srgbClr val="E45E24"/>
                </a:solidFill>
                <a:ln>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Flowchart: Alternate Process 11"/>
                <p:cNvSpPr/>
                <p:nvPr/>
              </p:nvSpPr>
              <p:spPr>
                <a:xfrm>
                  <a:off x="4762066" y="3068960"/>
                  <a:ext cx="842357" cy="737607"/>
                </a:xfrm>
                <a:prstGeom prst="flowChartAlternateProcess">
                  <a:avLst/>
                </a:prstGeom>
                <a:solidFill>
                  <a:srgbClr val="FFFFFF"/>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p:nvPr/>
              </p:nvSpPr>
              <p:spPr>
                <a:xfrm>
                  <a:off x="4690057" y="3137681"/>
                  <a:ext cx="974466" cy="769441"/>
                </a:xfrm>
                <a:prstGeom prst="rect">
                  <a:avLst/>
                </a:prstGeom>
                <a:noFill/>
              </p:spPr>
              <p:txBody>
                <a:bodyPr wrap="square" rtlCol="0">
                  <a:spAutoFit/>
                </a:bodyPr>
                <a:lstStyle/>
                <a:p>
                  <a:pPr algn="ct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Proiect </a:t>
                  </a:r>
                  <a:r>
                    <a:rPr lang="vi-VN" sz="1100" b="1" dirty="0">
                      <a:solidFill>
                        <a:srgbClr val="E45E24"/>
                      </a:solidFill>
                      <a:latin typeface="Verdana" panose="020B0604030504040204" pitchFamily="34" charset="0"/>
                      <a:ea typeface="Verdana" panose="020B0604030504040204" pitchFamily="34" charset="0"/>
                      <a:cs typeface="Verdana" panose="020B0604030504040204" pitchFamily="34" charset="0"/>
                    </a:rPr>
                    <a:t>de opinie SEAC</a:t>
                  </a:r>
                </a:p>
                <a:p>
                  <a:pPr algn="ctr"/>
                  <a:endParaRPr lang="en-GB"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14" name="Flowchart: Alternate Process 13"/>
                <p:cNvSpPr/>
                <p:nvPr/>
              </p:nvSpPr>
              <p:spPr>
                <a:xfrm>
                  <a:off x="5698169" y="3068960"/>
                  <a:ext cx="1134985" cy="737607"/>
                </a:xfrm>
                <a:prstGeom prst="flowChartAlternateProcess">
                  <a:avLst/>
                </a:prstGeom>
                <a:solidFill>
                  <a:srgbClr val="FFFFFF"/>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5626161" y="3222320"/>
                  <a:ext cx="1300220" cy="600164"/>
                </a:xfrm>
                <a:prstGeom prst="rect">
                  <a:avLst/>
                </a:prstGeom>
                <a:noFill/>
              </p:spPr>
              <p:txBody>
                <a:bodyPr wrap="square" rtlCol="0">
                  <a:spAutoFit/>
                </a:bodyPr>
                <a:lstStyle/>
                <a:p>
                  <a:pPr algn="ctr"/>
                  <a:r>
                    <a:rPr lang="en-GB" sz="1100" b="1" dirty="0" err="1">
                      <a:solidFill>
                        <a:srgbClr val="E45E24"/>
                      </a:solidFill>
                      <a:latin typeface="Verdana" panose="020B0604030504040204" pitchFamily="34" charset="0"/>
                      <a:ea typeface="Verdana" panose="020B0604030504040204" pitchFamily="34" charset="0"/>
                      <a:cs typeface="Verdana" panose="020B0604030504040204" pitchFamily="34" charset="0"/>
                    </a:rPr>
                    <a:t>Consultare</a:t>
                  </a:r>
                  <a:r>
                    <a:rPr lang="en-GB" sz="1100" b="1" dirty="0">
                      <a:solidFill>
                        <a:srgbClr val="E45E24"/>
                      </a:solidFill>
                      <a:latin typeface="Verdana" panose="020B0604030504040204" pitchFamily="34" charset="0"/>
                      <a:ea typeface="Verdana" panose="020B0604030504040204" pitchFamily="34" charset="0"/>
                      <a:cs typeface="Verdana" panose="020B0604030504040204" pitchFamily="34" charset="0"/>
                    </a:rPr>
                    <a:t> public</a:t>
                  </a:r>
                  <a:r>
                    <a:rPr lang="ro-RO" sz="1100" b="1" dirty="0">
                      <a:solidFill>
                        <a:srgbClr val="E45E24"/>
                      </a:solidFill>
                      <a:latin typeface="Verdana" panose="020B0604030504040204" pitchFamily="34" charset="0"/>
                      <a:ea typeface="Verdana" panose="020B0604030504040204" pitchFamily="34" charset="0"/>
                      <a:cs typeface="Verdana" panose="020B0604030504040204" pitchFamily="34" charset="0"/>
                    </a:rPr>
                    <a:t>ă</a:t>
                  </a:r>
                  <a:endParaRPr lang="en-GB"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a:p>
                  <a:pPr algn="ctr"/>
                  <a:endParaRPr lang="en-GB"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16" name="TextBox 15"/>
                <p:cNvSpPr txBox="1"/>
                <p:nvPr/>
              </p:nvSpPr>
              <p:spPr>
                <a:xfrm>
                  <a:off x="5482145" y="3329763"/>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sp>
              <p:nvSpPr>
                <p:cNvPr id="17" name="Flowchart: Alternate Process 16"/>
                <p:cNvSpPr/>
                <p:nvPr/>
              </p:nvSpPr>
              <p:spPr>
                <a:xfrm>
                  <a:off x="5753034" y="2259345"/>
                  <a:ext cx="990969" cy="737607"/>
                </a:xfrm>
                <a:prstGeom prst="flowChartAlternateProcess">
                  <a:avLst/>
                </a:prstGeom>
                <a:solidFill>
                  <a:srgbClr val="FFFFFF"/>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p:cNvSpPr txBox="1"/>
                <p:nvPr/>
              </p:nvSpPr>
              <p:spPr>
                <a:xfrm>
                  <a:off x="5587799" y="2412705"/>
                  <a:ext cx="1300220" cy="600164"/>
                </a:xfrm>
                <a:prstGeom prst="rect">
                  <a:avLst/>
                </a:prstGeom>
                <a:noFill/>
              </p:spPr>
              <p:txBody>
                <a:bodyPr wrap="square" rtlCol="0">
                  <a:spAutoFit/>
                </a:bodyPr>
                <a:lstStyle/>
                <a:p>
                  <a:pPr algn="ctr"/>
                  <a:r>
                    <a:rPr lang="en-GB" sz="1100" b="1" dirty="0" err="1" smtClean="0">
                      <a:solidFill>
                        <a:srgbClr val="E45E24"/>
                      </a:solidFill>
                      <a:latin typeface="Verdana" panose="020B0604030504040204" pitchFamily="34" charset="0"/>
                      <a:ea typeface="Verdana" panose="020B0604030504040204" pitchFamily="34" charset="0"/>
                      <a:cs typeface="Verdana" panose="020B0604030504040204" pitchFamily="34" charset="0"/>
                    </a:rPr>
                    <a:t>Opinia</a:t>
                  </a:r>
                  <a:endParaRPr lang="en-GB"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endParaRPr>
                </a:p>
                <a:p>
                  <a:pPr algn="ctr"/>
                  <a:r>
                    <a:rPr lang="en-GB" sz="1100" b="1" dirty="0">
                      <a:solidFill>
                        <a:srgbClr val="E45E24"/>
                      </a:solidFill>
                      <a:latin typeface="Verdana" panose="020B0604030504040204" pitchFamily="34" charset="0"/>
                      <a:ea typeface="Verdana" panose="020B0604030504040204" pitchFamily="34" charset="0"/>
                      <a:cs typeface="Verdana" panose="020B0604030504040204" pitchFamily="34" charset="0"/>
                    </a:rPr>
                    <a:t>R</a:t>
                  </a:r>
                  <a:r>
                    <a:rPr lang="en-GB"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AC</a:t>
                  </a:r>
                </a:p>
                <a:p>
                  <a:pPr algn="ctr"/>
                  <a:endParaRPr lang="en-GB"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19" name="Flowchart: Alternate Process 18"/>
                <p:cNvSpPr/>
                <p:nvPr/>
              </p:nvSpPr>
              <p:spPr>
                <a:xfrm>
                  <a:off x="6910542" y="3068960"/>
                  <a:ext cx="792087" cy="737607"/>
                </a:xfrm>
                <a:prstGeom prst="flowChartAlternateProcess">
                  <a:avLst/>
                </a:prstGeom>
                <a:solidFill>
                  <a:srgbClr val="FFFFFF"/>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p:cNvSpPr txBox="1"/>
                <p:nvPr/>
              </p:nvSpPr>
              <p:spPr>
                <a:xfrm>
                  <a:off x="6910542" y="3222320"/>
                  <a:ext cx="792088" cy="600164"/>
                </a:xfrm>
                <a:prstGeom prst="rect">
                  <a:avLst/>
                </a:prstGeom>
                <a:noFill/>
              </p:spPr>
              <p:txBody>
                <a:bodyPr wrap="square" rtlCol="0">
                  <a:spAutoFit/>
                </a:bodyPr>
                <a:lstStyle/>
                <a:p>
                  <a:pPr algn="ctr"/>
                  <a:r>
                    <a:rPr lang="en-GB" sz="1100" b="1" dirty="0" err="1" smtClean="0">
                      <a:solidFill>
                        <a:srgbClr val="E45E24"/>
                      </a:solidFill>
                      <a:latin typeface="Verdana" panose="020B0604030504040204" pitchFamily="34" charset="0"/>
                      <a:ea typeface="Verdana" panose="020B0604030504040204" pitchFamily="34" charset="0"/>
                      <a:cs typeface="Verdana" panose="020B0604030504040204" pitchFamily="34" charset="0"/>
                    </a:rPr>
                    <a:t>Opinia</a:t>
                  </a:r>
                  <a:endParaRPr lang="en-GB"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endParaRPr>
                </a:p>
                <a:p>
                  <a:pPr algn="ctr"/>
                  <a:r>
                    <a:rPr lang="en-GB"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SEAC</a:t>
                  </a:r>
                </a:p>
                <a:p>
                  <a:pPr algn="ctr"/>
                  <a:endParaRPr lang="en-GB"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21" name="TextBox 20"/>
                <p:cNvSpPr txBox="1"/>
                <p:nvPr/>
              </p:nvSpPr>
              <p:spPr>
                <a:xfrm>
                  <a:off x="6706281" y="3329763"/>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sp>
              <p:nvSpPr>
                <p:cNvPr id="23" name="TextBox 22"/>
                <p:cNvSpPr txBox="1"/>
                <p:nvPr/>
              </p:nvSpPr>
              <p:spPr>
                <a:xfrm>
                  <a:off x="5879907" y="1844824"/>
                  <a:ext cx="720080" cy="323493"/>
                </a:xfrm>
                <a:prstGeom prst="roundRect">
                  <a:avLst/>
                </a:prstGeom>
                <a:solidFill>
                  <a:srgbClr val="D7EFFA"/>
                </a:solidFill>
                <a:ln>
                  <a:noFill/>
                </a:ln>
              </p:spPr>
              <p:txBody>
                <a:bodyPr wrap="square" rtlCol="0">
                  <a:spAutoFit/>
                </a:bodyPr>
                <a:lstStyle/>
                <a:p>
                  <a:pPr algn="ctr"/>
                  <a:r>
                    <a:rPr lang="en-GB" sz="1300" b="1" dirty="0" smtClean="0">
                      <a:latin typeface="Verdana" panose="020B0604030504040204" pitchFamily="34" charset="0"/>
                      <a:ea typeface="Verdana" panose="020B0604030504040204" pitchFamily="34" charset="0"/>
                      <a:cs typeface="Verdana" panose="020B0604030504040204" pitchFamily="34" charset="0"/>
                    </a:rPr>
                    <a:t>RAC</a:t>
                  </a: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sp>
              <p:nvSpPr>
                <p:cNvPr id="24" name="TextBox 23"/>
                <p:cNvSpPr txBox="1"/>
                <p:nvPr/>
              </p:nvSpPr>
              <p:spPr>
                <a:xfrm>
                  <a:off x="4799787" y="3866381"/>
                  <a:ext cx="720080" cy="323493"/>
                </a:xfrm>
                <a:prstGeom prst="roundRect">
                  <a:avLst/>
                </a:prstGeom>
                <a:solidFill>
                  <a:srgbClr val="FFCC00"/>
                </a:solidFill>
                <a:ln>
                  <a:solidFill>
                    <a:srgbClr val="FFCC00"/>
                  </a:solidFill>
                </a:ln>
              </p:spPr>
              <p:txBody>
                <a:bodyPr wrap="square" rtlCol="0">
                  <a:spAutoFit/>
                </a:bodyPr>
                <a:lstStyle/>
                <a:p>
                  <a:pPr algn="ctr"/>
                  <a:r>
                    <a:rPr lang="en-GB" sz="1300" b="1" dirty="0" smtClean="0">
                      <a:latin typeface="Verdana" panose="020B0604030504040204" pitchFamily="34" charset="0"/>
                      <a:ea typeface="Verdana" panose="020B0604030504040204" pitchFamily="34" charset="0"/>
                      <a:cs typeface="Verdana" panose="020B0604030504040204" pitchFamily="34" charset="0"/>
                    </a:rPr>
                    <a:t>SEAC</a:t>
                  </a: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pic>
              <p:nvPicPr>
                <p:cNvPr id="25" name="Picture 2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23856" y="3861048"/>
                  <a:ext cx="504123" cy="448792"/>
                </a:xfrm>
                <a:prstGeom prst="rect">
                  <a:avLst/>
                </a:prstGeom>
              </p:spPr>
            </p:pic>
            <p:sp>
              <p:nvSpPr>
                <p:cNvPr id="26" name="TextBox 25"/>
                <p:cNvSpPr txBox="1"/>
                <p:nvPr/>
              </p:nvSpPr>
              <p:spPr>
                <a:xfrm>
                  <a:off x="6960027" y="3857034"/>
                  <a:ext cx="720080" cy="323493"/>
                </a:xfrm>
                <a:prstGeom prst="roundRect">
                  <a:avLst/>
                </a:prstGeom>
                <a:solidFill>
                  <a:srgbClr val="FFCC00"/>
                </a:solidFill>
                <a:ln>
                  <a:solidFill>
                    <a:srgbClr val="FFCC00"/>
                  </a:solidFill>
                </a:ln>
              </p:spPr>
              <p:txBody>
                <a:bodyPr wrap="square" rtlCol="0">
                  <a:spAutoFit/>
                </a:bodyPr>
                <a:lstStyle/>
                <a:p>
                  <a:pPr algn="ctr"/>
                  <a:r>
                    <a:rPr lang="en-GB" sz="1300" b="1" dirty="0" smtClean="0">
                      <a:latin typeface="Verdana" panose="020B0604030504040204" pitchFamily="34" charset="0"/>
                      <a:ea typeface="Verdana" panose="020B0604030504040204" pitchFamily="34" charset="0"/>
                      <a:cs typeface="Verdana" panose="020B0604030504040204" pitchFamily="34" charset="0"/>
                    </a:rPr>
                    <a:t>SEAC</a:t>
                  </a: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grpSp>
          <p:sp>
            <p:nvSpPr>
              <p:cNvPr id="28" name="TextBox 27"/>
              <p:cNvSpPr txBox="1"/>
              <p:nvPr/>
            </p:nvSpPr>
            <p:spPr>
              <a:xfrm>
                <a:off x="5436096" y="3473779"/>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sp>
            <p:nvSpPr>
              <p:cNvPr id="29" name="TextBox 28"/>
              <p:cNvSpPr txBox="1"/>
              <p:nvPr/>
            </p:nvSpPr>
            <p:spPr>
              <a:xfrm>
                <a:off x="5976208" y="2664164"/>
                <a:ext cx="468000"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grpSp>
        <p:sp>
          <p:nvSpPr>
            <p:cNvPr id="30" name="TextBox 29"/>
            <p:cNvSpPr txBox="1"/>
            <p:nvPr/>
          </p:nvSpPr>
          <p:spPr>
            <a:xfrm>
              <a:off x="8566726" y="3473779"/>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sp>
          <p:nvSpPr>
            <p:cNvPr id="31" name="TextBox 30"/>
            <p:cNvSpPr txBox="1"/>
            <p:nvPr/>
          </p:nvSpPr>
          <p:spPr>
            <a:xfrm>
              <a:off x="7884416" y="2664164"/>
              <a:ext cx="432000"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grpSp>
      <p:pic>
        <p:nvPicPr>
          <p:cNvPr id="32" name="Picture 3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7845" y="5484936"/>
            <a:ext cx="1149859" cy="968400"/>
          </a:xfrm>
          <a:prstGeom prst="rect">
            <a:avLst/>
          </a:prstGeom>
        </p:spPr>
      </p:pic>
      <p:grpSp>
        <p:nvGrpSpPr>
          <p:cNvPr id="33" name="Group 32"/>
          <p:cNvGrpSpPr/>
          <p:nvPr/>
        </p:nvGrpSpPr>
        <p:grpSpPr>
          <a:xfrm>
            <a:off x="6804247" y="152688"/>
            <a:ext cx="2232247" cy="504000"/>
            <a:chOff x="6804247" y="152688"/>
            <a:chExt cx="2232247" cy="504000"/>
          </a:xfrm>
        </p:grpSpPr>
        <p:pic>
          <p:nvPicPr>
            <p:cNvPr id="34"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04247" y="188640"/>
              <a:ext cx="2232247" cy="449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Rounded Rectangle 34"/>
            <p:cNvSpPr/>
            <p:nvPr/>
          </p:nvSpPr>
          <p:spPr>
            <a:xfrm>
              <a:off x="7956376" y="152688"/>
              <a:ext cx="724946" cy="504000"/>
            </a:xfrm>
            <a:prstGeom prst="roundRect">
              <a:avLst/>
            </a:prstGeom>
            <a:noFill/>
            <a:ln w="19050">
              <a:solidFill>
                <a:srgbClr val="0046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Tree>
    <p:extLst>
      <p:ext uri="{BB962C8B-B14F-4D97-AF65-F5344CB8AC3E}">
        <p14:creationId xmlns:p14="http://schemas.microsoft.com/office/powerpoint/2010/main" val="124968848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2008" y="590823"/>
            <a:ext cx="8564488" cy="1109985"/>
          </a:xfrm>
        </p:spPr>
        <p:txBody>
          <a:bodyPr>
            <a:noAutofit/>
          </a:bodyPr>
          <a:lstStyle/>
          <a:p>
            <a:pPr lvl="0" algn="l"/>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Includerea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în Lista restricţiilor</a:t>
            </a:r>
            <a:r>
              <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rPr>
              <a:t/>
            </a:r>
            <a:br>
              <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rPr>
            </a:br>
            <a:endParaRPr lang="en-GB"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48</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10" name="TextBox 9"/>
          <p:cNvSpPr txBox="1"/>
          <p:nvPr/>
        </p:nvSpPr>
        <p:spPr>
          <a:xfrm>
            <a:off x="611561" y="1751905"/>
            <a:ext cx="5400599" cy="3924151"/>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ro-RO" dirty="0" smtClean="0">
                <a:latin typeface="Verdana" panose="020B0604030504040204" pitchFamily="34" charset="0"/>
                <a:ea typeface="Verdana" panose="020B0604030504040204" pitchFamily="34" charset="0"/>
                <a:cs typeface="Verdana" panose="020B0604030504040204" pitchFamily="34" charset="0"/>
              </a:rPr>
              <a:t>Opiniile RAC și SEAC sunt trimise Comisiei Europene</a:t>
            </a:r>
          </a:p>
          <a:p>
            <a:pPr marL="342900" indent="-342900">
              <a:spcAft>
                <a:spcPts val="600"/>
              </a:spcAft>
              <a:buFont typeface="Arial" panose="020B0604020202020204" pitchFamily="34" charset="0"/>
              <a:buChar char="•"/>
            </a:pPr>
            <a:r>
              <a:rPr lang="ro-RO" dirty="0" smtClean="0">
                <a:latin typeface="Verdana" panose="020B0604030504040204" pitchFamily="34" charset="0"/>
                <a:ea typeface="Verdana" panose="020B0604030504040204" pitchFamily="34" charset="0"/>
                <a:cs typeface="Verdana" panose="020B0604030504040204" pitchFamily="34" charset="0"/>
              </a:rPr>
              <a:t>Dacă este necesar, Comisia Europeană elaborează un amendament la Lista restricțiilor în termen de 3 luni</a:t>
            </a:r>
          </a:p>
          <a:p>
            <a:pPr marL="342900" indent="-342900">
              <a:spcAft>
                <a:spcPts val="600"/>
              </a:spcAft>
              <a:buFont typeface="Arial" panose="020B0604020202020204" pitchFamily="34" charset="0"/>
              <a:buChar char="•"/>
            </a:pPr>
            <a:r>
              <a:rPr lang="ro-RO" dirty="0" smtClean="0">
                <a:latin typeface="Verdana" panose="020B0604030504040204" pitchFamily="34" charset="0"/>
                <a:ea typeface="Verdana" panose="020B0604030504040204" pitchFamily="34" charset="0"/>
                <a:cs typeface="Verdana" panose="020B0604030504040204" pitchFamily="34" charset="0"/>
              </a:rPr>
              <a:t>O nouă restricție sau o revizuire a unei restricții existente este adoptată în cazul în care Consiliul European de Miniștri sau Parlamentul European nu se opun restricției</a:t>
            </a:r>
          </a:p>
          <a:p>
            <a:pPr marL="342900" indent="-342900">
              <a:spcAft>
                <a:spcPts val="600"/>
              </a:spcAft>
              <a:buFont typeface="Arial" panose="020B0604020202020204" pitchFamily="34" charset="0"/>
              <a:buChar char="•"/>
            </a:pPr>
            <a:r>
              <a:rPr lang="ro-RO" dirty="0" smtClean="0">
                <a:latin typeface="Verdana" panose="020B0604030504040204" pitchFamily="34" charset="0"/>
                <a:ea typeface="Verdana" panose="020B0604030504040204" pitchFamily="34" charset="0"/>
                <a:cs typeface="Verdana" panose="020B0604030504040204" pitchFamily="34" charset="0"/>
              </a:rPr>
              <a:t>Dacă se adoptă, decizia de restricționare este publicată în Jurnalul Oficial ca o modificare a anexei </a:t>
            </a:r>
            <a:r>
              <a:rPr lang="en-GB" dirty="0" smtClean="0">
                <a:latin typeface="Verdana" panose="020B0604030504040204" pitchFamily="34" charset="0"/>
                <a:ea typeface="Verdana" panose="020B0604030504040204" pitchFamily="34" charset="0"/>
                <a:cs typeface="Verdana" panose="020B0604030504040204" pitchFamily="34" charset="0"/>
              </a:rPr>
              <a:t>XVII </a:t>
            </a:r>
            <a:r>
              <a:rPr lang="en-GB" dirty="0">
                <a:latin typeface="Verdana" panose="020B0604030504040204" pitchFamily="34" charset="0"/>
                <a:ea typeface="Verdana" panose="020B0604030504040204" pitchFamily="34" charset="0"/>
                <a:cs typeface="Verdana" panose="020B0604030504040204" pitchFamily="34" charset="0"/>
              </a:rPr>
              <a:t>la</a:t>
            </a:r>
            <a:r>
              <a:rPr lang="ro-RO" dirty="0">
                <a:latin typeface="Verdana" panose="020B0604030504040204" pitchFamily="34" charset="0"/>
                <a:ea typeface="Verdana" panose="020B0604030504040204" pitchFamily="34" charset="0"/>
                <a:cs typeface="Verdana" panose="020B0604030504040204" pitchFamily="34" charset="0"/>
              </a:rPr>
              <a:t> REACH</a:t>
            </a:r>
            <a:endParaRPr lang="en-US" dirty="0">
              <a:latin typeface="Verdana" panose="020B0604030504040204" pitchFamily="34" charset="0"/>
              <a:ea typeface="Verdana" panose="020B0604030504040204" pitchFamily="34" charset="0"/>
              <a:cs typeface="Verdana" panose="020B0604030504040204" pitchFamily="34" charset="0"/>
            </a:endParaRPr>
          </a:p>
        </p:txBody>
      </p:sp>
      <p:grpSp>
        <p:nvGrpSpPr>
          <p:cNvPr id="19" name="Group 18"/>
          <p:cNvGrpSpPr/>
          <p:nvPr/>
        </p:nvGrpSpPr>
        <p:grpSpPr>
          <a:xfrm>
            <a:off x="6804247" y="151200"/>
            <a:ext cx="2232247" cy="504000"/>
            <a:chOff x="6804247" y="151200"/>
            <a:chExt cx="2232247" cy="504000"/>
          </a:xfrm>
        </p:grpSpPr>
        <p:pic>
          <p:nvPicPr>
            <p:cNvPr id="2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04247" y="188640"/>
              <a:ext cx="2232247" cy="449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 name="Rounded Rectangle 20"/>
            <p:cNvSpPr/>
            <p:nvPr/>
          </p:nvSpPr>
          <p:spPr>
            <a:xfrm>
              <a:off x="8604448" y="151200"/>
              <a:ext cx="432046" cy="504000"/>
            </a:xfrm>
            <a:prstGeom prst="roundRect">
              <a:avLst/>
            </a:prstGeom>
            <a:noFill/>
            <a:ln w="19050">
              <a:solidFill>
                <a:srgbClr val="0046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4" name="Group 3"/>
          <p:cNvGrpSpPr/>
          <p:nvPr/>
        </p:nvGrpSpPr>
        <p:grpSpPr>
          <a:xfrm>
            <a:off x="6300192" y="2466029"/>
            <a:ext cx="2593738" cy="1548016"/>
            <a:chOff x="6118454" y="2817088"/>
            <a:chExt cx="2593738" cy="1548016"/>
          </a:xfrm>
        </p:grpSpPr>
        <p:grpSp>
          <p:nvGrpSpPr>
            <p:cNvPr id="3" name="Group 2"/>
            <p:cNvGrpSpPr/>
            <p:nvPr/>
          </p:nvGrpSpPr>
          <p:grpSpPr>
            <a:xfrm>
              <a:off x="6300192" y="2817088"/>
              <a:ext cx="2412000" cy="1548016"/>
              <a:chOff x="6300192" y="2817088"/>
              <a:chExt cx="2412000" cy="1548016"/>
            </a:xfrm>
          </p:grpSpPr>
          <p:sp>
            <p:nvSpPr>
              <p:cNvPr id="7" name="Flowchart: Alternate Process 6"/>
              <p:cNvSpPr/>
              <p:nvPr/>
            </p:nvSpPr>
            <p:spPr>
              <a:xfrm>
                <a:off x="6300192" y="2817088"/>
                <a:ext cx="2412000" cy="1404000"/>
              </a:xfrm>
              <a:prstGeom prst="flowChartAlternateProcess">
                <a:avLst/>
              </a:prstGeom>
              <a:solidFill>
                <a:srgbClr val="E45E24"/>
              </a:solidFill>
              <a:ln>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lowchart: Alternate Process 7"/>
              <p:cNvSpPr/>
              <p:nvPr/>
            </p:nvSpPr>
            <p:spPr>
              <a:xfrm>
                <a:off x="7515599" y="3132640"/>
                <a:ext cx="1196593" cy="737607"/>
              </a:xfrm>
              <a:prstGeom prst="flowChartAlternateProcess">
                <a:avLst/>
              </a:prstGeom>
              <a:solidFill>
                <a:srgbClr val="FFFFFF"/>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err="1">
                    <a:solidFill>
                      <a:srgbClr val="E45E24"/>
                    </a:solidFill>
                    <a:latin typeface="Verdana" panose="020B0604030504040204" pitchFamily="34" charset="0"/>
                    <a:ea typeface="Verdana" panose="020B0604030504040204" pitchFamily="34" charset="0"/>
                    <a:cs typeface="Verdana" panose="020B0604030504040204" pitchFamily="34" charset="0"/>
                  </a:rPr>
                  <a:t>Lista</a:t>
                </a:r>
                <a:r>
                  <a:rPr lang="en-US" sz="1100" b="1" dirty="0">
                    <a:solidFill>
                      <a:srgbClr val="E45E24"/>
                    </a:solidFill>
                    <a:latin typeface="Verdana" panose="020B0604030504040204" pitchFamily="34" charset="0"/>
                    <a:ea typeface="Verdana" panose="020B0604030504040204" pitchFamily="34" charset="0"/>
                    <a:cs typeface="Verdana" panose="020B0604030504040204" pitchFamily="34" charset="0"/>
                  </a:rPr>
                  <a:t> </a:t>
                </a:r>
                <a:r>
                  <a:rPr lang="en-US" sz="1100" b="1" dirty="0" err="1" smtClean="0">
                    <a:solidFill>
                      <a:srgbClr val="E45E24"/>
                    </a:solidFill>
                    <a:latin typeface="Verdana" panose="020B0604030504040204" pitchFamily="34" charset="0"/>
                    <a:ea typeface="Verdana" panose="020B0604030504040204" pitchFamily="34" charset="0"/>
                    <a:cs typeface="Verdana" panose="020B0604030504040204" pitchFamily="34" charset="0"/>
                  </a:rPr>
                  <a:t>restricţiilor</a:t>
                </a:r>
                <a:endParaRPr lang="en-GB"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13" name="Diamond 12"/>
              <p:cNvSpPr/>
              <p:nvPr/>
            </p:nvSpPr>
            <p:spPr>
              <a:xfrm>
                <a:off x="6372200" y="3159444"/>
                <a:ext cx="972000" cy="684000"/>
              </a:xfrm>
              <a:prstGeom prst="diamond">
                <a:avLst/>
              </a:prstGeom>
              <a:solidFill>
                <a:schemeClr val="bg1"/>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p:cNvSpPr txBox="1"/>
              <p:nvPr/>
            </p:nvSpPr>
            <p:spPr>
              <a:xfrm>
                <a:off x="6462156" y="3386028"/>
                <a:ext cx="792088" cy="230832"/>
              </a:xfrm>
              <a:prstGeom prst="rect">
                <a:avLst/>
              </a:prstGeom>
              <a:noFill/>
            </p:spPr>
            <p:txBody>
              <a:bodyPr wrap="square" rtlCol="0">
                <a:spAutoFit/>
              </a:bodyPr>
              <a:lstStyle/>
              <a:p>
                <a:r>
                  <a:rPr lang="en-GB" sz="900" b="1" dirty="0" err="1" smtClean="0">
                    <a:solidFill>
                      <a:srgbClr val="E45E24"/>
                    </a:solidFill>
                    <a:latin typeface="Verdana" panose="020B0604030504040204" pitchFamily="34" charset="0"/>
                    <a:ea typeface="Verdana" panose="020B0604030504040204" pitchFamily="34" charset="0"/>
                    <a:cs typeface="Verdana" panose="020B0604030504040204" pitchFamily="34" charset="0"/>
                  </a:rPr>
                  <a:t>Decizia</a:t>
                </a:r>
                <a:endParaRPr lang="en-GB"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15" name="TextBox 14"/>
              <p:cNvSpPr txBox="1"/>
              <p:nvPr/>
            </p:nvSpPr>
            <p:spPr>
              <a:xfrm>
                <a:off x="7301844" y="3393444"/>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sp>
            <p:nvSpPr>
              <p:cNvPr id="16" name="TextBox 15"/>
              <p:cNvSpPr txBox="1"/>
              <p:nvPr/>
            </p:nvSpPr>
            <p:spPr>
              <a:xfrm>
                <a:off x="6516216" y="4041611"/>
                <a:ext cx="720080" cy="323493"/>
              </a:xfrm>
              <a:prstGeom prst="roundRect">
                <a:avLst/>
              </a:prstGeom>
              <a:solidFill>
                <a:schemeClr val="bg1"/>
              </a:solidFill>
              <a:ln>
                <a:solidFill>
                  <a:schemeClr val="bg1">
                    <a:lumMod val="50000"/>
                  </a:schemeClr>
                </a:solidFill>
              </a:ln>
            </p:spPr>
            <p:txBody>
              <a:bodyPr wrap="square" rtlCol="0">
                <a:spAutoFit/>
              </a:bodyPr>
              <a:lstStyle/>
              <a:p>
                <a:pPr algn="ctr"/>
                <a:endParaRPr lang="en-GB" sz="1300" b="1" dirty="0">
                  <a:latin typeface="Verdana" panose="020B0604030504040204" pitchFamily="34" charset="0"/>
                  <a:ea typeface="Verdana" panose="020B0604030504040204" pitchFamily="34" charset="0"/>
                  <a:cs typeface="Verdana" panose="020B0604030504040204" pitchFamily="34" charset="0"/>
                </a:endParaRPr>
              </a:p>
            </p:txBody>
          </p:sp>
          <p:pic>
            <p:nvPicPr>
              <p:cNvPr id="1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60232" y="4053222"/>
                <a:ext cx="432048" cy="300273"/>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grpSp>
        <p:sp>
          <p:nvSpPr>
            <p:cNvPr id="18" name="TextBox 17"/>
            <p:cNvSpPr txBox="1"/>
            <p:nvPr/>
          </p:nvSpPr>
          <p:spPr>
            <a:xfrm>
              <a:off x="6118454" y="3393444"/>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grpSp>
      <p:sp>
        <p:nvSpPr>
          <p:cNvPr id="5" name="Rectangle 4"/>
          <p:cNvSpPr/>
          <p:nvPr/>
        </p:nvSpPr>
        <p:spPr>
          <a:xfrm>
            <a:off x="7351161" y="5229200"/>
            <a:ext cx="184731" cy="369332"/>
          </a:xfrm>
          <a:prstGeom prst="rect">
            <a:avLst/>
          </a:prstGeom>
        </p:spPr>
        <p:txBody>
          <a:bodyPr wrap="none">
            <a:spAutoFit/>
          </a:bodyPr>
          <a:lstStyle/>
          <a:p>
            <a:endParaRPr lang="en-US" dirty="0"/>
          </a:p>
        </p:txBody>
      </p:sp>
    </p:spTree>
    <p:extLst>
      <p:ext uri="{BB962C8B-B14F-4D97-AF65-F5344CB8AC3E}">
        <p14:creationId xmlns:p14="http://schemas.microsoft.com/office/powerpoint/2010/main" val="318742428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2008" y="411635"/>
            <a:ext cx="8564488" cy="1109985"/>
          </a:xfrm>
        </p:spPr>
        <p:txBody>
          <a:bodyPr>
            <a:noAutofit/>
          </a:bodyPr>
          <a:lstStyle/>
          <a:p>
            <a:pPr lvl="0" fontAlgn="t"/>
            <a:r>
              <a:rPr lang="en-US" sz="3000"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Lista</a:t>
            </a:r>
            <a:r>
              <a:rPr lang="en-US" sz="30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en-US" sz="3000" b="1" dirty="0" err="1">
                <a:solidFill>
                  <a:srgbClr val="0046AD"/>
                </a:solidFill>
                <a:latin typeface="Verdana" panose="020B0604030504040204" pitchFamily="34" charset="0"/>
                <a:ea typeface="Verdana" panose="020B0604030504040204" pitchFamily="34" charset="0"/>
                <a:cs typeface="Verdana" panose="020B0604030504040204" pitchFamily="34" charset="0"/>
              </a:rPr>
              <a:t>restricţiilor</a:t>
            </a:r>
            <a:r>
              <a:rPr lang="en-US" sz="3000" b="1" dirty="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en-US" sz="3000" b="1" dirty="0" err="1">
                <a:solidFill>
                  <a:srgbClr val="0046AD"/>
                </a:solidFill>
                <a:latin typeface="Verdana" panose="020B0604030504040204" pitchFamily="34" charset="0"/>
                <a:ea typeface="Verdana" panose="020B0604030504040204" pitchFamily="34" charset="0"/>
                <a:cs typeface="Verdana" panose="020B0604030504040204" pitchFamily="34" charset="0"/>
              </a:rPr>
              <a:t>considerente</a:t>
            </a:r>
            <a:r>
              <a:rPr lang="en-US" sz="3000" b="1" dirty="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en-US" sz="3000" b="1" dirty="0" err="1">
                <a:solidFill>
                  <a:srgbClr val="0046AD"/>
                </a:solidFill>
                <a:latin typeface="Verdana" panose="020B0604030504040204" pitchFamily="34" charset="0"/>
                <a:ea typeface="Verdana" panose="020B0604030504040204" pitchFamily="34" charset="0"/>
                <a:cs typeface="Verdana" panose="020B0604030504040204" pitchFamily="34" charset="0"/>
              </a:rPr>
              <a:t>importante</a:t>
            </a:r>
            <a:r>
              <a:rPr lang="en-US" sz="3000" b="1" dirty="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en-US" sz="3000" b="1" dirty="0" err="1">
                <a:solidFill>
                  <a:srgbClr val="0046AD"/>
                </a:solidFill>
                <a:latin typeface="Verdana" panose="020B0604030504040204" pitchFamily="34" charset="0"/>
                <a:ea typeface="Verdana" panose="020B0604030504040204" pitchFamily="34" charset="0"/>
                <a:cs typeface="Verdana" panose="020B0604030504040204" pitchFamily="34" charset="0"/>
              </a:rPr>
              <a:t>pentru</a:t>
            </a:r>
            <a:r>
              <a:rPr lang="en-US" sz="3000" b="1" dirty="0">
                <a:solidFill>
                  <a:srgbClr val="0046AD"/>
                </a:solidFill>
                <a:latin typeface="Verdana" panose="020B0604030504040204" pitchFamily="34" charset="0"/>
                <a:ea typeface="Verdana" panose="020B0604030504040204" pitchFamily="34" charset="0"/>
                <a:cs typeface="Verdana" panose="020B0604030504040204" pitchFamily="34" charset="0"/>
              </a:rPr>
              <a:t> UAs</a:t>
            </a: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49</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9" name="TextBox 8"/>
          <p:cNvSpPr txBox="1"/>
          <p:nvPr/>
        </p:nvSpPr>
        <p:spPr>
          <a:xfrm>
            <a:off x="1907704" y="5013176"/>
            <a:ext cx="6696744" cy="1154162"/>
          </a:xfrm>
          <a:prstGeom prst="rect">
            <a:avLst/>
          </a:prstGeom>
          <a:noFill/>
        </p:spPr>
        <p:txBody>
          <a:bodyPr wrap="square" rtlCol="0">
            <a:spAutoFit/>
          </a:bodyPr>
          <a:lstStyle/>
          <a:p>
            <a:pPr marL="285750" indent="-285750">
              <a:spcAft>
                <a:spcPts val="600"/>
              </a:spcAft>
              <a:buClr>
                <a:schemeClr val="tx1"/>
              </a:buClr>
              <a:buFont typeface="Arial" panose="020B0604020202020204" pitchFamily="34" charset="0"/>
              <a:buChar char="•"/>
            </a:pP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Dacă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utilizați o substanță din această listă, aveţi în vedere </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substituția</a:t>
            </a:r>
            <a:endParaRPr lang="en-US"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285750" indent="-285750">
              <a:spcAft>
                <a:spcPts val="600"/>
              </a:spcAft>
              <a:buClr>
                <a:schemeClr val="tx1"/>
              </a:buClr>
              <a:buFont typeface="Arial" panose="020B0604020202020204" pitchFamily="34" charset="0"/>
              <a:buChar char="•"/>
            </a:pP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În </a:t>
            </a:r>
            <a:r>
              <a:rPr lang="ro-RO" sz="1600" b="1" dirty="0">
                <a:solidFill>
                  <a:srgbClr val="0046AD"/>
                </a:solidFill>
                <a:latin typeface="Verdana" panose="020B0604030504040204" pitchFamily="34" charset="0"/>
                <a:ea typeface="Verdana" panose="020B0604030504040204" pitchFamily="34" charset="0"/>
                <a:cs typeface="Verdana" panose="020B0604030504040204" pitchFamily="34" charset="0"/>
              </a:rPr>
              <a:t>orice caz, va trebui să respectaţi condițiile </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de </a:t>
            </a:r>
            <a:r>
              <a:rPr lang="ro-RO" sz="1600"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restricți</a:t>
            </a:r>
            <a:r>
              <a:rPr lang="en-US" sz="1600"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onare</a:t>
            </a:r>
            <a:r>
              <a:rPr lang="en-US"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 </a:t>
            </a:r>
            <a:r>
              <a:rPr lang="ro-RO" sz="16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stabilite </a:t>
            </a:r>
            <a:endParaRPr lang="en-US" sz="1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10" name="TextBox 9"/>
          <p:cNvSpPr txBox="1"/>
          <p:nvPr/>
        </p:nvSpPr>
        <p:spPr>
          <a:xfrm>
            <a:off x="611560" y="1994064"/>
            <a:ext cx="7209525" cy="1631216"/>
          </a:xfrm>
          <a:prstGeom prst="rect">
            <a:avLst/>
          </a:prstGeom>
          <a:noFill/>
        </p:spPr>
        <p:txBody>
          <a:bodyPr wrap="square" rtlCol="0">
            <a:spAutoFit/>
          </a:bodyPr>
          <a:lstStyle/>
          <a:p>
            <a:pPr fontAlgn="t"/>
            <a:r>
              <a:rPr lang="ro-RO" sz="2000" dirty="0">
                <a:latin typeface="Verdana" panose="020B0604030504040204" pitchFamily="34" charset="0"/>
                <a:ea typeface="Verdana" panose="020B0604030504040204" pitchFamily="34" charset="0"/>
                <a:cs typeface="Verdana" panose="020B0604030504040204" pitchFamily="34" charset="0"/>
              </a:rPr>
              <a:t>Lista </a:t>
            </a:r>
            <a:r>
              <a:rPr lang="ro-RO" sz="2000" dirty="0" smtClean="0">
                <a:latin typeface="Verdana" panose="020B0604030504040204" pitchFamily="34" charset="0"/>
                <a:ea typeface="Verdana" panose="020B0604030504040204" pitchFamily="34" charset="0"/>
                <a:cs typeface="Verdana" panose="020B0604030504040204" pitchFamily="34" charset="0"/>
              </a:rPr>
              <a:t>Restricții</a:t>
            </a:r>
            <a:r>
              <a:rPr lang="en-US" sz="2000" dirty="0" err="1" smtClean="0">
                <a:latin typeface="Verdana" panose="020B0604030504040204" pitchFamily="34" charset="0"/>
                <a:ea typeface="Verdana" panose="020B0604030504040204" pitchFamily="34" charset="0"/>
                <a:cs typeface="Verdana" panose="020B0604030504040204" pitchFamily="34" charset="0"/>
              </a:rPr>
              <a:t>lor</a:t>
            </a:r>
            <a:r>
              <a:rPr lang="ro-RO" sz="2000" dirty="0" smtClean="0">
                <a:latin typeface="Verdana" panose="020B0604030504040204" pitchFamily="34" charset="0"/>
                <a:ea typeface="Verdana" panose="020B0604030504040204" pitchFamily="34" charset="0"/>
                <a:cs typeface="Verdana" panose="020B0604030504040204" pitchFamily="34" charset="0"/>
              </a:rPr>
              <a:t> </a:t>
            </a:r>
            <a:r>
              <a:rPr lang="ro-RO" sz="2000" dirty="0">
                <a:latin typeface="Verdana" panose="020B0604030504040204" pitchFamily="34" charset="0"/>
                <a:ea typeface="Verdana" panose="020B0604030504040204" pitchFamily="34" charset="0"/>
                <a:cs typeface="Verdana" panose="020B0604030504040204" pitchFamily="34" charset="0"/>
              </a:rPr>
              <a:t>conține substanțe pentru care fabricarea, introducerea pe piață sau utilizarea este limitată (sau interzisă)</a:t>
            </a:r>
            <a:br>
              <a:rPr lang="ro-RO" sz="2000" dirty="0">
                <a:latin typeface="Verdana" panose="020B0604030504040204" pitchFamily="34" charset="0"/>
                <a:ea typeface="Verdana" panose="020B0604030504040204" pitchFamily="34" charset="0"/>
                <a:cs typeface="Verdana" panose="020B0604030504040204" pitchFamily="34" charset="0"/>
              </a:rPr>
            </a:br>
            <a:r>
              <a:rPr lang="ro-RO" sz="2000" dirty="0">
                <a:latin typeface="Verdana" panose="020B0604030504040204" pitchFamily="34" charset="0"/>
                <a:ea typeface="Verdana" panose="020B0604030504040204" pitchFamily="34" charset="0"/>
                <a:cs typeface="Verdana" panose="020B0604030504040204" pitchFamily="34" charset="0"/>
              </a:rPr>
              <a:t>Limitările se aplică acestor substanțe ca atare, dar şi </a:t>
            </a:r>
            <a:r>
              <a:rPr lang="en-US" sz="2000" dirty="0" smtClean="0">
                <a:latin typeface="Verdana" panose="020B0604030504040204" pitchFamily="34" charset="0"/>
                <a:ea typeface="Verdana" panose="020B0604030504040204" pitchFamily="34" charset="0"/>
                <a:cs typeface="Verdana" panose="020B0604030504040204" pitchFamily="34" charset="0"/>
              </a:rPr>
              <a:t>in </a:t>
            </a:r>
            <a:r>
              <a:rPr lang="ro-RO" sz="2000" dirty="0" smtClean="0">
                <a:latin typeface="Verdana" panose="020B0604030504040204" pitchFamily="34" charset="0"/>
                <a:ea typeface="Verdana" panose="020B0604030504040204" pitchFamily="34" charset="0"/>
                <a:cs typeface="Verdana" panose="020B0604030504040204" pitchFamily="34" charset="0"/>
              </a:rPr>
              <a:t>amestecuri </a:t>
            </a:r>
            <a:r>
              <a:rPr lang="ro-RO" sz="2000" dirty="0">
                <a:latin typeface="Verdana" panose="020B0604030504040204" pitchFamily="34" charset="0"/>
                <a:ea typeface="Verdana" panose="020B0604030504040204" pitchFamily="34" charset="0"/>
                <a:cs typeface="Verdana" panose="020B0604030504040204" pitchFamily="34" charset="0"/>
              </a:rPr>
              <a:t>și </a:t>
            </a:r>
            <a:r>
              <a:rPr lang="en-US" sz="2000" dirty="0" err="1" smtClean="0">
                <a:latin typeface="Verdana" panose="020B0604030504040204" pitchFamily="34" charset="0"/>
                <a:ea typeface="Verdana" panose="020B0604030504040204" pitchFamily="34" charset="0"/>
                <a:cs typeface="Verdana" panose="020B0604030504040204" pitchFamily="34" charset="0"/>
              </a:rPr>
              <a:t>ca</a:t>
            </a:r>
            <a:r>
              <a:rPr lang="en-US" sz="2000" dirty="0" smtClean="0">
                <a:latin typeface="Verdana" panose="020B0604030504040204" pitchFamily="34" charset="0"/>
                <a:ea typeface="Verdana" panose="020B0604030504040204" pitchFamily="34" charset="0"/>
                <a:cs typeface="Verdana" panose="020B0604030504040204" pitchFamily="34" charset="0"/>
              </a:rPr>
              <a:t> </a:t>
            </a:r>
            <a:r>
              <a:rPr lang="ro-RO" sz="2000" dirty="0" smtClean="0">
                <a:latin typeface="Verdana" panose="020B0604030504040204" pitchFamily="34" charset="0"/>
                <a:ea typeface="Verdana" panose="020B0604030504040204" pitchFamily="34" charset="0"/>
                <a:cs typeface="Verdana" panose="020B0604030504040204" pitchFamily="34" charset="0"/>
              </a:rPr>
              <a:t>substanțe </a:t>
            </a:r>
            <a:r>
              <a:rPr lang="ro-RO" sz="2000" dirty="0">
                <a:latin typeface="Verdana" panose="020B0604030504040204" pitchFamily="34" charset="0"/>
                <a:ea typeface="Verdana" panose="020B0604030504040204" pitchFamily="34" charset="0"/>
                <a:cs typeface="Verdana" panose="020B0604030504040204" pitchFamily="34" charset="0"/>
              </a:rPr>
              <a:t>din </a:t>
            </a:r>
            <a:r>
              <a:rPr lang="ro-RO" sz="2000" dirty="0" smtClean="0">
                <a:latin typeface="Verdana" panose="020B0604030504040204" pitchFamily="34" charset="0"/>
                <a:ea typeface="Verdana" panose="020B0604030504040204" pitchFamily="34" charset="0"/>
                <a:cs typeface="Verdana" panose="020B0604030504040204" pitchFamily="34" charset="0"/>
              </a:rPr>
              <a:t>articole</a:t>
            </a:r>
            <a:endParaRPr lang="en-GB" sz="2000" dirty="0" smtClean="0">
              <a:latin typeface="Verdana" panose="020B0604030504040204" pitchFamily="34" charset="0"/>
              <a:ea typeface="Verdana" panose="020B0604030504040204" pitchFamily="34" charset="0"/>
              <a:cs typeface="Verdana" panose="020B0604030504040204" pitchFamily="34" charset="0"/>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7845" y="5013176"/>
            <a:ext cx="1149859" cy="968400"/>
          </a:xfrm>
          <a:prstGeom prst="rect">
            <a:avLst/>
          </a:prstGeom>
        </p:spPr>
      </p:pic>
    </p:spTree>
    <p:extLst>
      <p:ext uri="{BB962C8B-B14F-4D97-AF65-F5344CB8AC3E}">
        <p14:creationId xmlns:p14="http://schemas.microsoft.com/office/powerpoint/2010/main" val="19236146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952" y="764704"/>
            <a:ext cx="7772400" cy="864096"/>
          </a:xfrm>
        </p:spPr>
        <p:txBody>
          <a:bodyPr>
            <a:noAutofit/>
          </a:bodyPr>
          <a:lstStyle/>
          <a:p>
            <a:pPr lvl="0"/>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Care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sunt substanţele chimice care prezintă motive de îngrijorare?</a:t>
            </a:r>
            <a:endPar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5</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3" name="TextBox 2"/>
          <p:cNvSpPr txBox="1"/>
          <p:nvPr/>
        </p:nvSpPr>
        <p:spPr>
          <a:xfrm>
            <a:off x="611560" y="2132856"/>
            <a:ext cx="7927206" cy="3477875"/>
          </a:xfrm>
          <a:prstGeom prst="rect">
            <a:avLst/>
          </a:prstGeom>
          <a:noFill/>
        </p:spPr>
        <p:txBody>
          <a:bodyPr wrap="square" rtlCol="0">
            <a:spAutoFit/>
          </a:bodyPr>
          <a:lstStyle/>
          <a:p>
            <a:r>
              <a:rPr lang="ro-RO" sz="2000" dirty="0" smtClean="0">
                <a:latin typeface="Verdana" panose="020B0604030504040204" pitchFamily="34" charset="0"/>
                <a:ea typeface="Verdana" panose="020B0604030504040204" pitchFamily="34" charset="0"/>
                <a:cs typeface="Verdana" panose="020B0604030504040204" pitchFamily="34" charset="0"/>
              </a:rPr>
              <a:t>Substanţele </a:t>
            </a:r>
            <a:r>
              <a:rPr lang="ro-RO" sz="2000" dirty="0">
                <a:latin typeface="Verdana" panose="020B0604030504040204" pitchFamily="34" charset="0"/>
                <a:ea typeface="Verdana" panose="020B0604030504040204" pitchFamily="34" charset="0"/>
                <a:cs typeface="Verdana" panose="020B0604030504040204" pitchFamily="34" charset="0"/>
              </a:rPr>
              <a:t>cu anumite proprietăţi periculoase pot prezenta motive de îngrijorare pentru sănătatea umană şi/sau </a:t>
            </a:r>
            <a:r>
              <a:rPr lang="ro-RO" sz="2000" dirty="0" smtClean="0">
                <a:latin typeface="Verdana" panose="020B0604030504040204" pitchFamily="34" charset="0"/>
                <a:ea typeface="Verdana" panose="020B0604030504040204" pitchFamily="34" charset="0"/>
                <a:cs typeface="Verdana" panose="020B0604030504040204" pitchFamily="34" charset="0"/>
              </a:rPr>
              <a:t>mediu</a:t>
            </a:r>
            <a:r>
              <a:rPr lang="en-US" sz="2000" dirty="0" smtClean="0">
                <a:latin typeface="Verdana" panose="020B0604030504040204" pitchFamily="34" charset="0"/>
                <a:ea typeface="Verdana" panose="020B0604030504040204" pitchFamily="34" charset="0"/>
                <a:cs typeface="Verdana" panose="020B0604030504040204" pitchFamily="34" charset="0"/>
              </a:rPr>
              <a:t>.</a:t>
            </a:r>
            <a:endParaRPr lang="en-US" sz="20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endParaRPr lang="en-GB" sz="20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ro-RO" sz="2000" dirty="0" smtClean="0">
                <a:latin typeface="Verdana" panose="020B0604030504040204" pitchFamily="34" charset="0"/>
                <a:ea typeface="Verdana" panose="020B0604030504040204" pitchFamily="34" charset="0"/>
                <a:cs typeface="Verdana" panose="020B0604030504040204" pitchFamily="34" charset="0"/>
              </a:rPr>
              <a:t>De </a:t>
            </a:r>
            <a:r>
              <a:rPr lang="ro-RO" sz="2000" dirty="0">
                <a:latin typeface="Verdana" panose="020B0604030504040204" pitchFamily="34" charset="0"/>
                <a:ea typeface="Verdana" panose="020B0604030504040204" pitchFamily="34" charset="0"/>
                <a:cs typeface="Verdana" panose="020B0604030504040204" pitchFamily="34" charset="0"/>
              </a:rPr>
              <a:t>exemplu, substanţele care:</a:t>
            </a:r>
            <a:endParaRPr lang="en-GB" sz="2000" dirty="0">
              <a:latin typeface="Verdana" panose="020B0604030504040204" pitchFamily="34" charset="0"/>
              <a:ea typeface="Verdana" panose="020B0604030504040204" pitchFamily="34" charset="0"/>
              <a:cs typeface="Verdana" panose="020B0604030504040204" pitchFamily="34" charset="0"/>
            </a:endParaRPr>
          </a:p>
          <a:p>
            <a:pPr marL="342900" lvl="0" indent="-342900">
              <a:buFont typeface="Arial" pitchFamily="34" charset="0"/>
              <a:buChar char="•"/>
            </a:pPr>
            <a:r>
              <a:rPr lang="en-US" sz="2000" dirty="0" smtClean="0">
                <a:latin typeface="Verdana" panose="020B0604030504040204" pitchFamily="34" charset="0"/>
                <a:ea typeface="Verdana" panose="020B0604030504040204" pitchFamily="34" charset="0"/>
                <a:cs typeface="Verdana" panose="020B0604030504040204" pitchFamily="34" charset="0"/>
              </a:rPr>
              <a:t>s</a:t>
            </a:r>
            <a:r>
              <a:rPr lang="ro-RO" sz="2000" dirty="0" smtClean="0">
                <a:latin typeface="Verdana" panose="020B0604030504040204" pitchFamily="34" charset="0"/>
                <a:ea typeface="Verdana" panose="020B0604030504040204" pitchFamily="34" charset="0"/>
                <a:cs typeface="Verdana" panose="020B0604030504040204" pitchFamily="34" charset="0"/>
              </a:rPr>
              <a:t>unt </a:t>
            </a:r>
            <a:r>
              <a:rPr lang="ro-RO" sz="2000" dirty="0">
                <a:latin typeface="Verdana" panose="020B0604030504040204" pitchFamily="34" charset="0"/>
                <a:ea typeface="Verdana" panose="020B0604030504040204" pitchFamily="34" charset="0"/>
                <a:cs typeface="Verdana" panose="020B0604030504040204" pitchFamily="34" charset="0"/>
              </a:rPr>
              <a:t>cancerigene, mutagene sau toxice pentru reproducere (CMR)</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lvl="0" indent="-342900">
              <a:buFont typeface="Arial" pitchFamily="34" charset="0"/>
              <a:buChar char="•"/>
            </a:pPr>
            <a:r>
              <a:rPr lang="en-US" sz="2000" dirty="0" smtClean="0">
                <a:latin typeface="Verdana" panose="020B0604030504040204" pitchFamily="34" charset="0"/>
                <a:ea typeface="Verdana" panose="020B0604030504040204" pitchFamily="34" charset="0"/>
                <a:cs typeface="Verdana" panose="020B0604030504040204" pitchFamily="34" charset="0"/>
              </a:rPr>
              <a:t>s</a:t>
            </a:r>
            <a:r>
              <a:rPr lang="ro-RO" sz="2000" dirty="0" smtClean="0">
                <a:latin typeface="Verdana" panose="020B0604030504040204" pitchFamily="34" charset="0"/>
                <a:ea typeface="Verdana" panose="020B0604030504040204" pitchFamily="34" charset="0"/>
                <a:cs typeface="Verdana" panose="020B0604030504040204" pitchFamily="34" charset="0"/>
              </a:rPr>
              <a:t>unt </a:t>
            </a:r>
            <a:r>
              <a:rPr lang="ro-RO" sz="2000" dirty="0">
                <a:latin typeface="Verdana" panose="020B0604030504040204" pitchFamily="34" charset="0"/>
                <a:ea typeface="Verdana" panose="020B0604030504040204" pitchFamily="34" charset="0"/>
                <a:cs typeface="Verdana" panose="020B0604030504040204" pitchFamily="34" charset="0"/>
              </a:rPr>
              <a:t>persistente, </a:t>
            </a:r>
            <a:r>
              <a:rPr lang="ro-RO" sz="2000" dirty="0" err="1">
                <a:latin typeface="Verdana" panose="020B0604030504040204" pitchFamily="34" charset="0"/>
                <a:ea typeface="Verdana" panose="020B0604030504040204" pitchFamily="34" charset="0"/>
                <a:cs typeface="Verdana" panose="020B0604030504040204" pitchFamily="34" charset="0"/>
              </a:rPr>
              <a:t>bioacumulative</a:t>
            </a:r>
            <a:r>
              <a:rPr lang="ro-RO" sz="2000" dirty="0">
                <a:latin typeface="Verdana" panose="020B0604030504040204" pitchFamily="34" charset="0"/>
                <a:ea typeface="Verdana" panose="020B0604030504040204" pitchFamily="34" charset="0"/>
                <a:cs typeface="Verdana" panose="020B0604030504040204" pitchFamily="34" charset="0"/>
              </a:rPr>
              <a:t> şi toxice (PBT)</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lvl="0" indent="-342900">
              <a:buFont typeface="Arial" pitchFamily="34" charset="0"/>
              <a:buChar char="•"/>
            </a:pPr>
            <a:r>
              <a:rPr lang="ro-RO" sz="2000" dirty="0">
                <a:latin typeface="Verdana" panose="020B0604030504040204" pitchFamily="34" charset="0"/>
                <a:ea typeface="Verdana" panose="020B0604030504040204" pitchFamily="34" charset="0"/>
                <a:cs typeface="Verdana" panose="020B0604030504040204" pitchFamily="34" charset="0"/>
              </a:rPr>
              <a:t>prezintă un nivel echivalent de îngrijorare, cum ar fi alergenii sau perturbatorii </a:t>
            </a:r>
            <a:r>
              <a:rPr lang="ro-RO" sz="2000" dirty="0" smtClean="0">
                <a:latin typeface="Verdana" panose="020B0604030504040204" pitchFamily="34" charset="0"/>
                <a:ea typeface="Verdana" panose="020B0604030504040204" pitchFamily="34" charset="0"/>
                <a:cs typeface="Verdana" panose="020B0604030504040204" pitchFamily="34" charset="0"/>
              </a:rPr>
              <a:t>endocrini</a:t>
            </a:r>
            <a:r>
              <a:rPr lang="en-US" sz="2000" dirty="0" smtClean="0">
                <a:latin typeface="Verdana" panose="020B0604030504040204" pitchFamily="34" charset="0"/>
                <a:ea typeface="Verdana" panose="020B0604030504040204" pitchFamily="34" charset="0"/>
                <a:cs typeface="Verdana" panose="020B0604030504040204" pitchFamily="34" charset="0"/>
              </a:rPr>
              <a:t> (ED endocrine disrupter)</a:t>
            </a:r>
            <a:endParaRPr lang="en-US" sz="2000" dirty="0">
              <a:latin typeface="Verdana" panose="020B0604030504040204" pitchFamily="34" charset="0"/>
              <a:ea typeface="Verdana" panose="020B0604030504040204" pitchFamily="34" charset="0"/>
              <a:cs typeface="Verdana" panose="020B060403050404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476672"/>
            <a:ext cx="852294" cy="1440160"/>
          </a:xfrm>
          <a:prstGeom prst="rect">
            <a:avLst/>
          </a:prstGeom>
        </p:spPr>
      </p:pic>
    </p:spTree>
    <p:extLst>
      <p:ext uri="{BB962C8B-B14F-4D97-AF65-F5344CB8AC3E}">
        <p14:creationId xmlns:p14="http://schemas.microsoft.com/office/powerpoint/2010/main" val="70780841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50</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grpSp>
        <p:nvGrpSpPr>
          <p:cNvPr id="19" name="Group 18"/>
          <p:cNvGrpSpPr/>
          <p:nvPr/>
        </p:nvGrpSpPr>
        <p:grpSpPr>
          <a:xfrm>
            <a:off x="-112596" y="2564904"/>
            <a:ext cx="9188356" cy="2016224"/>
            <a:chOff x="-112596" y="2564904"/>
            <a:chExt cx="9188356" cy="2016224"/>
          </a:xfrm>
          <a:effectLst/>
        </p:grpSpPr>
        <p:sp>
          <p:nvSpPr>
            <p:cNvPr id="8" name="Flowchart: Alternate Process 7"/>
            <p:cNvSpPr/>
            <p:nvPr/>
          </p:nvSpPr>
          <p:spPr>
            <a:xfrm>
              <a:off x="1242489" y="2564904"/>
              <a:ext cx="7794007" cy="2016224"/>
            </a:xfrm>
            <a:prstGeom prst="flowChartAlternateProcess">
              <a:avLst/>
            </a:prstGeom>
            <a:solidFill>
              <a:srgbClr val="E45E24"/>
            </a:solidFill>
            <a:ln>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Diamond 12"/>
            <p:cNvSpPr/>
            <p:nvPr/>
          </p:nvSpPr>
          <p:spPr>
            <a:xfrm>
              <a:off x="7308306" y="3265345"/>
              <a:ext cx="751289" cy="616269"/>
            </a:xfrm>
            <a:prstGeom prst="diamond">
              <a:avLst/>
            </a:prstGeom>
            <a:solidFill>
              <a:schemeClr val="bg1"/>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Bent-Up Arrow 70"/>
            <p:cNvSpPr/>
            <p:nvPr/>
          </p:nvSpPr>
          <p:spPr>
            <a:xfrm>
              <a:off x="7092280" y="3699505"/>
              <a:ext cx="696663" cy="360000"/>
            </a:xfrm>
            <a:prstGeom prst="bentUpArrow">
              <a:avLst/>
            </a:prstGeom>
            <a:solidFill>
              <a:srgbClr val="FFCC00"/>
            </a:solidFill>
            <a:ln>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Bent-Up Arrow 65"/>
            <p:cNvSpPr/>
            <p:nvPr/>
          </p:nvSpPr>
          <p:spPr>
            <a:xfrm rot="10800000" flipH="1">
              <a:off x="5558373" y="2997918"/>
              <a:ext cx="2230570" cy="359073"/>
            </a:xfrm>
            <a:prstGeom prst="bentUpArrow">
              <a:avLst/>
            </a:prstGeom>
            <a:solidFill>
              <a:srgbClr val="FFCC00"/>
            </a:solidFill>
            <a:ln>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Flowchart: Alternate Process 8"/>
            <p:cNvSpPr/>
            <p:nvPr/>
          </p:nvSpPr>
          <p:spPr>
            <a:xfrm>
              <a:off x="7976283" y="3204676"/>
              <a:ext cx="1008783" cy="737607"/>
            </a:xfrm>
            <a:prstGeom prst="flowChartAlternateProcess">
              <a:avLst/>
            </a:prstGeom>
            <a:solidFill>
              <a:schemeClr val="bg1"/>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ounded Rectangle 10"/>
            <p:cNvSpPr/>
            <p:nvPr/>
          </p:nvSpPr>
          <p:spPr>
            <a:xfrm>
              <a:off x="1259632" y="3218358"/>
              <a:ext cx="1035455" cy="710243"/>
            </a:xfrm>
            <a:prstGeom prst="roundRect">
              <a:avLst/>
            </a:prstGeom>
            <a:solidFill>
              <a:schemeClr val="bg1"/>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Flowchart: Alternate Process 13"/>
            <p:cNvSpPr/>
            <p:nvPr/>
          </p:nvSpPr>
          <p:spPr>
            <a:xfrm>
              <a:off x="3500871" y="3204676"/>
              <a:ext cx="1134985" cy="737607"/>
            </a:xfrm>
            <a:prstGeom prst="flowChartAlternateProcess">
              <a:avLst/>
            </a:prstGeom>
            <a:solidFill>
              <a:schemeClr val="bg1"/>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1115616" y="3278758"/>
              <a:ext cx="1331639" cy="769441"/>
            </a:xfrm>
            <a:prstGeom prst="rect">
              <a:avLst/>
            </a:prstGeom>
            <a:noFill/>
          </p:spPr>
          <p:txBody>
            <a:bodyPr wrap="square" rtlCol="0">
              <a:spAutoFit/>
            </a:bodyPr>
            <a:lstStyle/>
            <a:p>
              <a:pPr algn="ct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Propunere</a:t>
              </a:r>
              <a:endParaRPr lang="en-US"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endParaRPr>
            </a:p>
            <a:p>
              <a:pPr algn="ctr"/>
              <a:r>
                <a:rPr lang="en-US"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d</a:t>
              </a: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e</a:t>
              </a:r>
              <a:r>
                <a:rPr lang="en-US"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 r</a:t>
              </a: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estric</a:t>
              </a:r>
              <a:r>
                <a:rPr lang="en-US"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a:t>
              </a: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ţionare</a:t>
              </a:r>
              <a:endParaRPr lang="vi-VN"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a:p>
              <a:pPr algn="ctr"/>
              <a:endParaRPr lang="en-GB"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17" name="TextBox 16"/>
            <p:cNvSpPr txBox="1"/>
            <p:nvPr/>
          </p:nvSpPr>
          <p:spPr>
            <a:xfrm>
              <a:off x="3411720" y="3358036"/>
              <a:ext cx="1300220" cy="600164"/>
            </a:xfrm>
            <a:prstGeom prst="rect">
              <a:avLst/>
            </a:prstGeom>
            <a:noFill/>
          </p:spPr>
          <p:txBody>
            <a:bodyPr wrap="square" rtlCol="0">
              <a:spAutoFit/>
            </a:bodyPr>
            <a:lstStyle/>
            <a:p>
              <a:pPr algn="ct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Consultare </a:t>
              </a:r>
              <a:r>
                <a:rPr lang="vi-VN" sz="1100" b="1" dirty="0">
                  <a:solidFill>
                    <a:srgbClr val="E45E24"/>
                  </a:solidFill>
                  <a:latin typeface="Verdana" panose="020B0604030504040204" pitchFamily="34" charset="0"/>
                  <a:ea typeface="Verdana" panose="020B0604030504040204" pitchFamily="34" charset="0"/>
                  <a:cs typeface="Verdana" panose="020B0604030504040204" pitchFamily="34" charset="0"/>
                </a:rPr>
                <a:t>publică</a:t>
              </a:r>
            </a:p>
            <a:p>
              <a:pPr algn="ctr"/>
              <a:endParaRPr lang="en-GB"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24" name="Flowchart: Alternate Process 23"/>
            <p:cNvSpPr/>
            <p:nvPr/>
          </p:nvSpPr>
          <p:spPr>
            <a:xfrm>
              <a:off x="4716017" y="3699505"/>
              <a:ext cx="842357" cy="737607"/>
            </a:xfrm>
            <a:prstGeom prst="flowChartAlternateProcess">
              <a:avLst/>
            </a:prstGeom>
            <a:solidFill>
              <a:schemeClr val="bg1"/>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p:cNvSpPr txBox="1"/>
            <p:nvPr/>
          </p:nvSpPr>
          <p:spPr>
            <a:xfrm>
              <a:off x="4563848" y="3717032"/>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sp>
          <p:nvSpPr>
            <p:cNvPr id="31" name="TextBox 30"/>
            <p:cNvSpPr txBox="1"/>
            <p:nvPr/>
          </p:nvSpPr>
          <p:spPr>
            <a:xfrm>
              <a:off x="7908042" y="3373424"/>
              <a:ext cx="1167718" cy="600164"/>
            </a:xfrm>
            <a:prstGeom prst="rect">
              <a:avLst/>
            </a:prstGeom>
            <a:noFill/>
          </p:spPr>
          <p:txBody>
            <a:bodyPr wrap="square" rtlCol="0">
              <a:spAutoFit/>
            </a:bodyPr>
            <a:lstStyle/>
            <a:p>
              <a:pPr algn="ct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Lista </a:t>
              </a:r>
              <a:r>
                <a:rPr lang="vi-VN" sz="1100" b="1" dirty="0">
                  <a:solidFill>
                    <a:srgbClr val="E45E24"/>
                  </a:solidFill>
                  <a:latin typeface="Verdana" panose="020B0604030504040204" pitchFamily="34" charset="0"/>
                  <a:ea typeface="Verdana" panose="020B0604030504040204" pitchFamily="34" charset="0"/>
                  <a:cs typeface="Verdana" panose="020B0604030504040204" pitchFamily="34" charset="0"/>
                </a:rPr>
                <a:t>restricţiilor</a:t>
              </a:r>
            </a:p>
            <a:p>
              <a:pPr algn="ctr"/>
              <a:endParaRPr lang="en-GB"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32" name="Rounded Rectangle 31"/>
            <p:cNvSpPr/>
            <p:nvPr/>
          </p:nvSpPr>
          <p:spPr>
            <a:xfrm>
              <a:off x="107504" y="3218358"/>
              <a:ext cx="1080120" cy="710243"/>
            </a:xfrm>
            <a:prstGeom prst="roundRect">
              <a:avLst/>
            </a:prstGeom>
            <a:solidFill>
              <a:schemeClr val="bg1"/>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32"/>
            <p:cNvSpPr txBox="1"/>
            <p:nvPr/>
          </p:nvSpPr>
          <p:spPr>
            <a:xfrm>
              <a:off x="-112596" y="3358036"/>
              <a:ext cx="1516244" cy="430887"/>
            </a:xfrm>
            <a:prstGeom prst="rect">
              <a:avLst/>
            </a:prstGeom>
            <a:noFill/>
          </p:spPr>
          <p:txBody>
            <a:bodyPr wrap="square" rtlCol="0">
              <a:spAutoFit/>
            </a:bodyPr>
            <a:lstStyle/>
            <a:p>
              <a:pPr algn="ct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Registrul intenţiilor</a:t>
              </a:r>
              <a:endParaRPr lang="vi-VN"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25" name="TextBox 24"/>
            <p:cNvSpPr txBox="1"/>
            <p:nvPr/>
          </p:nvSpPr>
          <p:spPr>
            <a:xfrm>
              <a:off x="4676195" y="3788923"/>
              <a:ext cx="974466" cy="600164"/>
            </a:xfrm>
            <a:prstGeom prst="rect">
              <a:avLst/>
            </a:prstGeom>
            <a:noFill/>
          </p:spPr>
          <p:txBody>
            <a:bodyPr wrap="square" rtlCol="0">
              <a:spAutoFit/>
            </a:bodyPr>
            <a:lstStyle/>
            <a:p>
              <a:pPr algn="ct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Proiect </a:t>
              </a:r>
              <a:r>
                <a:rPr lang="vi-VN" sz="1100" b="1" dirty="0">
                  <a:solidFill>
                    <a:srgbClr val="E45E24"/>
                  </a:solidFill>
                  <a:latin typeface="Verdana" panose="020B0604030504040204" pitchFamily="34" charset="0"/>
                  <a:ea typeface="Verdana" panose="020B0604030504040204" pitchFamily="34" charset="0"/>
                  <a:cs typeface="Verdana" panose="020B0604030504040204" pitchFamily="34" charset="0"/>
                </a:rPr>
                <a:t>de opinie </a:t>
              </a: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SEAC</a:t>
              </a:r>
              <a:endParaRPr lang="vi-VN"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42" name="Flowchart: Alternate Process 41"/>
            <p:cNvSpPr/>
            <p:nvPr/>
          </p:nvSpPr>
          <p:spPr>
            <a:xfrm>
              <a:off x="5580112" y="3699505"/>
              <a:ext cx="1134985" cy="737607"/>
            </a:xfrm>
            <a:prstGeom prst="flowChartAlternateProcess">
              <a:avLst/>
            </a:prstGeom>
            <a:solidFill>
              <a:schemeClr val="bg1"/>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TextBox 42"/>
            <p:cNvSpPr txBox="1"/>
            <p:nvPr/>
          </p:nvSpPr>
          <p:spPr>
            <a:xfrm>
              <a:off x="5508104" y="3852865"/>
              <a:ext cx="1300220" cy="430887"/>
            </a:xfrm>
            <a:prstGeom prst="rect">
              <a:avLst/>
            </a:prstGeom>
            <a:noFill/>
          </p:spPr>
          <p:txBody>
            <a:bodyPr wrap="square" rtlCol="0">
              <a:spAutoFit/>
            </a:bodyPr>
            <a:lstStyle/>
            <a:p>
              <a:pPr algn="ct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Consultare </a:t>
              </a:r>
              <a:r>
                <a:rPr lang="vi-VN" sz="1100" b="1" dirty="0">
                  <a:solidFill>
                    <a:srgbClr val="E45E24"/>
                  </a:solidFill>
                  <a:latin typeface="Verdana" panose="020B0604030504040204" pitchFamily="34" charset="0"/>
                  <a:ea typeface="Verdana" panose="020B0604030504040204" pitchFamily="34" charset="0"/>
                  <a:cs typeface="Verdana" panose="020B0604030504040204" pitchFamily="34" charset="0"/>
                </a:rPr>
                <a:t>publică </a:t>
              </a:r>
            </a:p>
          </p:txBody>
        </p:sp>
        <p:sp>
          <p:nvSpPr>
            <p:cNvPr id="20" name="TextBox 19"/>
            <p:cNvSpPr txBox="1"/>
            <p:nvPr/>
          </p:nvSpPr>
          <p:spPr>
            <a:xfrm>
              <a:off x="5436096" y="3960308"/>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sp>
          <p:nvSpPr>
            <p:cNvPr id="21" name="Flowchart: Alternate Process 20"/>
            <p:cNvSpPr/>
            <p:nvPr/>
          </p:nvSpPr>
          <p:spPr>
            <a:xfrm>
              <a:off x="4737235" y="2708920"/>
              <a:ext cx="990969" cy="737607"/>
            </a:xfrm>
            <a:prstGeom prst="flowChartAlternateProcess">
              <a:avLst/>
            </a:prstGeom>
            <a:solidFill>
              <a:schemeClr val="bg1"/>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Box 21"/>
            <p:cNvSpPr txBox="1"/>
            <p:nvPr/>
          </p:nvSpPr>
          <p:spPr>
            <a:xfrm>
              <a:off x="4563848" y="2971663"/>
              <a:ext cx="1300220" cy="261610"/>
            </a:xfrm>
            <a:prstGeom prst="rect">
              <a:avLst/>
            </a:prstGeom>
            <a:noFill/>
          </p:spPr>
          <p:txBody>
            <a:bodyPr wrap="square" rtlCol="0">
              <a:spAutoFit/>
            </a:bodyPr>
            <a:lstStyle/>
            <a:p>
              <a:pPr algn="ct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Opinia RAC</a:t>
              </a:r>
              <a:endParaRPr lang="vi-VN"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26" name="TextBox 25"/>
            <p:cNvSpPr txBox="1"/>
            <p:nvPr/>
          </p:nvSpPr>
          <p:spPr>
            <a:xfrm>
              <a:off x="4563848" y="3212976"/>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sp>
          <p:nvSpPr>
            <p:cNvPr id="44" name="Flowchart: Alternate Process 43"/>
            <p:cNvSpPr/>
            <p:nvPr/>
          </p:nvSpPr>
          <p:spPr>
            <a:xfrm>
              <a:off x="6732240" y="3699505"/>
              <a:ext cx="792087" cy="737607"/>
            </a:xfrm>
            <a:prstGeom prst="flowChartAlternateProcess">
              <a:avLst/>
            </a:prstGeom>
            <a:solidFill>
              <a:schemeClr val="bg1"/>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TextBox 44"/>
            <p:cNvSpPr txBox="1"/>
            <p:nvPr/>
          </p:nvSpPr>
          <p:spPr>
            <a:xfrm>
              <a:off x="6732240" y="3852865"/>
              <a:ext cx="792088" cy="430887"/>
            </a:xfrm>
            <a:prstGeom prst="rect">
              <a:avLst/>
            </a:prstGeom>
            <a:noFill/>
          </p:spPr>
          <p:txBody>
            <a:bodyPr wrap="square" rtlCol="0">
              <a:spAutoFit/>
            </a:bodyPr>
            <a:lstStyle/>
            <a:p>
              <a:pPr algn="ct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Opinia SEAC</a:t>
              </a:r>
              <a:endParaRPr lang="vi-VN"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46" name="TextBox 45"/>
            <p:cNvSpPr txBox="1"/>
            <p:nvPr/>
          </p:nvSpPr>
          <p:spPr>
            <a:xfrm>
              <a:off x="6588224" y="3960308"/>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sp>
          <p:nvSpPr>
            <p:cNvPr id="65" name="TextBox 64"/>
            <p:cNvSpPr txBox="1"/>
            <p:nvPr/>
          </p:nvSpPr>
          <p:spPr>
            <a:xfrm>
              <a:off x="1115616" y="3465479"/>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sp>
          <p:nvSpPr>
            <p:cNvPr id="68" name="Bent Arrow 67"/>
            <p:cNvSpPr/>
            <p:nvPr/>
          </p:nvSpPr>
          <p:spPr>
            <a:xfrm>
              <a:off x="3131840" y="2870463"/>
              <a:ext cx="1685754" cy="396000"/>
            </a:xfrm>
            <a:prstGeom prst="bentArrow">
              <a:avLst/>
            </a:prstGeom>
            <a:solidFill>
              <a:srgbClr val="FFCC00"/>
            </a:solidFill>
            <a:ln>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70" name="Bent Arrow 69"/>
            <p:cNvSpPr/>
            <p:nvPr/>
          </p:nvSpPr>
          <p:spPr>
            <a:xfrm rot="10800000" flipH="1">
              <a:off x="3131840" y="3874390"/>
              <a:ext cx="1685754" cy="396000"/>
            </a:xfrm>
            <a:prstGeom prst="bentArrow">
              <a:avLst/>
            </a:prstGeom>
            <a:solidFill>
              <a:srgbClr val="FFCC00"/>
            </a:solidFill>
            <a:ln>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2" name="Rounded Rectangle 11"/>
            <p:cNvSpPr/>
            <p:nvPr/>
          </p:nvSpPr>
          <p:spPr>
            <a:xfrm>
              <a:off x="2331600" y="3204907"/>
              <a:ext cx="1165253" cy="737144"/>
            </a:xfrm>
            <a:prstGeom prst="roundRect">
              <a:avLst/>
            </a:prstGeom>
            <a:solidFill>
              <a:schemeClr val="bg1"/>
            </a:solidFill>
            <a:ln w="38100">
              <a:solidFill>
                <a:srgbClr val="E45E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p:cNvSpPr txBox="1"/>
            <p:nvPr/>
          </p:nvSpPr>
          <p:spPr>
            <a:xfrm>
              <a:off x="2259592" y="3273397"/>
              <a:ext cx="1300220" cy="600164"/>
            </a:xfrm>
            <a:prstGeom prst="rect">
              <a:avLst/>
            </a:prstGeom>
            <a:noFill/>
          </p:spPr>
          <p:txBody>
            <a:bodyPr wrap="square" rtlCol="0">
              <a:spAutoFit/>
            </a:bodyPr>
            <a:lstStyle/>
            <a:p>
              <a:pPr algn="ct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Restricţionare </a:t>
              </a:r>
              <a:r>
                <a:rPr lang="vi-VN" sz="1100" b="1" dirty="0">
                  <a:solidFill>
                    <a:srgbClr val="E45E24"/>
                  </a:solidFill>
                  <a:latin typeface="Verdana" panose="020B0604030504040204" pitchFamily="34" charset="0"/>
                  <a:ea typeface="Verdana" panose="020B0604030504040204" pitchFamily="34" charset="0"/>
                  <a:cs typeface="Verdana" panose="020B0604030504040204" pitchFamily="34" charset="0"/>
                </a:rPr>
                <a:t>luată în </a:t>
              </a:r>
              <a:r>
                <a:rPr lang="vi-VN" sz="1100" b="1" dirty="0" smtClean="0">
                  <a:solidFill>
                    <a:srgbClr val="E45E24"/>
                  </a:solidFill>
                  <a:latin typeface="Verdana" panose="020B0604030504040204" pitchFamily="34" charset="0"/>
                  <a:ea typeface="Verdana" panose="020B0604030504040204" pitchFamily="34" charset="0"/>
                  <a:cs typeface="Verdana" panose="020B0604030504040204" pitchFamily="34" charset="0"/>
                </a:rPr>
                <a:t>considerare</a:t>
              </a:r>
              <a:endParaRPr lang="en-GB"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18" name="TextBox 17"/>
            <p:cNvSpPr txBox="1"/>
            <p:nvPr/>
          </p:nvSpPr>
          <p:spPr>
            <a:xfrm>
              <a:off x="3411720" y="3465479"/>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sp>
          <p:nvSpPr>
            <p:cNvPr id="57" name="TextBox 56"/>
            <p:cNvSpPr txBox="1"/>
            <p:nvPr/>
          </p:nvSpPr>
          <p:spPr>
            <a:xfrm>
              <a:off x="2195736" y="3465479"/>
              <a:ext cx="253746" cy="216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sp>
          <p:nvSpPr>
            <p:cNvPr id="41" name="TextBox 40"/>
            <p:cNvSpPr txBox="1"/>
            <p:nvPr/>
          </p:nvSpPr>
          <p:spPr>
            <a:xfrm>
              <a:off x="7267507" y="3442674"/>
              <a:ext cx="792088" cy="230832"/>
            </a:xfrm>
            <a:prstGeom prst="rect">
              <a:avLst/>
            </a:prstGeom>
            <a:noFill/>
          </p:spPr>
          <p:txBody>
            <a:bodyPr wrap="square" rtlCol="0">
              <a:spAutoFit/>
            </a:bodyPr>
            <a:lstStyle/>
            <a:p>
              <a:pPr algn="ctr"/>
              <a:r>
                <a:rPr lang="en-GB" sz="900" b="1" dirty="0" err="1" smtClean="0">
                  <a:solidFill>
                    <a:srgbClr val="E45E24"/>
                  </a:solidFill>
                  <a:latin typeface="Verdana" panose="020B0604030504040204" pitchFamily="34" charset="0"/>
                  <a:ea typeface="Verdana" panose="020B0604030504040204" pitchFamily="34" charset="0"/>
                  <a:cs typeface="Verdana" panose="020B0604030504040204" pitchFamily="34" charset="0"/>
                </a:rPr>
                <a:t>Decizia</a:t>
              </a:r>
              <a:endParaRPr lang="en-GB" sz="1100" b="1" dirty="0">
                <a:solidFill>
                  <a:srgbClr val="E45E24"/>
                </a:solidFill>
                <a:latin typeface="Verdana" panose="020B0604030504040204" pitchFamily="34" charset="0"/>
                <a:ea typeface="Verdana" panose="020B0604030504040204" pitchFamily="34" charset="0"/>
                <a:cs typeface="Verdana" panose="020B0604030504040204" pitchFamily="34" charset="0"/>
              </a:endParaRPr>
            </a:p>
          </p:txBody>
        </p:sp>
        <p:sp>
          <p:nvSpPr>
            <p:cNvPr id="73" name="TextBox 72"/>
            <p:cNvSpPr txBox="1"/>
            <p:nvPr/>
          </p:nvSpPr>
          <p:spPr>
            <a:xfrm>
              <a:off x="7934782" y="3483479"/>
              <a:ext cx="187203" cy="180000"/>
            </a:xfrm>
            <a:prstGeom prst="rightArrow">
              <a:avLst/>
            </a:prstGeom>
            <a:solidFill>
              <a:srgbClr val="FFCC00"/>
            </a:solidFill>
            <a:ln>
              <a:solidFill>
                <a:srgbClr val="FFCC00"/>
              </a:solidFill>
            </a:ln>
          </p:spPr>
          <p:txBody>
            <a:bodyPr wrap="square" rtlCol="0">
              <a:spAutoFit/>
            </a:bodyPr>
            <a:lstStyle/>
            <a:p>
              <a:pPr algn="ctr"/>
              <a:endParaRPr lang="en-GB" sz="1000" b="1" dirty="0">
                <a:solidFill>
                  <a:schemeClr val="bg1"/>
                </a:solidFill>
              </a:endParaRPr>
            </a:p>
          </p:txBody>
        </p:sp>
      </p:grpSp>
      <p:sp>
        <p:nvSpPr>
          <p:cNvPr id="38" name="Title 1"/>
          <p:cNvSpPr txBox="1">
            <a:spLocks/>
          </p:cNvSpPr>
          <p:nvPr/>
        </p:nvSpPr>
        <p:spPr>
          <a:xfrm>
            <a:off x="467544" y="116632"/>
            <a:ext cx="77724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t"/>
            <a:r>
              <a:rPr lang="en-US" sz="2600" b="1" smtClean="0">
                <a:solidFill>
                  <a:srgbClr val="0046AD"/>
                </a:solidFill>
                <a:latin typeface="Verdana" panose="020B0604030504040204" pitchFamily="34" charset="0"/>
                <a:ea typeface="Verdana" panose="020B0604030504040204" pitchFamily="34" charset="0"/>
                <a:cs typeface="Verdana" panose="020B0604030504040204" pitchFamily="34" charset="0"/>
              </a:rPr>
              <a:t>Restricţionare, rezumatul procesului </a:t>
            </a:r>
            <a:endParaRPr lang="en-US" sz="26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2848" y="3925403"/>
            <a:ext cx="8382000" cy="79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079953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52320" y="645984"/>
            <a:ext cx="995975" cy="838800"/>
          </a:xfrm>
          <a:prstGeom prst="rect">
            <a:avLst/>
          </a:prstGeom>
        </p:spPr>
      </p:pic>
      <p:sp>
        <p:nvSpPr>
          <p:cNvPr id="2" name="Title 1"/>
          <p:cNvSpPr>
            <a:spLocks noGrp="1"/>
          </p:cNvSpPr>
          <p:nvPr>
            <p:ph type="ctrTitle"/>
          </p:nvPr>
        </p:nvSpPr>
        <p:spPr>
          <a:xfrm>
            <a:off x="539552" y="374799"/>
            <a:ext cx="7772400" cy="1470025"/>
          </a:xfrm>
        </p:spPr>
        <p:txBody>
          <a:bodyPr>
            <a:noAutofit/>
          </a:bodyPr>
          <a:lstStyle/>
          <a:p>
            <a:pPr lvl="0" algn="l"/>
            <a:r>
              <a:rPr lang="en-US" sz="3000"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Concluzii</a:t>
            </a:r>
            <a:r>
              <a:rPr lang="en-US" sz="3000" b="1" dirty="0">
                <a:solidFill>
                  <a:srgbClr val="0046AD"/>
                </a:solidFill>
                <a:latin typeface="Verdana" panose="020B0604030504040204" pitchFamily="34" charset="0"/>
                <a:ea typeface="Verdana" panose="020B0604030504040204" pitchFamily="34" charset="0"/>
                <a:cs typeface="Verdana" panose="020B0604030504040204" pitchFamily="34" charset="0"/>
              </a:rPr>
              <a:t/>
            </a:r>
            <a:br>
              <a:rPr lang="en-US" sz="3000" b="1" dirty="0">
                <a:solidFill>
                  <a:srgbClr val="0046AD"/>
                </a:solidFill>
                <a:latin typeface="Verdana" panose="020B0604030504040204" pitchFamily="34" charset="0"/>
                <a:ea typeface="Verdana" panose="020B0604030504040204" pitchFamily="34" charset="0"/>
                <a:cs typeface="Verdana" panose="020B0604030504040204" pitchFamily="34" charset="0"/>
              </a:rPr>
            </a:br>
            <a:endParaRPr lang="en-GB" sz="30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51</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7" name="TextBox 6"/>
          <p:cNvSpPr txBox="1"/>
          <p:nvPr/>
        </p:nvSpPr>
        <p:spPr>
          <a:xfrm>
            <a:off x="674300" y="1772816"/>
            <a:ext cx="7426092" cy="4832092"/>
          </a:xfrm>
          <a:prstGeom prst="rect">
            <a:avLst/>
          </a:prstGeom>
          <a:noFill/>
        </p:spPr>
        <p:txBody>
          <a:bodyPr wrap="square" rtlCol="0">
            <a:spAutoFit/>
          </a:bodyPr>
          <a:lstStyle/>
          <a:p>
            <a:pPr marL="342900" indent="-342900">
              <a:spcBef>
                <a:spcPts val="1200"/>
              </a:spcBef>
              <a:buClr>
                <a:schemeClr val="tx1"/>
              </a:buClr>
              <a:buFont typeface="Arial" panose="020B0604020202020204" pitchFamily="34" charset="0"/>
              <a:buChar char="•"/>
            </a:pP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Cunoaşteţi-vă </a:t>
            </a: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substanţele chimice, cunoaşteţi-vă afacerea </a:t>
            </a:r>
            <a:endParaRPr lang="en-US" b="1" dirty="0" smtClean="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342900" indent="-342900">
              <a:spcBef>
                <a:spcPts val="1200"/>
              </a:spcBef>
              <a:buClr>
                <a:schemeClr val="tx1"/>
              </a:buClr>
              <a:buFont typeface="Arial" panose="020B0604020202020204" pitchFamily="34" charset="0"/>
              <a:buChar char="•"/>
            </a:pP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Înlocuiţi </a:t>
            </a: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substanţele chimice îngrijorătoare cu alternative sau cu procese mai sigure ori de câte ori este </a:t>
            </a: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posibil</a:t>
            </a:r>
            <a:endParaRPr lang="en-US" b="1" dirty="0" smtClean="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342900" indent="-342900">
              <a:spcBef>
                <a:spcPts val="1200"/>
              </a:spcBef>
              <a:buClr>
                <a:schemeClr val="tx1"/>
              </a:buClr>
              <a:buFont typeface="Arial" panose="020B0604020202020204" pitchFamily="34" charset="0"/>
              <a:buChar char="•"/>
            </a:pP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Urmăriţi </a:t>
            </a: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procesele de </a:t>
            </a: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reglementare</a:t>
            </a:r>
            <a:endParaRPr lang="en-US" b="1" dirty="0" smtClean="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342900" indent="-342900">
              <a:spcBef>
                <a:spcPts val="1200"/>
              </a:spcBef>
              <a:buClr>
                <a:schemeClr val="tx1"/>
              </a:buClr>
              <a:buFont typeface="Arial" panose="020B0604020202020204" pitchFamily="34" charset="0"/>
              <a:buChar char="•"/>
            </a:pP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Implicaţi-i </a:t>
            </a: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pe furnizorii și pe clienții </a:t>
            </a: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Dvs.</a:t>
            </a:r>
            <a:endParaRPr lang="en-US" b="1" dirty="0" smtClean="0">
              <a:solidFill>
                <a:srgbClr val="0046AD"/>
              </a:solidFill>
              <a:latin typeface="Verdana" panose="020B0604030504040204" pitchFamily="34" charset="0"/>
              <a:ea typeface="Verdana" panose="020B0604030504040204" pitchFamily="34" charset="0"/>
              <a:cs typeface="Verdana" panose="020B0604030504040204" pitchFamily="34" charset="0"/>
            </a:endParaRPr>
          </a:p>
          <a:p>
            <a:pPr marL="342900" indent="-342900">
              <a:spcBef>
                <a:spcPts val="1200"/>
              </a:spcBef>
              <a:buClr>
                <a:schemeClr val="tx1"/>
              </a:buClr>
              <a:buFont typeface="Arial" panose="020B0604020202020204" pitchFamily="34" charset="0"/>
              <a:buChar char="•"/>
            </a:pPr>
            <a:r>
              <a:rPr lang="ro-RO"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Participaţi </a:t>
            </a:r>
            <a:r>
              <a:rPr lang="ro-RO" b="1" dirty="0">
                <a:solidFill>
                  <a:srgbClr val="0046AD"/>
                </a:solidFill>
                <a:latin typeface="Verdana" panose="020B0604030504040204" pitchFamily="34" charset="0"/>
                <a:ea typeface="Verdana" panose="020B0604030504040204" pitchFamily="34" charset="0"/>
                <a:cs typeface="Verdana" panose="020B0604030504040204" pitchFamily="34" charset="0"/>
              </a:rPr>
              <a:t>la consultările publice pentru a asigura luarea deciziilor în baza celor mai bune informaţii disponibile</a:t>
            </a:r>
            <a:endParaRPr lang="en-GB"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a:p>
            <a:endParaRPr lang="en-GB" dirty="0" smtClean="0">
              <a:latin typeface="Verdana" panose="020B0604030504040204" pitchFamily="34" charset="0"/>
              <a:ea typeface="Verdana" panose="020B0604030504040204" pitchFamily="34" charset="0"/>
              <a:cs typeface="Verdana" panose="020B0604030504040204" pitchFamily="34" charset="0"/>
            </a:endParaRPr>
          </a:p>
          <a:p>
            <a:pPr fontAlgn="t"/>
            <a:r>
              <a:rPr lang="ro-RO" dirty="0" smtClean="0">
                <a:latin typeface="Verdana" panose="020B0604030504040204" pitchFamily="34" charset="0"/>
                <a:ea typeface="Verdana" panose="020B0604030504040204" pitchFamily="34" charset="0"/>
                <a:cs typeface="Verdana" panose="020B0604030504040204" pitchFamily="34" charset="0"/>
              </a:rPr>
              <a:t>Scopul </a:t>
            </a:r>
            <a:r>
              <a:rPr lang="ro-RO" dirty="0">
                <a:latin typeface="Verdana" panose="020B0604030504040204" pitchFamily="34" charset="0"/>
                <a:ea typeface="Verdana" panose="020B0604030504040204" pitchFamily="34" charset="0"/>
                <a:cs typeface="Verdana" panose="020B0604030504040204" pitchFamily="34" charset="0"/>
              </a:rPr>
              <a:t>este asigurarea că riscurile asociate cu utilizarea substanțelor îngrijorătoare sunt identificate și controlate corespunzător pentru siguranța sănătății umane și a mediului </a:t>
            </a:r>
            <a:endParaRPr lang="en-US" dirty="0">
              <a:latin typeface="Verdana" panose="020B0604030504040204" pitchFamily="34" charset="0"/>
              <a:ea typeface="Verdana" panose="020B0604030504040204" pitchFamily="34" charset="0"/>
              <a:cs typeface="Verdana" panose="020B0604030504040204" pitchFamily="34" charset="0"/>
            </a:endParaRPr>
          </a:p>
          <a:p>
            <a:pPr marL="342900" indent="-342900">
              <a:buFont typeface="Arial" panose="020B0604020202020204" pitchFamily="34" charset="0"/>
              <a:buChar char="•"/>
            </a:pPr>
            <a:endParaRPr lang="en-GB" sz="1600" b="1" dirty="0" smtClean="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8935662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230783"/>
            <a:ext cx="8424936" cy="1470025"/>
          </a:xfrm>
        </p:spPr>
        <p:txBody>
          <a:bodyPr>
            <a:noAutofit/>
          </a:bodyPr>
          <a:lstStyle/>
          <a:p>
            <a:pPr lvl="0"/>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Principiile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de bază ale </a:t>
            </a:r>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REACH/CLP</a:t>
            </a:r>
            <a:endPar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6</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3" name="TextBox 2"/>
          <p:cNvSpPr txBox="1"/>
          <p:nvPr/>
        </p:nvSpPr>
        <p:spPr>
          <a:xfrm>
            <a:off x="467544" y="1527170"/>
            <a:ext cx="7344816" cy="4493538"/>
          </a:xfrm>
          <a:prstGeom prst="rect">
            <a:avLst/>
          </a:prstGeom>
          <a:noFill/>
        </p:spPr>
        <p:txBody>
          <a:bodyPr wrap="square" rtlCol="0">
            <a:spAutoFit/>
          </a:bodyPr>
          <a:lstStyle/>
          <a:p>
            <a:pPr marL="342900" indent="-342900">
              <a:buFont typeface="Arial" pitchFamily="34" charset="0"/>
              <a:buChar char="•"/>
            </a:pPr>
            <a:r>
              <a:rPr lang="ro-RO" sz="2200" dirty="0" smtClean="0">
                <a:latin typeface="Verdana" panose="020B0604030504040204" pitchFamily="34" charset="0"/>
                <a:ea typeface="Verdana" panose="020B0604030504040204" pitchFamily="34" charset="0"/>
                <a:cs typeface="Verdana" panose="020B0604030504040204" pitchFamily="34" charset="0"/>
              </a:rPr>
              <a:t>Industria </a:t>
            </a:r>
            <a:r>
              <a:rPr lang="ro-RO" sz="2200" dirty="0">
                <a:latin typeface="Verdana" panose="020B0604030504040204" pitchFamily="34" charset="0"/>
                <a:ea typeface="Verdana" panose="020B0604030504040204" pitchFamily="34" charset="0"/>
                <a:cs typeface="Verdana" panose="020B0604030504040204" pitchFamily="34" charset="0"/>
              </a:rPr>
              <a:t>este responsabilă pentru siguranța produselor chimice pe care le introduce pe </a:t>
            </a:r>
            <a:r>
              <a:rPr lang="ro-RO" sz="2200" dirty="0" smtClean="0">
                <a:latin typeface="Verdana" panose="020B0604030504040204" pitchFamily="34" charset="0"/>
                <a:ea typeface="Verdana" panose="020B0604030504040204" pitchFamily="34" charset="0"/>
                <a:cs typeface="Verdana" panose="020B0604030504040204" pitchFamily="34" charset="0"/>
              </a:rPr>
              <a:t>piață</a:t>
            </a:r>
            <a:endParaRPr lang="en-US" sz="2200" dirty="0" smtClean="0">
              <a:latin typeface="Verdana" panose="020B0604030504040204" pitchFamily="34" charset="0"/>
              <a:ea typeface="Verdana" panose="020B0604030504040204" pitchFamily="34" charset="0"/>
              <a:cs typeface="Verdana" panose="020B0604030504040204" pitchFamily="34" charset="0"/>
            </a:endParaRPr>
          </a:p>
          <a:p>
            <a:pPr marL="342900" indent="-342900">
              <a:buFont typeface="Arial" pitchFamily="34" charset="0"/>
              <a:buChar char="•"/>
            </a:pPr>
            <a:r>
              <a:rPr lang="ro-RO" sz="2200" dirty="0" smtClean="0">
                <a:latin typeface="Verdana" panose="020B0604030504040204" pitchFamily="34" charset="0"/>
                <a:ea typeface="Verdana" panose="020B0604030504040204" pitchFamily="34" charset="0"/>
                <a:cs typeface="Verdana" panose="020B0604030504040204" pitchFamily="34" charset="0"/>
              </a:rPr>
              <a:t>Industria </a:t>
            </a:r>
            <a:r>
              <a:rPr lang="ro-RO" sz="2200" dirty="0">
                <a:latin typeface="Verdana" panose="020B0604030504040204" pitchFamily="34" charset="0"/>
                <a:ea typeface="Verdana" panose="020B0604030504040204" pitchFamily="34" charset="0"/>
                <a:cs typeface="Verdana" panose="020B0604030504040204" pitchFamily="34" charset="0"/>
              </a:rPr>
              <a:t>are responsabilitatea de a furniza informații fiabile și realiste pentru luarea deciziilor cu privire la opțiunile reglementare de gestionare a riscului </a:t>
            </a:r>
            <a:endParaRPr lang="en-US" sz="2200" dirty="0" smtClean="0">
              <a:latin typeface="Verdana" panose="020B0604030504040204" pitchFamily="34" charset="0"/>
              <a:ea typeface="Verdana" panose="020B0604030504040204" pitchFamily="34" charset="0"/>
              <a:cs typeface="Verdana" panose="020B0604030504040204" pitchFamily="34" charset="0"/>
            </a:endParaRPr>
          </a:p>
          <a:p>
            <a:pPr marL="342900" indent="-342900">
              <a:buFont typeface="Arial" pitchFamily="34" charset="0"/>
              <a:buChar char="•"/>
            </a:pPr>
            <a:r>
              <a:rPr lang="ro-RO" sz="2200" dirty="0" smtClean="0">
                <a:latin typeface="Verdana" panose="020B0604030504040204" pitchFamily="34" charset="0"/>
                <a:ea typeface="Verdana" panose="020B0604030504040204" pitchFamily="34" charset="0"/>
                <a:cs typeface="Verdana" panose="020B0604030504040204" pitchFamily="34" charset="0"/>
              </a:rPr>
              <a:t>Industria </a:t>
            </a:r>
            <a:r>
              <a:rPr lang="ro-RO" sz="2200" dirty="0">
                <a:latin typeface="Verdana" panose="020B0604030504040204" pitchFamily="34" charset="0"/>
                <a:ea typeface="Verdana" panose="020B0604030504040204" pitchFamily="34" charset="0"/>
                <a:cs typeface="Verdana" panose="020B0604030504040204" pitchFamily="34" charset="0"/>
              </a:rPr>
              <a:t>poate sprijini înlocuirea produselor chimice de interes cu alternative mai </a:t>
            </a:r>
            <a:r>
              <a:rPr lang="ro-RO" sz="2200" dirty="0" smtClean="0">
                <a:latin typeface="Verdana" panose="020B0604030504040204" pitchFamily="34" charset="0"/>
                <a:ea typeface="Verdana" panose="020B0604030504040204" pitchFamily="34" charset="0"/>
                <a:cs typeface="Verdana" panose="020B0604030504040204" pitchFamily="34" charset="0"/>
              </a:rPr>
              <a:t>sigure</a:t>
            </a:r>
            <a:endParaRPr lang="en-US" sz="2200" dirty="0" smtClean="0">
              <a:latin typeface="Verdana" panose="020B0604030504040204" pitchFamily="34" charset="0"/>
              <a:ea typeface="Verdana" panose="020B0604030504040204" pitchFamily="34" charset="0"/>
              <a:cs typeface="Verdana" panose="020B0604030504040204" pitchFamily="34" charset="0"/>
            </a:endParaRPr>
          </a:p>
          <a:p>
            <a:pPr marL="342900" indent="-342900">
              <a:buFont typeface="Arial" pitchFamily="34" charset="0"/>
              <a:buChar char="•"/>
            </a:pPr>
            <a:r>
              <a:rPr lang="ro-RO" sz="2200" dirty="0" smtClean="0">
                <a:latin typeface="Verdana" panose="020B0604030504040204" pitchFamily="34" charset="0"/>
                <a:ea typeface="Verdana" panose="020B0604030504040204" pitchFamily="34" charset="0"/>
                <a:cs typeface="Verdana" panose="020B0604030504040204" pitchFamily="34" charset="0"/>
              </a:rPr>
              <a:t>Autoritățile </a:t>
            </a:r>
            <a:r>
              <a:rPr lang="ro-RO" sz="2200" dirty="0">
                <a:latin typeface="Verdana" panose="020B0604030504040204" pitchFamily="34" charset="0"/>
                <a:ea typeface="Verdana" panose="020B0604030504040204" pitchFamily="34" charset="0"/>
                <a:cs typeface="Verdana" panose="020B0604030504040204" pitchFamily="34" charset="0"/>
              </a:rPr>
              <a:t>identifică și, dacă este necesar, reglementează </a:t>
            </a:r>
            <a:r>
              <a:rPr lang="ro-RO" sz="2200" dirty="0" smtClean="0">
                <a:latin typeface="Verdana" panose="020B0604030504040204" pitchFamily="34" charset="0"/>
                <a:ea typeface="Verdana" panose="020B0604030504040204" pitchFamily="34" charset="0"/>
                <a:cs typeface="Verdana" panose="020B0604030504040204" pitchFamily="34" charset="0"/>
              </a:rPr>
              <a:t>substanțe</a:t>
            </a:r>
            <a:r>
              <a:rPr lang="en-US" sz="2200" dirty="0" smtClean="0">
                <a:latin typeface="Verdana" panose="020B0604030504040204" pitchFamily="34" charset="0"/>
                <a:ea typeface="Verdana" panose="020B0604030504040204" pitchFamily="34" charset="0"/>
                <a:cs typeface="Verdana" panose="020B0604030504040204" pitchFamily="34" charset="0"/>
              </a:rPr>
              <a:t>le</a:t>
            </a:r>
            <a:r>
              <a:rPr lang="ro-RO" sz="2200" dirty="0" smtClean="0">
                <a:latin typeface="Verdana" panose="020B0604030504040204" pitchFamily="34" charset="0"/>
                <a:ea typeface="Verdana" panose="020B0604030504040204" pitchFamily="34" charset="0"/>
                <a:cs typeface="Verdana" panose="020B0604030504040204" pitchFamily="34" charset="0"/>
              </a:rPr>
              <a:t> </a:t>
            </a:r>
            <a:r>
              <a:rPr lang="ro-RO" sz="2200" dirty="0">
                <a:latin typeface="Verdana" panose="020B0604030504040204" pitchFamily="34" charset="0"/>
                <a:ea typeface="Verdana" panose="020B0604030504040204" pitchFamily="34" charset="0"/>
                <a:cs typeface="Verdana" panose="020B0604030504040204" pitchFamily="34" charset="0"/>
              </a:rPr>
              <a:t>care prezintă motive de îngrijorare pentru a se asigura că riscurile asociate cu acestea sunt controlate în mod corespunzător</a:t>
            </a:r>
            <a:endParaRPr lang="en-US" sz="2200" dirty="0">
              <a:latin typeface="Verdana" panose="020B0604030504040204" pitchFamily="34" charset="0"/>
              <a:ea typeface="Verdana" panose="020B0604030504040204" pitchFamily="34" charset="0"/>
              <a:cs typeface="Verdana" panose="020B060403050404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6296" y="4757404"/>
            <a:ext cx="1297212" cy="1685579"/>
          </a:xfrm>
          <a:prstGeom prst="rect">
            <a:avLst/>
          </a:prstGeom>
        </p:spPr>
      </p:pic>
    </p:spTree>
    <p:extLst>
      <p:ext uri="{BB962C8B-B14F-4D97-AF65-F5344CB8AC3E}">
        <p14:creationId xmlns:p14="http://schemas.microsoft.com/office/powerpoint/2010/main" val="1715414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188640"/>
            <a:ext cx="8424936" cy="1470025"/>
          </a:xfrm>
        </p:spPr>
        <p:txBody>
          <a:bodyPr>
            <a:noAutofit/>
          </a:bodyPr>
          <a:lstStyle/>
          <a:p>
            <a:pPr lvl="0"/>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Calea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tipică pentru controlul legal (reglementar)</a:t>
            </a:r>
            <a:endPar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7</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sp>
        <p:nvSpPr>
          <p:cNvPr id="3" name="TextBox 2"/>
          <p:cNvSpPr txBox="1"/>
          <p:nvPr/>
        </p:nvSpPr>
        <p:spPr>
          <a:xfrm>
            <a:off x="683568" y="5445224"/>
            <a:ext cx="7632848" cy="1200329"/>
          </a:xfrm>
          <a:prstGeom prst="rect">
            <a:avLst/>
          </a:prstGeom>
          <a:noFill/>
        </p:spPr>
        <p:txBody>
          <a:bodyPr wrap="square" rtlCol="0">
            <a:spAutoFit/>
          </a:bodyPr>
          <a:lstStyle/>
          <a:p>
            <a:pPr algn="ctr"/>
            <a:r>
              <a:rPr lang="ro-RO" dirty="0" smtClean="0">
                <a:latin typeface="Verdana" panose="020B0604030504040204" pitchFamily="34" charset="0"/>
                <a:ea typeface="Verdana" panose="020B0604030504040204" pitchFamily="34" charset="0"/>
                <a:cs typeface="Verdana" panose="020B0604030504040204" pitchFamily="34" charset="0"/>
              </a:rPr>
              <a:t>Scopul </a:t>
            </a:r>
            <a:r>
              <a:rPr lang="ro-RO" dirty="0">
                <a:latin typeface="Verdana" panose="020B0604030504040204" pitchFamily="34" charset="0"/>
                <a:ea typeface="Verdana" panose="020B0604030504040204" pitchFamily="34" charset="0"/>
                <a:cs typeface="Verdana" panose="020B0604030504040204" pitchFamily="34" charset="0"/>
              </a:rPr>
              <a:t>este de a se asigura că riscurile asociate cu utilizarea substanțelor de interes sunt identificate și controlate corespunzător pentru siguranța sănătății umane și a mediului </a:t>
            </a:r>
            <a:endParaRPr lang="en-US" dirty="0">
              <a:latin typeface="Verdana" panose="020B0604030504040204" pitchFamily="34" charset="0"/>
              <a:ea typeface="Verdana" panose="020B0604030504040204" pitchFamily="34" charset="0"/>
              <a:cs typeface="Verdana" panose="020B0604030504040204" pitchFamily="34" charset="0"/>
            </a:endParaRPr>
          </a:p>
          <a:p>
            <a:pPr algn="ctr"/>
            <a:endParaRPr lang="en-GB" dirty="0" smtClean="0">
              <a:latin typeface="Verdana" panose="020B0604030504040204" pitchFamily="34" charset="0"/>
              <a:ea typeface="Verdana" panose="020B0604030504040204" pitchFamily="34" charset="0"/>
              <a:cs typeface="Verdana" panose="020B0604030504040204" pitchFamily="34" charset="0"/>
            </a:endParaRPr>
          </a:p>
        </p:txBody>
      </p:sp>
      <p:sp>
        <p:nvSpPr>
          <p:cNvPr id="5" name="Right Arrow 4"/>
          <p:cNvSpPr/>
          <p:nvPr/>
        </p:nvSpPr>
        <p:spPr>
          <a:xfrm>
            <a:off x="1331640" y="1412776"/>
            <a:ext cx="6552728" cy="3860556"/>
          </a:xfrm>
          <a:prstGeom prst="rightArrow">
            <a:avLst/>
          </a:prstGeom>
          <a:solidFill>
            <a:srgbClr val="D7EFFA"/>
          </a:solidFill>
          <a:ln>
            <a:solidFill>
              <a:srgbClr val="D7EFF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ounded Rectangle 6"/>
          <p:cNvSpPr/>
          <p:nvPr/>
        </p:nvSpPr>
        <p:spPr>
          <a:xfrm>
            <a:off x="755576" y="2708920"/>
            <a:ext cx="1620000" cy="1080000"/>
          </a:xfrm>
          <a:prstGeom prst="roundRect">
            <a:avLst/>
          </a:prstGeom>
          <a:solidFill>
            <a:srgbClr val="990000"/>
          </a:solidFill>
          <a:ln>
            <a:solidFill>
              <a:srgbClr val="99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ounded Rectangle 7"/>
          <p:cNvSpPr/>
          <p:nvPr/>
        </p:nvSpPr>
        <p:spPr>
          <a:xfrm>
            <a:off x="2699792" y="2708920"/>
            <a:ext cx="1620000" cy="1080000"/>
          </a:xfrm>
          <a:prstGeom prst="roundRect">
            <a:avLst/>
          </a:prstGeom>
          <a:solidFill>
            <a:srgbClr val="008BC8"/>
          </a:solidFill>
          <a:ln>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4644008" y="2726920"/>
            <a:ext cx="1620000" cy="1080000"/>
          </a:xfrm>
          <a:prstGeom prst="roundRect">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ounded Rectangle 9"/>
          <p:cNvSpPr/>
          <p:nvPr/>
        </p:nvSpPr>
        <p:spPr>
          <a:xfrm>
            <a:off x="6588224" y="2726920"/>
            <a:ext cx="1620000" cy="1080000"/>
          </a:xfrm>
          <a:prstGeom prst="roundRect">
            <a:avLst/>
          </a:prstGeom>
          <a:solidFill>
            <a:srgbClr val="0046AD"/>
          </a:solidFill>
          <a:ln>
            <a:solidFill>
              <a:srgbClr val="0046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755576" y="2726728"/>
            <a:ext cx="1656184" cy="830997"/>
          </a:xfrm>
          <a:prstGeom prst="rect">
            <a:avLst/>
          </a:prstGeom>
          <a:noFill/>
        </p:spPr>
        <p:txBody>
          <a:bodyPr wrap="square" rtlCol="0">
            <a:spAutoFit/>
          </a:bodyPr>
          <a:lstStyle/>
          <a:p>
            <a:pPr algn="ctr"/>
            <a:r>
              <a:rPr lang="en-GB" sz="12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1.</a:t>
            </a:r>
            <a:br>
              <a:rPr lang="en-GB" sz="12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br>
            <a:r>
              <a:rPr lang="ro-RO" sz="1200" b="1" dirty="0">
                <a:solidFill>
                  <a:schemeClr val="bg1"/>
                </a:solidFill>
                <a:latin typeface="Verdana" panose="020B0604030504040204" pitchFamily="34" charset="0"/>
                <a:ea typeface="Verdana" panose="020B0604030504040204" pitchFamily="34" charset="0"/>
                <a:cs typeface="Verdana" panose="020B0604030504040204" pitchFamily="34" charset="0"/>
              </a:rPr>
              <a:t>Identificarea </a:t>
            </a:r>
            <a:r>
              <a:rPr lang="ro-RO" sz="1200" b="1" dirty="0" err="1">
                <a:solidFill>
                  <a:schemeClr val="bg1"/>
                </a:solidFill>
                <a:latin typeface="Verdana" panose="020B0604030504040204" pitchFamily="34" charset="0"/>
                <a:ea typeface="Verdana" panose="020B0604030504040204" pitchFamily="34" charset="0"/>
                <a:cs typeface="Verdana" panose="020B0604030504040204" pitchFamily="34" charset="0"/>
              </a:rPr>
              <a:t>SVHC-urilor</a:t>
            </a:r>
            <a:r>
              <a:rPr lang="ro-RO" sz="1200" b="1" dirty="0">
                <a:solidFill>
                  <a:schemeClr val="bg1"/>
                </a:solidFill>
                <a:latin typeface="Verdana" panose="020B0604030504040204" pitchFamily="34" charset="0"/>
                <a:ea typeface="Verdana" panose="020B0604030504040204" pitchFamily="34" charset="0"/>
                <a:cs typeface="Verdana" panose="020B0604030504040204" pitchFamily="34" charset="0"/>
              </a:rPr>
              <a:t> de către autorităţi</a:t>
            </a:r>
            <a:endParaRPr lang="en-US" sz="12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12" name="TextBox 11"/>
          <p:cNvSpPr txBox="1"/>
          <p:nvPr/>
        </p:nvSpPr>
        <p:spPr>
          <a:xfrm>
            <a:off x="2699792" y="2726728"/>
            <a:ext cx="1656184" cy="830997"/>
          </a:xfrm>
          <a:prstGeom prst="rect">
            <a:avLst/>
          </a:prstGeom>
          <a:noFill/>
        </p:spPr>
        <p:txBody>
          <a:bodyPr wrap="square" rtlCol="0">
            <a:spAutoFit/>
          </a:bodyPr>
          <a:lstStyle/>
          <a:p>
            <a:pPr algn="ctr"/>
            <a:r>
              <a:rPr lang="en-GB" sz="1200" b="1" dirty="0">
                <a:solidFill>
                  <a:schemeClr val="bg1"/>
                </a:solidFill>
                <a:latin typeface="Verdana" panose="020B0604030504040204" pitchFamily="34" charset="0"/>
                <a:ea typeface="Verdana" panose="020B0604030504040204" pitchFamily="34" charset="0"/>
                <a:cs typeface="Verdana" panose="020B0604030504040204" pitchFamily="34" charset="0"/>
              </a:rPr>
              <a:t>2</a:t>
            </a:r>
            <a:r>
              <a:rPr lang="en-GB" sz="12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a:t>
            </a:r>
            <a:br>
              <a:rPr lang="en-GB" sz="12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br>
            <a:r>
              <a:rPr lang="ro-RO" sz="1200" b="1" dirty="0">
                <a:solidFill>
                  <a:schemeClr val="bg1"/>
                </a:solidFill>
                <a:latin typeface="Verdana" panose="020B0604030504040204" pitchFamily="34" charset="0"/>
                <a:ea typeface="Verdana" panose="020B0604030504040204" pitchFamily="34" charset="0"/>
                <a:cs typeface="Verdana" panose="020B0604030504040204" pitchFamily="34" charset="0"/>
              </a:rPr>
              <a:t>Decizia de reglementare a </a:t>
            </a:r>
            <a:r>
              <a:rPr lang="ro-RO" sz="1200" b="1" dirty="0" err="1">
                <a:solidFill>
                  <a:schemeClr val="bg1"/>
                </a:solidFill>
                <a:latin typeface="Verdana" panose="020B0604030504040204" pitchFamily="34" charset="0"/>
                <a:ea typeface="Verdana" panose="020B0604030504040204" pitchFamily="34" charset="0"/>
                <a:cs typeface="Verdana" panose="020B0604030504040204" pitchFamily="34" charset="0"/>
              </a:rPr>
              <a:t>SVHC-urilor</a:t>
            </a:r>
            <a:endParaRPr lang="en-US" sz="12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13" name="TextBox 12"/>
          <p:cNvSpPr txBox="1"/>
          <p:nvPr/>
        </p:nvSpPr>
        <p:spPr>
          <a:xfrm>
            <a:off x="4499992" y="2726728"/>
            <a:ext cx="1944216" cy="830997"/>
          </a:xfrm>
          <a:prstGeom prst="rect">
            <a:avLst/>
          </a:prstGeom>
          <a:noFill/>
        </p:spPr>
        <p:txBody>
          <a:bodyPr wrap="square" rtlCol="0">
            <a:spAutoFit/>
          </a:bodyPr>
          <a:lstStyle/>
          <a:p>
            <a:pPr algn="ctr"/>
            <a:r>
              <a:rPr lang="en-GB" sz="12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3.</a:t>
            </a:r>
            <a:br>
              <a:rPr lang="en-GB" sz="12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br>
            <a:r>
              <a:rPr lang="ro-RO" sz="1200" b="1" dirty="0">
                <a:solidFill>
                  <a:schemeClr val="bg1"/>
                </a:solidFill>
                <a:latin typeface="Verdana" panose="020B0604030504040204" pitchFamily="34" charset="0"/>
                <a:ea typeface="Verdana" panose="020B0604030504040204" pitchFamily="34" charset="0"/>
                <a:cs typeface="Verdana" panose="020B0604030504040204" pitchFamily="34" charset="0"/>
              </a:rPr>
              <a:t>Implementarea deciziei de către industrie</a:t>
            </a:r>
            <a:endParaRPr lang="en-US" sz="12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14" name="TextBox 13"/>
          <p:cNvSpPr txBox="1"/>
          <p:nvPr/>
        </p:nvSpPr>
        <p:spPr>
          <a:xfrm>
            <a:off x="6444208" y="2726728"/>
            <a:ext cx="1944216" cy="646331"/>
          </a:xfrm>
          <a:prstGeom prst="rect">
            <a:avLst/>
          </a:prstGeom>
          <a:noFill/>
        </p:spPr>
        <p:txBody>
          <a:bodyPr wrap="square" rtlCol="0">
            <a:spAutoFit/>
          </a:bodyPr>
          <a:lstStyle/>
          <a:p>
            <a:pPr algn="ctr"/>
            <a:r>
              <a:rPr lang="en-GB" sz="1200" b="1" dirty="0">
                <a:solidFill>
                  <a:schemeClr val="bg1"/>
                </a:solidFill>
                <a:latin typeface="Verdana" panose="020B0604030504040204" pitchFamily="34" charset="0"/>
                <a:ea typeface="Verdana" panose="020B0604030504040204" pitchFamily="34" charset="0"/>
                <a:cs typeface="Verdana" panose="020B0604030504040204" pitchFamily="34" charset="0"/>
              </a:rPr>
              <a:t>4</a:t>
            </a:r>
            <a:r>
              <a:rPr lang="en-GB" sz="12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a:t>
            </a:r>
            <a:br>
              <a:rPr lang="en-GB" sz="12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br>
            <a:r>
              <a:rPr lang="ro-RO" sz="1200" b="1" dirty="0">
                <a:solidFill>
                  <a:schemeClr val="bg1"/>
                </a:solidFill>
                <a:latin typeface="Verdana" panose="020B0604030504040204" pitchFamily="34" charset="0"/>
                <a:ea typeface="Verdana" panose="020B0604030504040204" pitchFamily="34" charset="0"/>
                <a:cs typeface="Verdana" panose="020B0604030504040204" pitchFamily="34" charset="0"/>
              </a:rPr>
              <a:t>Punerea în aplicare de către autorităţi</a:t>
            </a:r>
            <a:endParaRPr lang="en-US" sz="12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0370300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230783"/>
            <a:ext cx="8424936" cy="1470025"/>
          </a:xfrm>
        </p:spPr>
        <p:txBody>
          <a:bodyPr>
            <a:noAutofit/>
          </a:bodyPr>
          <a:lstStyle/>
          <a:p>
            <a:pPr lvl="0"/>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Cum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identifică autorităţile o substanţă care prezintă motive de îngrijorare şi decid cum să o abordeze?</a:t>
            </a:r>
            <a:endParaRPr lang="en-US"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a:xfrm>
            <a:off x="6553200" y="6356350"/>
            <a:ext cx="2133600" cy="365125"/>
          </a:xfrm>
        </p:spPr>
        <p:txBody>
          <a:bodyPr/>
          <a:lstStyle/>
          <a:p>
            <a:fld id="{6230B351-A18E-4512-92B8-03A75F39B8B0}" type="slidenum">
              <a:rPr lang="en-GB" sz="1000" smtClean="0">
                <a:latin typeface="Verdana" panose="020B0604030504040204" pitchFamily="34" charset="0"/>
                <a:ea typeface="Verdana" panose="020B0604030504040204" pitchFamily="34" charset="0"/>
                <a:cs typeface="Verdana" panose="020B0604030504040204" pitchFamily="34" charset="0"/>
              </a:rPr>
              <a:t>8</a:t>
            </a:fld>
            <a:endParaRPr lang="en-GB" sz="1000" dirty="0">
              <a:latin typeface="Verdana" panose="020B0604030504040204" pitchFamily="34" charset="0"/>
              <a:ea typeface="Verdana" panose="020B0604030504040204" pitchFamily="34" charset="0"/>
              <a:cs typeface="Verdana" panose="020B0604030504040204" pitchFamily="34" charset="0"/>
            </a:endParaRPr>
          </a:p>
        </p:txBody>
      </p:sp>
      <p:grpSp>
        <p:nvGrpSpPr>
          <p:cNvPr id="7" name="Group 6"/>
          <p:cNvGrpSpPr/>
          <p:nvPr/>
        </p:nvGrpSpPr>
        <p:grpSpPr>
          <a:xfrm>
            <a:off x="395536" y="1746101"/>
            <a:ext cx="8428371" cy="4203179"/>
            <a:chOff x="392101" y="1700808"/>
            <a:chExt cx="8428371" cy="4203179"/>
          </a:xfrm>
        </p:grpSpPr>
        <p:sp>
          <p:nvSpPr>
            <p:cNvPr id="4" name="Rounded Rectangle 3"/>
            <p:cNvSpPr/>
            <p:nvPr/>
          </p:nvSpPr>
          <p:spPr>
            <a:xfrm>
              <a:off x="395536" y="1700808"/>
              <a:ext cx="1659619" cy="913457"/>
            </a:xfrm>
            <a:prstGeom prst="roundRect">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ounded Rectangle 15"/>
            <p:cNvSpPr/>
            <p:nvPr/>
          </p:nvSpPr>
          <p:spPr>
            <a:xfrm>
              <a:off x="539552" y="3453984"/>
              <a:ext cx="1440000" cy="891972"/>
            </a:xfrm>
            <a:prstGeom prst="roundRect">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Diamond 16"/>
            <p:cNvSpPr/>
            <p:nvPr/>
          </p:nvSpPr>
          <p:spPr>
            <a:xfrm>
              <a:off x="2267904" y="3429000"/>
              <a:ext cx="1440000" cy="1008112"/>
            </a:xfrm>
            <a:prstGeom prst="diamond">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ounded Rectangle 17"/>
            <p:cNvSpPr/>
            <p:nvPr/>
          </p:nvSpPr>
          <p:spPr>
            <a:xfrm>
              <a:off x="3982098" y="3313780"/>
              <a:ext cx="1440000" cy="1148316"/>
            </a:xfrm>
            <a:prstGeom prst="roundRect">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9" name="Diamond 18"/>
            <p:cNvSpPr/>
            <p:nvPr/>
          </p:nvSpPr>
          <p:spPr>
            <a:xfrm>
              <a:off x="5642502" y="3453984"/>
              <a:ext cx="1440000" cy="1008000"/>
            </a:xfrm>
            <a:prstGeom prst="diamond">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ounded Rectangle 25"/>
            <p:cNvSpPr/>
            <p:nvPr/>
          </p:nvSpPr>
          <p:spPr>
            <a:xfrm>
              <a:off x="7380472" y="3575762"/>
              <a:ext cx="1440000" cy="742318"/>
            </a:xfrm>
            <a:prstGeom prst="roundRect">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Flowchart: Alternate Process 26"/>
            <p:cNvSpPr/>
            <p:nvPr/>
          </p:nvSpPr>
          <p:spPr>
            <a:xfrm>
              <a:off x="2267744" y="4867429"/>
              <a:ext cx="1440000" cy="672172"/>
            </a:xfrm>
            <a:prstGeom prst="flowChartAlternateProcess">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Flowchart: Alternate Process 27"/>
            <p:cNvSpPr/>
            <p:nvPr/>
          </p:nvSpPr>
          <p:spPr>
            <a:xfrm>
              <a:off x="3854817" y="4869160"/>
              <a:ext cx="1581119" cy="1034827"/>
            </a:xfrm>
            <a:prstGeom prst="flowChartAlternateProcess">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Flowchart: Alternate Process 28"/>
            <p:cNvSpPr/>
            <p:nvPr/>
          </p:nvSpPr>
          <p:spPr>
            <a:xfrm>
              <a:off x="5652120" y="4867429"/>
              <a:ext cx="1440000" cy="792088"/>
            </a:xfrm>
            <a:prstGeom prst="flowChartAlternateProcess">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Flowchart: Alternate Process 29"/>
            <p:cNvSpPr/>
            <p:nvPr/>
          </p:nvSpPr>
          <p:spPr>
            <a:xfrm>
              <a:off x="5642358" y="2060848"/>
              <a:ext cx="1440000" cy="1008112"/>
            </a:xfrm>
            <a:prstGeom prst="flowChartAlternateProcess">
              <a:avLst/>
            </a:prstGeom>
            <a:solidFill>
              <a:schemeClr val="bg1"/>
            </a:solidFill>
            <a:ln w="38100">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TextBox 42"/>
            <p:cNvSpPr txBox="1"/>
            <p:nvPr/>
          </p:nvSpPr>
          <p:spPr>
            <a:xfrm>
              <a:off x="392101" y="1772816"/>
              <a:ext cx="1659619" cy="769441"/>
            </a:xfrm>
            <a:prstGeom prst="rect">
              <a:avLst/>
            </a:prstGeom>
            <a:noFill/>
          </p:spPr>
          <p:txBody>
            <a:bodyPr wrap="square" rtlCol="0">
              <a:spAutoFit/>
            </a:bodyPr>
            <a:lstStyle/>
            <a:p>
              <a:pPr algn="ctr"/>
              <a:r>
                <a:rPr lang="ro-RO"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Informaţii</a:t>
              </a:r>
              <a:r>
                <a:rPr lang="en-US"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 </a:t>
              </a:r>
              <a:r>
                <a:rPr lang="ro-RO"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din </a:t>
              </a:r>
              <a:r>
                <a:rPr lang="ro-RO" sz="1100" b="1" dirty="0">
                  <a:solidFill>
                    <a:srgbClr val="008BC8"/>
                  </a:solidFill>
                  <a:latin typeface="Verdana" panose="020B0604030504040204" pitchFamily="34" charset="0"/>
                  <a:ea typeface="Verdana" panose="020B0604030504040204" pitchFamily="34" charset="0"/>
                  <a:cs typeface="Verdana" panose="020B0604030504040204" pitchFamily="34" charset="0"/>
                </a:rPr>
                <a:t>înregistrarea substanţei şi </a:t>
              </a:r>
              <a:r>
                <a:rPr lang="en-US"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din </a:t>
              </a:r>
              <a:r>
                <a:rPr lang="ro-RO"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alte </a:t>
              </a:r>
              <a:r>
                <a:rPr lang="ro-RO" sz="1100" b="1" dirty="0">
                  <a:solidFill>
                    <a:srgbClr val="008BC8"/>
                  </a:solidFill>
                  <a:latin typeface="Verdana" panose="020B0604030504040204" pitchFamily="34" charset="0"/>
                  <a:ea typeface="Verdana" panose="020B0604030504040204" pitchFamily="34" charset="0"/>
                  <a:cs typeface="Verdana" panose="020B0604030504040204" pitchFamily="34" charset="0"/>
                </a:rPr>
                <a:t>baze de date</a:t>
              </a:r>
              <a:endParaRPr lang="en-US"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44" name="TextBox 43"/>
            <p:cNvSpPr txBox="1"/>
            <p:nvPr/>
          </p:nvSpPr>
          <p:spPr>
            <a:xfrm>
              <a:off x="539552" y="3525992"/>
              <a:ext cx="1440000" cy="769441"/>
            </a:xfrm>
            <a:prstGeom prst="rect">
              <a:avLst/>
            </a:prstGeom>
            <a:noFill/>
          </p:spPr>
          <p:txBody>
            <a:bodyPr wrap="square" rtlCol="0">
              <a:spAutoFit/>
            </a:bodyPr>
            <a:lstStyle/>
            <a:p>
              <a:pPr algn="ctr"/>
              <a:r>
                <a:rPr lang="en-US" sz="1100" b="1" dirty="0" err="1" smtClean="0">
                  <a:solidFill>
                    <a:srgbClr val="008BC8"/>
                  </a:solidFill>
                  <a:latin typeface="Verdana" panose="020B0604030504040204" pitchFamily="34" charset="0"/>
                  <a:ea typeface="Verdana" panose="020B0604030504040204" pitchFamily="34" charset="0"/>
                  <a:cs typeface="Verdana" panose="020B0604030504040204" pitchFamily="34" charset="0"/>
                </a:rPr>
                <a:t>Identificarea</a:t>
              </a:r>
              <a:r>
                <a:rPr lang="en-US"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 </a:t>
              </a:r>
              <a:r>
                <a:rPr lang="ro-RO"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activităţilor </a:t>
              </a:r>
              <a:r>
                <a:rPr lang="ro-RO" sz="1100" b="1" dirty="0">
                  <a:solidFill>
                    <a:srgbClr val="008BC8"/>
                  </a:solidFill>
                  <a:latin typeface="Verdana" panose="020B0604030504040204" pitchFamily="34" charset="0"/>
                  <a:ea typeface="Verdana" panose="020B0604030504040204" pitchFamily="34" charset="0"/>
                  <a:cs typeface="Verdana" panose="020B0604030504040204" pitchFamily="34" charset="0"/>
                </a:rPr>
                <a:t>cu potenţial de îngrijorare</a:t>
              </a:r>
              <a:endParaRPr lang="en-US"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45" name="TextBox 44"/>
            <p:cNvSpPr txBox="1"/>
            <p:nvPr/>
          </p:nvSpPr>
          <p:spPr>
            <a:xfrm>
              <a:off x="2351500" y="3718193"/>
              <a:ext cx="1288633" cy="430887"/>
            </a:xfrm>
            <a:prstGeom prst="rect">
              <a:avLst/>
            </a:prstGeom>
            <a:noFill/>
          </p:spPr>
          <p:txBody>
            <a:bodyPr wrap="square" rtlCol="0">
              <a:spAutoFit/>
            </a:bodyPr>
            <a:lstStyle/>
            <a:p>
              <a:pPr algn="ctr"/>
              <a:r>
                <a:rPr lang="ro-RO"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Există </a:t>
              </a:r>
              <a:r>
                <a:rPr lang="ro-RO" sz="1100" b="1" dirty="0">
                  <a:solidFill>
                    <a:srgbClr val="008BC8"/>
                  </a:solidFill>
                  <a:latin typeface="Verdana" panose="020B0604030504040204" pitchFamily="34" charset="0"/>
                  <a:ea typeface="Verdana" panose="020B0604030504040204" pitchFamily="34" charset="0"/>
                  <a:cs typeface="Verdana" panose="020B0604030504040204" pitchFamily="34" charset="0"/>
                </a:rPr>
                <a:t>o îngrijorare</a:t>
              </a:r>
              <a:endParaRPr lang="en-GB"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46" name="TextBox 45"/>
            <p:cNvSpPr txBox="1"/>
            <p:nvPr/>
          </p:nvSpPr>
          <p:spPr>
            <a:xfrm>
              <a:off x="3982098" y="3326224"/>
              <a:ext cx="1372227" cy="1107996"/>
            </a:xfrm>
            <a:prstGeom prst="rect">
              <a:avLst/>
            </a:prstGeom>
            <a:noFill/>
          </p:spPr>
          <p:txBody>
            <a:bodyPr wrap="square" rtlCol="0">
              <a:spAutoFit/>
            </a:bodyPr>
            <a:lstStyle/>
            <a:p>
              <a:pPr algn="ctr"/>
              <a:r>
                <a:rPr lang="en-US" sz="1100" b="1" dirty="0" err="1">
                  <a:solidFill>
                    <a:srgbClr val="008BC8"/>
                  </a:solidFill>
                  <a:latin typeface="Verdana" panose="020B0604030504040204" pitchFamily="34" charset="0"/>
                  <a:ea typeface="Verdana" panose="020B0604030504040204" pitchFamily="34" charset="0"/>
                  <a:cs typeface="Verdana" panose="020B0604030504040204" pitchFamily="34" charset="0"/>
                </a:rPr>
                <a:t>Analiza</a:t>
              </a:r>
              <a:r>
                <a:rPr lang="en-US" sz="1100" b="1" dirty="0">
                  <a:solidFill>
                    <a:srgbClr val="008BC8"/>
                  </a:solidFill>
                  <a:latin typeface="Verdana" panose="020B0604030504040204" pitchFamily="34" charset="0"/>
                  <a:ea typeface="Verdana" panose="020B0604030504040204" pitchFamily="34" charset="0"/>
                  <a:cs typeface="Verdana" panose="020B0604030504040204" pitchFamily="34" charset="0"/>
                </a:rPr>
                <a:t> </a:t>
              </a:r>
              <a:r>
                <a:rPr lang="en-US" sz="1100" b="1" dirty="0" err="1">
                  <a:solidFill>
                    <a:srgbClr val="008BC8"/>
                  </a:solidFill>
                  <a:latin typeface="Verdana" panose="020B0604030504040204" pitchFamily="34" charset="0"/>
                  <a:ea typeface="Verdana" panose="020B0604030504040204" pitchFamily="34" charset="0"/>
                  <a:cs typeface="Verdana" panose="020B0604030504040204" pitchFamily="34" charset="0"/>
                </a:rPr>
                <a:t>opţiunilor</a:t>
              </a:r>
              <a:r>
                <a:rPr lang="en-US" sz="1100" b="1" dirty="0">
                  <a:solidFill>
                    <a:srgbClr val="008BC8"/>
                  </a:solidFill>
                  <a:latin typeface="Verdana" panose="020B0604030504040204" pitchFamily="34" charset="0"/>
                  <a:ea typeface="Verdana" panose="020B0604030504040204" pitchFamily="34" charset="0"/>
                  <a:cs typeface="Verdana" panose="020B0604030504040204" pitchFamily="34" charset="0"/>
                </a:rPr>
                <a:t> de </a:t>
              </a:r>
              <a:r>
                <a:rPr lang="en-US" sz="1100" b="1" dirty="0" err="1">
                  <a:solidFill>
                    <a:srgbClr val="008BC8"/>
                  </a:solidFill>
                  <a:latin typeface="Verdana" panose="020B0604030504040204" pitchFamily="34" charset="0"/>
                  <a:ea typeface="Verdana" panose="020B0604030504040204" pitchFamily="34" charset="0"/>
                  <a:cs typeface="Verdana" panose="020B0604030504040204" pitchFamily="34" charset="0"/>
                </a:rPr>
                <a:t>gestionare</a:t>
              </a:r>
              <a:r>
                <a:rPr lang="en-US" sz="1100" b="1" dirty="0">
                  <a:solidFill>
                    <a:srgbClr val="008BC8"/>
                  </a:solidFill>
                  <a:latin typeface="Verdana" panose="020B0604030504040204" pitchFamily="34" charset="0"/>
                  <a:ea typeface="Verdana" panose="020B0604030504040204" pitchFamily="34" charset="0"/>
                  <a:cs typeface="Verdana" panose="020B0604030504040204" pitchFamily="34" charset="0"/>
                </a:rPr>
                <a:t> a </a:t>
              </a:r>
              <a:r>
                <a:rPr lang="en-US" sz="1100" b="1" dirty="0" err="1">
                  <a:solidFill>
                    <a:srgbClr val="008BC8"/>
                  </a:solidFill>
                  <a:latin typeface="Verdana" panose="020B0604030504040204" pitchFamily="34" charset="0"/>
                  <a:ea typeface="Verdana" panose="020B0604030504040204" pitchFamily="34" charset="0"/>
                  <a:cs typeface="Verdana" panose="020B0604030504040204" pitchFamily="34" charset="0"/>
                </a:rPr>
                <a:t>riscului</a:t>
              </a:r>
              <a:r>
                <a:rPr lang="en-US" sz="1100" b="1" dirty="0">
                  <a:solidFill>
                    <a:srgbClr val="008BC8"/>
                  </a:solidFill>
                  <a:latin typeface="Verdana" panose="020B0604030504040204" pitchFamily="34" charset="0"/>
                  <a:ea typeface="Verdana" panose="020B0604030504040204" pitchFamily="34" charset="0"/>
                  <a:cs typeface="Verdana" panose="020B0604030504040204" pitchFamily="34" charset="0"/>
                </a:rPr>
                <a:t> </a:t>
              </a:r>
              <a:r>
                <a:rPr lang="en-US" sz="1100" b="1" dirty="0" err="1">
                  <a:solidFill>
                    <a:srgbClr val="008BC8"/>
                  </a:solidFill>
                  <a:latin typeface="Verdana" panose="020B0604030504040204" pitchFamily="34" charset="0"/>
                  <a:ea typeface="Verdana" panose="020B0604030504040204" pitchFamily="34" charset="0"/>
                  <a:cs typeface="Verdana" panose="020B0604030504040204" pitchFamily="34" charset="0"/>
                </a:rPr>
                <a:t>sau</a:t>
              </a:r>
              <a:r>
                <a:rPr lang="en-US" sz="1100" b="1" dirty="0">
                  <a:solidFill>
                    <a:srgbClr val="008BC8"/>
                  </a:solidFill>
                  <a:latin typeface="Verdana" panose="020B0604030504040204" pitchFamily="34" charset="0"/>
                  <a:ea typeface="Verdana" panose="020B0604030504040204" pitchFamily="34" charset="0"/>
                  <a:cs typeface="Verdana" panose="020B0604030504040204" pitchFamily="34" charset="0"/>
                </a:rPr>
                <a:t> </a:t>
              </a:r>
              <a:r>
                <a:rPr lang="en-US" sz="1100" b="1" dirty="0" err="1">
                  <a:solidFill>
                    <a:srgbClr val="008BC8"/>
                  </a:solidFill>
                  <a:latin typeface="Verdana" panose="020B0604030504040204" pitchFamily="34" charset="0"/>
                  <a:ea typeface="Verdana" panose="020B0604030504040204" pitchFamily="34" charset="0"/>
                  <a:cs typeface="Verdana" panose="020B0604030504040204" pitchFamily="34" charset="0"/>
                </a:rPr>
                <a:t>similare</a:t>
              </a:r>
              <a:endParaRPr lang="en-US"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a:p>
              <a:pPr algn="ctr"/>
              <a:r>
                <a:rPr lang="en-GB" sz="1100" b="1" dirty="0">
                  <a:solidFill>
                    <a:srgbClr val="008BC8"/>
                  </a:solidFill>
                  <a:latin typeface="Verdana" panose="020B0604030504040204" pitchFamily="34" charset="0"/>
                  <a:ea typeface="Verdana" panose="020B0604030504040204" pitchFamily="34" charset="0"/>
                  <a:cs typeface="Verdana" panose="020B0604030504040204" pitchFamily="34" charset="0"/>
                </a:rPr>
                <a:t> </a:t>
              </a:r>
            </a:p>
          </p:txBody>
        </p:sp>
        <p:sp>
          <p:nvSpPr>
            <p:cNvPr id="47" name="TextBox 46"/>
            <p:cNvSpPr txBox="1"/>
            <p:nvPr/>
          </p:nvSpPr>
          <p:spPr>
            <a:xfrm>
              <a:off x="5724128" y="3838372"/>
              <a:ext cx="1300220" cy="261610"/>
            </a:xfrm>
            <a:prstGeom prst="rect">
              <a:avLst/>
            </a:prstGeom>
            <a:noFill/>
          </p:spPr>
          <p:txBody>
            <a:bodyPr wrap="square" rtlCol="0">
              <a:spAutoFit/>
            </a:bodyPr>
            <a:lstStyle/>
            <a:p>
              <a:pPr algn="ctr"/>
              <a:r>
                <a:rPr lang="vi-VN"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Ce </a:t>
              </a:r>
              <a:r>
                <a:rPr lang="vi-VN" sz="1100" b="1" dirty="0">
                  <a:solidFill>
                    <a:srgbClr val="008BC8"/>
                  </a:solidFill>
                  <a:latin typeface="Verdana" panose="020B0604030504040204" pitchFamily="34" charset="0"/>
                  <a:ea typeface="Verdana" panose="020B0604030504040204" pitchFamily="34" charset="0"/>
                  <a:cs typeface="Verdana" panose="020B0604030504040204" pitchFamily="34" charset="0"/>
                </a:rPr>
                <a:t>să faceţi?</a:t>
              </a:r>
              <a:r>
                <a:rPr lang="en-GB"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 </a:t>
              </a:r>
              <a:endParaRPr lang="en-GB"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48" name="TextBox 47"/>
            <p:cNvSpPr txBox="1"/>
            <p:nvPr/>
          </p:nvSpPr>
          <p:spPr>
            <a:xfrm>
              <a:off x="2263668" y="4891529"/>
              <a:ext cx="1444236" cy="769441"/>
            </a:xfrm>
            <a:prstGeom prst="rect">
              <a:avLst/>
            </a:prstGeom>
            <a:noFill/>
          </p:spPr>
          <p:txBody>
            <a:bodyPr wrap="square" rtlCol="0">
              <a:spAutoFit/>
            </a:bodyPr>
            <a:lstStyle/>
            <a:p>
              <a:pPr algn="ctr"/>
              <a:r>
                <a:rPr lang="ro-RO" sz="1100" b="1" dirty="0" err="1" smtClean="0">
                  <a:solidFill>
                    <a:srgbClr val="008BC8"/>
                  </a:solidFill>
                  <a:latin typeface="Verdana" panose="020B0604030504040204" pitchFamily="34" charset="0"/>
                  <a:ea typeface="Verdana" panose="020B0604030504040204" pitchFamily="34" charset="0"/>
                  <a:cs typeface="Verdana" panose="020B0604030504040204" pitchFamily="34" charset="0"/>
                </a:rPr>
                <a:t>Nicio</a:t>
              </a:r>
              <a:r>
                <a:rPr lang="ro-RO"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 </a:t>
              </a:r>
              <a:r>
                <a:rPr lang="ro-RO" sz="1100" b="1" dirty="0">
                  <a:solidFill>
                    <a:srgbClr val="008BC8"/>
                  </a:solidFill>
                  <a:latin typeface="Verdana" panose="020B0604030504040204" pitchFamily="34" charset="0"/>
                  <a:ea typeface="Verdana" panose="020B0604030504040204" pitchFamily="34" charset="0"/>
                  <a:cs typeface="Verdana" panose="020B0604030504040204" pitchFamily="34" charset="0"/>
                </a:rPr>
                <a:t>o altă acţiune în acest </a:t>
              </a:r>
              <a:r>
                <a:rPr lang="ro-RO"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moment</a:t>
              </a:r>
              <a:endParaRPr lang="en-US"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endParaRPr>
            </a:p>
            <a:p>
              <a:pPr algn="ctr"/>
              <a:r>
                <a:rPr lang="en-GB"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 </a:t>
              </a:r>
              <a:endParaRPr lang="en-GB"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49" name="TextBox 48"/>
            <p:cNvSpPr txBox="1"/>
            <p:nvPr/>
          </p:nvSpPr>
          <p:spPr>
            <a:xfrm>
              <a:off x="5652120" y="4939437"/>
              <a:ext cx="1440000" cy="600164"/>
            </a:xfrm>
            <a:prstGeom prst="rect">
              <a:avLst/>
            </a:prstGeom>
            <a:noFill/>
          </p:spPr>
          <p:txBody>
            <a:bodyPr wrap="square" rtlCol="0">
              <a:spAutoFit/>
            </a:bodyPr>
            <a:lstStyle/>
            <a:p>
              <a:pPr algn="ctr"/>
              <a:r>
                <a:rPr lang="vi-VN"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Nicio </a:t>
              </a:r>
              <a:r>
                <a:rPr lang="vi-VN" sz="1100" b="1" dirty="0">
                  <a:solidFill>
                    <a:srgbClr val="008BC8"/>
                  </a:solidFill>
                  <a:latin typeface="Verdana" panose="020B0604030504040204" pitchFamily="34" charset="0"/>
                  <a:ea typeface="Verdana" panose="020B0604030504040204" pitchFamily="34" charset="0"/>
                  <a:cs typeface="Verdana" panose="020B0604030504040204" pitchFamily="34" charset="0"/>
                </a:rPr>
                <a:t>o altă acţiune în acest </a:t>
              </a:r>
              <a:r>
                <a:rPr lang="vi-VN"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moment</a:t>
              </a:r>
              <a:endParaRPr lang="en-GB"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50" name="TextBox 49"/>
            <p:cNvSpPr txBox="1"/>
            <p:nvPr/>
          </p:nvSpPr>
          <p:spPr>
            <a:xfrm>
              <a:off x="3782252" y="4875798"/>
              <a:ext cx="1725295" cy="938719"/>
            </a:xfrm>
            <a:prstGeom prst="rect">
              <a:avLst/>
            </a:prstGeom>
            <a:noFill/>
          </p:spPr>
          <p:txBody>
            <a:bodyPr wrap="square" rtlCol="0">
              <a:spAutoFit/>
            </a:bodyPr>
            <a:lstStyle/>
            <a:p>
              <a:pPr algn="ctr"/>
              <a:r>
                <a:rPr lang="vi-VN"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Publicarea </a:t>
              </a:r>
              <a:r>
                <a:rPr lang="vi-VN" sz="1100" b="1" dirty="0">
                  <a:solidFill>
                    <a:srgbClr val="008BC8"/>
                  </a:solidFill>
                  <a:latin typeface="Verdana" panose="020B0604030504040204" pitchFamily="34" charset="0"/>
                  <a:ea typeface="Verdana" panose="020B0604030504040204" pitchFamily="34" charset="0"/>
                  <a:cs typeface="Verdana" panose="020B0604030504040204" pitchFamily="34" charset="0"/>
                </a:rPr>
                <a:t>în Instrumentul </a:t>
              </a:r>
              <a:r>
                <a:rPr lang="vi-VN"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pen</a:t>
              </a:r>
              <a:r>
                <a:rPr lang="en-US"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a:t>
              </a:r>
              <a:r>
                <a:rPr lang="vi-VN"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tru coordonarea activităţilor </a:t>
              </a:r>
              <a:r>
                <a:rPr lang="vi-VN" sz="1100" b="1" dirty="0">
                  <a:solidFill>
                    <a:srgbClr val="008BC8"/>
                  </a:solidFill>
                  <a:latin typeface="Verdana" panose="020B0604030504040204" pitchFamily="34" charset="0"/>
                  <a:ea typeface="Verdana" panose="020B0604030504040204" pitchFamily="34" charset="0"/>
                  <a:cs typeface="Verdana" panose="020B0604030504040204" pitchFamily="34" charset="0"/>
                </a:rPr>
                <a:t>publice (</a:t>
              </a:r>
              <a:r>
                <a:rPr lang="vi-VN"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PACT)</a:t>
              </a:r>
              <a:endParaRPr lang="en-GB"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51" name="TextBox 50"/>
            <p:cNvSpPr txBox="1"/>
            <p:nvPr/>
          </p:nvSpPr>
          <p:spPr>
            <a:xfrm>
              <a:off x="5565309" y="2055355"/>
              <a:ext cx="1594098" cy="938719"/>
            </a:xfrm>
            <a:prstGeom prst="rect">
              <a:avLst/>
            </a:prstGeom>
            <a:noFill/>
          </p:spPr>
          <p:txBody>
            <a:bodyPr wrap="square" rtlCol="0">
              <a:spAutoFit/>
            </a:bodyPr>
            <a:lstStyle/>
            <a:p>
              <a:pPr algn="ctr"/>
              <a:r>
                <a:rPr lang="vi-VN"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Abordarea </a:t>
              </a:r>
              <a:r>
                <a:rPr lang="vi-VN" sz="1100" b="1" dirty="0">
                  <a:solidFill>
                    <a:srgbClr val="008BC8"/>
                  </a:solidFill>
                  <a:latin typeface="Verdana" panose="020B0604030504040204" pitchFamily="34" charset="0"/>
                  <a:ea typeface="Verdana" panose="020B0604030504040204" pitchFamily="34" charset="0"/>
                  <a:cs typeface="Verdana" panose="020B0604030504040204" pitchFamily="34" charset="0"/>
                </a:rPr>
                <a:t>îngrijorării prin intermediul </a:t>
              </a:r>
              <a:r>
                <a:rPr lang="vi-VN"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legislaţiei</a:t>
              </a:r>
              <a:r>
                <a:rPr lang="en-US"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a:t>
              </a:r>
              <a:r>
                <a:rPr lang="vi-VN"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 </a:t>
              </a:r>
              <a:r>
                <a:rPr lang="vi-VN" sz="1100" b="1" dirty="0">
                  <a:solidFill>
                    <a:srgbClr val="008BC8"/>
                  </a:solidFill>
                  <a:latin typeface="Verdana" panose="020B0604030504040204" pitchFamily="34" charset="0"/>
                  <a:ea typeface="Verdana" panose="020B0604030504040204" pitchFamily="34" charset="0"/>
                  <a:cs typeface="Verdana" panose="020B0604030504040204" pitchFamily="34" charset="0"/>
                </a:rPr>
                <a:t>alta decât </a:t>
              </a:r>
              <a:r>
                <a:rPr lang="vi-VN"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REACH/CLP</a:t>
              </a:r>
              <a:endParaRPr lang="en-GB"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52" name="TextBox 51"/>
            <p:cNvSpPr txBox="1"/>
            <p:nvPr/>
          </p:nvSpPr>
          <p:spPr>
            <a:xfrm>
              <a:off x="7358106" y="3583929"/>
              <a:ext cx="1462366" cy="769441"/>
            </a:xfrm>
            <a:prstGeom prst="rect">
              <a:avLst/>
            </a:prstGeom>
            <a:noFill/>
          </p:spPr>
          <p:txBody>
            <a:bodyPr wrap="square" rtlCol="0">
              <a:spAutoFit/>
            </a:bodyPr>
            <a:lstStyle/>
            <a:p>
              <a:pPr algn="ctr"/>
              <a:r>
                <a:rPr lang="vi-VN"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Abordarea îngrijorării </a:t>
              </a:r>
              <a:r>
                <a:rPr lang="vi-VN" sz="1100" b="1" dirty="0">
                  <a:solidFill>
                    <a:srgbClr val="008BC8"/>
                  </a:solidFill>
                  <a:latin typeface="Verdana" panose="020B0604030504040204" pitchFamily="34" charset="0"/>
                  <a:ea typeface="Verdana" panose="020B0604030504040204" pitchFamily="34" charset="0"/>
                  <a:cs typeface="Verdana" panose="020B0604030504040204" pitchFamily="34" charset="0"/>
                </a:rPr>
                <a:t>prin intermediul </a:t>
              </a:r>
              <a:r>
                <a:rPr lang="vi-VN" sz="1100" b="1" dirty="0" smtClean="0">
                  <a:solidFill>
                    <a:srgbClr val="008BC8"/>
                  </a:solidFill>
                  <a:latin typeface="Verdana" panose="020B0604030504040204" pitchFamily="34" charset="0"/>
                  <a:ea typeface="Verdana" panose="020B0604030504040204" pitchFamily="34" charset="0"/>
                  <a:cs typeface="Verdana" panose="020B0604030504040204" pitchFamily="34" charset="0"/>
                </a:rPr>
                <a:t>REACH/CLP</a:t>
              </a:r>
              <a:endParaRPr lang="en-GB" sz="1100" b="1" dirty="0">
                <a:solidFill>
                  <a:srgbClr val="008BC8"/>
                </a:solidFill>
                <a:latin typeface="Verdana" panose="020B0604030504040204" pitchFamily="34" charset="0"/>
                <a:ea typeface="Verdana" panose="020B0604030504040204" pitchFamily="34" charset="0"/>
                <a:cs typeface="Verdana" panose="020B0604030504040204" pitchFamily="34" charset="0"/>
              </a:endParaRPr>
            </a:p>
          </p:txBody>
        </p:sp>
        <p:sp>
          <p:nvSpPr>
            <p:cNvPr id="5" name="Chevron 4"/>
            <p:cNvSpPr/>
            <p:nvPr/>
          </p:nvSpPr>
          <p:spPr>
            <a:xfrm rot="5400000">
              <a:off x="993665" y="2780928"/>
              <a:ext cx="553999" cy="553999"/>
            </a:xfrm>
            <a:prstGeom prst="chevron">
              <a:avLst/>
            </a:prstGeom>
            <a:solidFill>
              <a:srgbClr val="008BC8"/>
            </a:solidFill>
            <a:ln>
              <a:solidFill>
                <a:srgbClr val="008B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8" name="Right Arrow 7"/>
            <p:cNvSpPr/>
            <p:nvPr/>
          </p:nvSpPr>
          <p:spPr>
            <a:xfrm>
              <a:off x="1907704" y="3780336"/>
              <a:ext cx="432048" cy="288336"/>
            </a:xfrm>
            <a:prstGeom prst="rightArrow">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ight Arrow 37"/>
            <p:cNvSpPr/>
            <p:nvPr/>
          </p:nvSpPr>
          <p:spPr>
            <a:xfrm>
              <a:off x="5364088" y="3802753"/>
              <a:ext cx="432048" cy="288336"/>
            </a:xfrm>
            <a:prstGeom prst="rightArrow">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ight Arrow 38"/>
            <p:cNvSpPr/>
            <p:nvPr/>
          </p:nvSpPr>
          <p:spPr>
            <a:xfrm>
              <a:off x="7020432" y="3813816"/>
              <a:ext cx="432048" cy="288336"/>
            </a:xfrm>
            <a:prstGeom prst="rightArrow">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ight Arrow 39"/>
            <p:cNvSpPr/>
            <p:nvPr/>
          </p:nvSpPr>
          <p:spPr>
            <a:xfrm rot="16200000">
              <a:off x="6156024" y="3140817"/>
              <a:ext cx="432048" cy="288336"/>
            </a:xfrm>
            <a:prstGeom prst="rightArrow">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ight Arrow 40"/>
            <p:cNvSpPr/>
            <p:nvPr/>
          </p:nvSpPr>
          <p:spPr>
            <a:xfrm rot="5400000">
              <a:off x="6152251" y="4506334"/>
              <a:ext cx="432048" cy="288336"/>
            </a:xfrm>
            <a:prstGeom prst="rightArrow">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ight Arrow 41"/>
            <p:cNvSpPr/>
            <p:nvPr/>
          </p:nvSpPr>
          <p:spPr>
            <a:xfrm rot="5400000">
              <a:off x="4499840" y="4508968"/>
              <a:ext cx="432048" cy="288336"/>
            </a:xfrm>
            <a:prstGeom prst="rightArrow">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ight Arrow 33"/>
            <p:cNvSpPr/>
            <p:nvPr/>
          </p:nvSpPr>
          <p:spPr>
            <a:xfrm>
              <a:off x="3635896" y="3789040"/>
              <a:ext cx="432048" cy="288336"/>
            </a:xfrm>
            <a:prstGeom prst="rightArrow">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3569682" y="3810097"/>
              <a:ext cx="570270" cy="246221"/>
            </a:xfrm>
            <a:prstGeom prst="rect">
              <a:avLst/>
            </a:prstGeom>
            <a:noFill/>
          </p:spPr>
          <p:txBody>
            <a:bodyPr wrap="square" rtlCol="0">
              <a:spAutoFit/>
            </a:bodyPr>
            <a:lstStyle/>
            <a:p>
              <a:pPr algn="ctr"/>
              <a:r>
                <a:rPr lang="en-GB" sz="1000" b="1" dirty="0" smtClean="0">
                  <a:latin typeface="Verdana" panose="020B0604030504040204" pitchFamily="34" charset="0"/>
                  <a:ea typeface="Verdana" panose="020B0604030504040204" pitchFamily="34" charset="0"/>
                  <a:cs typeface="Verdana" panose="020B0604030504040204" pitchFamily="34" charset="0"/>
                </a:rPr>
                <a:t>DA</a:t>
              </a:r>
              <a:endParaRPr lang="en-GB" sz="1000" b="1" dirty="0">
                <a:latin typeface="Verdana" panose="020B0604030504040204" pitchFamily="34" charset="0"/>
                <a:ea typeface="Verdana" panose="020B0604030504040204" pitchFamily="34" charset="0"/>
                <a:cs typeface="Verdana" panose="020B0604030504040204" pitchFamily="34" charset="0"/>
              </a:endParaRPr>
            </a:p>
          </p:txBody>
        </p:sp>
        <p:sp>
          <p:nvSpPr>
            <p:cNvPr id="35" name="Right Arrow 34"/>
            <p:cNvSpPr/>
            <p:nvPr/>
          </p:nvSpPr>
          <p:spPr>
            <a:xfrm rot="5400000">
              <a:off x="2774697" y="4508968"/>
              <a:ext cx="432048" cy="288336"/>
            </a:xfrm>
            <a:prstGeom prst="rightArrow">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TextBox 36"/>
            <p:cNvSpPr txBox="1"/>
            <p:nvPr/>
          </p:nvSpPr>
          <p:spPr>
            <a:xfrm>
              <a:off x="2705586" y="4406915"/>
              <a:ext cx="570270" cy="246221"/>
            </a:xfrm>
            <a:prstGeom prst="rect">
              <a:avLst/>
            </a:prstGeom>
            <a:noFill/>
          </p:spPr>
          <p:txBody>
            <a:bodyPr wrap="square" rtlCol="0">
              <a:spAutoFit/>
            </a:bodyPr>
            <a:lstStyle/>
            <a:p>
              <a:pPr algn="ctr"/>
              <a:r>
                <a:rPr lang="en-GB" sz="1000" b="1" dirty="0" smtClean="0">
                  <a:latin typeface="Verdana" panose="020B0604030504040204" pitchFamily="34" charset="0"/>
                  <a:ea typeface="Verdana" panose="020B0604030504040204" pitchFamily="34" charset="0"/>
                  <a:cs typeface="Verdana" panose="020B0604030504040204" pitchFamily="34" charset="0"/>
                </a:rPr>
                <a:t>NU</a:t>
              </a:r>
              <a:endParaRPr lang="en-GB" sz="1000" b="1" dirty="0">
                <a:latin typeface="Verdana" panose="020B0604030504040204" pitchFamily="34" charset="0"/>
                <a:ea typeface="Verdana" panose="020B0604030504040204" pitchFamily="34" charset="0"/>
                <a:cs typeface="Verdana" panose="020B0604030504040204" pitchFamily="34" charset="0"/>
              </a:endParaRPr>
            </a:p>
          </p:txBody>
        </p:sp>
      </p:grpSp>
      <p:sp>
        <p:nvSpPr>
          <p:cNvPr id="15" name="Rectangle 14"/>
          <p:cNvSpPr/>
          <p:nvPr/>
        </p:nvSpPr>
        <p:spPr>
          <a:xfrm>
            <a:off x="2767403" y="3244334"/>
            <a:ext cx="184731" cy="369332"/>
          </a:xfrm>
          <a:prstGeom prst="rect">
            <a:avLst/>
          </a:prstGeom>
        </p:spPr>
        <p:txBody>
          <a:bodyPr wrap="none">
            <a:spAutoFit/>
          </a:bodyPr>
          <a:lstStyle/>
          <a:p>
            <a:endParaRPr lang="en-US" dirty="0"/>
          </a:p>
        </p:txBody>
      </p:sp>
    </p:spTree>
    <p:extLst>
      <p:ext uri="{BB962C8B-B14F-4D97-AF65-F5344CB8AC3E}">
        <p14:creationId xmlns:p14="http://schemas.microsoft.com/office/powerpoint/2010/main" val="21630225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68344" y="645984"/>
            <a:ext cx="995975" cy="838800"/>
          </a:xfrm>
          <a:prstGeom prst="rect">
            <a:avLst/>
          </a:prstGeom>
        </p:spPr>
      </p:pic>
      <p:sp>
        <p:nvSpPr>
          <p:cNvPr id="2" name="Title 1"/>
          <p:cNvSpPr>
            <a:spLocks noGrp="1"/>
          </p:cNvSpPr>
          <p:nvPr>
            <p:ph type="ctrTitle"/>
          </p:nvPr>
        </p:nvSpPr>
        <p:spPr>
          <a:xfrm>
            <a:off x="395536" y="404664"/>
            <a:ext cx="8424936" cy="1470025"/>
          </a:xfrm>
        </p:spPr>
        <p:txBody>
          <a:bodyPr>
            <a:noAutofit/>
          </a:bodyPr>
          <a:lstStyle/>
          <a:p>
            <a:pPr lvl="0" algn="l"/>
            <a:r>
              <a:rPr lang="ro-RO" sz="2800" b="1" dirty="0" smtClean="0">
                <a:solidFill>
                  <a:srgbClr val="0046AD"/>
                </a:solidFill>
                <a:latin typeface="Verdana" panose="020B0604030504040204" pitchFamily="34" charset="0"/>
                <a:ea typeface="Verdana" panose="020B0604030504040204" pitchFamily="34" charset="0"/>
                <a:cs typeface="Verdana" panose="020B0604030504040204" pitchFamily="34" charset="0"/>
              </a:rPr>
              <a:t>RMOA </a:t>
            </a:r>
            <a:r>
              <a:rPr lang="ro-RO" sz="2800" b="1" dirty="0">
                <a:solidFill>
                  <a:srgbClr val="0046AD"/>
                </a:solidFill>
                <a:latin typeface="Verdana" panose="020B0604030504040204" pitchFamily="34" charset="0"/>
                <a:ea typeface="Verdana" panose="020B0604030504040204" pitchFamily="34" charset="0"/>
                <a:cs typeface="Verdana" panose="020B0604030504040204" pitchFamily="34" charset="0"/>
              </a:rPr>
              <a:t>şi PACT, sfaturi pentru </a:t>
            </a:r>
            <a:r>
              <a:rPr lang="ro-RO" sz="2800" b="1" dirty="0" err="1" smtClean="0">
                <a:solidFill>
                  <a:srgbClr val="0046AD"/>
                </a:solidFill>
                <a:latin typeface="Verdana" panose="020B0604030504040204" pitchFamily="34" charset="0"/>
                <a:ea typeface="Verdana" panose="020B0604030504040204" pitchFamily="34" charset="0"/>
                <a:cs typeface="Verdana" panose="020B0604030504040204" pitchFamily="34" charset="0"/>
              </a:rPr>
              <a:t>UAs</a:t>
            </a:r>
            <a:endParaRPr lang="en-GB" sz="2800" b="1" dirty="0">
              <a:solidFill>
                <a:srgbClr val="0046AD"/>
              </a:solidFill>
              <a:latin typeface="Verdana" panose="020B0604030504040204" pitchFamily="34" charset="0"/>
              <a:ea typeface="Verdana" panose="020B0604030504040204" pitchFamily="34" charset="0"/>
              <a:cs typeface="Verdana" panose="020B0604030504040204" pitchFamily="34" charset="0"/>
            </a:endParaRPr>
          </a:p>
        </p:txBody>
      </p:sp>
      <p:sp>
        <p:nvSpPr>
          <p:cNvPr id="3" name="TextBox 2"/>
          <p:cNvSpPr txBox="1"/>
          <p:nvPr/>
        </p:nvSpPr>
        <p:spPr>
          <a:xfrm>
            <a:off x="539552" y="1772816"/>
            <a:ext cx="7704856" cy="4093428"/>
          </a:xfrm>
          <a:prstGeom prst="rect">
            <a:avLst/>
          </a:prstGeom>
          <a:noFill/>
        </p:spPr>
        <p:txBody>
          <a:bodyPr wrap="square" rtlCol="0">
            <a:spAutoFit/>
          </a:bodyPr>
          <a:lstStyle/>
          <a:p>
            <a:r>
              <a:rPr lang="ro-RO" sz="2000" dirty="0">
                <a:latin typeface="Verdana" panose="020B0604030504040204" pitchFamily="34" charset="0"/>
                <a:ea typeface="Verdana" panose="020B0604030504040204" pitchFamily="34" charset="0"/>
                <a:cs typeface="Verdana" panose="020B0604030504040204" pitchFamily="34" charset="0"/>
              </a:rPr>
              <a:t>Instrumentul de coordonare a activităților publice (PACT) enumeră substanțele pentru care este în curs sau a fost finalizată o analiză </a:t>
            </a:r>
            <a:r>
              <a:rPr lang="en-US" sz="2000" dirty="0" smtClean="0">
                <a:latin typeface="Verdana" panose="020B0604030504040204" pitchFamily="34" charset="0"/>
                <a:ea typeface="Verdana" panose="020B0604030504040204" pitchFamily="34" charset="0"/>
                <a:cs typeface="Verdana" panose="020B0604030504040204" pitchFamily="34" charset="0"/>
              </a:rPr>
              <a:t>a </a:t>
            </a:r>
            <a:r>
              <a:rPr lang="ro-RO" sz="2000" dirty="0" err="1" smtClean="0">
                <a:latin typeface="Verdana" panose="020B0604030504040204" pitchFamily="34" charset="0"/>
                <a:ea typeface="Verdana" panose="020B0604030504040204" pitchFamily="34" charset="0"/>
                <a:cs typeface="Verdana" panose="020B0604030504040204" pitchFamily="34" charset="0"/>
              </a:rPr>
              <a:t>opțiun</a:t>
            </a:r>
            <a:r>
              <a:rPr lang="en-US" sz="2000" dirty="0" smtClean="0">
                <a:latin typeface="Verdana" panose="020B0604030504040204" pitchFamily="34" charset="0"/>
                <a:ea typeface="Verdana" panose="020B0604030504040204" pitchFamily="34" charset="0"/>
                <a:cs typeface="Verdana" panose="020B0604030504040204" pitchFamily="34" charset="0"/>
              </a:rPr>
              <a:t>ii</a:t>
            </a:r>
            <a:r>
              <a:rPr lang="ro-RO" sz="2000" dirty="0" smtClean="0">
                <a:latin typeface="Verdana" panose="020B0604030504040204" pitchFamily="34" charset="0"/>
                <a:ea typeface="Verdana" panose="020B0604030504040204" pitchFamily="34" charset="0"/>
                <a:cs typeface="Verdana" panose="020B0604030504040204" pitchFamily="34" charset="0"/>
              </a:rPr>
              <a:t> </a:t>
            </a:r>
            <a:r>
              <a:rPr lang="ro-RO" sz="2000" dirty="0">
                <a:latin typeface="Verdana" panose="020B0604030504040204" pitchFamily="34" charset="0"/>
                <a:ea typeface="Verdana" panose="020B0604030504040204" pitchFamily="34" charset="0"/>
                <a:cs typeface="Verdana" panose="020B0604030504040204" pitchFamily="34" charset="0"/>
              </a:rPr>
              <a:t>de gestionare a riscurilor (RMOA) sau o evaluare informală a pericolelor pentru proprietățile </a:t>
            </a:r>
            <a:r>
              <a:rPr lang="ro-RO" sz="2000" dirty="0" smtClean="0">
                <a:latin typeface="Verdana" panose="020B0604030504040204" pitchFamily="34" charset="0"/>
                <a:ea typeface="Verdana" panose="020B0604030504040204" pitchFamily="34" charset="0"/>
                <a:cs typeface="Verdana" panose="020B0604030504040204" pitchFamily="34" charset="0"/>
              </a:rPr>
              <a:t>PBT/</a:t>
            </a:r>
            <a:r>
              <a:rPr lang="ro-RO" sz="2000" dirty="0" err="1" smtClean="0">
                <a:latin typeface="Verdana" panose="020B0604030504040204" pitchFamily="34" charset="0"/>
                <a:ea typeface="Verdana" panose="020B0604030504040204" pitchFamily="34" charset="0"/>
                <a:cs typeface="Verdana" panose="020B0604030504040204" pitchFamily="34" charset="0"/>
              </a:rPr>
              <a:t>vPvB</a:t>
            </a:r>
            <a:r>
              <a:rPr lang="ro-RO" sz="2000" dirty="0" smtClean="0">
                <a:latin typeface="Verdana" panose="020B0604030504040204" pitchFamily="34" charset="0"/>
                <a:ea typeface="Verdana" panose="020B0604030504040204" pitchFamily="34" charset="0"/>
                <a:cs typeface="Verdana" panose="020B0604030504040204" pitchFamily="34" charset="0"/>
              </a:rPr>
              <a:t> </a:t>
            </a:r>
            <a:r>
              <a:rPr lang="ro-RO" sz="2000" dirty="0">
                <a:latin typeface="Verdana" panose="020B0604030504040204" pitchFamily="34" charset="0"/>
                <a:ea typeface="Verdana" panose="020B0604030504040204" pitchFamily="34" charset="0"/>
                <a:cs typeface="Verdana" panose="020B0604030504040204" pitchFamily="34" charset="0"/>
              </a:rPr>
              <a:t>sau </a:t>
            </a:r>
            <a:r>
              <a:rPr lang="ro-RO" sz="2000" dirty="0" smtClean="0">
                <a:latin typeface="Verdana" panose="020B0604030504040204" pitchFamily="34" charset="0"/>
                <a:ea typeface="Verdana" panose="020B0604030504040204" pitchFamily="34" charset="0"/>
                <a:cs typeface="Verdana" panose="020B0604030504040204" pitchFamily="34" charset="0"/>
              </a:rPr>
              <a:t>proprietăți</a:t>
            </a:r>
            <a:r>
              <a:rPr lang="en-US" sz="2000" dirty="0" smtClean="0">
                <a:latin typeface="Verdana" panose="020B0604030504040204" pitchFamily="34" charset="0"/>
                <a:ea typeface="Verdana" panose="020B0604030504040204" pitchFamily="34" charset="0"/>
                <a:cs typeface="Verdana" panose="020B0604030504040204" pitchFamily="34" charset="0"/>
              </a:rPr>
              <a:t>le</a:t>
            </a:r>
            <a:r>
              <a:rPr lang="ro-RO" sz="2000" dirty="0" smtClean="0">
                <a:latin typeface="Verdana" panose="020B0604030504040204" pitchFamily="34" charset="0"/>
                <a:ea typeface="Verdana" panose="020B0604030504040204" pitchFamily="34" charset="0"/>
                <a:cs typeface="Verdana" panose="020B0604030504040204" pitchFamily="34" charset="0"/>
              </a:rPr>
              <a:t> </a:t>
            </a:r>
            <a:r>
              <a:rPr lang="ro-RO" sz="2000" dirty="0">
                <a:latin typeface="Verdana" panose="020B0604030504040204" pitchFamily="34" charset="0"/>
                <a:ea typeface="Verdana" panose="020B0604030504040204" pitchFamily="34" charset="0"/>
                <a:cs typeface="Verdana" panose="020B0604030504040204" pitchFamily="34" charset="0"/>
              </a:rPr>
              <a:t>ED. </a:t>
            </a:r>
            <a:endParaRPr lang="en-US" sz="2000" dirty="0" smtClean="0">
              <a:latin typeface="Verdana" panose="020B0604030504040204" pitchFamily="34" charset="0"/>
              <a:ea typeface="Verdana" panose="020B0604030504040204" pitchFamily="34" charset="0"/>
              <a:cs typeface="Verdana" panose="020B0604030504040204" pitchFamily="34" charset="0"/>
            </a:endParaRPr>
          </a:p>
          <a:p>
            <a:r>
              <a:rPr lang="ro-RO" sz="2000" dirty="0">
                <a:latin typeface="Verdana" panose="020B0604030504040204" pitchFamily="34" charset="0"/>
                <a:ea typeface="Verdana" panose="020B0604030504040204" pitchFamily="34" charset="0"/>
                <a:cs typeface="Verdana" panose="020B0604030504040204" pitchFamily="34" charset="0"/>
              </a:rPr>
              <a:t/>
            </a:r>
            <a:br>
              <a:rPr lang="ro-RO" sz="2000" dirty="0">
                <a:latin typeface="Verdana" panose="020B0604030504040204" pitchFamily="34" charset="0"/>
                <a:ea typeface="Verdana" panose="020B0604030504040204" pitchFamily="34" charset="0"/>
                <a:cs typeface="Verdana" panose="020B0604030504040204" pitchFamily="34" charset="0"/>
              </a:rPr>
            </a:br>
            <a:r>
              <a:rPr lang="ro-RO" sz="2000" dirty="0">
                <a:latin typeface="Verdana" panose="020B0604030504040204" pitchFamily="34" charset="0"/>
                <a:ea typeface="Verdana" panose="020B0604030504040204" pitchFamily="34" charset="0"/>
                <a:cs typeface="Verdana" panose="020B0604030504040204" pitchFamily="34" charset="0"/>
              </a:rPr>
              <a:t>Dacă o substanță pe care o utilizați este publicată în cadrul Pactului, aceasta înseamnă că autoritățile:</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lvl="0" indent="-342900">
              <a:buFont typeface="Arial" pitchFamily="34" charset="0"/>
              <a:buChar char="•"/>
            </a:pPr>
            <a:r>
              <a:rPr lang="ro-RO" sz="2000" dirty="0" smtClean="0">
                <a:latin typeface="Verdana" panose="020B0604030504040204" pitchFamily="34" charset="0"/>
                <a:ea typeface="Verdana" panose="020B0604030504040204" pitchFamily="34" charset="0"/>
                <a:cs typeface="Verdana" panose="020B0604030504040204" pitchFamily="34" charset="0"/>
              </a:rPr>
              <a:t>au </a:t>
            </a:r>
            <a:r>
              <a:rPr lang="ro-RO" sz="2000" dirty="0">
                <a:latin typeface="Verdana" panose="020B0604030504040204" pitchFamily="34" charset="0"/>
                <a:ea typeface="Verdana" panose="020B0604030504040204" pitchFamily="34" charset="0"/>
                <a:cs typeface="Verdana" panose="020B0604030504040204" pitchFamily="34" charset="0"/>
              </a:rPr>
              <a:t>identificat un potențial de îngrijorare și îl explorează (evaluarea pericolului)</a:t>
            </a:r>
            <a:endParaRPr lang="en-US" sz="2000" dirty="0">
              <a:latin typeface="Verdana" panose="020B0604030504040204" pitchFamily="34" charset="0"/>
              <a:ea typeface="Verdana" panose="020B0604030504040204" pitchFamily="34" charset="0"/>
              <a:cs typeface="Verdana" panose="020B0604030504040204" pitchFamily="34" charset="0"/>
            </a:endParaRPr>
          </a:p>
          <a:p>
            <a:pPr marL="342900" lvl="0" indent="-342900">
              <a:buFont typeface="Arial" pitchFamily="34" charset="0"/>
              <a:buChar char="•"/>
            </a:pPr>
            <a:r>
              <a:rPr lang="ro-RO" sz="2000" dirty="0">
                <a:latin typeface="Verdana" panose="020B0604030504040204" pitchFamily="34" charset="0"/>
                <a:ea typeface="Verdana" panose="020B0604030504040204" pitchFamily="34" charset="0"/>
                <a:cs typeface="Verdana" panose="020B0604030504040204" pitchFamily="34" charset="0"/>
              </a:rPr>
              <a:t>vizează clarificarea </a:t>
            </a:r>
            <a:r>
              <a:rPr lang="ro-RO" sz="2000" dirty="0" err="1" smtClean="0">
                <a:latin typeface="Verdana" panose="020B0604030504040204" pitchFamily="34" charset="0"/>
                <a:ea typeface="Verdana" panose="020B0604030504040204" pitchFamily="34" charset="0"/>
                <a:cs typeface="Verdana" panose="020B0604030504040204" pitchFamily="34" charset="0"/>
              </a:rPr>
              <a:t>neces</a:t>
            </a:r>
            <a:r>
              <a:rPr lang="en-US" sz="2000" dirty="0" err="1" smtClean="0">
                <a:latin typeface="Verdana" panose="020B0604030504040204" pitchFamily="34" charset="0"/>
                <a:ea typeface="Verdana" panose="020B0604030504040204" pitchFamily="34" charset="0"/>
                <a:cs typeface="Verdana" panose="020B0604030504040204" pitchFamily="34" charset="0"/>
              </a:rPr>
              <a:t>itatii</a:t>
            </a:r>
            <a:r>
              <a:rPr lang="en-US" sz="2000" dirty="0" smtClean="0">
                <a:latin typeface="Verdana" panose="020B0604030504040204" pitchFamily="34" charset="0"/>
                <a:ea typeface="Verdana" panose="020B0604030504040204" pitchFamily="34" charset="0"/>
                <a:cs typeface="Verdana" panose="020B0604030504040204" pitchFamily="34" charset="0"/>
              </a:rPr>
              <a:t> de</a:t>
            </a:r>
            <a:r>
              <a:rPr lang="ro-RO" sz="2000" dirty="0" smtClean="0">
                <a:latin typeface="Verdana" panose="020B0604030504040204" pitchFamily="34" charset="0"/>
                <a:ea typeface="Verdana" panose="020B0604030504040204" pitchFamily="34" charset="0"/>
                <a:cs typeface="Verdana" panose="020B0604030504040204" pitchFamily="34" charset="0"/>
              </a:rPr>
              <a:t> reglementare</a:t>
            </a:r>
            <a:r>
              <a:rPr lang="en-US" sz="2000" dirty="0" smtClean="0">
                <a:latin typeface="Verdana" panose="020B0604030504040204" pitchFamily="34" charset="0"/>
                <a:ea typeface="Verdana" panose="020B0604030504040204" pitchFamily="34" charset="0"/>
                <a:cs typeface="Verdana" panose="020B0604030504040204" pitchFamily="34" charset="0"/>
              </a:rPr>
              <a:t> </a:t>
            </a:r>
            <a:r>
              <a:rPr lang="ro-RO" sz="2000" dirty="0" smtClean="0">
                <a:latin typeface="Verdana" panose="020B0604030504040204" pitchFamily="34" charset="0"/>
                <a:ea typeface="Verdana" panose="020B0604030504040204" pitchFamily="34" charset="0"/>
                <a:cs typeface="Verdana" panose="020B0604030504040204" pitchFamily="34" charset="0"/>
              </a:rPr>
              <a:t>a </a:t>
            </a:r>
            <a:r>
              <a:rPr lang="ro-RO" sz="2000" dirty="0">
                <a:latin typeface="Verdana" panose="020B0604030504040204" pitchFamily="34" charset="0"/>
                <a:ea typeface="Verdana" panose="020B0604030504040204" pitchFamily="34" charset="0"/>
                <a:cs typeface="Verdana" panose="020B0604030504040204" pitchFamily="34" charset="0"/>
              </a:rPr>
              <a:t>managementului riscului și, dacă da, care </a:t>
            </a:r>
            <a:r>
              <a:rPr lang="ro-RO" sz="2000" dirty="0" smtClean="0">
                <a:latin typeface="Verdana" panose="020B0604030504040204" pitchFamily="34" charset="0"/>
                <a:ea typeface="Verdana" panose="020B0604030504040204" pitchFamily="34" charset="0"/>
                <a:cs typeface="Verdana" panose="020B0604030504040204" pitchFamily="34" charset="0"/>
              </a:rPr>
              <a:t>m</a:t>
            </a:r>
            <a:r>
              <a:rPr lang="ro-RO" sz="2000" dirty="0">
                <a:latin typeface="Verdana" panose="020B0604030504040204" pitchFamily="34" charset="0"/>
                <a:ea typeface="Verdana" panose="020B0604030504040204" pitchFamily="34" charset="0"/>
                <a:cs typeface="Verdana" panose="020B0604030504040204" pitchFamily="34" charset="0"/>
              </a:rPr>
              <a:t>ă</a:t>
            </a:r>
            <a:r>
              <a:rPr lang="ro-RO" sz="2000" dirty="0" smtClean="0">
                <a:latin typeface="Verdana" panose="020B0604030504040204" pitchFamily="34" charset="0"/>
                <a:ea typeface="Verdana" panose="020B0604030504040204" pitchFamily="34" charset="0"/>
                <a:cs typeface="Verdana" panose="020B0604030504040204" pitchFamily="34" charset="0"/>
              </a:rPr>
              <a:t>sura </a:t>
            </a:r>
            <a:r>
              <a:rPr lang="ro-RO" sz="2000" dirty="0">
                <a:latin typeface="Verdana" panose="020B0604030504040204" pitchFamily="34" charset="0"/>
                <a:ea typeface="Verdana" panose="020B0604030504040204" pitchFamily="34" charset="0"/>
                <a:cs typeface="Verdana" panose="020B0604030504040204" pitchFamily="34" charset="0"/>
              </a:rPr>
              <a:t>ar fi cea mai potrivită (RMOA)</a:t>
            </a:r>
            <a:endParaRPr lang="en-US" sz="2000" dirty="0">
              <a:latin typeface="Verdana" panose="020B0604030504040204" pitchFamily="34" charset="0"/>
              <a:ea typeface="Verdana" panose="020B0604030504040204" pitchFamily="34" charset="0"/>
              <a:cs typeface="Verdana" panose="020B0604030504040204" pitchFamily="34" charset="0"/>
            </a:endParaRPr>
          </a:p>
        </p:txBody>
      </p:sp>
      <p:sp>
        <p:nvSpPr>
          <p:cNvPr id="8" name="Slide Number Placeholder 5"/>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30B351-A18E-4512-92B8-03A75F39B8B0}" type="slidenum">
              <a:rPr lang="en-GB" smtClean="0">
                <a:solidFill>
                  <a:prstClr val="black">
                    <a:tint val="75000"/>
                  </a:prstClr>
                </a:solidFill>
              </a:rPr>
              <a:pPr/>
              <a:t>9</a:t>
            </a:fld>
            <a:endParaRPr lang="en-GB" dirty="0">
              <a:solidFill>
                <a:prstClr val="black">
                  <a:tint val="75000"/>
                </a:prstClr>
              </a:solidFill>
            </a:endParaRPr>
          </a:p>
        </p:txBody>
      </p:sp>
    </p:spTree>
    <p:extLst>
      <p:ext uri="{BB962C8B-B14F-4D97-AF65-F5344CB8AC3E}">
        <p14:creationId xmlns:p14="http://schemas.microsoft.com/office/powerpoint/2010/main" val="29551400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ECHADocumentTypeTaxHTField0 xmlns="a3c34eed-3ef9-4750-993f-44a2ccbf1637">
      <Terms xmlns="http://schemas.microsoft.com/office/infopath/2007/PartnerControls"/>
    </ECHADocumentTypeTaxHTField0>
    <ECHASecClassTaxHTField0 xmlns="a3c34eed-3ef9-4750-993f-44a2ccbf1637">
      <Terms xmlns="http://schemas.microsoft.com/office/infopath/2007/PartnerControls">
        <TermInfo xmlns="http://schemas.microsoft.com/office/infopath/2007/PartnerControls">
          <TermName xmlns="http://schemas.microsoft.com/office/infopath/2007/PartnerControls"/>
          <TermId xmlns="http://schemas.microsoft.com/office/infopath/2007/PartnerControls">a0307bc2-faf9-4068-8aeb-b713e4fa2a0f</TermId>
        </TermInfo>
      </Terms>
    </ECHASecClassTaxHTField0>
    <ECHACategoryTaxHTField0 xmlns="a3c34eed-3ef9-4750-993f-44a2ccbf1637">
      <Terms xmlns="http://schemas.microsoft.com/office/infopath/2007/PartnerControls"/>
    </ECHACategoryTaxHTField0>
    <TaxCatchAll xmlns="b80ede5c-af4c-4bf2-9a87-706a3579dc11">
      <Value>1</Value>
      <Value>66</Value>
    </TaxCatchAll>
    <ECHAProcessTaxHTField0 xmlns="a3c34eed-3ef9-4750-993f-44a2ccbf1637">
      <Terms xmlns="http://schemas.microsoft.com/office/infopath/2007/PartnerControls">
        <TermInfo xmlns="http://schemas.microsoft.com/office/infopath/2007/PartnerControls">
          <TermName xmlns="http://schemas.microsoft.com/office/infopath/2007/PartnerControls">01.09 CSA programme</TermName>
          <TermId xmlns="http://schemas.microsoft.com/office/infopath/2007/PartnerControls">70ae4229-956a-4b22-bf07-877fb3bf4a31</TermId>
        </TermInfo>
      </Terms>
    </ECHAProcessTaxHTField0>
    <_dlc_DocId xmlns="b80ede5c-af4c-4bf2-9a87-706a3579dc11">ACTV1-50-8518</_dlc_DocId>
    <_dlc_DocIdUrl xmlns="b80ede5c-af4c-4bf2-9a87-706a3579dc11">
      <Url>https://activity.echa.europa.eu/sites/act-1/process-1-9/_layouts/DocIdRedir.aspx?ID=ACTV1-50-8518</Url>
      <Description>ACTV1-50-8518</Description>
    </_dlc_DocIdUrl>
  </documentManagement>
</p:properties>
</file>

<file path=customXml/item2.xml><?xml version="1.0" encoding="utf-8"?>
<?mso-contentType ?>
<SharedContentType xmlns="Microsoft.SharePoint.Taxonomy.ContentTypeSync" SourceId="5f69e26b-beb5-49c8-89f9-b5a0fae19f51" ContentTypeId="0x010100B558917389A54ADDB58930FBD7E6FD57008586DED9191B4C4CBD31A5DF7F304A71" PreviousValue="false"/>
</file>

<file path=customXml/item3.xml><?xml version="1.0" encoding="utf-8"?>
<ct:contentTypeSchema xmlns:ct="http://schemas.microsoft.com/office/2006/metadata/contentType" xmlns:ma="http://schemas.microsoft.com/office/2006/metadata/properties/metaAttributes" ct:_="" ma:_="" ma:contentTypeName="ECHA Process Document" ma:contentTypeID="0x010100B558917389A54ADDB58930FBD7E6FD57008586DED9191B4C4CBD31A5DF7F304A710001998545ADF9924281D07AB4103C3421" ma:contentTypeVersion="16" ma:contentTypeDescription="Content type for ECHA process documents" ma:contentTypeScope="" ma:versionID="e5d163a7baea069de2c0a550f28418c2">
  <xsd:schema xmlns:xsd="http://www.w3.org/2001/XMLSchema" xmlns:xs="http://www.w3.org/2001/XMLSchema" xmlns:p="http://schemas.microsoft.com/office/2006/metadata/properties" xmlns:ns2="a3c34eed-3ef9-4750-993f-44a2ccbf1637" xmlns:ns3="b80ede5c-af4c-4bf2-9a87-706a3579dc11" targetNamespace="http://schemas.microsoft.com/office/2006/metadata/properties" ma:root="true" ma:fieldsID="a62af5c258f04a30f589d05c78c2f079" ns2:_="" ns3:_="">
    <xsd:import namespace="a3c34eed-3ef9-4750-993f-44a2ccbf1637"/>
    <xsd:import namespace="b80ede5c-af4c-4bf2-9a87-706a3579dc11"/>
    <xsd:element name="properties">
      <xsd:complexType>
        <xsd:sequence>
          <xsd:element name="documentManagement">
            <xsd:complexType>
              <xsd:all>
                <xsd:element ref="ns3:_dlc_DocId" minOccurs="0"/>
                <xsd:element ref="ns3:_dlc_DocIdUrl" minOccurs="0"/>
                <xsd:element ref="ns3:_dlc_DocIdPersistId" minOccurs="0"/>
                <xsd:element ref="ns2:ECHADocumentTypeTaxHTField0" minOccurs="0"/>
                <xsd:element ref="ns3:TaxCatchAll" minOccurs="0"/>
                <xsd:element ref="ns3:TaxCatchAllLabel" minOccurs="0"/>
                <xsd:element ref="ns2:ECHASecClassTaxHTField0" minOccurs="0"/>
                <xsd:element ref="ns2:ECHAProcessTaxHTField0" minOccurs="0"/>
                <xsd:element ref="ns2:ECHACategoryTaxHTField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3c34eed-3ef9-4750-993f-44a2ccbf1637" elementFormDefault="qualified">
    <xsd:import namespace="http://schemas.microsoft.com/office/2006/documentManagement/types"/>
    <xsd:import namespace="http://schemas.microsoft.com/office/infopath/2007/PartnerControls"/>
    <xsd:element name="ECHADocumentTypeTaxHTField0" ma:index="11" nillable="true" ma:taxonomy="true" ma:internalName="gd32339cd0b5409a9fdb05f9583968bc" ma:taxonomyFieldName="ECHADocumentType" ma:displayName="Document type" ma:readOnly="false" ma:fieldId="{0d32339c-d0b5-409a-9fdb-05f9583968bc}" ma:sspId="5f69e26b-beb5-49c8-89f9-b5a0fae19f51" ma:termSetId="aedf82a2-407f-4791-945d-c1f392314e39" ma:anchorId="00000000-0000-0000-0000-000000000000" ma:open="false" ma:isKeyword="false">
      <xsd:complexType>
        <xsd:sequence>
          <xsd:element ref="pc:Terms" minOccurs="0" maxOccurs="1"/>
        </xsd:sequence>
      </xsd:complexType>
    </xsd:element>
    <xsd:element name="ECHASecClassTaxHTField0" ma:index="15" ma:taxonomy="true" ma:internalName="ab0eb6f132fb4a769815f72efb98c81d" ma:taxonomyFieldName="ECHASecClass" ma:displayName="Security classification" ma:default="1;#|a0307bc2-faf9-4068-8aeb-b713e4fa2a0f" ma:fieldId="{ab0eb6f1-32fb-4a76-9815-f72efb98c81d}" ma:sspId="5f69e26b-beb5-49c8-89f9-b5a0fae19f51" ma:termSetId="bdbfee88-fbc0-4b29-a996-994f751932c4" ma:anchorId="00000000-0000-0000-0000-000000000000" ma:open="false" ma:isKeyword="false">
      <xsd:complexType>
        <xsd:sequence>
          <xsd:element ref="pc:Terms" minOccurs="0" maxOccurs="1"/>
        </xsd:sequence>
      </xsd:complexType>
    </xsd:element>
    <xsd:element name="ECHAProcessTaxHTField0" ma:index="17" nillable="true" ma:taxonomy="true" ma:internalName="k79ecea8bd3e48279038bf7156c8359b" ma:taxonomyFieldName="ECHAProcess" ma:displayName="Process" ma:readOnly="false" ma:fieldId="{479ecea8-bd3e-4827-9038-bf7156c8359b}" ma:sspId="5f69e26b-beb5-49c8-89f9-b5a0fae19f51" ma:termSetId="c30def1a-2ee0-45a9-b531-f691ecbc3c44" ma:anchorId="00000000-0000-0000-0000-000000000000" ma:open="false" ma:isKeyword="false">
      <xsd:complexType>
        <xsd:sequence>
          <xsd:element ref="pc:Terms" minOccurs="0" maxOccurs="1"/>
        </xsd:sequence>
      </xsd:complexType>
    </xsd:element>
    <xsd:element name="ECHACategoryTaxHTField0" ma:index="19" nillable="true" ma:taxonomy="true" ma:internalName="p86653fd247d4255942aa31697ef2e78" ma:taxonomyFieldName="ECHACategory" ma:displayName="Category" ma:readOnly="false" ma:default="" ma:fieldId="{986653fd-247d-4255-942a-a31697ef2e78}" ma:sspId="5f69e26b-beb5-49c8-89f9-b5a0fae19f51" ma:termSetId="55e7dc03-f0a2-4416-8b3b-39dffa2b388b"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80ede5c-af4c-4bf2-9a87-706a3579dc11"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2" nillable="true" ma:displayName="Taxonomy Catch All Column" ma:hidden="true" ma:list="{8da9f775-fdf3-4d14-99ae-8f8e0cbfc351}" ma:internalName="TaxCatchAll" ma:showField="CatchAllData" ma:web="a3c34eed-3ef9-4750-993f-44a2ccbf1637">
      <xsd:complexType>
        <xsd:complexContent>
          <xsd:extension base="dms:MultiChoiceLookup">
            <xsd:sequence>
              <xsd:element name="Value" type="dms:Lookup" maxOccurs="unbounded" minOccurs="0" nillable="true"/>
            </xsd:sequence>
          </xsd:extension>
        </xsd:complexContent>
      </xsd:complexType>
    </xsd:element>
    <xsd:element name="TaxCatchAllLabel" ma:index="13" nillable="true" ma:displayName="Taxonomy Catch All Column1" ma:hidden="true" ma:list="{8da9f775-fdf3-4d14-99ae-8f8e0cbfc351}" ma:internalName="TaxCatchAllLabel" ma:readOnly="true" ma:showField="CatchAllDataLabel" ma:web="a3c34eed-3ef9-4750-993f-44a2ccbf163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15D847F-928A-4EEF-8BAC-17BEDAF20CB4}">
  <ds:schemaRefs>
    <ds:schemaRef ds:uri="http://purl.org/dc/elements/1.1/"/>
    <ds:schemaRef ds:uri="http://schemas.openxmlformats.org/package/2006/metadata/core-properties"/>
    <ds:schemaRef ds:uri="http://schemas.microsoft.com/office/2006/metadata/properties"/>
    <ds:schemaRef ds:uri="http://purl.org/dc/terms/"/>
    <ds:schemaRef ds:uri="b80ede5c-af4c-4bf2-9a87-706a3579dc11"/>
    <ds:schemaRef ds:uri="a3c34eed-3ef9-4750-993f-44a2ccbf1637"/>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EE1D2ABB-FE13-4789-8A2F-78AA45CDF6E0}">
  <ds:schemaRefs>
    <ds:schemaRef ds:uri="Microsoft.SharePoint.Taxonomy.ContentTypeSync"/>
  </ds:schemaRefs>
</ds:datastoreItem>
</file>

<file path=customXml/itemProps3.xml><?xml version="1.0" encoding="utf-8"?>
<ds:datastoreItem xmlns:ds="http://schemas.openxmlformats.org/officeDocument/2006/customXml" ds:itemID="{56B6C58B-9B32-4AB7-88B5-DD42573CAE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3c34eed-3ef9-4750-993f-44a2ccbf1637"/>
    <ds:schemaRef ds:uri="b80ede5c-af4c-4bf2-9a87-706a3579dc1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0020010C-BF63-477F-9D77-CD43FF5DBEBF}">
  <ds:schemaRefs>
    <ds:schemaRef ds:uri="http://schemas.microsoft.com/sharepoint/events"/>
  </ds:schemaRefs>
</ds:datastoreItem>
</file>

<file path=customXml/itemProps5.xml><?xml version="1.0" encoding="utf-8"?>
<ds:datastoreItem xmlns:ds="http://schemas.openxmlformats.org/officeDocument/2006/customXml" ds:itemID="{64D49157-2A51-407F-805F-897057BB0F1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11965</TotalTime>
  <Words>4526</Words>
  <Application>Microsoft Office PowerPoint</Application>
  <PresentationFormat>On-screen Show (4:3)</PresentationFormat>
  <Paragraphs>597</Paragraphs>
  <Slides>51</Slides>
  <Notes>51</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Office Theme</vt:lpstr>
      <vt:lpstr>Identificarea şi abordarea substanţelor care prezintă motive de îngrijorare conform REACH şi CLP</vt:lpstr>
      <vt:lpstr>Scopul prezentării </vt:lpstr>
      <vt:lpstr>Plan</vt:lpstr>
      <vt:lpstr>Secţiunea 1</vt:lpstr>
      <vt:lpstr>Care sunt substanţele chimice care prezintă motive de îngrijorare?</vt:lpstr>
      <vt:lpstr>Principiile de bază ale REACH/CLP</vt:lpstr>
      <vt:lpstr>Calea tipică pentru controlul legal (reglementar)</vt:lpstr>
      <vt:lpstr>Cum identifică autorităţile o substanţă care prezintă motive de îngrijorare şi decid cum să o abordeze?</vt:lpstr>
      <vt:lpstr>RMOA şi PACT, sfaturi pentru UAs</vt:lpstr>
      <vt:lpstr>RMOA şi PACT, sfaturi pentru UAs</vt:lpstr>
      <vt:lpstr>Registrul intenţiilor (RoI)</vt:lpstr>
      <vt:lpstr>Secţiunea 2</vt:lpstr>
      <vt:lpstr>Actori </vt:lpstr>
      <vt:lpstr>Liste publicate pe site-ul ECHA</vt:lpstr>
      <vt:lpstr>Clasificarea şi etichetarea armonizate</vt:lpstr>
      <vt:lpstr>PowerPoint Presentation</vt:lpstr>
      <vt:lpstr>Registrul intenţiilor CLH curente</vt:lpstr>
      <vt:lpstr>Consultări asupra dosarului propunerii</vt:lpstr>
      <vt:lpstr>Opinia Comitetului pentru evaluarea riscului</vt:lpstr>
      <vt:lpstr>Decizia</vt:lpstr>
      <vt:lpstr>Sfaturi suplimentare pentru utilizatorii din aval cu privire la CLH şi la auto-clasificare </vt:lpstr>
      <vt:lpstr>CLH, rezumatul procesului</vt:lpstr>
      <vt:lpstr>Autorizare</vt:lpstr>
      <vt:lpstr>Ce este SVHC?</vt:lpstr>
      <vt:lpstr>Autorizare Privire de ansamblu a procesului de reglementare</vt:lpstr>
      <vt:lpstr>Registrul intenţiilor SVHC curente</vt:lpstr>
      <vt:lpstr>Identificarea SVHC </vt:lpstr>
      <vt:lpstr>Lista candidatelor, consideraţii pentru utilizatorii din aval</vt:lpstr>
      <vt:lpstr>Prioritizare şi recomandare</vt:lpstr>
      <vt:lpstr>Lista autorizatelor</vt:lpstr>
      <vt:lpstr>Lista autorizatelor, consideraţii importante pentru utilizatorii din aval </vt:lpstr>
      <vt:lpstr>Autorizare, rezumatul procesului de reglementare</vt:lpstr>
      <vt:lpstr>Aplicarea pentru autorizare, considerații importante </vt:lpstr>
      <vt:lpstr>Consideraţii privind lanţul de aprovizionare</vt:lpstr>
      <vt:lpstr>Acoperirea lanţului de aprovizionare</vt:lpstr>
      <vt:lpstr>Acoperirea lanţului de aprovizionare </vt:lpstr>
      <vt:lpstr>Privire de ansamblu a aplicaţiei pentru autorizaţie </vt:lpstr>
      <vt:lpstr>Aplicarea pentru autorizare</vt:lpstr>
      <vt:lpstr>Consultarea şi Comitetele de opinie </vt:lpstr>
      <vt:lpstr>De la opinii la decizie</vt:lpstr>
      <vt:lpstr>Obligaţii legate de o decizie de autorizare</vt:lpstr>
      <vt:lpstr>Aplicarea pentru autorizare, rezumatul procesului</vt:lpstr>
      <vt:lpstr>Restricţionare</vt:lpstr>
      <vt:lpstr>PowerPoint Presentation</vt:lpstr>
      <vt:lpstr>Registrul intenţiilor curente</vt:lpstr>
      <vt:lpstr>Restricţionarea luată în considerare</vt:lpstr>
      <vt:lpstr>Comitetele de opinie</vt:lpstr>
      <vt:lpstr>Includerea în Lista restricţiilor </vt:lpstr>
      <vt:lpstr>Lista restricţiilor, considerente importante pentru UAs</vt:lpstr>
      <vt:lpstr>PowerPoint Presentation</vt:lpstr>
      <vt:lpstr>Concluzii </vt:lpstr>
    </vt:vector>
  </TitlesOfParts>
  <Company>European Chemicals Agency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Addressing chemicals of concern under REACH and CLP</dc:title>
  <dc:creator>RODES Ana</dc:creator>
  <cp:lastModifiedBy>Morariu Tamara</cp:lastModifiedBy>
  <cp:revision>410</cp:revision>
  <cp:lastPrinted>2015-08-04T12:56:14Z</cp:lastPrinted>
  <dcterms:created xsi:type="dcterms:W3CDTF">2015-02-24T08:04:36Z</dcterms:created>
  <dcterms:modified xsi:type="dcterms:W3CDTF">2016-05-10T11:50:35Z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0x010100B558917389A54ADDB58930FBD7E6FD57008586DED9191B4C4CBD31A5DF7F304A710001998545ADF9924281D07AB4103C3421</vt:lpwstr>
  </property>
  <property fmtid="{D5CDD505-2E9C-101B-9397-08002B2CF9AE}" pid="3" name="ECHADocumentType">
    <vt:lpwstr/>
  </property>
  <property fmtid="{D5CDD505-2E9C-101B-9397-08002B2CF9AE}" pid="4" name="ECHAProcess">
    <vt:lpwstr>66;#01.09 CSA programme|70ae4229-956a-4b22-bf07-877fb3bf4a31</vt:lpwstr>
  </property>
  <property fmtid="{D5CDD505-2E9C-101B-9397-08002B2CF9AE}" pid="5" name="ECHACategory">
    <vt:lpwstr/>
  </property>
  <property fmtid="{D5CDD505-2E9C-101B-9397-08002B2CF9AE}" pid="6" name="ECHASecClass">
    <vt:lpwstr>1;#|a0307bc2-faf9-4068-8aeb-b713e4fa2a0f</vt:lpwstr>
  </property>
  <property fmtid="{D5CDD505-2E9C-101B-9397-08002B2CF9AE}" pid="7" name="_dlc_DocIdItemGuid">
    <vt:lpwstr>f2bc562e-97e0-4da3-a47c-783d813584be</vt:lpwstr>
  </property>
</Properties>
</file>