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48"/>
  </p:notesMasterIdLst>
  <p:sldIdLst>
    <p:sldId id="256" r:id="rId7"/>
    <p:sldId id="257" r:id="rId8"/>
    <p:sldId id="294" r:id="rId9"/>
    <p:sldId id="259" r:id="rId10"/>
    <p:sldId id="260" r:id="rId11"/>
    <p:sldId id="261" r:id="rId12"/>
    <p:sldId id="262" r:id="rId13"/>
    <p:sldId id="263" r:id="rId14"/>
    <p:sldId id="303" r:id="rId15"/>
    <p:sldId id="308" r:id="rId16"/>
    <p:sldId id="266" r:id="rId17"/>
    <p:sldId id="304" r:id="rId18"/>
    <p:sldId id="268" r:id="rId19"/>
    <p:sldId id="302" r:id="rId20"/>
    <p:sldId id="299" r:id="rId21"/>
    <p:sldId id="300" r:id="rId22"/>
    <p:sldId id="272" r:id="rId23"/>
    <p:sldId id="310" r:id="rId24"/>
    <p:sldId id="274" r:id="rId25"/>
    <p:sldId id="301" r:id="rId26"/>
    <p:sldId id="311" r:id="rId27"/>
    <p:sldId id="305" r:id="rId28"/>
    <p:sldId id="314" r:id="rId29"/>
    <p:sldId id="279" r:id="rId30"/>
    <p:sldId id="280" r:id="rId31"/>
    <p:sldId id="278" r:id="rId32"/>
    <p:sldId id="281" r:id="rId33"/>
    <p:sldId id="282" r:id="rId34"/>
    <p:sldId id="283" r:id="rId35"/>
    <p:sldId id="315" r:id="rId36"/>
    <p:sldId id="316" r:id="rId37"/>
    <p:sldId id="317" r:id="rId38"/>
    <p:sldId id="318" r:id="rId39"/>
    <p:sldId id="319" r:id="rId40"/>
    <p:sldId id="284" r:id="rId41"/>
    <p:sldId id="306" r:id="rId42"/>
    <p:sldId id="290" r:id="rId43"/>
    <p:sldId id="320" r:id="rId44"/>
    <p:sldId id="321" r:id="rId45"/>
    <p:sldId id="322" r:id="rId46"/>
    <p:sldId id="323" r:id="rId47"/>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LET Monique" initials="PM" lastIdx="11" clrIdx="0"/>
  <p:cmAuthor id="1" name="Arimatti Jutila" initials="AJ" lastIdx="2" clrIdx="1"/>
  <p:cmAuthor id="2" name="GINNITY Bridget" initials="BG(D3)"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a:srgbClr val="FF9900"/>
    <a:srgbClr val="FF6600"/>
    <a:srgbClr val="008BC8"/>
    <a:srgbClr val="FFCC00"/>
    <a:srgbClr val="D7EFFA"/>
    <a:srgbClr val="E45E24"/>
    <a:srgbClr val="004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231" autoAdjust="0"/>
  </p:normalViewPr>
  <p:slideViewPr>
    <p:cSldViewPr>
      <p:cViewPr>
        <p:scale>
          <a:sx n="75" d="100"/>
          <a:sy n="75" d="100"/>
        </p:scale>
        <p:origin x="-2568"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55673-B842-408A-B08D-BF42994C81AC}" type="doc">
      <dgm:prSet loTypeId="urn:microsoft.com/office/officeart/2005/8/layout/hProcess11" loCatId="process" qsTypeId="urn:microsoft.com/office/officeart/2005/8/quickstyle/simple1" qsCatId="simple" csTypeId="urn:microsoft.com/office/officeart/2005/8/colors/accent1_2" csCatId="accent1" phldr="1"/>
      <dgm:spPr/>
    </dgm:pt>
    <dgm:pt modelId="{9D0EE7D5-4595-4F5A-8FF8-78C902BFB849}">
      <dgm:prSet phldrT="[Text]" custT="1"/>
      <dgm:spPr>
        <a:xfrm>
          <a:off x="0" y="935996"/>
          <a:ext cx="2219162" cy="1302492"/>
        </a:xfrm>
        <a:prstGeom prst="rect">
          <a:avLst/>
        </a:prstGeom>
        <a:noFill/>
        <a:ln>
          <a:noFill/>
        </a:ln>
        <a:effectLst/>
      </dgm:spPr>
      <dgm:t>
        <a:bodyPr/>
        <a:lstStyle/>
        <a:p>
          <a:r>
            <a:rPr lang="en-GB" sz="1800" dirty="0" smtClean="0">
              <a:solidFill>
                <a:sysClr val="windowText" lastClr="000000">
                  <a:hueOff val="0"/>
                  <a:satOff val="0"/>
                  <a:lumOff val="0"/>
                  <a:alphaOff val="0"/>
                </a:sysClr>
              </a:solidFill>
              <a:latin typeface="Verdana"/>
              <a:ea typeface="+mn-ea"/>
              <a:cs typeface="+mn-cs"/>
            </a:rPr>
            <a:t>1iunie 2015</a:t>
          </a:r>
        </a:p>
        <a:p>
          <a:r>
            <a:rPr lang="en-GB" sz="1800" dirty="0" smtClean="0">
              <a:solidFill>
                <a:sysClr val="windowText" lastClr="000000">
                  <a:hueOff val="0"/>
                  <a:satOff val="0"/>
                  <a:lumOff val="0"/>
                  <a:alphaOff val="0"/>
                </a:sysClr>
              </a:solidFill>
              <a:latin typeface="Verdana"/>
              <a:ea typeface="+mn-ea"/>
              <a:cs typeface="+mn-cs"/>
            </a:rPr>
            <a:t>CLP in </a:t>
          </a:r>
          <a:r>
            <a:rPr lang="en-GB" sz="1800" dirty="0" err="1" smtClean="0">
              <a:solidFill>
                <a:sysClr val="windowText" lastClr="000000">
                  <a:hueOff val="0"/>
                  <a:satOff val="0"/>
                  <a:lumOff val="0"/>
                  <a:alphaOff val="0"/>
                </a:sysClr>
              </a:solidFill>
              <a:latin typeface="Verdana"/>
              <a:ea typeface="+mn-ea"/>
              <a:cs typeface="+mn-cs"/>
            </a:rPr>
            <a:t>vigoare</a:t>
          </a:r>
          <a:endParaRPr lang="en-GB" sz="1800" dirty="0">
            <a:solidFill>
              <a:sysClr val="windowText" lastClr="000000">
                <a:hueOff val="0"/>
                <a:satOff val="0"/>
                <a:lumOff val="0"/>
                <a:alphaOff val="0"/>
              </a:sysClr>
            </a:solidFill>
            <a:latin typeface="Verdana"/>
            <a:ea typeface="+mn-ea"/>
            <a:cs typeface="+mn-cs"/>
          </a:endParaRPr>
        </a:p>
      </dgm:t>
    </dgm:pt>
    <dgm:pt modelId="{E00D2892-B903-4F62-8E79-E9EE7F28657D}" type="parTrans" cxnId="{18026BC8-C11B-4E24-93F7-FBA98B1DF56F}">
      <dgm:prSet/>
      <dgm:spPr/>
      <dgm:t>
        <a:bodyPr/>
        <a:lstStyle/>
        <a:p>
          <a:endParaRPr lang="en-GB"/>
        </a:p>
      </dgm:t>
    </dgm:pt>
    <dgm:pt modelId="{8FA93507-F42E-4D45-929D-A12F6420BF20}" type="sibTrans" cxnId="{18026BC8-C11B-4E24-93F7-FBA98B1DF56F}">
      <dgm:prSet/>
      <dgm:spPr/>
      <dgm:t>
        <a:bodyPr/>
        <a:lstStyle/>
        <a:p>
          <a:endParaRPr lang="en-GB"/>
        </a:p>
      </dgm:t>
    </dgm:pt>
    <dgm:pt modelId="{4E09B532-50ED-4BA0-A6BB-3029E36F71B7}">
      <dgm:prSet phldrT="[Text]" custT="1"/>
      <dgm:spPr>
        <a:xfrm>
          <a:off x="2396906" y="1164961"/>
          <a:ext cx="2219162" cy="1302492"/>
        </a:xfrm>
        <a:prstGeom prst="rect">
          <a:avLst/>
        </a:prstGeom>
        <a:noFill/>
        <a:ln>
          <a:noFill/>
        </a:ln>
        <a:effectLst/>
      </dgm:spPr>
      <dgm:t>
        <a:bodyPr/>
        <a:lstStyle/>
        <a:p>
          <a:r>
            <a:rPr lang="en-GB" sz="1800" dirty="0" smtClean="0">
              <a:solidFill>
                <a:sysClr val="windowText" lastClr="000000">
                  <a:hueOff val="0"/>
                  <a:satOff val="0"/>
                  <a:lumOff val="0"/>
                  <a:alphaOff val="0"/>
                </a:sysClr>
              </a:solidFill>
              <a:latin typeface="Verdana"/>
              <a:ea typeface="+mn-ea"/>
              <a:cs typeface="+mn-cs"/>
            </a:rPr>
            <a:t>1 </a:t>
          </a:r>
          <a:r>
            <a:rPr lang="en-GB" sz="1800" dirty="0" err="1" smtClean="0">
              <a:solidFill>
                <a:sysClr val="windowText" lastClr="000000">
                  <a:hueOff val="0"/>
                  <a:satOff val="0"/>
                  <a:lumOff val="0"/>
                  <a:alphaOff val="0"/>
                </a:sysClr>
              </a:solidFill>
              <a:latin typeface="Verdana"/>
              <a:ea typeface="+mn-ea"/>
              <a:cs typeface="+mn-cs"/>
            </a:rPr>
            <a:t>iunie</a:t>
          </a:r>
          <a:r>
            <a:rPr lang="en-GB" sz="1800" dirty="0" smtClean="0">
              <a:solidFill>
                <a:sysClr val="windowText" lastClr="000000">
                  <a:hueOff val="0"/>
                  <a:satOff val="0"/>
                  <a:lumOff val="0"/>
                  <a:alphaOff val="0"/>
                </a:sysClr>
              </a:solidFill>
              <a:latin typeface="Verdana"/>
              <a:ea typeface="+mn-ea"/>
              <a:cs typeface="+mn-cs"/>
            </a:rPr>
            <a:t> 2017</a:t>
          </a:r>
        </a:p>
        <a:p>
          <a:r>
            <a:rPr lang="en-GB" sz="1800" dirty="0" err="1" smtClean="0">
              <a:solidFill>
                <a:sysClr val="windowText" lastClr="000000">
                  <a:hueOff val="0"/>
                  <a:satOff val="0"/>
                  <a:lumOff val="0"/>
                  <a:alphaOff val="0"/>
                </a:sysClr>
              </a:solidFill>
              <a:latin typeface="Verdana"/>
              <a:ea typeface="+mn-ea"/>
              <a:cs typeface="+mn-cs"/>
            </a:rPr>
            <a:t>Perioada</a:t>
          </a:r>
          <a:r>
            <a:rPr lang="en-GB" sz="1800" dirty="0" smtClean="0">
              <a:solidFill>
                <a:sysClr val="windowText" lastClr="000000">
                  <a:hueOff val="0"/>
                  <a:satOff val="0"/>
                  <a:lumOff val="0"/>
                  <a:alphaOff val="0"/>
                </a:sysClr>
              </a:solidFill>
              <a:latin typeface="Verdana"/>
              <a:ea typeface="+mn-ea"/>
              <a:cs typeface="+mn-cs"/>
            </a:rPr>
            <a:t> </a:t>
          </a:r>
          <a:r>
            <a:rPr lang="en-GB" sz="1800" dirty="0" smtClean="0">
              <a:solidFill>
                <a:sysClr val="windowText" lastClr="000000">
                  <a:hueOff val="0"/>
                  <a:satOff val="0"/>
                  <a:lumOff val="0"/>
                  <a:alphaOff val="0"/>
                </a:sysClr>
              </a:solidFill>
              <a:latin typeface="Verdana"/>
              <a:ea typeface="+mn-ea"/>
              <a:cs typeface="+mn-cs"/>
            </a:rPr>
            <a:t>de </a:t>
          </a:r>
          <a:r>
            <a:rPr lang="ro-RO" sz="1800" noProof="0" dirty="0" err="1" smtClean="0">
              <a:solidFill>
                <a:sysClr val="windowText" lastClr="000000">
                  <a:hueOff val="0"/>
                  <a:satOff val="0"/>
                  <a:lumOff val="0"/>
                  <a:alphaOff val="0"/>
                </a:sysClr>
              </a:solidFill>
              <a:latin typeface="Verdana"/>
              <a:ea typeface="+mn-ea"/>
              <a:cs typeface="+mn-cs"/>
            </a:rPr>
            <a:t>tranzitie</a:t>
          </a:r>
          <a:r>
            <a:rPr lang="ro-RO" sz="1800" noProof="0" dirty="0" smtClean="0">
              <a:solidFill>
                <a:sysClr val="windowText" lastClr="000000">
                  <a:hueOff val="0"/>
                  <a:satOff val="0"/>
                  <a:lumOff val="0"/>
                  <a:alphaOff val="0"/>
                </a:sysClr>
              </a:solidFill>
              <a:latin typeface="Verdana"/>
              <a:ea typeface="+mn-ea"/>
              <a:cs typeface="+mn-cs"/>
            </a:rPr>
            <a:t> pentru amestecuri ia </a:t>
          </a:r>
          <a:r>
            <a:rPr lang="ro-RO" sz="1800" noProof="0" dirty="0" err="1" smtClean="0">
              <a:solidFill>
                <a:sysClr val="windowText" lastClr="000000">
                  <a:hueOff val="0"/>
                  <a:satOff val="0"/>
                  <a:lumOff val="0"/>
                  <a:alphaOff val="0"/>
                </a:sysClr>
              </a:solidFill>
              <a:latin typeface="Verdana"/>
              <a:ea typeface="+mn-ea"/>
              <a:cs typeface="+mn-cs"/>
            </a:rPr>
            <a:t>sfarsit</a:t>
          </a:r>
          <a:endParaRPr lang="ro-RO" sz="1800" noProof="0" dirty="0" smtClean="0">
            <a:solidFill>
              <a:sysClr val="windowText" lastClr="000000">
                <a:hueOff val="0"/>
                <a:satOff val="0"/>
                <a:lumOff val="0"/>
                <a:alphaOff val="0"/>
              </a:sysClr>
            </a:solidFill>
            <a:latin typeface="Verdana"/>
            <a:ea typeface="+mn-ea"/>
            <a:cs typeface="+mn-cs"/>
          </a:endParaRPr>
        </a:p>
        <a:p>
          <a:endParaRPr lang="en-GB" sz="2000" dirty="0">
            <a:solidFill>
              <a:sysClr val="windowText" lastClr="000000">
                <a:hueOff val="0"/>
                <a:satOff val="0"/>
                <a:lumOff val="0"/>
                <a:alphaOff val="0"/>
              </a:sysClr>
            </a:solidFill>
            <a:latin typeface="Verdana"/>
            <a:ea typeface="+mn-ea"/>
            <a:cs typeface="+mn-cs"/>
          </a:endParaRPr>
        </a:p>
      </dgm:t>
    </dgm:pt>
    <dgm:pt modelId="{E8C1B672-2462-463A-AF41-DF623432735C}" type="parTrans" cxnId="{091189E6-0E3A-4BC4-B47A-47B14F5EC7D0}">
      <dgm:prSet/>
      <dgm:spPr/>
      <dgm:t>
        <a:bodyPr/>
        <a:lstStyle/>
        <a:p>
          <a:endParaRPr lang="en-GB"/>
        </a:p>
      </dgm:t>
    </dgm:pt>
    <dgm:pt modelId="{5BB7BD19-D7FE-4DB4-AA0E-2A3AE86B57F1}" type="sibTrans" cxnId="{091189E6-0E3A-4BC4-B47A-47B14F5EC7D0}">
      <dgm:prSet/>
      <dgm:spPr/>
      <dgm:t>
        <a:bodyPr/>
        <a:lstStyle/>
        <a:p>
          <a:endParaRPr lang="en-GB"/>
        </a:p>
      </dgm:t>
    </dgm:pt>
    <dgm:pt modelId="{AEF6C8E6-8DD8-4554-8EB9-317E6CB8F75C}" type="pres">
      <dgm:prSet presAssocID="{1A955673-B842-408A-B08D-BF42994C81AC}" presName="Name0" presStyleCnt="0">
        <dgm:presLayoutVars>
          <dgm:dir/>
          <dgm:resizeHandles val="exact"/>
        </dgm:presLayoutVars>
      </dgm:prSet>
      <dgm:spPr/>
    </dgm:pt>
    <dgm:pt modelId="{7661171E-42BB-4A88-9FDE-B967887D41B8}" type="pres">
      <dgm:prSet presAssocID="{1A955673-B842-408A-B08D-BF42994C81AC}" presName="arrow" presStyleLbl="bgShp" presStyleIdx="0" presStyleCnt="1" custLinFactNeighborX="-813" custLinFactNeighborY="-16131"/>
      <dgm:spPr>
        <a:xfrm>
          <a:off x="0" y="372877"/>
          <a:ext cx="5054881" cy="1302492"/>
        </a:xfrm>
        <a:prstGeom prst="notchedRightArrow">
          <a:avLst/>
        </a:prstGeom>
        <a:solidFill>
          <a:srgbClr val="008BC8"/>
        </a:solidFill>
        <a:ln>
          <a:solidFill>
            <a:srgbClr val="008BC8"/>
          </a:solidFill>
        </a:ln>
        <a:effectLst/>
      </dgm:spPr>
    </dgm:pt>
    <dgm:pt modelId="{B00399C9-DDE7-42AA-91E6-91D894AE26AD}" type="pres">
      <dgm:prSet presAssocID="{1A955673-B842-408A-B08D-BF42994C81AC}" presName="points" presStyleCnt="0"/>
      <dgm:spPr/>
    </dgm:pt>
    <dgm:pt modelId="{FA7B032F-4AAA-4FFF-9169-29128371AD9A}" type="pres">
      <dgm:prSet presAssocID="{9D0EE7D5-4595-4F5A-8FF8-78C902BFB849}" presName="compositeA" presStyleCnt="0"/>
      <dgm:spPr/>
    </dgm:pt>
    <dgm:pt modelId="{9895E75D-F83B-47A6-8FFD-52E8EC84B160}" type="pres">
      <dgm:prSet presAssocID="{9D0EE7D5-4595-4F5A-8FF8-78C902BFB849}" presName="textA" presStyleLbl="revTx" presStyleIdx="0" presStyleCnt="2" custScaleY="99747" custLinFactY="30757" custLinFactNeighborX="-255" custLinFactNeighborY="100000">
        <dgm:presLayoutVars>
          <dgm:bulletEnabled val="1"/>
        </dgm:presLayoutVars>
      </dgm:prSet>
      <dgm:spPr/>
      <dgm:t>
        <a:bodyPr/>
        <a:lstStyle/>
        <a:p>
          <a:endParaRPr lang="en-GB"/>
        </a:p>
      </dgm:t>
    </dgm:pt>
    <dgm:pt modelId="{10FFA203-BD13-4170-8691-165DAEB11C6D}" type="pres">
      <dgm:prSet presAssocID="{9D0EE7D5-4595-4F5A-8FF8-78C902BFB849}" presName="circleA" presStyleLbl="node1" presStyleIdx="0" presStyleCnt="2" custLinFactNeighborX="7277" custLinFactNeighborY="-7467"/>
      <dgm:spPr>
        <a:xfrm>
          <a:off x="923419" y="770593"/>
          <a:ext cx="325623" cy="325623"/>
        </a:xfrm>
        <a:prstGeom prst="ellipse">
          <a:avLst/>
        </a:prstGeom>
        <a:solidFill>
          <a:srgbClr val="0046A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CAB280D1-4FDB-4F7B-B985-75E2A73EDBDC}" type="pres">
      <dgm:prSet presAssocID="{9D0EE7D5-4595-4F5A-8FF8-78C902BFB849}" presName="spaceA" presStyleCnt="0"/>
      <dgm:spPr/>
    </dgm:pt>
    <dgm:pt modelId="{3AECC7BA-70F3-4806-A49F-0EAC48F7FB14}" type="pres">
      <dgm:prSet presAssocID="{8FA93507-F42E-4D45-929D-A12F6420BF20}" presName="space" presStyleCnt="0"/>
      <dgm:spPr/>
    </dgm:pt>
    <dgm:pt modelId="{581CFAFA-DC87-47CC-912E-71120D885616}" type="pres">
      <dgm:prSet presAssocID="{4E09B532-50ED-4BA0-A6BB-3029E36F71B7}" presName="compositeB" presStyleCnt="0"/>
      <dgm:spPr/>
    </dgm:pt>
    <dgm:pt modelId="{EA13197B-2C6E-4486-B555-EB4D8BEE97FA}" type="pres">
      <dgm:prSet presAssocID="{4E09B532-50ED-4BA0-A6BB-3029E36F71B7}" presName="textB" presStyleLbl="revTx" presStyleIdx="1" presStyleCnt="2" custScaleX="150741" custScaleY="122114" custLinFactNeighborX="2081" custLinFactNeighborY="-1218">
        <dgm:presLayoutVars>
          <dgm:bulletEnabled val="1"/>
        </dgm:presLayoutVars>
      </dgm:prSet>
      <dgm:spPr/>
      <dgm:t>
        <a:bodyPr/>
        <a:lstStyle/>
        <a:p>
          <a:endParaRPr lang="en-GB"/>
        </a:p>
      </dgm:t>
    </dgm:pt>
    <dgm:pt modelId="{2A1FC33E-F31F-41C0-AFDE-912EC574060C}" type="pres">
      <dgm:prSet presAssocID="{4E09B532-50ED-4BA0-A6BB-3029E36F71B7}" presName="circleB" presStyleLbl="node1" presStyleIdx="1" presStyleCnt="2" custLinFactNeighborX="43562" custLinFactNeighborY="-51947"/>
      <dgm:spPr>
        <a:xfrm>
          <a:off x="3309853" y="770593"/>
          <a:ext cx="325623" cy="325623"/>
        </a:xfrm>
        <a:prstGeom prst="ellipse">
          <a:avLst/>
        </a:prstGeom>
        <a:solidFill>
          <a:srgbClr val="0046A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DD3B84A-F622-4486-80D1-ABA9A0203D3B}" type="pres">
      <dgm:prSet presAssocID="{4E09B532-50ED-4BA0-A6BB-3029E36F71B7}" presName="spaceB" presStyleCnt="0"/>
      <dgm:spPr/>
    </dgm:pt>
  </dgm:ptLst>
  <dgm:cxnLst>
    <dgm:cxn modelId="{E49F529C-36AF-4290-ADA4-2F1698219AA2}" type="presOf" srcId="{9D0EE7D5-4595-4F5A-8FF8-78C902BFB849}" destId="{9895E75D-F83B-47A6-8FFD-52E8EC84B160}" srcOrd="0" destOrd="0" presId="urn:microsoft.com/office/officeart/2005/8/layout/hProcess11"/>
    <dgm:cxn modelId="{18026BC8-C11B-4E24-93F7-FBA98B1DF56F}" srcId="{1A955673-B842-408A-B08D-BF42994C81AC}" destId="{9D0EE7D5-4595-4F5A-8FF8-78C902BFB849}" srcOrd="0" destOrd="0" parTransId="{E00D2892-B903-4F62-8E79-E9EE7F28657D}" sibTransId="{8FA93507-F42E-4D45-929D-A12F6420BF20}"/>
    <dgm:cxn modelId="{F0ACCA1A-07C8-4A8B-80C6-244D37D34A14}" type="presOf" srcId="{4E09B532-50ED-4BA0-A6BB-3029E36F71B7}" destId="{EA13197B-2C6E-4486-B555-EB4D8BEE97FA}" srcOrd="0" destOrd="0" presId="urn:microsoft.com/office/officeart/2005/8/layout/hProcess11"/>
    <dgm:cxn modelId="{CB7D3304-93D1-4EC0-9CDB-69DE9C22BBEF}" type="presOf" srcId="{1A955673-B842-408A-B08D-BF42994C81AC}" destId="{AEF6C8E6-8DD8-4554-8EB9-317E6CB8F75C}" srcOrd="0" destOrd="0" presId="urn:microsoft.com/office/officeart/2005/8/layout/hProcess11"/>
    <dgm:cxn modelId="{091189E6-0E3A-4BC4-B47A-47B14F5EC7D0}" srcId="{1A955673-B842-408A-B08D-BF42994C81AC}" destId="{4E09B532-50ED-4BA0-A6BB-3029E36F71B7}" srcOrd="1" destOrd="0" parTransId="{E8C1B672-2462-463A-AF41-DF623432735C}" sibTransId="{5BB7BD19-D7FE-4DB4-AA0E-2A3AE86B57F1}"/>
    <dgm:cxn modelId="{340D8539-D821-4076-B569-5F6057CC0220}" type="presParOf" srcId="{AEF6C8E6-8DD8-4554-8EB9-317E6CB8F75C}" destId="{7661171E-42BB-4A88-9FDE-B967887D41B8}" srcOrd="0" destOrd="0" presId="urn:microsoft.com/office/officeart/2005/8/layout/hProcess11"/>
    <dgm:cxn modelId="{F5E626DC-CBBC-43B4-A84E-A93ECBF36CA6}" type="presParOf" srcId="{AEF6C8E6-8DD8-4554-8EB9-317E6CB8F75C}" destId="{B00399C9-DDE7-42AA-91E6-91D894AE26AD}" srcOrd="1" destOrd="0" presId="urn:microsoft.com/office/officeart/2005/8/layout/hProcess11"/>
    <dgm:cxn modelId="{39A61DE8-0ECF-4DBF-8EA5-E60C2D0259B3}" type="presParOf" srcId="{B00399C9-DDE7-42AA-91E6-91D894AE26AD}" destId="{FA7B032F-4AAA-4FFF-9169-29128371AD9A}" srcOrd="0" destOrd="0" presId="urn:microsoft.com/office/officeart/2005/8/layout/hProcess11"/>
    <dgm:cxn modelId="{8F6CFCB9-97B5-4697-8FAD-C8B0056C3328}" type="presParOf" srcId="{FA7B032F-4AAA-4FFF-9169-29128371AD9A}" destId="{9895E75D-F83B-47A6-8FFD-52E8EC84B160}" srcOrd="0" destOrd="0" presId="urn:microsoft.com/office/officeart/2005/8/layout/hProcess11"/>
    <dgm:cxn modelId="{E3363F59-F5B2-4B72-B1E6-4FC6DDAE7869}" type="presParOf" srcId="{FA7B032F-4AAA-4FFF-9169-29128371AD9A}" destId="{10FFA203-BD13-4170-8691-165DAEB11C6D}" srcOrd="1" destOrd="0" presId="urn:microsoft.com/office/officeart/2005/8/layout/hProcess11"/>
    <dgm:cxn modelId="{E5E5CCB3-B4F9-45B4-AEAB-F02AE0358BAA}" type="presParOf" srcId="{FA7B032F-4AAA-4FFF-9169-29128371AD9A}" destId="{CAB280D1-4FDB-4F7B-B985-75E2A73EDBDC}" srcOrd="2" destOrd="0" presId="urn:microsoft.com/office/officeart/2005/8/layout/hProcess11"/>
    <dgm:cxn modelId="{AAB760AC-9D04-4329-AA5A-B2C77CAE8D31}" type="presParOf" srcId="{B00399C9-DDE7-42AA-91E6-91D894AE26AD}" destId="{3AECC7BA-70F3-4806-A49F-0EAC48F7FB14}" srcOrd="1" destOrd="0" presId="urn:microsoft.com/office/officeart/2005/8/layout/hProcess11"/>
    <dgm:cxn modelId="{A6D62AA3-F506-4326-9018-03CA08665D25}" type="presParOf" srcId="{B00399C9-DDE7-42AA-91E6-91D894AE26AD}" destId="{581CFAFA-DC87-47CC-912E-71120D885616}" srcOrd="2" destOrd="0" presId="urn:microsoft.com/office/officeart/2005/8/layout/hProcess11"/>
    <dgm:cxn modelId="{37168300-917A-4AA7-B129-F3EBA06AF22A}" type="presParOf" srcId="{581CFAFA-DC87-47CC-912E-71120D885616}" destId="{EA13197B-2C6E-4486-B555-EB4D8BEE97FA}" srcOrd="0" destOrd="0" presId="urn:microsoft.com/office/officeart/2005/8/layout/hProcess11"/>
    <dgm:cxn modelId="{725F8C86-0BCC-490C-9B6E-6464237DCA13}" type="presParOf" srcId="{581CFAFA-DC87-47CC-912E-71120D885616}" destId="{2A1FC33E-F31F-41C0-AFDE-912EC574060C}" srcOrd="1" destOrd="0" presId="urn:microsoft.com/office/officeart/2005/8/layout/hProcess11"/>
    <dgm:cxn modelId="{6535EFB6-F771-4372-9882-FD1DCD143F31}" type="presParOf" srcId="{581CFAFA-DC87-47CC-912E-71120D885616}" destId="{ADD3B84A-F622-4486-80D1-ABA9A0203D3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7BC724-BF1B-43C6-A9FD-7BE688A6B1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CFA6594-49A9-4DC1-9CD5-731138CBF16D}">
      <dgm:prSet phldrT="[Text]"/>
      <dgm:spPr>
        <a:xfrm>
          <a:off x="367188" y="1264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gm:spPr>
      <dgm:t>
        <a:bodyPr/>
        <a:lstStyle/>
        <a:p>
          <a:r>
            <a:rPr lang="ro-RO" dirty="0" smtClean="0"/>
            <a:t>Armonizată</a:t>
          </a:r>
          <a:endParaRPr lang="en-GB" dirty="0">
            <a:solidFill>
              <a:sysClr val="window" lastClr="FFFFFF"/>
            </a:solidFill>
            <a:latin typeface="Verdana"/>
            <a:ea typeface="+mn-ea"/>
            <a:cs typeface="+mn-cs"/>
          </a:endParaRPr>
        </a:p>
      </dgm:t>
    </dgm:pt>
    <dgm:pt modelId="{E9A3BE5C-9ADB-4AF6-911C-3C944681C1AD}" type="parTrans" cxnId="{0F6E724B-FEF6-442A-A72B-8D281A5FA8DB}">
      <dgm:prSet/>
      <dgm:spPr/>
      <dgm:t>
        <a:bodyPr/>
        <a:lstStyle/>
        <a:p>
          <a:endParaRPr lang="en-GB"/>
        </a:p>
      </dgm:t>
    </dgm:pt>
    <dgm:pt modelId="{00340FCC-C63C-4EB8-A1AC-65CE2DCF717B}" type="sibTrans" cxnId="{0F6E724B-FEF6-442A-A72B-8D281A5FA8DB}">
      <dgm:prSet/>
      <dgm:spPr/>
      <dgm:t>
        <a:bodyPr/>
        <a:lstStyle/>
        <a:p>
          <a:endParaRPr lang="en-GB"/>
        </a:p>
      </dgm:t>
    </dgm:pt>
    <dgm:pt modelId="{A3DB74FE-6725-455D-A79C-75EA9EB56B0D}">
      <dgm:prSet phldrT="[Text]"/>
      <dgm:spPr>
        <a:xfrm>
          <a:off x="367188" y="204880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gm:spPr>
      <dgm:t>
        <a:bodyPr/>
        <a:lstStyle/>
        <a:p>
          <a:r>
            <a:rPr lang="ro-RO" smtClean="0"/>
            <a:t>Auto-clasificare</a:t>
          </a:r>
          <a:endParaRPr lang="en-GB" dirty="0">
            <a:solidFill>
              <a:sysClr val="window" lastClr="FFFFFF"/>
            </a:solidFill>
            <a:latin typeface="Verdana"/>
            <a:ea typeface="+mn-ea"/>
            <a:cs typeface="+mn-cs"/>
          </a:endParaRPr>
        </a:p>
      </dgm:t>
    </dgm:pt>
    <dgm:pt modelId="{E7C23328-23D7-4E99-9B33-29D55419F6B9}" type="parTrans" cxnId="{F0EB9E19-4B94-4FF9-B749-E4640EB25D37}">
      <dgm:prSet/>
      <dgm:spPr/>
      <dgm:t>
        <a:bodyPr/>
        <a:lstStyle/>
        <a:p>
          <a:endParaRPr lang="en-GB"/>
        </a:p>
      </dgm:t>
    </dgm:pt>
    <dgm:pt modelId="{6D11EAFE-93D1-4BB5-9A10-932814A9FF17}" type="sibTrans" cxnId="{F0EB9E19-4B94-4FF9-B749-E4640EB25D37}">
      <dgm:prSet/>
      <dgm:spPr/>
      <dgm:t>
        <a:bodyPr/>
        <a:lstStyle/>
        <a:p>
          <a:endParaRPr lang="en-GB"/>
        </a:p>
      </dgm:t>
    </dgm:pt>
    <dgm:pt modelId="{91375468-40BB-4C17-B2DB-3E92021616E9}">
      <dgm:prSet phldrT="[Text]"/>
      <dgm: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lstStyle/>
        <a:p>
          <a:r>
            <a:rPr lang="ro-RO" smtClean="0"/>
            <a:t>Clasificarea este agreată la nivelul UE</a:t>
          </a:r>
          <a:endParaRPr lang="en-GB" dirty="0">
            <a:solidFill>
              <a:sysClr val="windowText" lastClr="000000">
                <a:hueOff val="0"/>
                <a:satOff val="0"/>
                <a:lumOff val="0"/>
                <a:alphaOff val="0"/>
              </a:sysClr>
            </a:solidFill>
            <a:latin typeface="Verdana"/>
            <a:ea typeface="+mn-ea"/>
            <a:cs typeface="+mn-cs"/>
          </a:endParaRPr>
        </a:p>
      </dgm:t>
    </dgm:pt>
    <dgm:pt modelId="{8CE1910E-EED0-43E6-A1DD-651D00D4E9D1}" type="parTrans" cxnId="{31C28020-69B0-47C1-ACD4-F6629B093062}">
      <dgm:prSet/>
      <dgm:spPr/>
      <dgm:t>
        <a:bodyPr/>
        <a:lstStyle/>
        <a:p>
          <a:endParaRPr lang="en-GB"/>
        </a:p>
      </dgm:t>
    </dgm:pt>
    <dgm:pt modelId="{44294605-3270-4F25-B8C5-053C17CD75A1}" type="sibTrans" cxnId="{31C28020-69B0-47C1-ACD4-F6629B093062}">
      <dgm:prSet/>
      <dgm:spPr/>
      <dgm:t>
        <a:bodyPr/>
        <a:lstStyle/>
        <a:p>
          <a:endParaRPr lang="en-GB"/>
        </a:p>
      </dgm:t>
    </dgm:pt>
    <dgm:pt modelId="{27190059-683D-4A66-B1F6-075C4A558FA5}">
      <dgm:prSet phldrT="[Text]"/>
      <dgm:spPr>
        <a:xfrm>
          <a:off x="0" y="2284966"/>
          <a:ext cx="7343775" cy="1663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gm:spPr>
      <dgm:t>
        <a:bodyPr/>
        <a:lstStyle/>
        <a:p>
          <a:r>
            <a:rPr lang="ro-RO" smtClean="0"/>
            <a:t>Substanțele și amestecurile sunt auto-clasificate de producător/importator/utilizator din aval</a:t>
          </a:r>
          <a:endParaRPr lang="en-GB" dirty="0">
            <a:solidFill>
              <a:sysClr val="windowText" lastClr="000000">
                <a:hueOff val="0"/>
                <a:satOff val="0"/>
                <a:lumOff val="0"/>
                <a:alphaOff val="0"/>
              </a:sysClr>
            </a:solidFill>
            <a:latin typeface="Verdana"/>
            <a:ea typeface="+mn-ea"/>
            <a:cs typeface="+mn-cs"/>
          </a:endParaRPr>
        </a:p>
      </dgm:t>
    </dgm:pt>
    <dgm:pt modelId="{1ED473F9-1F95-4585-9509-95D19B2DE0F9}" type="parTrans" cxnId="{C252E03C-33BD-45BF-AFC3-31B047468733}">
      <dgm:prSet/>
      <dgm:spPr/>
      <dgm:t>
        <a:bodyPr/>
        <a:lstStyle/>
        <a:p>
          <a:endParaRPr lang="en-GB"/>
        </a:p>
      </dgm:t>
    </dgm:pt>
    <dgm:pt modelId="{FDD106F9-868B-416E-902A-C04D92017DA8}" type="sibTrans" cxnId="{C252E03C-33BD-45BF-AFC3-31B047468733}">
      <dgm:prSet/>
      <dgm:spPr/>
      <dgm:t>
        <a:bodyPr/>
        <a:lstStyle/>
        <a:p>
          <a:endParaRPr lang="en-GB"/>
        </a:p>
      </dgm:t>
    </dgm:pt>
    <dgm:pt modelId="{0D39C420-300A-4CD7-A010-E7F57CC91E0E}">
      <dgm:prSet/>
      <dgm:spPr/>
      <dgm:t>
        <a:bodyPr/>
        <a:lstStyle/>
        <a:p>
          <a:r>
            <a:rPr lang="ro-RO" dirty="0" smtClean="0"/>
            <a:t>Obligatoriu, trebuie să</a:t>
          </a:r>
          <a:r>
            <a:rPr lang="en-US" dirty="0" smtClean="0"/>
            <a:t> </a:t>
          </a:r>
          <a:r>
            <a:rPr lang="ro-RO" dirty="0" smtClean="0"/>
            <a:t>o utilizați</a:t>
          </a:r>
          <a:endParaRPr lang="ro-RO" dirty="0"/>
        </a:p>
      </dgm:t>
    </dgm:pt>
    <dgm:pt modelId="{D16054E2-AB46-4E80-A008-955C1A76952A}" type="parTrans" cxnId="{2428596E-DC9A-485E-8F27-8A9C0948E2BA}">
      <dgm:prSet/>
      <dgm:spPr/>
      <dgm:t>
        <a:bodyPr/>
        <a:lstStyle/>
        <a:p>
          <a:endParaRPr lang="ro-RO"/>
        </a:p>
      </dgm:t>
    </dgm:pt>
    <dgm:pt modelId="{8ED60DA7-F110-41D3-B4EC-313FCED6619D}" type="sibTrans" cxnId="{2428596E-DC9A-485E-8F27-8A9C0948E2BA}">
      <dgm:prSet/>
      <dgm:spPr/>
      <dgm:t>
        <a:bodyPr/>
        <a:lstStyle/>
        <a:p>
          <a:endParaRPr lang="ro-RO"/>
        </a:p>
      </dgm:t>
    </dgm:pt>
    <dgm:pt modelId="{C9E58578-1B91-40BB-AE2B-A1716CCF427B}">
      <dgm:prSet/>
      <dgm:spPr/>
      <dgm:t>
        <a:bodyPr/>
        <a:lstStyle/>
        <a:p>
          <a:r>
            <a:rPr lang="ro-RO" smtClean="0"/>
            <a:t>Se pot aplica numai anumitor clase de pericol *, așa că nu uitați să luaţi în considerare alte clase de pericol care trebuie să fie auto-clasificate</a:t>
          </a:r>
          <a:endParaRPr lang="ro-RO"/>
        </a:p>
      </dgm:t>
    </dgm:pt>
    <dgm:pt modelId="{0AFDAA5E-986B-4AA2-8A9D-3A2C8709EABA}" type="parTrans" cxnId="{579C13FB-0EE8-4DEF-8AC5-FFE47FCA76D9}">
      <dgm:prSet/>
      <dgm:spPr/>
      <dgm:t>
        <a:bodyPr/>
        <a:lstStyle/>
        <a:p>
          <a:endParaRPr lang="ro-RO"/>
        </a:p>
      </dgm:t>
    </dgm:pt>
    <dgm:pt modelId="{C1DDCD9D-7EA1-4079-95E4-BC0963BB8871}" type="sibTrans" cxnId="{579C13FB-0EE8-4DEF-8AC5-FFE47FCA76D9}">
      <dgm:prSet/>
      <dgm:spPr/>
      <dgm:t>
        <a:bodyPr/>
        <a:lstStyle/>
        <a:p>
          <a:endParaRPr lang="ro-RO"/>
        </a:p>
      </dgm:t>
    </dgm:pt>
    <dgm:pt modelId="{2CEBC8EC-BB55-49D2-B9DC-B9E49F0A4855}">
      <dgm:prSet/>
      <dgm:spPr/>
      <dgm:t>
        <a:bodyPr/>
        <a:lstStyle/>
        <a:p>
          <a:r>
            <a:rPr lang="ro-RO" dirty="0" smtClean="0"/>
            <a:t>Se aplică numai substanțelor</a:t>
          </a:r>
          <a:endParaRPr lang="ro-RO" dirty="0"/>
        </a:p>
      </dgm:t>
    </dgm:pt>
    <dgm:pt modelId="{D1FE0A36-F06B-413E-BFBD-5D97116A8132}" type="parTrans" cxnId="{9417577B-96C5-4625-8C39-B05AF0A6CA64}">
      <dgm:prSet/>
      <dgm:spPr/>
      <dgm:t>
        <a:bodyPr/>
        <a:lstStyle/>
        <a:p>
          <a:endParaRPr lang="ro-RO"/>
        </a:p>
      </dgm:t>
    </dgm:pt>
    <dgm:pt modelId="{CC32FE3E-BB38-41B8-8233-87003826CC95}" type="sibTrans" cxnId="{9417577B-96C5-4625-8C39-B05AF0A6CA64}">
      <dgm:prSet/>
      <dgm:spPr/>
      <dgm:t>
        <a:bodyPr/>
        <a:lstStyle/>
        <a:p>
          <a:endParaRPr lang="ro-RO"/>
        </a:p>
      </dgm:t>
    </dgm:pt>
    <dgm:pt modelId="{3109B769-149B-427A-827C-7281F48824D6}">
      <dgm:prSet/>
      <dgm:spPr/>
      <dgm:t>
        <a:bodyPr/>
        <a:lstStyle/>
        <a:p>
          <a:r>
            <a:rPr lang="ro-RO" smtClean="0"/>
            <a:t>Substanțele sunt auto-clasificate, după caz, atunci când clasificarea nu este armonizată pentru substanță sau pentru un anumit pericol</a:t>
          </a:r>
          <a:endParaRPr lang="ro-RO"/>
        </a:p>
      </dgm:t>
    </dgm:pt>
    <dgm:pt modelId="{E0EE6CBC-21AD-4DAD-951F-61579FFB329A}" type="parTrans" cxnId="{B5763488-3212-440B-AF2A-A7330315D144}">
      <dgm:prSet/>
      <dgm:spPr/>
      <dgm:t>
        <a:bodyPr/>
        <a:lstStyle/>
        <a:p>
          <a:endParaRPr lang="ro-RO"/>
        </a:p>
      </dgm:t>
    </dgm:pt>
    <dgm:pt modelId="{6DD80E61-8B66-455B-882C-543239318239}" type="sibTrans" cxnId="{B5763488-3212-440B-AF2A-A7330315D144}">
      <dgm:prSet/>
      <dgm:spPr/>
      <dgm:t>
        <a:bodyPr/>
        <a:lstStyle/>
        <a:p>
          <a:endParaRPr lang="ro-RO"/>
        </a:p>
      </dgm:t>
    </dgm:pt>
    <dgm:pt modelId="{92095C4A-2380-40C1-9702-C7AE9FB63E94}">
      <dgm:prSet/>
      <dgm:spPr/>
      <dgm:t>
        <a:bodyPr/>
        <a:lstStyle/>
        <a:p>
          <a:r>
            <a:rPr lang="ro-RO" dirty="0" smtClean="0"/>
            <a:t>Toate amestecurile sunt auto</a:t>
          </a:r>
          <a:r>
            <a:rPr lang="en-US" dirty="0" smtClean="0"/>
            <a:t>-</a:t>
          </a:r>
          <a:r>
            <a:rPr lang="ro-RO" dirty="0" smtClean="0"/>
            <a:t>clasificate</a:t>
          </a:r>
          <a:endParaRPr lang="ro-RO" dirty="0"/>
        </a:p>
      </dgm:t>
    </dgm:pt>
    <dgm:pt modelId="{C61C81C1-74A7-4782-9D1A-1E50A1BD9E70}" type="parTrans" cxnId="{127CA8F8-6440-4133-8A1C-72092ADE4CB0}">
      <dgm:prSet/>
      <dgm:spPr/>
      <dgm:t>
        <a:bodyPr/>
        <a:lstStyle/>
        <a:p>
          <a:endParaRPr lang="ro-RO"/>
        </a:p>
      </dgm:t>
    </dgm:pt>
    <dgm:pt modelId="{85AAA2AF-22C4-49CB-97F3-4CC936FC2EEC}" type="sibTrans" cxnId="{127CA8F8-6440-4133-8A1C-72092ADE4CB0}">
      <dgm:prSet/>
      <dgm:spPr/>
      <dgm:t>
        <a:bodyPr/>
        <a:lstStyle/>
        <a:p>
          <a:endParaRPr lang="ro-RO"/>
        </a:p>
      </dgm:t>
    </dgm:pt>
    <dgm:pt modelId="{B27CD7BF-941C-4B2C-BE92-6BD947BE7F44}" type="pres">
      <dgm:prSet presAssocID="{497BC724-BF1B-43C6-A9FD-7BE688A6B190}" presName="linear" presStyleCnt="0">
        <dgm:presLayoutVars>
          <dgm:dir/>
          <dgm:animLvl val="lvl"/>
          <dgm:resizeHandles val="exact"/>
        </dgm:presLayoutVars>
      </dgm:prSet>
      <dgm:spPr/>
      <dgm:t>
        <a:bodyPr/>
        <a:lstStyle/>
        <a:p>
          <a:endParaRPr lang="en-GB"/>
        </a:p>
      </dgm:t>
    </dgm:pt>
    <dgm:pt modelId="{16A1F288-0B7B-4FA3-BCD5-93AE30C89768}" type="pres">
      <dgm:prSet presAssocID="{BCFA6594-49A9-4DC1-9CD5-731138CBF16D}" presName="parentLin" presStyleCnt="0"/>
      <dgm:spPr/>
    </dgm:pt>
    <dgm:pt modelId="{F5754D36-9082-41C4-891E-C3BAD4372C2C}" type="pres">
      <dgm:prSet presAssocID="{BCFA6594-49A9-4DC1-9CD5-731138CBF16D}" presName="parentLeftMargin" presStyleLbl="node1" presStyleIdx="0" presStyleCnt="2"/>
      <dgm:spPr/>
      <dgm:t>
        <a:bodyPr/>
        <a:lstStyle/>
        <a:p>
          <a:endParaRPr lang="en-GB"/>
        </a:p>
      </dgm:t>
    </dgm:pt>
    <dgm:pt modelId="{C108497A-8F6F-4C85-BA0F-D6EB6DAB32F0}" type="pres">
      <dgm:prSet presAssocID="{BCFA6594-49A9-4DC1-9CD5-731138CBF16D}" presName="parentText" presStyleLbl="node1" presStyleIdx="0" presStyleCnt="2">
        <dgm:presLayoutVars>
          <dgm:chMax val="0"/>
          <dgm:bulletEnabled val="1"/>
        </dgm:presLayoutVars>
      </dgm:prSet>
      <dgm:spPr/>
      <dgm:t>
        <a:bodyPr/>
        <a:lstStyle/>
        <a:p>
          <a:endParaRPr lang="en-GB"/>
        </a:p>
      </dgm:t>
    </dgm:pt>
    <dgm:pt modelId="{0383E832-57A5-4504-9794-26C1BAEDE2AC}" type="pres">
      <dgm:prSet presAssocID="{BCFA6594-49A9-4DC1-9CD5-731138CBF16D}" presName="negativeSpace" presStyleCnt="0"/>
      <dgm:spPr/>
    </dgm:pt>
    <dgm:pt modelId="{DDF39DB5-2EED-473B-B713-0AC4BED23413}" type="pres">
      <dgm:prSet presAssocID="{BCFA6594-49A9-4DC1-9CD5-731138CBF16D}" presName="childText" presStyleLbl="conFgAcc1" presStyleIdx="0" presStyleCnt="2">
        <dgm:presLayoutVars>
          <dgm:bulletEnabled val="1"/>
        </dgm:presLayoutVars>
      </dgm:prSet>
      <dgm:spPr/>
      <dgm:t>
        <a:bodyPr/>
        <a:lstStyle/>
        <a:p>
          <a:endParaRPr lang="en-GB"/>
        </a:p>
      </dgm:t>
    </dgm:pt>
    <dgm:pt modelId="{FB630BBF-92DD-4238-866F-25089F1126F1}" type="pres">
      <dgm:prSet presAssocID="{00340FCC-C63C-4EB8-A1AC-65CE2DCF717B}" presName="spaceBetweenRectangles" presStyleCnt="0"/>
      <dgm:spPr/>
    </dgm:pt>
    <dgm:pt modelId="{B18C486A-F50A-4D4B-8C1F-E4E71B18899D}" type="pres">
      <dgm:prSet presAssocID="{A3DB74FE-6725-455D-A79C-75EA9EB56B0D}" presName="parentLin" presStyleCnt="0"/>
      <dgm:spPr/>
    </dgm:pt>
    <dgm:pt modelId="{1812D312-3B4C-48B9-999A-E8AF8DB7ECC1}" type="pres">
      <dgm:prSet presAssocID="{A3DB74FE-6725-455D-A79C-75EA9EB56B0D}" presName="parentLeftMargin" presStyleLbl="node1" presStyleIdx="0" presStyleCnt="2"/>
      <dgm:spPr/>
      <dgm:t>
        <a:bodyPr/>
        <a:lstStyle/>
        <a:p>
          <a:endParaRPr lang="en-GB"/>
        </a:p>
      </dgm:t>
    </dgm:pt>
    <dgm:pt modelId="{D1CE826D-B4DE-4DAD-92CB-3C3879A0AA8F}" type="pres">
      <dgm:prSet presAssocID="{A3DB74FE-6725-455D-A79C-75EA9EB56B0D}" presName="parentText" presStyleLbl="node1" presStyleIdx="1" presStyleCnt="2">
        <dgm:presLayoutVars>
          <dgm:chMax val="0"/>
          <dgm:bulletEnabled val="1"/>
        </dgm:presLayoutVars>
      </dgm:prSet>
      <dgm:spPr/>
      <dgm:t>
        <a:bodyPr/>
        <a:lstStyle/>
        <a:p>
          <a:endParaRPr lang="en-GB"/>
        </a:p>
      </dgm:t>
    </dgm:pt>
    <dgm:pt modelId="{0A627048-95DF-4943-92E0-84DC1A736A0B}" type="pres">
      <dgm:prSet presAssocID="{A3DB74FE-6725-455D-A79C-75EA9EB56B0D}" presName="negativeSpace" presStyleCnt="0"/>
      <dgm:spPr/>
    </dgm:pt>
    <dgm:pt modelId="{958B0FFA-F948-40DF-AAB6-9429E2522A04}" type="pres">
      <dgm:prSet presAssocID="{A3DB74FE-6725-455D-A79C-75EA9EB56B0D}" presName="childText" presStyleLbl="conFgAcc1" presStyleIdx="1" presStyleCnt="2">
        <dgm:presLayoutVars>
          <dgm:bulletEnabled val="1"/>
        </dgm:presLayoutVars>
      </dgm:prSet>
      <dgm:spPr/>
      <dgm:t>
        <a:bodyPr/>
        <a:lstStyle/>
        <a:p>
          <a:endParaRPr lang="en-GB"/>
        </a:p>
      </dgm:t>
    </dgm:pt>
  </dgm:ptLst>
  <dgm:cxnLst>
    <dgm:cxn modelId="{9417577B-96C5-4625-8C39-B05AF0A6CA64}" srcId="{BCFA6594-49A9-4DC1-9CD5-731138CBF16D}" destId="{2CEBC8EC-BB55-49D2-B9DC-B9E49F0A4855}" srcOrd="3" destOrd="0" parTransId="{D1FE0A36-F06B-413E-BFBD-5D97116A8132}" sibTransId="{CC32FE3E-BB38-41B8-8233-87003826CC95}"/>
    <dgm:cxn modelId="{C252E03C-33BD-45BF-AFC3-31B047468733}" srcId="{A3DB74FE-6725-455D-A79C-75EA9EB56B0D}" destId="{27190059-683D-4A66-B1F6-075C4A558FA5}" srcOrd="0" destOrd="0" parTransId="{1ED473F9-1F95-4585-9509-95D19B2DE0F9}" sibTransId="{FDD106F9-868B-416E-902A-C04D92017DA8}"/>
    <dgm:cxn modelId="{28F94581-7550-4FF3-A8CF-66637434528C}" type="presOf" srcId="{91375468-40BB-4C17-B2DB-3E92021616E9}" destId="{DDF39DB5-2EED-473B-B713-0AC4BED23413}" srcOrd="0" destOrd="0" presId="urn:microsoft.com/office/officeart/2005/8/layout/list1"/>
    <dgm:cxn modelId="{127CA8F8-6440-4133-8A1C-72092ADE4CB0}" srcId="{A3DB74FE-6725-455D-A79C-75EA9EB56B0D}" destId="{92095C4A-2380-40C1-9702-C7AE9FB63E94}" srcOrd="2" destOrd="0" parTransId="{C61C81C1-74A7-4782-9D1A-1E50A1BD9E70}" sibTransId="{85AAA2AF-22C4-49CB-97F3-4CC936FC2EEC}"/>
    <dgm:cxn modelId="{ECCA973B-4B2C-4AA5-93AF-4DD422F29D84}" type="presOf" srcId="{92095C4A-2380-40C1-9702-C7AE9FB63E94}" destId="{958B0FFA-F948-40DF-AAB6-9429E2522A04}" srcOrd="0" destOrd="2" presId="urn:microsoft.com/office/officeart/2005/8/layout/list1"/>
    <dgm:cxn modelId="{F6C1EEB2-4309-4BD2-93B3-15A9FFFB18F0}" type="presOf" srcId="{A3DB74FE-6725-455D-A79C-75EA9EB56B0D}" destId="{D1CE826D-B4DE-4DAD-92CB-3C3879A0AA8F}" srcOrd="1" destOrd="0" presId="urn:microsoft.com/office/officeart/2005/8/layout/list1"/>
    <dgm:cxn modelId="{75ABA64B-CC6A-4C72-AE40-9AB26D30FD42}" type="presOf" srcId="{2CEBC8EC-BB55-49D2-B9DC-B9E49F0A4855}" destId="{DDF39DB5-2EED-473B-B713-0AC4BED23413}" srcOrd="0" destOrd="3" presId="urn:microsoft.com/office/officeart/2005/8/layout/list1"/>
    <dgm:cxn modelId="{579C13FB-0EE8-4DEF-8AC5-FFE47FCA76D9}" srcId="{BCFA6594-49A9-4DC1-9CD5-731138CBF16D}" destId="{C9E58578-1B91-40BB-AE2B-A1716CCF427B}" srcOrd="2" destOrd="0" parTransId="{0AFDAA5E-986B-4AA2-8A9D-3A2C8709EABA}" sibTransId="{C1DDCD9D-7EA1-4079-95E4-BC0963BB8871}"/>
    <dgm:cxn modelId="{06165735-ACD1-41C9-A85C-31A48C4CB29A}" type="presOf" srcId="{497BC724-BF1B-43C6-A9FD-7BE688A6B190}" destId="{B27CD7BF-941C-4B2C-BE92-6BD947BE7F44}" srcOrd="0" destOrd="0" presId="urn:microsoft.com/office/officeart/2005/8/layout/list1"/>
    <dgm:cxn modelId="{31C28020-69B0-47C1-ACD4-F6629B093062}" srcId="{BCFA6594-49A9-4DC1-9CD5-731138CBF16D}" destId="{91375468-40BB-4C17-B2DB-3E92021616E9}" srcOrd="0" destOrd="0" parTransId="{8CE1910E-EED0-43E6-A1DD-651D00D4E9D1}" sibTransId="{44294605-3270-4F25-B8C5-053C17CD75A1}"/>
    <dgm:cxn modelId="{B5763488-3212-440B-AF2A-A7330315D144}" srcId="{A3DB74FE-6725-455D-A79C-75EA9EB56B0D}" destId="{3109B769-149B-427A-827C-7281F48824D6}" srcOrd="1" destOrd="0" parTransId="{E0EE6CBC-21AD-4DAD-951F-61579FFB329A}" sibTransId="{6DD80E61-8B66-455B-882C-543239318239}"/>
    <dgm:cxn modelId="{056ADE33-C561-48FC-8022-8FE8579E4D5F}" type="presOf" srcId="{3109B769-149B-427A-827C-7281F48824D6}" destId="{958B0FFA-F948-40DF-AAB6-9429E2522A04}" srcOrd="0" destOrd="1" presId="urn:microsoft.com/office/officeart/2005/8/layout/list1"/>
    <dgm:cxn modelId="{3A3FD2C1-4FF7-4909-9D99-46B41DFC15F1}" type="presOf" srcId="{BCFA6594-49A9-4DC1-9CD5-731138CBF16D}" destId="{C108497A-8F6F-4C85-BA0F-D6EB6DAB32F0}" srcOrd="1" destOrd="0" presId="urn:microsoft.com/office/officeart/2005/8/layout/list1"/>
    <dgm:cxn modelId="{F0EB9E19-4B94-4FF9-B749-E4640EB25D37}" srcId="{497BC724-BF1B-43C6-A9FD-7BE688A6B190}" destId="{A3DB74FE-6725-455D-A79C-75EA9EB56B0D}" srcOrd="1" destOrd="0" parTransId="{E7C23328-23D7-4E99-9B33-29D55419F6B9}" sibTransId="{6D11EAFE-93D1-4BB5-9A10-932814A9FF17}"/>
    <dgm:cxn modelId="{60B3252F-6749-4570-A87D-8D2C100EAB77}" type="presOf" srcId="{27190059-683D-4A66-B1F6-075C4A558FA5}" destId="{958B0FFA-F948-40DF-AAB6-9429E2522A04}" srcOrd="0" destOrd="0" presId="urn:microsoft.com/office/officeart/2005/8/layout/list1"/>
    <dgm:cxn modelId="{70289C8B-3B5A-4C8B-91FD-CFAD80739AEC}" type="presOf" srcId="{C9E58578-1B91-40BB-AE2B-A1716CCF427B}" destId="{DDF39DB5-2EED-473B-B713-0AC4BED23413}" srcOrd="0" destOrd="2" presId="urn:microsoft.com/office/officeart/2005/8/layout/list1"/>
    <dgm:cxn modelId="{15E735C1-9B6A-450D-B9CA-41A630EEDC9B}" type="presOf" srcId="{BCFA6594-49A9-4DC1-9CD5-731138CBF16D}" destId="{F5754D36-9082-41C4-891E-C3BAD4372C2C}" srcOrd="0" destOrd="0" presId="urn:microsoft.com/office/officeart/2005/8/layout/list1"/>
    <dgm:cxn modelId="{0F6E724B-FEF6-442A-A72B-8D281A5FA8DB}" srcId="{497BC724-BF1B-43C6-A9FD-7BE688A6B190}" destId="{BCFA6594-49A9-4DC1-9CD5-731138CBF16D}" srcOrd="0" destOrd="0" parTransId="{E9A3BE5C-9ADB-4AF6-911C-3C944681C1AD}" sibTransId="{00340FCC-C63C-4EB8-A1AC-65CE2DCF717B}"/>
    <dgm:cxn modelId="{0DFEDB8E-F5B5-4CBE-A0FF-F43C52CC53F9}" type="presOf" srcId="{A3DB74FE-6725-455D-A79C-75EA9EB56B0D}" destId="{1812D312-3B4C-48B9-999A-E8AF8DB7ECC1}" srcOrd="0" destOrd="0" presId="urn:microsoft.com/office/officeart/2005/8/layout/list1"/>
    <dgm:cxn modelId="{FA5D4AD6-5F43-4CDC-B665-94F57B98E698}" type="presOf" srcId="{0D39C420-300A-4CD7-A010-E7F57CC91E0E}" destId="{DDF39DB5-2EED-473B-B713-0AC4BED23413}" srcOrd="0" destOrd="1" presId="urn:microsoft.com/office/officeart/2005/8/layout/list1"/>
    <dgm:cxn modelId="{2428596E-DC9A-485E-8F27-8A9C0948E2BA}" srcId="{BCFA6594-49A9-4DC1-9CD5-731138CBF16D}" destId="{0D39C420-300A-4CD7-A010-E7F57CC91E0E}" srcOrd="1" destOrd="0" parTransId="{D16054E2-AB46-4E80-A008-955C1A76952A}" sibTransId="{8ED60DA7-F110-41D3-B4EC-313FCED6619D}"/>
    <dgm:cxn modelId="{B4E46E1A-B66C-4F74-99C3-5F2394C17BA6}" type="presParOf" srcId="{B27CD7BF-941C-4B2C-BE92-6BD947BE7F44}" destId="{16A1F288-0B7B-4FA3-BCD5-93AE30C89768}" srcOrd="0" destOrd="0" presId="urn:microsoft.com/office/officeart/2005/8/layout/list1"/>
    <dgm:cxn modelId="{8A916133-449A-499B-91D9-3A98FA2B7AE6}" type="presParOf" srcId="{16A1F288-0B7B-4FA3-BCD5-93AE30C89768}" destId="{F5754D36-9082-41C4-891E-C3BAD4372C2C}" srcOrd="0" destOrd="0" presId="urn:microsoft.com/office/officeart/2005/8/layout/list1"/>
    <dgm:cxn modelId="{DC3D70C5-7863-4362-A0F3-EC41F1093B3D}" type="presParOf" srcId="{16A1F288-0B7B-4FA3-BCD5-93AE30C89768}" destId="{C108497A-8F6F-4C85-BA0F-D6EB6DAB32F0}" srcOrd="1" destOrd="0" presId="urn:microsoft.com/office/officeart/2005/8/layout/list1"/>
    <dgm:cxn modelId="{D52B4414-FC11-4993-9811-C9CC54924537}" type="presParOf" srcId="{B27CD7BF-941C-4B2C-BE92-6BD947BE7F44}" destId="{0383E832-57A5-4504-9794-26C1BAEDE2AC}" srcOrd="1" destOrd="0" presId="urn:microsoft.com/office/officeart/2005/8/layout/list1"/>
    <dgm:cxn modelId="{453E202F-62E7-4038-A636-47A5E6C9E3A4}" type="presParOf" srcId="{B27CD7BF-941C-4B2C-BE92-6BD947BE7F44}" destId="{DDF39DB5-2EED-473B-B713-0AC4BED23413}" srcOrd="2" destOrd="0" presId="urn:microsoft.com/office/officeart/2005/8/layout/list1"/>
    <dgm:cxn modelId="{3B51CE9C-EC3F-4279-AFDF-15B116C7268D}" type="presParOf" srcId="{B27CD7BF-941C-4B2C-BE92-6BD947BE7F44}" destId="{FB630BBF-92DD-4238-866F-25089F1126F1}" srcOrd="3" destOrd="0" presId="urn:microsoft.com/office/officeart/2005/8/layout/list1"/>
    <dgm:cxn modelId="{46242603-CFC6-4273-895C-FF3191992BA7}" type="presParOf" srcId="{B27CD7BF-941C-4B2C-BE92-6BD947BE7F44}" destId="{B18C486A-F50A-4D4B-8C1F-E4E71B18899D}" srcOrd="4" destOrd="0" presId="urn:microsoft.com/office/officeart/2005/8/layout/list1"/>
    <dgm:cxn modelId="{0833AF0E-4146-4BDD-9006-7328DDE99EE7}" type="presParOf" srcId="{B18C486A-F50A-4D4B-8C1F-E4E71B18899D}" destId="{1812D312-3B4C-48B9-999A-E8AF8DB7ECC1}" srcOrd="0" destOrd="0" presId="urn:microsoft.com/office/officeart/2005/8/layout/list1"/>
    <dgm:cxn modelId="{FAACBC5E-476D-4129-A24D-2D144EB03D72}" type="presParOf" srcId="{B18C486A-F50A-4D4B-8C1F-E4E71B18899D}" destId="{D1CE826D-B4DE-4DAD-92CB-3C3879A0AA8F}" srcOrd="1" destOrd="0" presId="urn:microsoft.com/office/officeart/2005/8/layout/list1"/>
    <dgm:cxn modelId="{F4E4B5BE-1CEE-472F-9660-ABC00117F1E6}" type="presParOf" srcId="{B27CD7BF-941C-4B2C-BE92-6BD947BE7F44}" destId="{0A627048-95DF-4943-92E0-84DC1A736A0B}" srcOrd="5" destOrd="0" presId="urn:microsoft.com/office/officeart/2005/8/layout/list1"/>
    <dgm:cxn modelId="{6C31C7A5-D69A-49B9-8DAC-35DC45C76C67}" type="presParOf" srcId="{B27CD7BF-941C-4B2C-BE92-6BD947BE7F44}" destId="{958B0FFA-F948-40DF-AAB6-9429E2522A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1171E-42BB-4A88-9FDE-B967887D41B8}">
      <dsp:nvSpPr>
        <dsp:cNvPr id="0" name=""/>
        <dsp:cNvSpPr/>
      </dsp:nvSpPr>
      <dsp:spPr>
        <a:xfrm>
          <a:off x="0" y="648070"/>
          <a:ext cx="5054881" cy="1100869"/>
        </a:xfrm>
        <a:prstGeom prst="notchedRightArrow">
          <a:avLst/>
        </a:prstGeom>
        <a:solidFill>
          <a:srgbClr val="008BC8"/>
        </a:solidFill>
        <a:ln>
          <a:solidFill>
            <a:srgbClr val="008BC8"/>
          </a:solidFill>
        </a:ln>
        <a:effectLst/>
      </dsp:spPr>
      <dsp:style>
        <a:lnRef idx="0">
          <a:scrgbClr r="0" g="0" b="0"/>
        </a:lnRef>
        <a:fillRef idx="1">
          <a:scrgbClr r="0" g="0" b="0"/>
        </a:fillRef>
        <a:effectRef idx="0">
          <a:scrgbClr r="0" g="0" b="0"/>
        </a:effectRef>
        <a:fontRef idx="minor"/>
      </dsp:style>
    </dsp:sp>
    <dsp:sp modelId="{9895E75D-F83B-47A6-8FFD-52E8EC84B160}">
      <dsp:nvSpPr>
        <dsp:cNvPr id="0" name=""/>
        <dsp:cNvSpPr/>
      </dsp:nvSpPr>
      <dsp:spPr>
        <a:xfrm>
          <a:off x="0" y="1440160"/>
          <a:ext cx="1775371" cy="109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GB" sz="1800" kern="1200" dirty="0" smtClean="0">
              <a:solidFill>
                <a:sysClr val="windowText" lastClr="000000">
                  <a:hueOff val="0"/>
                  <a:satOff val="0"/>
                  <a:lumOff val="0"/>
                  <a:alphaOff val="0"/>
                </a:sysClr>
              </a:solidFill>
              <a:latin typeface="Verdana"/>
              <a:ea typeface="+mn-ea"/>
              <a:cs typeface="+mn-cs"/>
            </a:rPr>
            <a:t>1iunie 2015</a:t>
          </a:r>
        </a:p>
        <a:p>
          <a:pPr lvl="0" algn="ctr" defTabSz="800100">
            <a:lnSpc>
              <a:spcPct val="90000"/>
            </a:lnSpc>
            <a:spcBef>
              <a:spcPct val="0"/>
            </a:spcBef>
            <a:spcAft>
              <a:spcPct val="35000"/>
            </a:spcAft>
          </a:pPr>
          <a:r>
            <a:rPr lang="en-GB" sz="1800" kern="1200" dirty="0" smtClean="0">
              <a:solidFill>
                <a:sysClr val="windowText" lastClr="000000">
                  <a:hueOff val="0"/>
                  <a:satOff val="0"/>
                  <a:lumOff val="0"/>
                  <a:alphaOff val="0"/>
                </a:sysClr>
              </a:solidFill>
              <a:latin typeface="Verdana"/>
              <a:ea typeface="+mn-ea"/>
              <a:cs typeface="+mn-cs"/>
            </a:rPr>
            <a:t>CLP in </a:t>
          </a:r>
          <a:r>
            <a:rPr lang="en-GB" sz="1800" kern="1200" dirty="0" err="1" smtClean="0">
              <a:solidFill>
                <a:sysClr val="windowText" lastClr="000000">
                  <a:hueOff val="0"/>
                  <a:satOff val="0"/>
                  <a:lumOff val="0"/>
                  <a:alphaOff val="0"/>
                </a:sysClr>
              </a:solidFill>
              <a:latin typeface="Verdana"/>
              <a:ea typeface="+mn-ea"/>
              <a:cs typeface="+mn-cs"/>
            </a:rPr>
            <a:t>vigoare</a:t>
          </a:r>
          <a:endParaRPr lang="en-GB" sz="1800" kern="1200" dirty="0">
            <a:solidFill>
              <a:sysClr val="windowText" lastClr="000000">
                <a:hueOff val="0"/>
                <a:satOff val="0"/>
                <a:lumOff val="0"/>
                <a:alphaOff val="0"/>
              </a:sysClr>
            </a:solidFill>
            <a:latin typeface="Verdana"/>
            <a:ea typeface="+mn-ea"/>
            <a:cs typeface="+mn-cs"/>
          </a:endParaRPr>
        </a:p>
      </dsp:txBody>
      <dsp:txXfrm>
        <a:off x="0" y="1440160"/>
        <a:ext cx="1775371" cy="1098084"/>
      </dsp:txXfrm>
    </dsp:sp>
    <dsp:sp modelId="{10FFA203-BD13-4170-8691-165DAEB11C6D}">
      <dsp:nvSpPr>
        <dsp:cNvPr id="0" name=""/>
        <dsp:cNvSpPr/>
      </dsp:nvSpPr>
      <dsp:spPr>
        <a:xfrm>
          <a:off x="774625" y="1217231"/>
          <a:ext cx="275217" cy="275217"/>
        </a:xfrm>
        <a:prstGeom prst="ellipse">
          <a:avLst/>
        </a:prstGeom>
        <a:solidFill>
          <a:srgbClr val="0046A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A13197B-2C6E-4486-B555-EB4D8BEE97FA}">
      <dsp:nvSpPr>
        <dsp:cNvPr id="0" name=""/>
        <dsp:cNvSpPr/>
      </dsp:nvSpPr>
      <dsp:spPr>
        <a:xfrm>
          <a:off x="1905606" y="1455311"/>
          <a:ext cx="2676212" cy="134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kern="1200" dirty="0" smtClean="0">
              <a:solidFill>
                <a:sysClr val="windowText" lastClr="000000">
                  <a:hueOff val="0"/>
                  <a:satOff val="0"/>
                  <a:lumOff val="0"/>
                  <a:alphaOff val="0"/>
                </a:sysClr>
              </a:solidFill>
              <a:latin typeface="Verdana"/>
              <a:ea typeface="+mn-ea"/>
              <a:cs typeface="+mn-cs"/>
            </a:rPr>
            <a:t>1 </a:t>
          </a:r>
          <a:r>
            <a:rPr lang="en-GB" sz="1800" kern="1200" dirty="0" err="1" smtClean="0">
              <a:solidFill>
                <a:sysClr val="windowText" lastClr="000000">
                  <a:hueOff val="0"/>
                  <a:satOff val="0"/>
                  <a:lumOff val="0"/>
                  <a:alphaOff val="0"/>
                </a:sysClr>
              </a:solidFill>
              <a:latin typeface="Verdana"/>
              <a:ea typeface="+mn-ea"/>
              <a:cs typeface="+mn-cs"/>
            </a:rPr>
            <a:t>iunie</a:t>
          </a:r>
          <a:r>
            <a:rPr lang="en-GB" sz="1800" kern="1200" dirty="0" smtClean="0">
              <a:solidFill>
                <a:sysClr val="windowText" lastClr="000000">
                  <a:hueOff val="0"/>
                  <a:satOff val="0"/>
                  <a:lumOff val="0"/>
                  <a:alphaOff val="0"/>
                </a:sysClr>
              </a:solidFill>
              <a:latin typeface="Verdana"/>
              <a:ea typeface="+mn-ea"/>
              <a:cs typeface="+mn-cs"/>
            </a:rPr>
            <a:t> 2017</a:t>
          </a:r>
        </a:p>
        <a:p>
          <a:pPr lvl="0" algn="ctr" defTabSz="800100">
            <a:lnSpc>
              <a:spcPct val="90000"/>
            </a:lnSpc>
            <a:spcBef>
              <a:spcPct val="0"/>
            </a:spcBef>
            <a:spcAft>
              <a:spcPct val="35000"/>
            </a:spcAft>
          </a:pPr>
          <a:r>
            <a:rPr lang="en-GB" sz="1800" kern="1200" dirty="0" err="1" smtClean="0">
              <a:solidFill>
                <a:sysClr val="windowText" lastClr="000000">
                  <a:hueOff val="0"/>
                  <a:satOff val="0"/>
                  <a:lumOff val="0"/>
                  <a:alphaOff val="0"/>
                </a:sysClr>
              </a:solidFill>
              <a:latin typeface="Verdana"/>
              <a:ea typeface="+mn-ea"/>
              <a:cs typeface="+mn-cs"/>
            </a:rPr>
            <a:t>Perioada</a:t>
          </a:r>
          <a:r>
            <a:rPr lang="en-GB" sz="1800" kern="1200" dirty="0" smtClean="0">
              <a:solidFill>
                <a:sysClr val="windowText" lastClr="000000">
                  <a:hueOff val="0"/>
                  <a:satOff val="0"/>
                  <a:lumOff val="0"/>
                  <a:alphaOff val="0"/>
                </a:sysClr>
              </a:solidFill>
              <a:latin typeface="Verdana"/>
              <a:ea typeface="+mn-ea"/>
              <a:cs typeface="+mn-cs"/>
            </a:rPr>
            <a:t> </a:t>
          </a:r>
          <a:r>
            <a:rPr lang="en-GB" sz="1800" kern="1200" dirty="0" smtClean="0">
              <a:solidFill>
                <a:sysClr val="windowText" lastClr="000000">
                  <a:hueOff val="0"/>
                  <a:satOff val="0"/>
                  <a:lumOff val="0"/>
                  <a:alphaOff val="0"/>
                </a:sysClr>
              </a:solidFill>
              <a:latin typeface="Verdana"/>
              <a:ea typeface="+mn-ea"/>
              <a:cs typeface="+mn-cs"/>
            </a:rPr>
            <a:t>de </a:t>
          </a:r>
          <a:r>
            <a:rPr lang="ro-RO" sz="1800" kern="1200" noProof="0" dirty="0" err="1" smtClean="0">
              <a:solidFill>
                <a:sysClr val="windowText" lastClr="000000">
                  <a:hueOff val="0"/>
                  <a:satOff val="0"/>
                  <a:lumOff val="0"/>
                  <a:alphaOff val="0"/>
                </a:sysClr>
              </a:solidFill>
              <a:latin typeface="Verdana"/>
              <a:ea typeface="+mn-ea"/>
              <a:cs typeface="+mn-cs"/>
            </a:rPr>
            <a:t>tranzitie</a:t>
          </a:r>
          <a:r>
            <a:rPr lang="ro-RO" sz="1800" kern="1200" noProof="0" dirty="0" smtClean="0">
              <a:solidFill>
                <a:sysClr val="windowText" lastClr="000000">
                  <a:hueOff val="0"/>
                  <a:satOff val="0"/>
                  <a:lumOff val="0"/>
                  <a:alphaOff val="0"/>
                </a:sysClr>
              </a:solidFill>
              <a:latin typeface="Verdana"/>
              <a:ea typeface="+mn-ea"/>
              <a:cs typeface="+mn-cs"/>
            </a:rPr>
            <a:t> pentru amestecuri ia </a:t>
          </a:r>
          <a:r>
            <a:rPr lang="ro-RO" sz="1800" kern="1200" noProof="0" dirty="0" err="1" smtClean="0">
              <a:solidFill>
                <a:sysClr val="windowText" lastClr="000000">
                  <a:hueOff val="0"/>
                  <a:satOff val="0"/>
                  <a:lumOff val="0"/>
                  <a:alphaOff val="0"/>
                </a:sysClr>
              </a:solidFill>
              <a:latin typeface="Verdana"/>
              <a:ea typeface="+mn-ea"/>
              <a:cs typeface="+mn-cs"/>
            </a:rPr>
            <a:t>sfarsit</a:t>
          </a:r>
          <a:endParaRPr lang="ro-RO" sz="1800" kern="1200" noProof="0" dirty="0" smtClean="0">
            <a:solidFill>
              <a:sysClr val="windowText" lastClr="000000">
                <a:hueOff val="0"/>
                <a:satOff val="0"/>
                <a:lumOff val="0"/>
                <a:alphaOff val="0"/>
              </a:sysClr>
            </a:solidFill>
            <a:latin typeface="Verdana"/>
            <a:ea typeface="+mn-ea"/>
            <a:cs typeface="+mn-cs"/>
          </a:endParaRPr>
        </a:p>
        <a:p>
          <a:pPr lvl="0" algn="ctr" defTabSz="800100">
            <a:lnSpc>
              <a:spcPct val="90000"/>
            </a:lnSpc>
            <a:spcBef>
              <a:spcPct val="0"/>
            </a:spcBef>
            <a:spcAft>
              <a:spcPct val="35000"/>
            </a:spcAft>
          </a:pPr>
          <a:endParaRPr lang="en-GB" sz="2000" kern="1200" dirty="0">
            <a:solidFill>
              <a:sysClr val="windowText" lastClr="000000">
                <a:hueOff val="0"/>
                <a:satOff val="0"/>
                <a:lumOff val="0"/>
                <a:alphaOff val="0"/>
              </a:sysClr>
            </a:solidFill>
            <a:latin typeface="Verdana"/>
            <a:ea typeface="+mn-ea"/>
            <a:cs typeface="+mn-cs"/>
          </a:endParaRPr>
        </a:p>
      </dsp:txBody>
      <dsp:txXfrm>
        <a:off x="1905606" y="1455311"/>
        <a:ext cx="2676212" cy="1344315"/>
      </dsp:txXfrm>
    </dsp:sp>
    <dsp:sp modelId="{2A1FC33E-F31F-41C0-AFDE-912EC574060C}">
      <dsp:nvSpPr>
        <dsp:cNvPr id="0" name=""/>
        <dsp:cNvSpPr/>
      </dsp:nvSpPr>
      <dsp:spPr>
        <a:xfrm>
          <a:off x="3189048" y="1034649"/>
          <a:ext cx="275217" cy="275217"/>
        </a:xfrm>
        <a:prstGeom prst="ellipse">
          <a:avLst/>
        </a:prstGeom>
        <a:solidFill>
          <a:srgbClr val="0046A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39DB5-2EED-473B-B713-0AC4BED23413}">
      <dsp:nvSpPr>
        <dsp:cNvPr id="0" name=""/>
        <dsp:cNvSpPr/>
      </dsp:nvSpPr>
      <dsp:spPr>
        <a:xfrm>
          <a:off x="0" y="248806"/>
          <a:ext cx="7343775" cy="17136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sp:spPr>
      <dsp:style>
        <a:lnRef idx="2">
          <a:scrgbClr r="0" g="0" b="0"/>
        </a:lnRef>
        <a:fillRef idx="1">
          <a:scrgbClr r="0" g="0" b="0"/>
        </a:fillRef>
        <a:effectRef idx="0">
          <a:scrgbClr r="0" g="0" b="0"/>
        </a:effectRef>
        <a:fontRef idx="minor"/>
      </dsp:style>
      <dsp:txBody>
        <a:bodyPr spcFirstLastPara="0" vert="horz" wrap="square" lIns="569959" tIns="333248" rIns="569959" bIns="113792" numCol="1" spcCol="1270" anchor="t" anchorCtr="0">
          <a:noAutofit/>
        </a:bodyPr>
        <a:lstStyle/>
        <a:p>
          <a:pPr marL="171450" lvl="1" indent="-171450" algn="l" defTabSz="711200">
            <a:lnSpc>
              <a:spcPct val="90000"/>
            </a:lnSpc>
            <a:spcBef>
              <a:spcPct val="0"/>
            </a:spcBef>
            <a:spcAft>
              <a:spcPct val="15000"/>
            </a:spcAft>
            <a:buChar char="••"/>
          </a:pPr>
          <a:r>
            <a:rPr lang="ro-RO" sz="1600" kern="1200" smtClean="0"/>
            <a:t>Clasificarea este agreată la nivelul UE</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ro-RO" sz="1600" kern="1200" dirty="0" smtClean="0"/>
            <a:t>Obligatoriu, trebuie să</a:t>
          </a:r>
          <a:r>
            <a:rPr lang="en-US" sz="1600" kern="1200" dirty="0" smtClean="0"/>
            <a:t> </a:t>
          </a:r>
          <a:r>
            <a:rPr lang="ro-RO" sz="1600" kern="1200" dirty="0" smtClean="0"/>
            <a:t>o utilizați</a:t>
          </a:r>
          <a:endParaRPr lang="ro-RO" sz="1600" kern="1200" dirty="0"/>
        </a:p>
        <a:p>
          <a:pPr marL="171450" lvl="1" indent="-171450" algn="l" defTabSz="711200">
            <a:lnSpc>
              <a:spcPct val="90000"/>
            </a:lnSpc>
            <a:spcBef>
              <a:spcPct val="0"/>
            </a:spcBef>
            <a:spcAft>
              <a:spcPct val="15000"/>
            </a:spcAft>
            <a:buChar char="••"/>
          </a:pPr>
          <a:r>
            <a:rPr lang="ro-RO" sz="1600" kern="1200" smtClean="0"/>
            <a:t>Se pot aplica numai anumitor clase de pericol *, așa că nu uitați să luaţi în considerare alte clase de pericol care trebuie să fie auto-clasificate</a:t>
          </a:r>
          <a:endParaRPr lang="ro-RO" sz="1600" kern="1200"/>
        </a:p>
        <a:p>
          <a:pPr marL="171450" lvl="1" indent="-171450" algn="l" defTabSz="711200">
            <a:lnSpc>
              <a:spcPct val="90000"/>
            </a:lnSpc>
            <a:spcBef>
              <a:spcPct val="0"/>
            </a:spcBef>
            <a:spcAft>
              <a:spcPct val="15000"/>
            </a:spcAft>
            <a:buChar char="••"/>
          </a:pPr>
          <a:r>
            <a:rPr lang="ro-RO" sz="1600" kern="1200" dirty="0" smtClean="0"/>
            <a:t>Se aplică numai substanțelor</a:t>
          </a:r>
          <a:endParaRPr lang="ro-RO" sz="1600" kern="1200" dirty="0"/>
        </a:p>
      </dsp:txBody>
      <dsp:txXfrm>
        <a:off x="0" y="248806"/>
        <a:ext cx="7343775" cy="1713600"/>
      </dsp:txXfrm>
    </dsp:sp>
    <dsp:sp modelId="{C108497A-8F6F-4C85-BA0F-D6EB6DAB32F0}">
      <dsp:nvSpPr>
        <dsp:cNvPr id="0" name=""/>
        <dsp:cNvSpPr/>
      </dsp:nvSpPr>
      <dsp:spPr>
        <a:xfrm>
          <a:off x="367188" y="1264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lvl="0" algn="l" defTabSz="711200">
            <a:lnSpc>
              <a:spcPct val="90000"/>
            </a:lnSpc>
            <a:spcBef>
              <a:spcPct val="0"/>
            </a:spcBef>
            <a:spcAft>
              <a:spcPct val="35000"/>
            </a:spcAft>
          </a:pPr>
          <a:r>
            <a:rPr lang="ro-RO" sz="1600" kern="1200" dirty="0" smtClean="0"/>
            <a:t>Armonizată</a:t>
          </a:r>
          <a:endParaRPr lang="en-GB" sz="1600" kern="1200" dirty="0">
            <a:solidFill>
              <a:sysClr val="window" lastClr="FFFFFF"/>
            </a:solidFill>
            <a:latin typeface="Verdana"/>
            <a:ea typeface="+mn-ea"/>
            <a:cs typeface="+mn-cs"/>
          </a:endParaRPr>
        </a:p>
      </dsp:txBody>
      <dsp:txXfrm>
        <a:off x="390245" y="35703"/>
        <a:ext cx="5094528" cy="426206"/>
      </dsp:txXfrm>
    </dsp:sp>
    <dsp:sp modelId="{958B0FFA-F948-40DF-AAB6-9429E2522A04}">
      <dsp:nvSpPr>
        <dsp:cNvPr id="0" name=""/>
        <dsp:cNvSpPr/>
      </dsp:nvSpPr>
      <dsp:spPr>
        <a:xfrm>
          <a:off x="0" y="2284966"/>
          <a:ext cx="7343775" cy="1663200"/>
        </a:xfrm>
        <a:prstGeom prst="rect">
          <a:avLst/>
        </a:prstGeom>
        <a:solidFill>
          <a:sysClr val="window" lastClr="FFFFFF">
            <a:alpha val="90000"/>
            <a:hueOff val="0"/>
            <a:satOff val="0"/>
            <a:lumOff val="0"/>
            <a:alphaOff val="0"/>
          </a:sysClr>
        </a:solidFill>
        <a:ln w="25400" cap="flat" cmpd="sng" algn="ctr">
          <a:solidFill>
            <a:srgbClr val="008BC8"/>
          </a:solidFill>
          <a:prstDash val="solid"/>
        </a:ln>
        <a:effectLst/>
      </dsp:spPr>
      <dsp:style>
        <a:lnRef idx="2">
          <a:scrgbClr r="0" g="0" b="0"/>
        </a:lnRef>
        <a:fillRef idx="1">
          <a:scrgbClr r="0" g="0" b="0"/>
        </a:fillRef>
        <a:effectRef idx="0">
          <a:scrgbClr r="0" g="0" b="0"/>
        </a:effectRef>
        <a:fontRef idx="minor"/>
      </dsp:style>
      <dsp:txBody>
        <a:bodyPr spcFirstLastPara="0" vert="horz" wrap="square" lIns="569959" tIns="333248" rIns="569959" bIns="113792" numCol="1" spcCol="1270" anchor="t" anchorCtr="0">
          <a:noAutofit/>
        </a:bodyPr>
        <a:lstStyle/>
        <a:p>
          <a:pPr marL="171450" lvl="1" indent="-171450" algn="l" defTabSz="711200">
            <a:lnSpc>
              <a:spcPct val="90000"/>
            </a:lnSpc>
            <a:spcBef>
              <a:spcPct val="0"/>
            </a:spcBef>
            <a:spcAft>
              <a:spcPct val="15000"/>
            </a:spcAft>
            <a:buChar char="••"/>
          </a:pPr>
          <a:r>
            <a:rPr lang="ro-RO" sz="1600" kern="1200" smtClean="0"/>
            <a:t>Substanțele și amestecurile sunt auto-clasificate de producător/importator/utilizator din aval</a:t>
          </a:r>
          <a:endParaRPr lang="en-GB" sz="1600" kern="1200" dirty="0">
            <a:solidFill>
              <a:sysClr val="windowText" lastClr="000000">
                <a:hueOff val="0"/>
                <a:satOff val="0"/>
                <a:lumOff val="0"/>
                <a:alphaOff val="0"/>
              </a:sysClr>
            </a:solidFill>
            <a:latin typeface="Verdana"/>
            <a:ea typeface="+mn-ea"/>
            <a:cs typeface="+mn-cs"/>
          </a:endParaRPr>
        </a:p>
        <a:p>
          <a:pPr marL="171450" lvl="1" indent="-171450" algn="l" defTabSz="711200">
            <a:lnSpc>
              <a:spcPct val="90000"/>
            </a:lnSpc>
            <a:spcBef>
              <a:spcPct val="0"/>
            </a:spcBef>
            <a:spcAft>
              <a:spcPct val="15000"/>
            </a:spcAft>
            <a:buChar char="••"/>
          </a:pPr>
          <a:r>
            <a:rPr lang="ro-RO" sz="1600" kern="1200" smtClean="0"/>
            <a:t>Substanțele sunt auto-clasificate, după caz, atunci când clasificarea nu este armonizată pentru substanță sau pentru un anumit pericol</a:t>
          </a:r>
          <a:endParaRPr lang="ro-RO" sz="1600" kern="1200"/>
        </a:p>
        <a:p>
          <a:pPr marL="171450" lvl="1" indent="-171450" algn="l" defTabSz="711200">
            <a:lnSpc>
              <a:spcPct val="90000"/>
            </a:lnSpc>
            <a:spcBef>
              <a:spcPct val="0"/>
            </a:spcBef>
            <a:spcAft>
              <a:spcPct val="15000"/>
            </a:spcAft>
            <a:buChar char="••"/>
          </a:pPr>
          <a:r>
            <a:rPr lang="ro-RO" sz="1600" kern="1200" dirty="0" smtClean="0"/>
            <a:t>Toate amestecurile sunt auto</a:t>
          </a:r>
          <a:r>
            <a:rPr lang="en-US" sz="1600" kern="1200" dirty="0" smtClean="0"/>
            <a:t>-</a:t>
          </a:r>
          <a:r>
            <a:rPr lang="ro-RO" sz="1600" kern="1200" dirty="0" smtClean="0"/>
            <a:t>clasificate</a:t>
          </a:r>
          <a:endParaRPr lang="ro-RO" sz="1600" kern="1200" dirty="0"/>
        </a:p>
      </dsp:txBody>
      <dsp:txXfrm>
        <a:off x="0" y="2284966"/>
        <a:ext cx="7343775" cy="1663200"/>
      </dsp:txXfrm>
    </dsp:sp>
    <dsp:sp modelId="{D1CE826D-B4DE-4DAD-92CB-3C3879A0AA8F}">
      <dsp:nvSpPr>
        <dsp:cNvPr id="0" name=""/>
        <dsp:cNvSpPr/>
      </dsp:nvSpPr>
      <dsp:spPr>
        <a:xfrm>
          <a:off x="367188" y="2048806"/>
          <a:ext cx="5140642" cy="472320"/>
        </a:xfrm>
        <a:prstGeom prst="roundRect">
          <a:avLst/>
        </a:prstGeom>
        <a:solidFill>
          <a:srgbClr val="008BC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lvl="0" algn="l" defTabSz="711200">
            <a:lnSpc>
              <a:spcPct val="90000"/>
            </a:lnSpc>
            <a:spcBef>
              <a:spcPct val="0"/>
            </a:spcBef>
            <a:spcAft>
              <a:spcPct val="35000"/>
            </a:spcAft>
          </a:pPr>
          <a:r>
            <a:rPr lang="ro-RO" sz="1600" kern="1200" smtClean="0"/>
            <a:t>Auto-clasificare</a:t>
          </a:r>
          <a:endParaRPr lang="en-GB" sz="1600" kern="1200" dirty="0">
            <a:solidFill>
              <a:sysClr val="window" lastClr="FFFFFF"/>
            </a:solidFill>
            <a:latin typeface="Verdana"/>
            <a:ea typeface="+mn-ea"/>
            <a:cs typeface="+mn-cs"/>
          </a:endParaRPr>
        </a:p>
      </dsp:txBody>
      <dsp:txXfrm>
        <a:off x="390245" y="2071863"/>
        <a:ext cx="509452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3177" tIns="46589" rIns="93177" bIns="46589" rtlCol="0"/>
          <a:lstStyle>
            <a:lvl1pPr algn="r">
              <a:defRPr sz="1200"/>
            </a:lvl1pPr>
          </a:lstStyle>
          <a:p>
            <a:fld id="{6EBE6380-E985-43E2-85C4-06BC49E7EE95}" type="datetimeFigureOut">
              <a:rPr lang="en-GB" smtClean="0"/>
              <a:t>09/03/2016</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3177" tIns="46589" rIns="93177" bIns="46589" rtlCol="0" anchor="b"/>
          <a:lstStyle>
            <a:lvl1pPr algn="r">
              <a:defRPr sz="1200"/>
            </a:lvl1pPr>
          </a:lstStyle>
          <a:p>
            <a:fld id="{36D9DCC6-591E-4B31-9192-4CAE487D6AB8}" type="slidenum">
              <a:rPr lang="en-GB" smtClean="0"/>
              <a:t>‹#›</a:t>
            </a:fld>
            <a:endParaRPr lang="en-GB"/>
          </a:p>
        </p:txBody>
      </p:sp>
    </p:spTree>
    <p:extLst>
      <p:ext uri="{BB962C8B-B14F-4D97-AF65-F5344CB8AC3E}">
        <p14:creationId xmlns:p14="http://schemas.microsoft.com/office/powerpoint/2010/main" val="349629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cha.europa.eu/candidate-list-tab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cha.europa.eu/addressing-chemicals-of-concern/harmonised-classification-and-labellin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cha.europa.eu/qa-display/-/qadisplay/5s1R/view/clp/annex+vi+to+clp"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cha.europa.eu/candidate-list-tabl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1</a:t>
            </a:fld>
            <a:endParaRPr lang="en-GB"/>
          </a:p>
        </p:txBody>
      </p:sp>
    </p:spTree>
    <p:extLst>
      <p:ext uri="{BB962C8B-B14F-4D97-AF65-F5344CB8AC3E}">
        <p14:creationId xmlns:p14="http://schemas.microsoft.com/office/powerpoint/2010/main" val="398696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6D9DCC6-591E-4B31-9192-4CAE487D6AB8}" type="slidenum">
              <a:rPr lang="en-GB" smtClean="0"/>
              <a:t>10</a:t>
            </a:fld>
            <a:endParaRPr lang="en-GB"/>
          </a:p>
        </p:txBody>
      </p:sp>
    </p:spTree>
    <p:extLst>
      <p:ext uri="{BB962C8B-B14F-4D97-AF65-F5344CB8AC3E}">
        <p14:creationId xmlns:p14="http://schemas.microsoft.com/office/powerpoint/2010/main" val="305987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ro-RO" dirty="0"/>
              <a:t>Pentru informații practice despre cum formulatorii pot face utilizarea lor cunoscută direct furnizorilor lor sau prin intermediul organizaţiei de sector, a se vedea Ghidul ECHA pentru utilizatorii din aval (capitolele 3.3 și 3.4).</a:t>
            </a:r>
            <a:r>
              <a:rPr lang="en-US" dirty="0"/>
              <a:t> </a:t>
            </a:r>
            <a:r>
              <a:rPr lang="en-GB" baseline="0" dirty="0" smtClean="0"/>
              <a:t>http://</a:t>
            </a:r>
            <a:r>
              <a:rPr lang="en-GB" baseline="0" dirty="0" smtClean="0"/>
              <a:t>echa.europa.eu/documents/10162/13634/du_en.pdf. </a:t>
            </a:r>
            <a:r>
              <a:rPr lang="en-GB" baseline="0" dirty="0" err="1" smtClean="0"/>
              <a:t>Informatii</a:t>
            </a:r>
            <a:r>
              <a:rPr lang="en-GB" baseline="0" dirty="0" smtClean="0"/>
              <a:t> </a:t>
            </a:r>
            <a:r>
              <a:rPr lang="en-GB" baseline="0" dirty="0" err="1" smtClean="0"/>
              <a:t>despre</a:t>
            </a:r>
            <a:r>
              <a:rPr lang="en-GB" baseline="0" dirty="0" smtClean="0"/>
              <a:t> </a:t>
            </a:r>
            <a:r>
              <a:rPr lang="en-GB" baseline="0" dirty="0" err="1" smtClean="0"/>
              <a:t>hartile</a:t>
            </a:r>
            <a:r>
              <a:rPr lang="en-GB" baseline="0" dirty="0" smtClean="0"/>
              <a:t> de </a:t>
            </a:r>
            <a:r>
              <a:rPr lang="en-GB" baseline="0" dirty="0" err="1" smtClean="0"/>
              <a:t>utilizare</a:t>
            </a:r>
            <a:r>
              <a:rPr lang="en-GB" baseline="0" dirty="0" smtClean="0"/>
              <a:t> </a:t>
            </a:r>
            <a:r>
              <a:rPr lang="en-GB" baseline="0" dirty="0" err="1" smtClean="0"/>
              <a:t>sunt</a:t>
            </a:r>
            <a:r>
              <a:rPr lang="en-GB" baseline="0" dirty="0" smtClean="0"/>
              <a:t> </a:t>
            </a:r>
            <a:r>
              <a:rPr lang="en-GB" baseline="0" dirty="0" err="1" smtClean="0"/>
              <a:t>actualizate</a:t>
            </a:r>
            <a:r>
              <a:rPr lang="en-GB" baseline="0" dirty="0" smtClean="0"/>
              <a:t> </a:t>
            </a:r>
            <a:r>
              <a:rPr lang="en-GB" baseline="0" dirty="0" err="1" smtClean="0"/>
              <a:t>regulat</a:t>
            </a:r>
            <a:r>
              <a:rPr lang="en-GB" baseline="0" dirty="0" smtClean="0"/>
              <a:t> </a:t>
            </a:r>
            <a:r>
              <a:rPr lang="en-GB" baseline="0" dirty="0" err="1" smtClean="0"/>
              <a:t>pe</a:t>
            </a:r>
            <a:r>
              <a:rPr lang="en-GB" baseline="0" dirty="0" smtClean="0"/>
              <a:t> </a:t>
            </a:r>
            <a:r>
              <a:rPr lang="en-GB" baseline="0" dirty="0" err="1" smtClean="0"/>
              <a:t>websiteiul</a:t>
            </a:r>
            <a:r>
              <a:rPr lang="en-GB" baseline="0" dirty="0" smtClean="0"/>
              <a:t> ECAH, </a:t>
            </a:r>
            <a:r>
              <a:rPr lang="en-GB" baseline="0" dirty="0" err="1" smtClean="0"/>
              <a:t>paginile</a:t>
            </a:r>
            <a:r>
              <a:rPr lang="en-GB" baseline="0" dirty="0" smtClean="0"/>
              <a:t> </a:t>
            </a:r>
            <a:r>
              <a:rPr lang="en-GB" baseline="0" dirty="0" err="1" smtClean="0"/>
              <a:t>Roagmap</a:t>
            </a:r>
            <a:r>
              <a:rPr lang="en-GB" baseline="0" dirty="0" smtClean="0"/>
              <a:t> </a:t>
            </a:r>
            <a:r>
              <a:rPr lang="en-GB" baseline="0" dirty="0" err="1" smtClean="0"/>
              <a:t>si</a:t>
            </a:r>
            <a:r>
              <a:rPr lang="en-GB" baseline="0" dirty="0" smtClean="0"/>
              <a:t> </a:t>
            </a:r>
            <a:r>
              <a:rPr lang="en-GB" baseline="0" dirty="0" err="1" smtClean="0"/>
              <a:t>utilizatori</a:t>
            </a:r>
            <a:r>
              <a:rPr lang="en-GB" baseline="0" dirty="0" smtClean="0"/>
              <a:t> din </a:t>
            </a:r>
            <a:r>
              <a:rPr lang="en-GB" baseline="0" dirty="0" err="1" smtClean="0"/>
              <a:t>aval</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11</a:t>
            </a:fld>
            <a:endParaRPr lang="en-GB"/>
          </a:p>
        </p:txBody>
      </p:sp>
    </p:spTree>
    <p:extLst>
      <p:ext uri="{BB962C8B-B14F-4D97-AF65-F5344CB8AC3E}">
        <p14:creationId xmlns:p14="http://schemas.microsoft.com/office/powerpoint/2010/main" val="218563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12</a:t>
            </a:fld>
            <a:endParaRPr lang="en-GB"/>
          </a:p>
        </p:txBody>
      </p:sp>
    </p:spTree>
    <p:extLst>
      <p:ext uri="{BB962C8B-B14F-4D97-AF65-F5344CB8AC3E}">
        <p14:creationId xmlns:p14="http://schemas.microsoft.com/office/powerpoint/2010/main" val="299134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ro-RO" dirty="0"/>
              <a:t>­­­­Cerințele de comunicare sunt definite la titlul IV din REACH. Formatul sau conținutul unei fișe cu date de securitate este specificat în anexa II. O descriere ușor de utilizat a fișei cu date de securitate</a:t>
            </a:r>
            <a:r>
              <a:rPr lang="ro-RO" dirty="0" smtClean="0"/>
              <a:t>,</a:t>
            </a:r>
            <a:r>
              <a:rPr lang="en-US" dirty="0" smtClean="0"/>
              <a:t> a</a:t>
            </a:r>
            <a:r>
              <a:rPr lang="ro-RO" dirty="0" smtClean="0"/>
              <a:t> </a:t>
            </a:r>
            <a:r>
              <a:rPr lang="ro-RO" dirty="0"/>
              <a:t>scenariilor de expunere și ce să faceţi atunci când îl primiți </a:t>
            </a:r>
            <a:r>
              <a:rPr lang="en-US" dirty="0" err="1" smtClean="0"/>
              <a:t>sunt</a:t>
            </a:r>
            <a:r>
              <a:rPr lang="en-US" dirty="0" smtClean="0"/>
              <a:t> </a:t>
            </a:r>
            <a:r>
              <a:rPr lang="ro-RO" dirty="0" smtClean="0"/>
              <a:t>prezentate </a:t>
            </a:r>
            <a:r>
              <a:rPr lang="ro-RO" dirty="0"/>
              <a:t>în </a:t>
            </a:r>
            <a:r>
              <a:rPr lang="en-GB" altLang="en-US" dirty="0" smtClean="0"/>
              <a:t>http://</a:t>
            </a:r>
            <a:r>
              <a:rPr lang="en-GB" altLang="en-US" dirty="0" smtClean="0"/>
              <a:t>view.pagetiger.com/ECHAeGuide1-1/Issue1</a:t>
            </a:r>
          </a:p>
          <a:p>
            <a:pPr defTabSz="931774">
              <a:defRPr/>
            </a:pPr>
            <a:r>
              <a:rPr lang="en-GB" altLang="en-US" dirty="0" smtClean="0"/>
              <a:t>A se </a:t>
            </a:r>
            <a:r>
              <a:rPr lang="en-GB" altLang="en-US" dirty="0" err="1" smtClean="0"/>
              <a:t>vedea</a:t>
            </a:r>
            <a:r>
              <a:rPr lang="en-GB" altLang="en-US" dirty="0" smtClean="0"/>
              <a:t> so [</a:t>
            </a:r>
            <a:r>
              <a:rPr lang="en-GB" altLang="en-US" dirty="0" err="1" smtClean="0"/>
              <a:t>rezentarea</a:t>
            </a:r>
            <a:r>
              <a:rPr lang="en-GB" altLang="en-US" dirty="0" smtClean="0"/>
              <a:t> </a:t>
            </a:r>
            <a:r>
              <a:rPr lang="en-GB" altLang="en-US" dirty="0" err="1" smtClean="0"/>
              <a:t>despre</a:t>
            </a:r>
            <a:r>
              <a:rPr lang="en-GB" altLang="en-US" dirty="0" smtClean="0"/>
              <a:t> “</a:t>
            </a:r>
            <a:r>
              <a:rPr lang="en-GB" altLang="en-US" dirty="0" err="1" smtClean="0"/>
              <a:t>comunicarea</a:t>
            </a:r>
            <a:r>
              <a:rPr lang="en-GB" altLang="en-US" dirty="0" smtClean="0"/>
              <a:t> in </a:t>
            </a:r>
            <a:r>
              <a:rPr lang="en-GB" altLang="en-US" dirty="0" err="1" smtClean="0"/>
              <a:t>lantul</a:t>
            </a:r>
            <a:r>
              <a:rPr lang="en-GB" altLang="en-US" dirty="0" smtClean="0"/>
              <a:t> de </a:t>
            </a:r>
            <a:r>
              <a:rPr lang="en-GB" altLang="en-US" dirty="0" err="1" smtClean="0"/>
              <a:t>distributie</a:t>
            </a:r>
            <a:r>
              <a:rPr lang="en-GB" altLang="en-US" dirty="0" smtClean="0"/>
              <a:t>” </a:t>
            </a:r>
            <a:r>
              <a:rPr lang="en-GB" altLang="en-US" dirty="0" err="1" smtClean="0"/>
              <a:t>pentru</a:t>
            </a:r>
            <a:r>
              <a:rPr lang="en-GB" altLang="en-US" dirty="0" smtClean="0"/>
              <a:t> </a:t>
            </a:r>
            <a:r>
              <a:rPr lang="en-GB" altLang="en-US" dirty="0" err="1" smtClean="0"/>
              <a:t>detalii</a:t>
            </a:r>
            <a:r>
              <a:rPr lang="en-GB" altLang="en-US" dirty="0" smtClean="0"/>
              <a:t> </a:t>
            </a:r>
            <a:r>
              <a:rPr lang="en-GB" altLang="en-US" dirty="0" err="1" smtClean="0"/>
              <a:t>suplimentare</a:t>
            </a:r>
            <a:r>
              <a:rPr lang="en-GB" altLang="en-US" dirty="0" smtClean="0"/>
              <a:t>.</a:t>
            </a:r>
            <a:endParaRPr lang="en-GB" altLang="en-US"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13</a:t>
            </a:fld>
            <a:endParaRPr lang="en-GB"/>
          </a:p>
        </p:txBody>
      </p:sp>
    </p:spTree>
    <p:extLst>
      <p:ext uri="{BB962C8B-B14F-4D97-AF65-F5344CB8AC3E}">
        <p14:creationId xmlns:p14="http://schemas.microsoft.com/office/powerpoint/2010/main" val="8472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FDS: Descrisă în textul legal – titlurile şi conţinutul secţiunilor şi subsecţiunilor, care acoperă proprietăţi şi pericole şi dau unele „recomandări” despre folosire, cum ar fi măsurile de prim ajutor şi de apărare împotriva incendiilor. Acest ghid l </a:t>
            </a:r>
            <a:r>
              <a:rPr lang="ro-RO" dirty="0" smtClean="0"/>
              <a:t>poate</a:t>
            </a:r>
            <a:r>
              <a:rPr lang="en-US" dirty="0" smtClean="0"/>
              <a:t> </a:t>
            </a:r>
            <a:r>
              <a:rPr lang="ro-RO" dirty="0" smtClean="0"/>
              <a:t>î</a:t>
            </a:r>
            <a:r>
              <a:rPr lang="en-US" dirty="0" smtClean="0"/>
              <a:t>l</a:t>
            </a:r>
            <a:r>
              <a:rPr lang="ro-RO" dirty="0" smtClean="0"/>
              <a:t> </a:t>
            </a:r>
            <a:r>
              <a:rPr lang="ro-RO" dirty="0"/>
              <a:t>ajuta pe UA să înţelagă ce primeşte, secţiune cu secţiune şi orice acţiunea ar </a:t>
            </a:r>
            <a:r>
              <a:rPr lang="ro-RO" dirty="0" smtClean="0"/>
              <a:t>pute</a:t>
            </a:r>
            <a:r>
              <a:rPr lang="en-US" dirty="0" smtClean="0"/>
              <a:t>a</a:t>
            </a:r>
            <a:r>
              <a:rPr lang="ro-RO" dirty="0" smtClean="0"/>
              <a:t> </a:t>
            </a:r>
            <a:r>
              <a:rPr lang="ro-RO" dirty="0"/>
              <a:t>fi nevoit să întreprindă: </a:t>
            </a:r>
            <a:r>
              <a:rPr lang="ro-RO" dirty="0" err="1" smtClean="0"/>
              <a:t>http</a:t>
            </a:r>
            <a:r>
              <a:rPr lang="en-US" dirty="0" smtClean="0"/>
              <a:t>://view.pagetiger.com/ECHAeGuide1-1/Issue1</a:t>
            </a:r>
          </a:p>
          <a:p>
            <a:r>
              <a:rPr lang="en-US" dirty="0" smtClean="0"/>
              <a:t>  </a:t>
            </a:r>
            <a:endParaRPr lang="en-US" dirty="0"/>
          </a:p>
          <a:p>
            <a:r>
              <a:rPr lang="ro-RO" dirty="0"/>
              <a:t>SE: e prevăzut în legislaţie dar conţinutul acestuia nu – cu excepţia faptului că trebuie să conţină informaţii care permit utilizarea în siguranţă a substanţei ( de ex. Condiţiile de operare şi măsurile de administrare a riscului). Există proiecte în derulare cu factorii interesaţi pentru armonizarea SE </a:t>
            </a:r>
            <a:r>
              <a:rPr lang="ro-RO" dirty="0" smtClean="0"/>
              <a:t>în </a:t>
            </a:r>
            <a:r>
              <a:rPr lang="ro-RO" dirty="0" smtClean="0"/>
              <a:t>privi</a:t>
            </a:r>
            <a:r>
              <a:rPr lang="en-US" dirty="0" err="1" smtClean="0"/>
              <a:t>i</a:t>
            </a:r>
            <a:r>
              <a:rPr lang="ro-RO" dirty="0" err="1" smtClean="0"/>
              <a:t>nţ</a:t>
            </a:r>
            <a:r>
              <a:rPr lang="en-US" dirty="0" smtClean="0"/>
              <a:t>a</a:t>
            </a:r>
            <a:r>
              <a:rPr lang="ro-RO" dirty="0" smtClean="0"/>
              <a:t> </a:t>
            </a:r>
            <a:r>
              <a:rPr lang="ro-RO" dirty="0"/>
              <a:t>formatului şi </a:t>
            </a:r>
            <a:r>
              <a:rPr lang="en-US" dirty="0" smtClean="0"/>
              <a:t>a </a:t>
            </a:r>
            <a:r>
              <a:rPr lang="ro-RO" dirty="0" smtClean="0"/>
              <a:t>conţinutului</a:t>
            </a:r>
            <a:r>
              <a:rPr lang="ro-RO" dirty="0"/>
              <a:t>.</a:t>
            </a:r>
            <a:endParaRPr lang="en-US" dirty="0"/>
          </a:p>
        </p:txBody>
      </p:sp>
      <p:sp>
        <p:nvSpPr>
          <p:cNvPr id="4" name="Slide Number Placeholder 3"/>
          <p:cNvSpPr>
            <a:spLocks noGrp="1"/>
          </p:cNvSpPr>
          <p:nvPr>
            <p:ph type="sldNum" sz="quarter" idx="10"/>
          </p:nvPr>
        </p:nvSpPr>
        <p:spPr/>
        <p:txBody>
          <a:bodyPr/>
          <a:lstStyle/>
          <a:p>
            <a:fld id="{F8C46B90-FFDE-4F1A-9B7D-5A1B619C1E5B}" type="slidenum">
              <a:rPr lang="en-GB" smtClean="0"/>
              <a:pPr/>
              <a:t>14</a:t>
            </a:fld>
            <a:endParaRPr lang="en-GB"/>
          </a:p>
        </p:txBody>
      </p:sp>
    </p:spTree>
    <p:extLst>
      <p:ext uri="{BB962C8B-B14F-4D97-AF65-F5344CB8AC3E}">
        <p14:creationId xmlns:p14="http://schemas.microsoft.com/office/powerpoint/2010/main" val="228078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o-RO" altLang="en-US" smtClean="0"/>
              <a:t>Note </a:t>
            </a:r>
            <a:r>
              <a:rPr lang="ro-RO" altLang="en-US" b="1" smtClean="0"/>
              <a:t>List</a:t>
            </a:r>
            <a:r>
              <a:rPr lang="en-US" altLang="en-US" b="1" smtClean="0"/>
              <a:t>a</a:t>
            </a:r>
            <a:r>
              <a:rPr lang="ro-RO" altLang="en-US" b="1" smtClean="0"/>
              <a:t> candidate</a:t>
            </a:r>
            <a:r>
              <a:rPr lang="en-US" altLang="en-US" b="1" smtClean="0"/>
              <a:t>lor</a:t>
            </a:r>
            <a:r>
              <a:rPr lang="ro-RO" altLang="en-US" smtClean="0"/>
              <a:t>: Substanţe</a:t>
            </a:r>
            <a:r>
              <a:rPr lang="en-US" altLang="en-US" smtClean="0"/>
              <a:t>le care prezint</a:t>
            </a:r>
            <a:r>
              <a:rPr lang="ro-RO" altLang="en-US" smtClean="0"/>
              <a:t>ă</a:t>
            </a:r>
            <a:r>
              <a:rPr lang="en-US" altLang="en-US" smtClean="0"/>
              <a:t> motive de ingrijorare</a:t>
            </a:r>
            <a:r>
              <a:rPr lang="ro-RO" altLang="en-US" smtClean="0"/>
              <a:t> pentru sănătatea umană şi/sau mediu pot fi identificate şi reglementate ulterior pentru a se asigura că riscurile asociate cu utilizarea acestor substanţe sunt controlate în mod corespunzător. Un mecanism de reglementare conform REACH este autoriza</a:t>
            </a:r>
            <a:r>
              <a:rPr lang="en-US" altLang="en-US" smtClean="0"/>
              <a:t>rea</a:t>
            </a:r>
            <a:r>
              <a:rPr lang="ro-RO" altLang="en-US" smtClean="0"/>
              <a:t>. O substanţă identificată ca fiind o substanţă </a:t>
            </a:r>
            <a:r>
              <a:rPr lang="en-US" altLang="en-US" smtClean="0"/>
              <a:t>care prezint</a:t>
            </a:r>
            <a:r>
              <a:rPr lang="ro-RO" altLang="en-US" smtClean="0"/>
              <a:t>ă</a:t>
            </a:r>
            <a:r>
              <a:rPr lang="en-US" altLang="en-US" smtClean="0"/>
              <a:t> un nivel de </a:t>
            </a:r>
            <a:r>
              <a:rPr lang="ro-RO" altLang="en-US" smtClean="0"/>
              <a:t>î</a:t>
            </a:r>
            <a:r>
              <a:rPr lang="en-US" altLang="en-US" smtClean="0"/>
              <a:t>ngrijorare deosebit</a:t>
            </a:r>
            <a:r>
              <a:rPr lang="ro-RO" altLang="en-US" smtClean="0"/>
              <a:t>ă</a:t>
            </a:r>
            <a:r>
              <a:rPr lang="en-US" altLang="en-US" smtClean="0"/>
              <a:t> </a:t>
            </a:r>
            <a:r>
              <a:rPr lang="ro-RO" altLang="en-US" smtClean="0"/>
              <a:t>(SVHC</a:t>
            </a:r>
            <a:r>
              <a:rPr lang="en-US" altLang="en-US" smtClean="0"/>
              <a:t> substance of very high concern)</a:t>
            </a:r>
            <a:r>
              <a:rPr lang="ro-RO" altLang="en-US" smtClean="0"/>
              <a:t>) este plasată pe lista substanţelor candidate, care este primul pas în procedura de autorizare. </a:t>
            </a:r>
            <a:r>
              <a:rPr lang="en-US" altLang="en-US" smtClean="0"/>
              <a:t>A se vedea</a:t>
            </a:r>
            <a:r>
              <a:rPr lang="ro-RO" altLang="en-US" smtClean="0"/>
              <a:t> </a:t>
            </a:r>
            <a:r>
              <a:rPr lang="ro-RO" altLang="en-US" smtClean="0">
                <a:hlinkClick r:id="rId3"/>
              </a:rPr>
              <a:t>http://www.echa.europa.eu/candidate-list-table</a:t>
            </a:r>
            <a:r>
              <a:rPr lang="ro-RO" altLang="en-US" smtClean="0"/>
              <a:t> </a:t>
            </a:r>
            <a:br>
              <a:rPr lang="ro-RO" altLang="en-US" smtClean="0"/>
            </a:br>
            <a:r>
              <a:rPr lang="ro-RO" altLang="en-US" b="1" smtClean="0"/>
              <a:t/>
            </a:r>
            <a:br>
              <a:rPr lang="ro-RO" altLang="en-US" b="1" smtClean="0"/>
            </a:br>
            <a:r>
              <a:rPr lang="ro-RO" altLang="en-US" b="1" smtClean="0"/>
              <a:t>PBT/vPvP</a:t>
            </a:r>
            <a:r>
              <a:rPr lang="ro-RO" altLang="en-US" smtClean="0"/>
              <a:t>: persistentă, bioacumulativă şi toxică sau foarte persistentă şi foarte bioacumulativă</a:t>
            </a:r>
            <a:endParaRPr lang="en-GB" altLang="en-US" smtClean="0"/>
          </a:p>
          <a:p>
            <a:pPr eaLnBrk="1" hangingPunct="1">
              <a:spcBef>
                <a:spcPct val="0"/>
              </a:spcBef>
            </a:pPr>
            <a:endParaRPr lang="en-GB" altLang="en-US" smtClean="0"/>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FACFB1-D5FD-49B4-B733-FACCE6E9E900}"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o-RO" altLang="en-US" dirty="0" smtClean="0"/>
              <a:t>NOTĂ: Un furnizor este obligat să furnizeze SE relevante pentru o </a:t>
            </a:r>
            <a:r>
              <a:rPr lang="ro-RO" altLang="en-US" b="1" dirty="0" smtClean="0"/>
              <a:t>substanţă</a:t>
            </a:r>
            <a:r>
              <a:rPr lang="ro-RO" altLang="en-US" dirty="0" smtClean="0"/>
              <a:t> înregistrată, periculoasă. Pentru un </a:t>
            </a:r>
            <a:r>
              <a:rPr lang="ro-RO" altLang="en-US" b="1" dirty="0" smtClean="0"/>
              <a:t>amestec</a:t>
            </a:r>
            <a:r>
              <a:rPr lang="ro-RO" altLang="en-US" dirty="0" smtClean="0"/>
              <a:t>, furnizorul poate comunica informaţiile în mai multe moduri. El poate consolida informaţiile (i) într-o anexă cu informaţii despre utilizarea în siguranţă </a:t>
            </a:r>
            <a:r>
              <a:rPr lang="en-US" altLang="en-US" dirty="0" smtClean="0"/>
              <a:t>a</a:t>
            </a:r>
            <a:r>
              <a:rPr lang="ro-RO" altLang="en-US" dirty="0" smtClean="0"/>
              <a:t> amestec</a:t>
            </a:r>
            <a:r>
              <a:rPr lang="en-US" altLang="en-US" dirty="0" err="1" smtClean="0"/>
              <a:t>ului</a:t>
            </a:r>
            <a:r>
              <a:rPr lang="ro-RO" altLang="en-US" dirty="0" smtClean="0"/>
              <a:t> sau (ii) în corpul principal al FDS a amestecului sau (</a:t>
            </a:r>
            <a:r>
              <a:rPr lang="ro-RO" altLang="en-US" dirty="0" err="1" smtClean="0"/>
              <a:t>iii</a:t>
            </a:r>
            <a:r>
              <a:rPr lang="ro-RO" altLang="en-US" dirty="0" smtClean="0"/>
              <a:t>) poate anexa SE ale substanţelor componente la FDS a amestecului.</a:t>
            </a:r>
            <a:br>
              <a:rPr lang="ro-RO" altLang="en-US" dirty="0" smtClean="0"/>
            </a:br>
            <a:r>
              <a:rPr lang="ro-RO" altLang="en-US" dirty="0" smtClean="0"/>
              <a:t>O dificultate în a şti când să aştept</a:t>
            </a:r>
            <a:r>
              <a:rPr lang="en-US" altLang="en-US" dirty="0" err="1" smtClean="0"/>
              <a:t>ati</a:t>
            </a:r>
            <a:r>
              <a:rPr lang="ro-RO" altLang="en-US" dirty="0" smtClean="0"/>
              <a:t> un scenariu de expunere este că nu </a:t>
            </a:r>
            <a:r>
              <a:rPr lang="ro-RO" altLang="en-US" dirty="0" err="1" smtClean="0"/>
              <a:t>ştiţ</a:t>
            </a:r>
            <a:r>
              <a:rPr lang="en-US" altLang="en-US" dirty="0" err="1" smtClean="0"/>
              <a:t>i</a:t>
            </a:r>
            <a:r>
              <a:rPr lang="ro-RO" altLang="en-US" dirty="0" smtClean="0"/>
              <a:t> cantitatea produsă sau importată de către solicitantul înregistrării.</a:t>
            </a:r>
            <a:br>
              <a:rPr lang="ro-RO" altLang="en-US" dirty="0" smtClean="0"/>
            </a:br>
            <a:endParaRPr lang="en-GB" altLang="en-US" dirty="0" smtClean="0"/>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6EBF2E-D2BD-4E53-8C32-37B0A5040ACF}"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 Obținerea de informații clare de la furnizori</a:t>
            </a:r>
            <a:br>
              <a:rPr lang="ro-RO" dirty="0"/>
            </a:br>
            <a:r>
              <a:rPr lang="en-US" dirty="0" smtClean="0"/>
              <a:t>	</a:t>
            </a:r>
            <a:r>
              <a:rPr lang="ro-RO" dirty="0" smtClean="0"/>
              <a:t>Diferite</a:t>
            </a:r>
            <a:r>
              <a:rPr lang="en-US" dirty="0" smtClean="0"/>
              <a:t> </a:t>
            </a:r>
            <a:r>
              <a:rPr lang="ro-RO" dirty="0" smtClean="0"/>
              <a:t>informații de </a:t>
            </a:r>
            <a:r>
              <a:rPr lang="ro-RO" dirty="0"/>
              <a:t>la diferiți furnizori - formate, utilizări, concentrații, sfaturi de administrare a riscurilor etc.</a:t>
            </a:r>
            <a:br>
              <a:rPr lang="ro-RO" dirty="0"/>
            </a:br>
            <a:r>
              <a:rPr lang="ro-RO" dirty="0"/>
              <a:t/>
            </a:r>
            <a:br>
              <a:rPr lang="ro-RO" dirty="0"/>
            </a:br>
            <a:r>
              <a:rPr lang="ro-RO" dirty="0"/>
              <a:t>Identificarea informațiilor </a:t>
            </a:r>
            <a:r>
              <a:rPr lang="en-US" dirty="0" smtClean="0"/>
              <a:t>care </a:t>
            </a:r>
            <a:r>
              <a:rPr lang="en-US" dirty="0" err="1" smtClean="0"/>
              <a:t>trebuie</a:t>
            </a:r>
            <a:r>
              <a:rPr lang="en-US" dirty="0" smtClean="0"/>
              <a:t> </a:t>
            </a:r>
            <a:r>
              <a:rPr lang="ro-RO" dirty="0" smtClean="0"/>
              <a:t>comunica</a:t>
            </a:r>
            <a:r>
              <a:rPr lang="en-US" dirty="0" err="1" smtClean="0"/>
              <a:t>te</a:t>
            </a:r>
            <a:r>
              <a:rPr lang="ro-RO" dirty="0"/>
              <a:t/>
            </a:r>
            <a:br>
              <a:rPr lang="ro-RO" dirty="0"/>
            </a:br>
            <a:r>
              <a:rPr lang="en-US" dirty="0" smtClean="0"/>
              <a:t>	</a:t>
            </a:r>
            <a:r>
              <a:rPr lang="ro-RO" dirty="0" smtClean="0"/>
              <a:t>Condiții </a:t>
            </a:r>
            <a:r>
              <a:rPr lang="ro-RO" dirty="0"/>
              <a:t>de operare </a:t>
            </a:r>
            <a:r>
              <a:rPr lang="en-US" dirty="0" smtClean="0"/>
              <a:t>– CO </a:t>
            </a:r>
            <a:r>
              <a:rPr lang="ro-RO" dirty="0" smtClean="0"/>
              <a:t>(durata </a:t>
            </a:r>
            <a:r>
              <a:rPr lang="ro-RO" dirty="0"/>
              <a:t>de expunere, frecvența, </a:t>
            </a:r>
            <a:r>
              <a:rPr lang="ro-RO" dirty="0" smtClean="0"/>
              <a:t>concentra</a:t>
            </a:r>
            <a:r>
              <a:rPr lang="en-US" dirty="0" err="1" smtClean="0"/>
              <a:t>ti</a:t>
            </a:r>
            <a:r>
              <a:rPr lang="ro-RO" dirty="0" smtClean="0"/>
              <a:t>e </a:t>
            </a:r>
            <a:r>
              <a:rPr lang="ro-RO" dirty="0"/>
              <a:t>etc.)</a:t>
            </a:r>
            <a:br>
              <a:rPr lang="ro-RO" dirty="0"/>
            </a:br>
            <a:r>
              <a:rPr lang="en-US" dirty="0" smtClean="0"/>
              <a:t>	</a:t>
            </a:r>
            <a:r>
              <a:rPr lang="ro-RO" dirty="0" smtClean="0"/>
              <a:t>Măsurile </a:t>
            </a:r>
            <a:r>
              <a:rPr lang="ro-RO" dirty="0"/>
              <a:t>de administrare a </a:t>
            </a:r>
            <a:r>
              <a:rPr lang="ro-RO" dirty="0" smtClean="0"/>
              <a:t>riscurilor</a:t>
            </a:r>
            <a:r>
              <a:rPr lang="en-US" dirty="0" smtClean="0"/>
              <a:t> - MAR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r>
              <a:rPr lang="ro-RO" dirty="0" err="1"/>
              <a:t>tabilirea</a:t>
            </a:r>
            <a:r>
              <a:rPr lang="ro-RO" dirty="0"/>
              <a:t> </a:t>
            </a:r>
            <a:r>
              <a:rPr lang="ro-RO" dirty="0" smtClean="0"/>
              <a:t>moduri</a:t>
            </a:r>
            <a:r>
              <a:rPr lang="en-US" dirty="0" err="1" smtClean="0"/>
              <a:t>lor</a:t>
            </a:r>
            <a:r>
              <a:rPr lang="en-US" dirty="0" smtClean="0"/>
              <a:t> </a:t>
            </a:r>
            <a:r>
              <a:rPr lang="ro-RO" dirty="0" smtClean="0"/>
              <a:t>de comunica</a:t>
            </a:r>
            <a:r>
              <a:rPr lang="en-US" dirty="0" smtClean="0"/>
              <a:t>re</a:t>
            </a:r>
            <a:r>
              <a:rPr lang="ro-RO" dirty="0" smtClean="0"/>
              <a:t> clar</a:t>
            </a:r>
            <a:r>
              <a:rPr lang="en-US" dirty="0" smtClean="0"/>
              <a:t>a </a:t>
            </a:r>
            <a:r>
              <a:rPr lang="en-US" dirty="0" err="1" smtClean="0"/>
              <a:t>a</a:t>
            </a:r>
            <a:r>
              <a:rPr lang="ro-RO" dirty="0" smtClean="0"/>
              <a:t> </a:t>
            </a:r>
            <a:r>
              <a:rPr lang="ro-RO" dirty="0" err="1" smtClean="0"/>
              <a:t>informațiil</a:t>
            </a:r>
            <a:r>
              <a:rPr lang="en-US" dirty="0" smtClean="0"/>
              <a:t>or</a:t>
            </a:r>
            <a:r>
              <a:rPr lang="ro-RO" dirty="0" smtClean="0"/>
              <a:t>. </a:t>
            </a:r>
            <a:r>
              <a:rPr lang="en-US" dirty="0" smtClean="0"/>
              <a:t>S</a:t>
            </a:r>
            <a:r>
              <a:rPr lang="ro-RO" dirty="0" smtClean="0"/>
              <a:t>unt </a:t>
            </a:r>
            <a:r>
              <a:rPr lang="ro-RO" dirty="0"/>
              <a:t>în curs de </a:t>
            </a:r>
            <a:r>
              <a:rPr lang="en-US" dirty="0" err="1" smtClean="0"/>
              <a:t>elaborare</a:t>
            </a:r>
            <a:r>
              <a:rPr lang="en-US" dirty="0" smtClean="0"/>
              <a:t> a</a:t>
            </a:r>
            <a:r>
              <a:rPr lang="ro-RO" dirty="0" err="1" smtClean="0"/>
              <a:t>bordări</a:t>
            </a:r>
            <a:r>
              <a:rPr lang="ro-RO" dirty="0" smtClean="0"/>
              <a:t>.</a:t>
            </a:r>
            <a:r>
              <a:rPr lang="en-US" dirty="0" smtClean="0"/>
              <a:t> </a:t>
            </a:r>
            <a:r>
              <a:rPr lang="en-GB" sz="1200" baseline="0" dirty="0" smtClean="0"/>
              <a:t>http://echa.europa.eu/regulations/reach/downstream-users/communication-with-customers/approaches-to-generating-safe-use-information-for-mixtures</a:t>
            </a:r>
          </a:p>
          <a:p>
            <a:r>
              <a:rPr lang="ro-RO" dirty="0"/>
              <a:t/>
            </a:r>
            <a:br>
              <a:rPr lang="ro-RO" dirty="0"/>
            </a:br>
            <a:endParaRPr lang="en-GB" sz="1800" dirty="0"/>
          </a:p>
        </p:txBody>
      </p:sp>
      <p:sp>
        <p:nvSpPr>
          <p:cNvPr id="4" name="Slide Number Placeholder 3"/>
          <p:cNvSpPr>
            <a:spLocks noGrp="1"/>
          </p:cNvSpPr>
          <p:nvPr>
            <p:ph type="sldNum" sz="quarter" idx="10"/>
          </p:nvPr>
        </p:nvSpPr>
        <p:spPr/>
        <p:txBody>
          <a:bodyPr/>
          <a:lstStyle/>
          <a:p>
            <a:fld id="{36D9DCC6-591E-4B31-9192-4CAE487D6AB8}" type="slidenum">
              <a:rPr lang="en-GB" smtClean="0"/>
              <a:t>17</a:t>
            </a:fld>
            <a:endParaRPr lang="en-GB"/>
          </a:p>
        </p:txBody>
      </p:sp>
    </p:spTree>
    <p:extLst>
      <p:ext uri="{BB962C8B-B14F-4D97-AF65-F5344CB8AC3E}">
        <p14:creationId xmlns:p14="http://schemas.microsoft.com/office/powerpoint/2010/main" val="47766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De obicei, abordarea „de jos în sus” şi </a:t>
            </a:r>
            <a:r>
              <a:rPr lang="ro-RO" sz="1200" kern="1200" dirty="0" err="1" smtClean="0">
                <a:solidFill>
                  <a:schemeClr val="tx1"/>
                </a:solidFill>
                <a:effectLst/>
                <a:latin typeface="+mn-lt"/>
                <a:ea typeface="+mn-ea"/>
                <a:cs typeface="+mn-cs"/>
              </a:rPr>
              <a:t>SUMI-ile</a:t>
            </a:r>
            <a:r>
              <a:rPr lang="ro-RO" sz="1200" kern="1200" dirty="0" smtClean="0">
                <a:solidFill>
                  <a:schemeClr val="tx1"/>
                </a:solidFill>
                <a:effectLst/>
                <a:latin typeface="+mn-lt"/>
                <a:ea typeface="+mn-ea"/>
                <a:cs typeface="+mn-cs"/>
              </a:rPr>
              <a:t> rezultate sunt specifice sectorului, şi ai caută să furnizeze utilizatorilor finali informaţii pragmatice şi uşor de înţeles. Pentru mai multe </a:t>
            </a:r>
            <a:r>
              <a:rPr lang="ro-RO" sz="1200" kern="1200" dirty="0" err="1" smtClean="0">
                <a:solidFill>
                  <a:schemeClr val="tx1"/>
                </a:solidFill>
                <a:effectLst/>
                <a:latin typeface="+mn-lt"/>
                <a:ea typeface="+mn-ea"/>
                <a:cs typeface="+mn-cs"/>
              </a:rPr>
              <a:t>informatii</a:t>
            </a:r>
            <a:r>
              <a:rPr lang="ro-RO" sz="1200" kern="1200" dirty="0" smtClean="0">
                <a:solidFill>
                  <a:schemeClr val="tx1"/>
                </a:solidFill>
                <a:effectLst/>
                <a:latin typeface="+mn-lt"/>
                <a:ea typeface="+mn-ea"/>
                <a:cs typeface="+mn-cs"/>
              </a:rPr>
              <a:t> a se vedea Ghidul 2015 </a:t>
            </a:r>
            <a:r>
              <a:rPr lang="en-GB" dirty="0" smtClean="0"/>
              <a:t>http://www.ducc.eu/Publications.aspx </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18</a:t>
            </a:fld>
            <a:endParaRPr lang="en-GB"/>
          </a:p>
        </p:txBody>
      </p:sp>
    </p:spTree>
    <p:extLst>
      <p:ext uri="{BB962C8B-B14F-4D97-AF65-F5344CB8AC3E}">
        <p14:creationId xmlns:p14="http://schemas.microsoft.com/office/powerpoint/2010/main" val="390191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Acest diapozitiv ilustrează principalele caracteristici ale metodei "de sus în jos". În acest caz informațiile despre utilizarea în siguranță sunt generate prin consolidarea informațiilor din </a:t>
            </a:r>
            <a:r>
              <a:rPr lang="ro-RO" dirty="0" smtClean="0"/>
              <a:t>SE</a:t>
            </a:r>
            <a:r>
              <a:rPr lang="en-US" dirty="0" smtClean="0"/>
              <a:t>s</a:t>
            </a:r>
            <a:r>
              <a:rPr lang="ro-RO" dirty="0" smtClean="0"/>
              <a:t> </a:t>
            </a:r>
            <a:r>
              <a:rPr lang="ro-RO" dirty="0"/>
              <a:t>ale </a:t>
            </a:r>
            <a:r>
              <a:rPr lang="ro-RO" dirty="0" smtClean="0"/>
              <a:t>celor mai periculoase</a:t>
            </a:r>
            <a:r>
              <a:rPr lang="en-US" dirty="0" smtClean="0"/>
              <a:t> </a:t>
            </a:r>
            <a:r>
              <a:rPr lang="ro-RO" dirty="0" smtClean="0"/>
              <a:t>substanțe, </a:t>
            </a:r>
            <a:r>
              <a:rPr lang="ro-RO" dirty="0"/>
              <a:t>adesea numite </a:t>
            </a:r>
            <a:r>
              <a:rPr lang="ro-RO" dirty="0" smtClean="0"/>
              <a:t>componente </a:t>
            </a:r>
            <a:r>
              <a:rPr lang="ro-RO" dirty="0"/>
              <a:t>determinante. </a:t>
            </a:r>
            <a:r>
              <a:rPr lang="ro-RO" dirty="0" smtClean="0"/>
              <a:t>Acest</a:t>
            </a:r>
            <a:r>
              <a:rPr lang="en-US" dirty="0" smtClean="0"/>
              <a:t>e</a:t>
            </a:r>
            <a:r>
              <a:rPr lang="ro-RO" dirty="0" smtClean="0"/>
              <a:t> informați</a:t>
            </a:r>
            <a:r>
              <a:rPr lang="en-US" dirty="0" err="1" smtClean="0"/>
              <a:t>i</a:t>
            </a:r>
            <a:r>
              <a:rPr lang="ro-RO" dirty="0" smtClean="0"/>
              <a:t> </a:t>
            </a:r>
            <a:r>
              <a:rPr lang="en-US" dirty="0" err="1" smtClean="0"/>
              <a:t>sunt</a:t>
            </a:r>
            <a:r>
              <a:rPr lang="en-US" dirty="0" smtClean="0"/>
              <a:t> </a:t>
            </a:r>
            <a:r>
              <a:rPr lang="ro-RO" dirty="0" smtClean="0"/>
              <a:t>ajustat</a:t>
            </a:r>
            <a:r>
              <a:rPr lang="en-US" dirty="0" smtClean="0"/>
              <a:t>e</a:t>
            </a:r>
            <a:r>
              <a:rPr lang="ro-RO" dirty="0" smtClean="0"/>
              <a:t> </a:t>
            </a:r>
            <a:r>
              <a:rPr lang="ro-RO" sz="1200" dirty="0" smtClean="0">
                <a:solidFill>
                  <a:prstClr val="black"/>
                </a:solidFill>
                <a:latin typeface="Verdana" pitchFamily="34" charset="0"/>
                <a:ea typeface="ＭＳ Ｐゴシック" charset="-128"/>
                <a:cs typeface="Arial" pitchFamily="34" charset="0"/>
              </a:rPr>
              <a:t>ț</a:t>
            </a:r>
            <a:r>
              <a:rPr lang="en-US" sz="1200" dirty="0" err="1" smtClean="0">
                <a:solidFill>
                  <a:prstClr val="black"/>
                </a:solidFill>
                <a:latin typeface="Verdana" pitchFamily="34" charset="0"/>
                <a:ea typeface="ＭＳ Ｐゴシック" charset="-128"/>
                <a:cs typeface="Arial" pitchFamily="34" charset="0"/>
              </a:rPr>
              <a:t>inand</a:t>
            </a:r>
            <a:r>
              <a:rPr lang="en-US" sz="1200" dirty="0" smtClean="0">
                <a:solidFill>
                  <a:prstClr val="black"/>
                </a:solidFill>
                <a:latin typeface="Verdana" pitchFamily="34" charset="0"/>
                <a:ea typeface="ＭＳ Ｐゴシック" charset="-128"/>
                <a:cs typeface="Arial" pitchFamily="34" charset="0"/>
              </a:rPr>
              <a:t> </a:t>
            </a:r>
            <a:r>
              <a:rPr lang="en-US" sz="1200" dirty="0" err="1" smtClean="0">
                <a:solidFill>
                  <a:prstClr val="black"/>
                </a:solidFill>
                <a:latin typeface="Verdana" pitchFamily="34" charset="0"/>
                <a:ea typeface="ＭＳ Ｐゴシック" charset="-128"/>
                <a:cs typeface="Arial" pitchFamily="34" charset="0"/>
              </a:rPr>
              <a:t>cont</a:t>
            </a:r>
            <a:r>
              <a:rPr lang="en-US" sz="1200" dirty="0" smtClean="0">
                <a:solidFill>
                  <a:prstClr val="black"/>
                </a:solidFill>
                <a:latin typeface="Verdana" pitchFamily="34" charset="0"/>
                <a:ea typeface="ＭＳ Ｐゴシック" charset="-128"/>
                <a:cs typeface="Arial" pitchFamily="34" charset="0"/>
              </a:rPr>
              <a:t> de</a:t>
            </a:r>
            <a:r>
              <a:rPr lang="ro-RO" dirty="0" smtClean="0"/>
              <a:t> </a:t>
            </a:r>
            <a:r>
              <a:rPr lang="ro-RO" dirty="0"/>
              <a:t>concentrațiile componentelor determinante în amestec și, </a:t>
            </a:r>
            <a:r>
              <a:rPr lang="en-US" dirty="0" smtClean="0"/>
              <a:t>la </a:t>
            </a:r>
            <a:r>
              <a:rPr lang="en-US" dirty="0" err="1" smtClean="0"/>
              <a:t>fel</a:t>
            </a:r>
            <a:r>
              <a:rPr lang="ro-RO" dirty="0" smtClean="0"/>
              <a:t>, </a:t>
            </a:r>
            <a:r>
              <a:rPr lang="ro-RO" dirty="0"/>
              <a:t>CO și MAR pentru utilizarea amestecului. Rezultatul, care este informația despre utilizarea în condiții de siguranță a amestecului, trebuie încă să fie verificat încrucișat </a:t>
            </a:r>
            <a:r>
              <a:rPr lang="en-US" dirty="0" smtClean="0"/>
              <a:t>cu </a:t>
            </a:r>
            <a:r>
              <a:rPr lang="en-US" dirty="0" err="1" smtClean="0"/>
              <a:t>informatiile</a:t>
            </a:r>
            <a:r>
              <a:rPr lang="en-US" dirty="0" smtClean="0"/>
              <a:t> din </a:t>
            </a:r>
            <a:r>
              <a:rPr lang="ro-RO" dirty="0" smtClean="0"/>
              <a:t>SE</a:t>
            </a:r>
            <a:r>
              <a:rPr lang="en-US" dirty="0" smtClean="0"/>
              <a:t>s</a:t>
            </a:r>
            <a:r>
              <a:rPr lang="ro-RO" dirty="0" smtClean="0"/>
              <a:t> </a:t>
            </a:r>
            <a:r>
              <a:rPr lang="ro-RO" dirty="0"/>
              <a:t>ale substanțelor. În general, metoda "de sus în jos"este aplicabilă pe scară largă, indiferent de utilizări și de compozițiile amestecului.</a:t>
            </a:r>
          </a:p>
        </p:txBody>
      </p:sp>
      <p:sp>
        <p:nvSpPr>
          <p:cNvPr id="4" name="Slide Number Placeholder 3"/>
          <p:cNvSpPr>
            <a:spLocks noGrp="1"/>
          </p:cNvSpPr>
          <p:nvPr>
            <p:ph type="sldNum" sz="quarter" idx="10"/>
          </p:nvPr>
        </p:nvSpPr>
        <p:spPr/>
        <p:txBody>
          <a:bodyPr/>
          <a:lstStyle/>
          <a:p>
            <a:fld id="{36D9DCC6-591E-4B31-9192-4CAE487D6AB8}" type="slidenum">
              <a:rPr lang="en-GB" smtClean="0"/>
              <a:t>19</a:t>
            </a:fld>
            <a:endParaRPr lang="en-GB"/>
          </a:p>
        </p:txBody>
      </p:sp>
    </p:spTree>
    <p:extLst>
      <p:ext uri="{BB962C8B-B14F-4D97-AF65-F5344CB8AC3E}">
        <p14:creationId xmlns:p14="http://schemas.microsoft.com/office/powerpoint/2010/main" val="10819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6D9DCC6-591E-4B31-9192-4CAE487D6AB8}" type="slidenum">
              <a:rPr lang="en-GB" smtClean="0"/>
              <a:t>2</a:t>
            </a:fld>
            <a:endParaRPr lang="en-GB"/>
          </a:p>
        </p:txBody>
      </p:sp>
    </p:spTree>
    <p:extLst>
      <p:ext uri="{BB962C8B-B14F-4D97-AF65-F5344CB8AC3E}">
        <p14:creationId xmlns:p14="http://schemas.microsoft.com/office/powerpoint/2010/main" val="607839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Acest </a:t>
            </a:r>
            <a:r>
              <a:rPr lang="en-US" dirty="0" err="1" smtClean="0"/>
              <a:t>diapozitiv</a:t>
            </a:r>
            <a:r>
              <a:rPr lang="en-US" dirty="0" smtClean="0"/>
              <a:t> </a:t>
            </a:r>
            <a:r>
              <a:rPr lang="ro-RO" dirty="0" smtClean="0"/>
              <a:t>ilustrează </a:t>
            </a:r>
            <a:r>
              <a:rPr lang="ro-RO" dirty="0"/>
              <a:t>trei moduri de comunicare a informaţiilor relevante despre utilizarea în siguranţă din </a:t>
            </a:r>
            <a:r>
              <a:rPr lang="ro-RO" dirty="0" smtClean="0"/>
              <a:t>SE</a:t>
            </a:r>
            <a:r>
              <a:rPr lang="en-US" dirty="0" smtClean="0"/>
              <a:t>s</a:t>
            </a:r>
            <a:r>
              <a:rPr lang="ro-RO" dirty="0" smtClean="0"/>
              <a:t> </a:t>
            </a:r>
            <a:r>
              <a:rPr lang="ro-RO" dirty="0"/>
              <a:t>ale substanţelor Dvs. mai departe în josul lanţului clienţilor Dvs. care primesc amestecurile Dvs. Dacă clienţii Dvs. sunt alţi formulatori, Dvs. trebuie să ataşaţi SE relevante la FDS. Aceasta nu înseamnă neapărat toate SE pe care le primiţi. Dacă clienţii Dvs. sunt utilizatori finali ai amestecului, Dvs. puteţi fie să integraţi informaţiile despre utilizarea în siguranţă în corpul </a:t>
            </a:r>
            <a:r>
              <a:rPr lang="ro-RO" dirty="0" smtClean="0"/>
              <a:t>FDS</a:t>
            </a:r>
            <a:r>
              <a:rPr lang="en-US" dirty="0" smtClean="0"/>
              <a:t>, fie</a:t>
            </a:r>
            <a:r>
              <a:rPr lang="ro-RO" dirty="0" smtClean="0"/>
              <a:t> </a:t>
            </a:r>
            <a:r>
              <a:rPr lang="ro-RO" dirty="0"/>
              <a:t>să le ataşaţi la FDS a amesteclui, în funcţie de diversitatea condiţiilor de utilizare.</a:t>
            </a:r>
            <a:endParaRPr lang="en-US" dirty="0"/>
          </a:p>
          <a:p>
            <a:r>
              <a:rPr lang="ro-RO" dirty="0"/>
              <a:t>A se vedea cerinţele legale: </a:t>
            </a:r>
            <a:r>
              <a:rPr lang="en-GB" dirty="0" smtClean="0"/>
              <a:t>http://www.echa.europa.eu/documents/10162/966058/formulator_graph.pdf</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8C46B90-FFDE-4F1A-9B7D-5A1B619C1E5B}" type="slidenum">
              <a:rPr lang="en-GB" smtClean="0"/>
              <a:pPr/>
              <a:t>20</a:t>
            </a:fld>
            <a:endParaRPr lang="en-GB"/>
          </a:p>
        </p:txBody>
      </p:sp>
    </p:spTree>
    <p:extLst>
      <p:ext uri="{BB962C8B-B14F-4D97-AF65-F5344CB8AC3E}">
        <p14:creationId xmlns:p14="http://schemas.microsoft.com/office/powerpoint/2010/main" val="276540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6D9DCC6-591E-4B31-9192-4CAE487D6AB8}" type="slidenum">
              <a:rPr lang="en-GB" smtClean="0"/>
              <a:t>21</a:t>
            </a:fld>
            <a:endParaRPr lang="en-GB"/>
          </a:p>
        </p:txBody>
      </p:sp>
    </p:spTree>
    <p:extLst>
      <p:ext uri="{BB962C8B-B14F-4D97-AF65-F5344CB8AC3E}">
        <p14:creationId xmlns:p14="http://schemas.microsoft.com/office/powerpoint/2010/main" val="195690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22</a:t>
            </a:fld>
            <a:endParaRPr lang="en-GB"/>
          </a:p>
        </p:txBody>
      </p:sp>
    </p:spTree>
    <p:extLst>
      <p:ext uri="{BB962C8B-B14F-4D97-AF65-F5344CB8AC3E}">
        <p14:creationId xmlns:p14="http://schemas.microsoft.com/office/powerpoint/2010/main" val="299134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AutoNum type="arabicPeriod"/>
            </a:pPr>
            <a:r>
              <a:rPr lang="ro-RO" altLang="en-US" b="1" dirty="0" smtClean="0"/>
              <a:t>Clasificarea: </a:t>
            </a:r>
            <a:r>
              <a:rPr lang="ro-RO" altLang="en-US" dirty="0" smtClean="0"/>
              <a:t>un inventar de clasificare a fost construit pentru peste </a:t>
            </a:r>
            <a:r>
              <a:rPr lang="ro-RO" altLang="en-US" dirty="0" smtClean="0"/>
              <a:t>1</a:t>
            </a:r>
            <a:r>
              <a:rPr lang="en-US" altLang="en-US" dirty="0" smtClean="0"/>
              <a:t>2</a:t>
            </a:r>
            <a:r>
              <a:rPr lang="ro-RO" altLang="en-US" dirty="0" smtClean="0"/>
              <a:t>0.000 </a:t>
            </a:r>
            <a:r>
              <a:rPr lang="ro-RO" altLang="en-US" dirty="0" smtClean="0"/>
              <a:t>de substanţe, din peste 6 milioane de notificări.</a:t>
            </a:r>
            <a:br>
              <a:rPr lang="ro-RO" altLang="en-US" dirty="0" smtClean="0"/>
            </a:br>
            <a:endParaRPr lang="en-US" altLang="en-US" dirty="0" smtClean="0"/>
          </a:p>
          <a:p>
            <a:pPr marL="228600" indent="-228600">
              <a:spcBef>
                <a:spcPct val="0"/>
              </a:spcBef>
              <a:buFontTx/>
              <a:buAutoNum type="arabicPeriod"/>
            </a:pPr>
            <a:r>
              <a:rPr lang="en-US" altLang="en-US" b="1" dirty="0" smtClean="0"/>
              <a:t>A</a:t>
            </a:r>
            <a:r>
              <a:rPr lang="ro-RO" altLang="en-US" b="1" dirty="0" err="1" smtClean="0"/>
              <a:t>rmonizarea</a:t>
            </a:r>
            <a:r>
              <a:rPr lang="ro-RO" altLang="en-US" b="1" dirty="0" smtClean="0"/>
              <a:t>: </a:t>
            </a:r>
            <a:r>
              <a:rPr lang="ro-RO" altLang="en-US" dirty="0" smtClean="0"/>
              <a:t>Cele mai multe substanţe şi toate amestecurile sunt </a:t>
            </a:r>
            <a:r>
              <a:rPr lang="ro-RO" altLang="en-US" dirty="0" err="1" smtClean="0"/>
              <a:t>autoclasificate</a:t>
            </a:r>
            <a:r>
              <a:rPr lang="ro-RO" altLang="en-US" dirty="0" smtClean="0"/>
              <a:t>, dar mai multe substanţe periculoase au </a:t>
            </a:r>
            <a:r>
              <a:rPr lang="en-US" altLang="en-US" dirty="0" smtClean="0"/>
              <a:t>o</a:t>
            </a:r>
            <a:r>
              <a:rPr lang="ro-RO" altLang="en-US" dirty="0" smtClean="0"/>
              <a:t> clasificare </a:t>
            </a:r>
            <a:r>
              <a:rPr lang="ro-RO" altLang="en-US" noProof="0" dirty="0" smtClean="0"/>
              <a:t>agreat</a:t>
            </a:r>
            <a:r>
              <a:rPr lang="ro-RO" altLang="en-US" dirty="0" smtClean="0"/>
              <a:t>ă</a:t>
            </a:r>
            <a:r>
              <a:rPr lang="en-US" altLang="en-US" dirty="0" smtClean="0"/>
              <a:t>, </a:t>
            </a:r>
            <a:r>
              <a:rPr lang="ro-RO" altLang="en-US" dirty="0" smtClean="0"/>
              <a:t>armonizată la nivelul UE.</a:t>
            </a: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BBAE1C-FF2D-446B-A494-E13FE489D5C4}" type="slidenum">
              <a:rPr lang="en-GB"/>
              <a:pPr fontAlgn="base">
                <a:spcBef>
                  <a:spcPct val="0"/>
                </a:spcBef>
                <a:spcAft>
                  <a:spcPct val="0"/>
                </a:spcAft>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prezent, suntem în tranziție între reglementări diferite: de la Directiva produse periculoase (DPD) la CLP. În ceea ce privește amestecurile, date importante sunt iunie 2015 și iunie 2017. </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Dacă furnizați amestecuri, utilizați </a:t>
            </a:r>
            <a:r>
              <a:rPr lang="ro-RO" sz="1200" u="sng" kern="1200" dirty="0" smtClean="0">
                <a:solidFill>
                  <a:srgbClr val="00B0F0"/>
                </a:solidFill>
                <a:effectLst/>
                <a:latin typeface="+mn-lt"/>
                <a:ea typeface="+mn-ea"/>
                <a:cs typeface="+mn-cs"/>
              </a:rPr>
              <a:t>ghidul pas cu pas </a:t>
            </a:r>
            <a:r>
              <a:rPr lang="ro-RO" sz="1200" kern="1200" dirty="0" smtClean="0">
                <a:solidFill>
                  <a:schemeClr val="tx1"/>
                </a:solidFill>
                <a:effectLst/>
                <a:latin typeface="+mn-lt"/>
                <a:ea typeface="+mn-ea"/>
                <a:cs typeface="+mn-cs"/>
              </a:rPr>
              <a:t>de pe site-ul ECHA pentru a vă ajuta să le clasificaţi și uitaţi-vă la </a:t>
            </a:r>
            <a:r>
              <a:rPr lang="ro-RO" sz="1200" u="sng" kern="1200" dirty="0" smtClean="0">
                <a:solidFill>
                  <a:srgbClr val="0046AD"/>
                </a:solidFill>
                <a:effectLst/>
                <a:latin typeface="+mn-lt"/>
                <a:ea typeface="+mn-ea"/>
                <a:cs typeface="+mn-cs"/>
              </a:rPr>
              <a:t>pagina de web a formulatorului</a:t>
            </a:r>
            <a:r>
              <a:rPr lang="ro-RO" sz="1200" i="1" u="none" kern="1200" dirty="0" smtClean="0">
                <a:solidFill>
                  <a:srgbClr val="0046AD"/>
                </a:solidFill>
                <a:effectLst/>
                <a:latin typeface="+mn-lt"/>
                <a:ea typeface="+mn-ea"/>
                <a:cs typeface="+mn-cs"/>
              </a:rPr>
              <a:t> </a:t>
            </a:r>
            <a:r>
              <a:rPr lang="ro-RO" sz="1200" kern="1200" dirty="0" smtClean="0">
                <a:solidFill>
                  <a:schemeClr val="tx1"/>
                </a:solidFill>
                <a:effectLst/>
                <a:latin typeface="+mn-lt"/>
                <a:ea typeface="+mn-ea"/>
                <a:cs typeface="+mn-cs"/>
              </a:rPr>
              <a:t>pentru mai multe detalii cu privire la obligațiile dumneavoastră. Asigurați-vă că vă actualizați fișa cu date de securitate și eticheta, dacă este cazul</a:t>
            </a:r>
          </a:p>
          <a:p>
            <a:endParaRPr lang="ro-RO" dirty="0"/>
          </a:p>
          <a:p>
            <a:r>
              <a:rPr lang="ro-RO" dirty="0"/>
              <a:t> </a:t>
            </a:r>
          </a:p>
        </p:txBody>
      </p:sp>
      <p:sp>
        <p:nvSpPr>
          <p:cNvPr id="4" name="Slide Number Placeholder 3"/>
          <p:cNvSpPr>
            <a:spLocks noGrp="1"/>
          </p:cNvSpPr>
          <p:nvPr>
            <p:ph type="sldNum" sz="quarter" idx="10"/>
          </p:nvPr>
        </p:nvSpPr>
        <p:spPr/>
        <p:txBody>
          <a:bodyPr/>
          <a:lstStyle/>
          <a:p>
            <a:fld id="{36D9DCC6-591E-4B31-9192-4CAE487D6AB8}" type="slidenum">
              <a:rPr lang="en-GB" smtClean="0"/>
              <a:t>24</a:t>
            </a:fld>
            <a:endParaRPr lang="en-GB"/>
          </a:p>
        </p:txBody>
      </p:sp>
    </p:spTree>
    <p:extLst>
      <p:ext uri="{BB962C8B-B14F-4D97-AF65-F5344CB8AC3E}">
        <p14:creationId xmlns:p14="http://schemas.microsoft.com/office/powerpoint/2010/main" val="350870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Reţineţi că în CLP nu a fost implementată categoria 5 care există în GHS şi, prin urmare, nu este folosită în UE.</a:t>
            </a:r>
          </a:p>
        </p:txBody>
      </p:sp>
      <p:sp>
        <p:nvSpPr>
          <p:cNvPr id="4" name="Slide Number Placeholder 3"/>
          <p:cNvSpPr>
            <a:spLocks noGrp="1"/>
          </p:cNvSpPr>
          <p:nvPr>
            <p:ph type="sldNum" sz="quarter" idx="10"/>
          </p:nvPr>
        </p:nvSpPr>
        <p:spPr/>
        <p:txBody>
          <a:bodyPr/>
          <a:lstStyle/>
          <a:p>
            <a:fld id="{36D9DCC6-591E-4B31-9192-4CAE487D6AB8}" type="slidenum">
              <a:rPr lang="en-GB" smtClean="0"/>
              <a:t>25</a:t>
            </a:fld>
            <a:endParaRPr lang="en-GB"/>
          </a:p>
        </p:txBody>
      </p:sp>
    </p:spTree>
    <p:extLst>
      <p:ext uri="{BB962C8B-B14F-4D97-AF65-F5344CB8AC3E}">
        <p14:creationId xmlns:p14="http://schemas.microsoft.com/office/powerpoint/2010/main" val="362540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Această prezentare se ocupă în principal cu aspectele legate de clasificare  iar obligațiile CLP în ceea ce privește etichetarea și ambalarea nu sunt descrise în detaliu.</a:t>
            </a:r>
          </a:p>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26</a:t>
            </a:fld>
            <a:endParaRPr lang="en-GB"/>
          </a:p>
        </p:txBody>
      </p:sp>
    </p:spTree>
    <p:extLst>
      <p:ext uri="{BB962C8B-B14F-4D97-AF65-F5344CB8AC3E}">
        <p14:creationId xmlns:p14="http://schemas.microsoft.com/office/powerpoint/2010/main" val="1313582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a:t>A </a:t>
            </a:r>
            <a:r>
              <a:rPr lang="ro-RO" dirty="0"/>
              <a:t>se vedea şi</a:t>
            </a:r>
            <a:r>
              <a:rPr lang="en-US" dirty="0"/>
              <a:t> </a:t>
            </a:r>
            <a:r>
              <a:rPr lang="en-GB" dirty="0">
                <a:latin typeface="Verdana" panose="020B0604030504040204" pitchFamily="34" charset="0"/>
                <a:ea typeface="Verdana" panose="020B0604030504040204" pitchFamily="34" charset="0"/>
                <a:cs typeface="Verdana" panose="020B0604030504040204" pitchFamily="34" charset="0"/>
                <a:hlinkClick r:id="rId3"/>
              </a:rPr>
              <a:t>http://echa.europa.eu/addressing-chemicals-of-concern/harmonised-classification-and-labelling</a:t>
            </a:r>
            <a:endParaRPr lang="en-GB" dirty="0">
              <a:latin typeface="Verdana" panose="020B0604030504040204" pitchFamily="34" charset="0"/>
              <a:ea typeface="Verdana" panose="020B0604030504040204" pitchFamily="34" charset="0"/>
              <a:cs typeface="Verdana" panose="020B0604030504040204" pitchFamily="34" charset="0"/>
            </a:endParaRPr>
          </a:p>
          <a:p>
            <a:pPr>
              <a:spcBef>
                <a:spcPts val="611"/>
              </a:spcBef>
            </a:pPr>
            <a:endParaRPr lang="en-GB" dirty="0">
              <a:latin typeface="Verdana" panose="020B0604030504040204" pitchFamily="34" charset="0"/>
              <a:ea typeface="Verdana" panose="020B0604030504040204" pitchFamily="34" charset="0"/>
              <a:cs typeface="Verdana" panose="020B0604030504040204" pitchFamily="34" charset="0"/>
            </a:endParaRPr>
          </a:p>
          <a:p>
            <a:pPr>
              <a:spcBef>
                <a:spcPts val="611"/>
              </a:spcBef>
            </a:pPr>
            <a:r>
              <a:rPr lang="ro-RO" dirty="0"/>
              <a:t>Întrebări şi răspunsuri: </a:t>
            </a:r>
            <a:r>
              <a:rPr lang="en-GB" dirty="0">
                <a:latin typeface="Verdana" panose="020B0604030504040204" pitchFamily="34" charset="0"/>
                <a:ea typeface="Verdana" panose="020B0604030504040204" pitchFamily="34" charset="0"/>
                <a:cs typeface="Verdana" panose="020B0604030504040204" pitchFamily="34" charset="0"/>
                <a:hlinkClick r:id="rId4"/>
              </a:rPr>
              <a:t>http://echa.europa.eu/qa-display/-/qadisplay/5s1R/view/clp/annex+vi+to+clp</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27</a:t>
            </a:fld>
            <a:endParaRPr lang="en-GB"/>
          </a:p>
        </p:txBody>
      </p:sp>
    </p:spTree>
    <p:extLst>
      <p:ext uri="{BB962C8B-B14F-4D97-AF65-F5344CB8AC3E}">
        <p14:creationId xmlns:p14="http://schemas.microsoft.com/office/powerpoint/2010/main" val="247795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Fiecare</a:t>
            </a:r>
            <a:r>
              <a:rPr lang="en-US" dirty="0" smtClean="0"/>
              <a:t> pas </a:t>
            </a:r>
            <a:r>
              <a:rPr lang="en-US" dirty="0" err="1" smtClean="0"/>
              <a:t>este</a:t>
            </a:r>
            <a:r>
              <a:rPr lang="en-US" dirty="0" smtClean="0"/>
              <a:t> </a:t>
            </a:r>
            <a:r>
              <a:rPr lang="en-US" dirty="0" err="1" smtClean="0"/>
              <a:t>descris</a:t>
            </a:r>
            <a:r>
              <a:rPr lang="en-US" dirty="0" smtClean="0"/>
              <a:t> </a:t>
            </a:r>
            <a:r>
              <a:rPr lang="en-US" dirty="0" err="1" smtClean="0"/>
              <a:t>detaliat</a:t>
            </a:r>
            <a:r>
              <a:rPr lang="en-US" dirty="0" smtClean="0"/>
              <a:t> </a:t>
            </a:r>
            <a:r>
              <a:rPr lang="en-US" dirty="0" err="1" smtClean="0"/>
              <a:t>pe</a:t>
            </a:r>
            <a:r>
              <a:rPr lang="en-US" dirty="0" smtClean="0"/>
              <a:t> site-</a:t>
            </a:r>
            <a:r>
              <a:rPr lang="en-US" dirty="0" err="1" smtClean="0"/>
              <a:t>ul</a:t>
            </a:r>
            <a:r>
              <a:rPr lang="en-US" dirty="0" smtClean="0"/>
              <a:t> ECHA</a:t>
            </a:r>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28</a:t>
            </a:fld>
            <a:endParaRPr lang="en-GB"/>
          </a:p>
        </p:txBody>
      </p:sp>
    </p:spTree>
    <p:extLst>
      <p:ext uri="{BB962C8B-B14F-4D97-AF65-F5344CB8AC3E}">
        <p14:creationId xmlns:p14="http://schemas.microsoft.com/office/powerpoint/2010/main" val="2911397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6D9DCC6-591E-4B31-9192-4CAE487D6AB8}" type="slidenum">
              <a:rPr lang="en-GB" smtClean="0"/>
              <a:t>29</a:t>
            </a:fld>
            <a:endParaRPr lang="en-GB"/>
          </a:p>
        </p:txBody>
      </p:sp>
    </p:spTree>
    <p:extLst>
      <p:ext uri="{BB962C8B-B14F-4D97-AF65-F5344CB8AC3E}">
        <p14:creationId xmlns:p14="http://schemas.microsoft.com/office/powerpoint/2010/main" val="422737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Această prezentare, care face parte dintr-o serie, oferă o privire de ansamblu și introduce elemente-cheie legate de utilizatorii din </a:t>
            </a:r>
            <a:r>
              <a:rPr lang="ro-RO" dirty="0" smtClean="0"/>
              <a:t>aval</a:t>
            </a:r>
            <a:r>
              <a:rPr lang="en-US" dirty="0" smtClean="0"/>
              <a:t> (UA) </a:t>
            </a:r>
            <a:r>
              <a:rPr lang="ro-RO" dirty="0" smtClean="0"/>
              <a:t>și </a:t>
            </a:r>
            <a:r>
              <a:rPr lang="ro-RO" dirty="0"/>
              <a:t>vizează o gamă largă de public, inclusiv manageri, lucrători, profesioniști în </a:t>
            </a:r>
            <a:r>
              <a:rPr lang="en-US" dirty="0" err="1" smtClean="0"/>
              <a:t>domeniul</a:t>
            </a:r>
            <a:r>
              <a:rPr lang="en-US" dirty="0" smtClean="0"/>
              <a:t> </a:t>
            </a:r>
            <a:r>
              <a:rPr lang="en-US" dirty="0" err="1" smtClean="0"/>
              <a:t>protectiei</a:t>
            </a:r>
            <a:r>
              <a:rPr lang="en-US" dirty="0" smtClean="0"/>
              <a:t> </a:t>
            </a:r>
            <a:r>
              <a:rPr lang="ro-RO" dirty="0" smtClean="0"/>
              <a:t>mediu</a:t>
            </a:r>
            <a:r>
              <a:rPr lang="en-US" dirty="0" err="1" smtClean="0"/>
              <a:t>lui</a:t>
            </a:r>
            <a:r>
              <a:rPr lang="ro-RO" dirty="0" smtClean="0"/>
              <a:t>, </a:t>
            </a:r>
            <a:r>
              <a:rPr lang="ro-RO" dirty="0" err="1" smtClean="0"/>
              <a:t>sănăta</a:t>
            </a:r>
            <a:r>
              <a:rPr lang="en-US" dirty="0" smtClean="0"/>
              <a:t>ii</a:t>
            </a:r>
            <a:r>
              <a:rPr lang="ro-RO" dirty="0" smtClean="0"/>
              <a:t> </a:t>
            </a:r>
            <a:r>
              <a:rPr lang="ro-RO" dirty="0"/>
              <a:t>și </a:t>
            </a:r>
            <a:r>
              <a:rPr lang="ro-RO" dirty="0" err="1" smtClean="0"/>
              <a:t>securitat</a:t>
            </a:r>
            <a:r>
              <a:rPr lang="en-US" dirty="0" smtClean="0"/>
              <a:t>ii</a:t>
            </a:r>
            <a:r>
              <a:rPr lang="ro-RO" dirty="0" smtClean="0"/>
              <a:t>, </a:t>
            </a:r>
            <a:r>
              <a:rPr lang="ro-RO" dirty="0"/>
              <a:t>grupuri industriale, autorități naționale și locale etc.</a:t>
            </a:r>
          </a:p>
        </p:txBody>
      </p:sp>
      <p:sp>
        <p:nvSpPr>
          <p:cNvPr id="4" name="Slide Number Placeholder 3"/>
          <p:cNvSpPr>
            <a:spLocks noGrp="1"/>
          </p:cNvSpPr>
          <p:nvPr>
            <p:ph type="sldNum" sz="quarter" idx="10"/>
          </p:nvPr>
        </p:nvSpPr>
        <p:spPr/>
        <p:txBody>
          <a:bodyPr/>
          <a:lstStyle/>
          <a:p>
            <a:fld id="{36D9DCC6-591E-4B31-9192-4CAE487D6AB8}" type="slidenum">
              <a:rPr lang="en-GB" smtClean="0"/>
              <a:t>3</a:t>
            </a:fld>
            <a:endParaRPr lang="en-GB"/>
          </a:p>
        </p:txBody>
      </p:sp>
    </p:spTree>
    <p:extLst>
      <p:ext uri="{BB962C8B-B14F-4D97-AF65-F5344CB8AC3E}">
        <p14:creationId xmlns:p14="http://schemas.microsoft.com/office/powerpoint/2010/main" val="3325989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err="1" smtClean="0">
                <a:solidFill>
                  <a:schemeClr val="tx1"/>
                </a:solidFill>
                <a:effectLst/>
                <a:latin typeface="+mn-lt"/>
                <a:ea typeface="+mn-ea"/>
                <a:cs typeface="+mn-cs"/>
              </a:rPr>
              <a:t>Cardul</a:t>
            </a:r>
            <a:r>
              <a:rPr lang="ro-RO" sz="1200" kern="1200" dirty="0" smtClean="0">
                <a:solidFill>
                  <a:schemeClr val="tx1"/>
                </a:solidFill>
                <a:effectLst/>
                <a:latin typeface="+mn-lt"/>
                <a:ea typeface="+mn-ea"/>
                <a:cs typeface="+mn-cs"/>
              </a:rPr>
              <a:t> de informații şi Profilul scurt rezumă datele neconfidențiale privind substanțele aflate în bazele de date ale Agenției Europene pentru Produse Chimice (ECHA). Datele sunt furnizate de către industrie și nu sunt verificate manual de către ECHA. Cantitatea și calitatea informațiilor este responsabilitatea industriei (titularii înregistrărilor și notificatorii). Ele sunt generate automat; Prin urmare, cerințele de informare în conformitate cu diferite arii legislative pot să nu fie pe deplin actualizate sau complete.</a:t>
            </a:r>
          </a:p>
          <a:p>
            <a:pPr>
              <a:lnSpc>
                <a:spcPct val="80000"/>
              </a:lnSpc>
              <a:defRPr/>
            </a:pPr>
            <a:endParaRPr lang="fi-FI" altLang="en-US" sz="1400" dirty="0"/>
          </a:p>
        </p:txBody>
      </p:sp>
      <p:sp>
        <p:nvSpPr>
          <p:cNvPr id="4" name="Slide Number Placeholder 3"/>
          <p:cNvSpPr>
            <a:spLocks noGrp="1"/>
          </p:cNvSpPr>
          <p:nvPr>
            <p:ph type="sldNum" sz="quarter" idx="10"/>
          </p:nvPr>
        </p:nvSpPr>
        <p:spPr/>
        <p:txBody>
          <a:bodyPr/>
          <a:lstStyle/>
          <a:p>
            <a:fld id="{99826A76-5F30-4617-9AAC-4F471AEB7A8D}" type="slidenum">
              <a:rPr lang="en-GB" smtClean="0"/>
              <a:t>30</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ro-RO" sz="1200" kern="1200" dirty="0" smtClean="0">
                <a:solidFill>
                  <a:schemeClr val="tx1"/>
                </a:solidFill>
                <a:effectLst/>
                <a:latin typeface="+mn-lt"/>
                <a:ea typeface="+mn-ea"/>
                <a:cs typeface="+mn-cs"/>
              </a:rPr>
              <a:t>Un exemplu ilustrativ al inventarului C &amp; L. Acesta este un loc unde puteți obține informații cu privire la modul în care alții au clasificat substanța și vă ajută să verificați dacă o anumită clasificare este plauzibilă. Sfaturi cu privire la modul de a evalua fiabilitatea clasificării furnizorului dumneavoastră includ:</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ro-RO" sz="1200" kern="1200" dirty="0" smtClean="0">
                <a:solidFill>
                  <a:schemeClr val="tx1"/>
                </a:solidFill>
                <a:effectLst/>
                <a:latin typeface="+mn-lt"/>
                <a:ea typeface="+mn-ea"/>
                <a:cs typeface="+mn-cs"/>
              </a:rPr>
              <a:t>Clasificarea este în concordanță cu clasificarea armonizată,</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ro-RO" sz="1200" kern="1200" dirty="0" smtClean="0">
                <a:solidFill>
                  <a:schemeClr val="tx1"/>
                </a:solidFill>
                <a:effectLst/>
                <a:latin typeface="+mn-lt"/>
                <a:ea typeface="+mn-ea"/>
                <a:cs typeface="+mn-cs"/>
              </a:rPr>
              <a:t>Clasificarea este conformă cu clasificarea de înregistrare REACH. Aceste clasificări sunt susceptibile să se bazeze pe mai multe date de testare decât substanțele care nu sunt înregistrate,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ro-RO" sz="1200" kern="1200" dirty="0" smtClean="0">
                <a:solidFill>
                  <a:schemeClr val="tx1"/>
                </a:solidFill>
                <a:effectLst/>
                <a:latin typeface="+mn-lt"/>
                <a:ea typeface="+mn-ea"/>
                <a:cs typeface="+mn-cs"/>
              </a:rPr>
              <a:t>În Inventarul C &amp; L, clasificarea este marcat ca fiind o "intrare comună". Acest lucru înseamnă că sursa este un dosar principal al transmiterii în comun a înregistrării REACH. În consecință, clasificarea substanței, probabil, a suferit o discuție și o revizuire mai amplă decât înregistrările și notificările individuale,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ro-RO" sz="1200" kern="1200" dirty="0" smtClean="0">
                <a:solidFill>
                  <a:schemeClr val="tx1"/>
                </a:solidFill>
                <a:effectLst/>
                <a:latin typeface="+mn-lt"/>
                <a:ea typeface="+mn-ea"/>
                <a:cs typeface="+mn-cs"/>
              </a:rPr>
              <a:t>In "Profilul Scurt", distribuția grafică arată că o proporție substanțială din notificatorii atribuie o anumită clasificare (deși nu există întotdeauna siguranță în cifre).</a:t>
            </a:r>
          </a:p>
          <a:p>
            <a:pPr marL="174708" indent="-174708">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31</a:t>
            </a:fld>
            <a:endParaRPr lang="en-GB"/>
          </a:p>
        </p:txBody>
      </p:sp>
    </p:spTree>
    <p:extLst>
      <p:ext uri="{BB962C8B-B14F-4D97-AF65-F5344CB8AC3E}">
        <p14:creationId xmlns:p14="http://schemas.microsoft.com/office/powerpoint/2010/main" val="98005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GB" noProof="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32</a:t>
            </a:fld>
            <a:endParaRPr lang="en-GB"/>
          </a:p>
        </p:txBody>
      </p:sp>
    </p:spTree>
    <p:extLst>
      <p:ext uri="{BB962C8B-B14F-4D97-AF65-F5344CB8AC3E}">
        <p14:creationId xmlns:p14="http://schemas.microsoft.com/office/powerpoint/2010/main" val="228654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ro-RO" sz="1200" kern="1200" dirty="0" smtClean="0">
                <a:solidFill>
                  <a:schemeClr val="tx1"/>
                </a:solidFill>
                <a:effectLst/>
                <a:latin typeface="+mn-lt"/>
                <a:ea typeface="+mn-ea"/>
                <a:cs typeface="+mn-cs"/>
              </a:rPr>
              <a:t>Principala sursă de informații pentru un utilizator din aval este întotdeauna furnizorul său.</a:t>
            </a:r>
            <a:endParaRPr lang="en-GB" noProof="0"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33</a:t>
            </a:fld>
            <a:endParaRPr lang="en-GB"/>
          </a:p>
        </p:txBody>
      </p:sp>
    </p:spTree>
    <p:extLst>
      <p:ext uri="{BB962C8B-B14F-4D97-AF65-F5344CB8AC3E}">
        <p14:creationId xmlns:p14="http://schemas.microsoft.com/office/powerpoint/2010/main" val="2286549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Atâta vreme cât clasificare Dvs. este aceeași cu a oricărui dintre furnizorii dumneavoastră, nu trebuie să raportaţi la ECHA.</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34</a:t>
            </a:fld>
            <a:endParaRPr lang="en-GB"/>
          </a:p>
        </p:txBody>
      </p:sp>
    </p:spTree>
    <p:extLst>
      <p:ext uri="{BB962C8B-B14F-4D97-AF65-F5344CB8AC3E}">
        <p14:creationId xmlns:p14="http://schemas.microsoft.com/office/powerpoint/2010/main" val="286202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cazul în care amestecul este clasificat ca fiind </a:t>
            </a:r>
            <a:r>
              <a:rPr lang="ro-RO" sz="1200" b="1" kern="1200" dirty="0" smtClean="0">
                <a:solidFill>
                  <a:schemeClr val="tx1"/>
                </a:solidFill>
                <a:effectLst/>
                <a:latin typeface="+mn-lt"/>
                <a:ea typeface="+mn-ea"/>
                <a:cs typeface="+mn-cs"/>
              </a:rPr>
              <a:t>periculos</a:t>
            </a:r>
            <a:r>
              <a:rPr lang="ro-RO" sz="1200" kern="1200" dirty="0" smtClean="0">
                <a:solidFill>
                  <a:schemeClr val="tx1"/>
                </a:solidFill>
                <a:effectLst/>
                <a:latin typeface="+mn-lt"/>
                <a:ea typeface="+mn-ea"/>
                <a:cs typeface="+mn-cs"/>
              </a:rPr>
              <a:t>, trebuie să vă asiguraţi că acesta este etichetat și ambalat în conformitate cu titlurile III și IV din CLP, înainte de introducerea pe piață. În cazul în care amestecul este acoperit în partea 2 din anexa II la CLP, acesta nu poate fi introdus pe piață, cu excepția cazului în care este etichetat în conformitate cu titlul III din CLP. Informațiile de etichetă chimică trebuie să fie în concordanță cu informațiile din secțiunea 2.2 a SDS.</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Ambalajul produselor chimice periculoase trebuie să ţină  lucrătorii și mediul în condiții de siguranță faţă de contactul neintenționat. Dacă nu sunteți mulțumit de modul în care substanțele chimice pe care le primiți sunt ambalate, contactați-vă furnizorul.</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Cerințele de ambalare pentru produse chimice periculoase sunt specificate în Regulamentul CLP și cele mai relevante pentru locul de muncă sunt:</a:t>
            </a:r>
            <a:endParaRPr lang="en-US" sz="1200" kern="1200" dirty="0" smtClean="0">
              <a:solidFill>
                <a:schemeClr val="tx1"/>
              </a:solidFill>
              <a:effectLst/>
              <a:latin typeface="+mn-lt"/>
              <a:ea typeface="+mn-ea"/>
              <a:cs typeface="+mn-cs"/>
            </a:endParaRPr>
          </a:p>
          <a:p>
            <a:endParaRPr lang="ro-RO" sz="1200" kern="1200" dirty="0" smtClean="0">
              <a:solidFill>
                <a:schemeClr val="tx1"/>
              </a:solidFill>
              <a:effectLst/>
              <a:latin typeface="+mn-lt"/>
              <a:ea typeface="+mn-ea"/>
              <a:cs typeface="+mn-cs"/>
            </a:endParaRPr>
          </a:p>
          <a:p>
            <a:pPr marL="171450" lvl="0" indent="-171450">
              <a:buFont typeface="Arial" pitchFamily="34" charset="0"/>
              <a:buChar char="•"/>
            </a:pPr>
            <a:r>
              <a:rPr lang="ro-RO" sz="1200" kern="1200" dirty="0" smtClean="0">
                <a:solidFill>
                  <a:schemeClr val="tx1"/>
                </a:solidFill>
                <a:effectLst/>
                <a:latin typeface="+mn-lt"/>
                <a:ea typeface="+mn-ea"/>
                <a:cs typeface="+mn-cs"/>
              </a:rPr>
              <a:t>Ambalajul trebuie să fie proiectat astfel încât conținutul periculoase nu poate scăpa. Ambalajul nu ar trebui să fie susceptibil de a fi afectat de conținutul său și ar trebui să fie suficient de puternic pentru a satisface presiunile și eforturile normale de manipulare.</a:t>
            </a:r>
          </a:p>
          <a:p>
            <a:pPr marL="171450" lvl="0" indent="-171450">
              <a:buFont typeface="Arial" pitchFamily="34" charset="0"/>
              <a:buChar char="•"/>
            </a:pPr>
            <a:r>
              <a:rPr lang="ro-RO" sz="1200" kern="1200" dirty="0" smtClean="0">
                <a:solidFill>
                  <a:schemeClr val="tx1"/>
                </a:solidFill>
                <a:effectLst/>
                <a:latin typeface="+mn-lt"/>
                <a:ea typeface="+mn-ea"/>
                <a:cs typeface="+mn-cs"/>
              </a:rPr>
              <a:t>Ambalaje cu sisteme de închidere care pot fi înlocuite trebuie să fie proiectate în așa fel încât acestea să poată fi închise în mod repetat fără pierdere de conținut.</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35</a:t>
            </a:fld>
            <a:endParaRPr lang="en-GB"/>
          </a:p>
        </p:txBody>
      </p:sp>
    </p:spTree>
    <p:extLst>
      <p:ext uri="{BB962C8B-B14F-4D97-AF65-F5344CB8AC3E}">
        <p14:creationId xmlns:p14="http://schemas.microsoft.com/office/powerpoint/2010/main" val="1782304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36</a:t>
            </a:fld>
            <a:endParaRPr lang="en-GB"/>
          </a:p>
        </p:txBody>
      </p:sp>
    </p:spTree>
    <p:extLst>
      <p:ext uri="{BB962C8B-B14F-4D97-AF65-F5344CB8AC3E}">
        <p14:creationId xmlns:p14="http://schemas.microsoft.com/office/powerpoint/2010/main" val="299134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 </a:t>
            </a:r>
          </a:p>
          <a:p>
            <a:r>
              <a:rPr lang="ro-RO" dirty="0"/>
              <a:t>­­­­Substanțe cu anumite proprietăți periculoase pot fi îngrijorătoare pentru sănătatea oamenilor și/sau a mediului. Autoritățile urmăresc identificarea și, ulterior, reglementarea acestor substanțe pentru a se asigura că riscurile asociate cu utilizarea lor sunt controlate în mod corespunzător. Mecanismele de reglementare în conformitate cu REACH/CLP sunt autorizarea, restricționarea și clasificarea și etichetarea armonizate. O substanță identificată ca fiind o substanță care prezintă un nivel deosebit de îngrijorare (SVHC) este plasată în </a:t>
            </a:r>
            <a:r>
              <a:rPr lang="en-US" i="1" dirty="0" smtClean="0"/>
              <a:t>L</a:t>
            </a:r>
            <a:r>
              <a:rPr lang="ro-RO" i="1" dirty="0" smtClean="0"/>
              <a:t>ista </a:t>
            </a:r>
            <a:r>
              <a:rPr lang="ro-RO" i="1" dirty="0"/>
              <a:t>de candidate</a:t>
            </a:r>
            <a:r>
              <a:rPr lang="ro-RO" dirty="0"/>
              <a:t>, care este primul pas în procedura de autorizare. Vedeţi </a:t>
            </a:r>
            <a:r>
              <a:rPr lang="ro-RO" u="sng" dirty="0">
                <a:hlinkClick r:id="rId3"/>
              </a:rPr>
              <a:t>http://</a:t>
            </a:r>
            <a:r>
              <a:rPr lang="ro-RO" u="sng" dirty="0" smtClean="0">
                <a:hlinkClick r:id="rId3"/>
              </a:rPr>
              <a:t>www.echa.europa.eu/candidate-list-table</a:t>
            </a:r>
            <a:r>
              <a:rPr lang="ro-RO" dirty="0" smtClean="0"/>
              <a:t>. </a:t>
            </a:r>
            <a:r>
              <a:rPr lang="ro-RO" dirty="0"/>
              <a:t>Există un angajament la nivelul UE </a:t>
            </a:r>
            <a:r>
              <a:rPr lang="ro-RO" dirty="0" smtClean="0"/>
              <a:t>ca </a:t>
            </a:r>
            <a:r>
              <a:rPr lang="ro-RO" dirty="0"/>
              <a:t>toate SVHC relevante cunoscute în prezent să fie incluse în </a:t>
            </a:r>
            <a:r>
              <a:rPr lang="en-US" i="1" dirty="0" smtClean="0"/>
              <a:t>L</a:t>
            </a:r>
            <a:r>
              <a:rPr lang="ro-RO" i="1" dirty="0" smtClean="0"/>
              <a:t>ista </a:t>
            </a:r>
            <a:r>
              <a:rPr lang="ro-RO" i="1" dirty="0"/>
              <a:t>substanțelor candidate</a:t>
            </a:r>
            <a:r>
              <a:rPr lang="ro-RO" dirty="0"/>
              <a:t> până în anul 2020, așa cum este descris în foaia de parcurs SVHC </a:t>
            </a:r>
            <a:r>
              <a:rPr lang="en-GB" altLang="en-US" dirty="0"/>
              <a:t>http://www.echa.europa.eu/addressing-chemicals-of-concern/substances-of-potential-concern</a:t>
            </a:r>
          </a:p>
          <a:p>
            <a:pPr defTabSz="931774">
              <a:defRPr/>
            </a:pPr>
            <a:endParaRPr lang="en-GB" altLang="en-US"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ro-RO" dirty="0" smtClean="0">
                <a:effectLst/>
              </a:rPr>
              <a:t>A se vedea, de asemenea, prezentarea detaliată privind identificarea și controlul substanțelor chimice de interes în conformitate cu REACH și CLP</a:t>
            </a:r>
            <a:r>
              <a:rPr lang="en-GB" altLang="en-US" sz="1200" baseline="0" dirty="0" smtClean="0"/>
              <a:t>;  http://echa.europa.eu/documents/10162/21813558/identify_chemicals_of_concern_en.pptx</a:t>
            </a:r>
          </a:p>
          <a:p>
            <a:pPr defTabSz="931774">
              <a:defRPr/>
            </a:pPr>
            <a:endParaRPr lang="en-GB" altLang="en-US" dirty="0"/>
          </a:p>
        </p:txBody>
      </p:sp>
      <p:sp>
        <p:nvSpPr>
          <p:cNvPr id="4" name="Slide Number Placeholder 3"/>
          <p:cNvSpPr>
            <a:spLocks noGrp="1"/>
          </p:cNvSpPr>
          <p:nvPr>
            <p:ph type="sldNum" sz="quarter" idx="10"/>
          </p:nvPr>
        </p:nvSpPr>
        <p:spPr/>
        <p:txBody>
          <a:bodyPr/>
          <a:lstStyle/>
          <a:p>
            <a:fld id="{36D9DCC6-591E-4B31-9192-4CAE487D6AB8}" type="slidenum">
              <a:rPr lang="en-GB" smtClean="0"/>
              <a:t>37</a:t>
            </a:fld>
            <a:endParaRPr lang="en-GB"/>
          </a:p>
        </p:txBody>
      </p:sp>
    </p:spTree>
    <p:extLst>
      <p:ext uri="{BB962C8B-B14F-4D97-AF65-F5344CB8AC3E}">
        <p14:creationId xmlns:p14="http://schemas.microsoft.com/office/powerpoint/2010/main" val="3691972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Formulatori sunt încurajați să urmărească acest proces și să contribuie pe parcursul diferitelor etape de consultare ale proceselor de autorizare, restricționare și de clasificare și etichetare armonizate.</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Un bun punct de plecare este Instrumentul pentru Coordonarea activităților publice (PACT). PACT listează din luna februarie 2013 substanțele pentru care o Analiză a Opțiunii de Gestionare a Riscurilor (RMOA) este fie în curs de realizare, fie a fost </a:t>
            </a:r>
            <a:r>
              <a:rPr lang="ro-RO" sz="1200" kern="1200" dirty="0" err="1" smtClean="0">
                <a:solidFill>
                  <a:schemeClr val="tx1"/>
                </a:solidFill>
                <a:effectLst/>
                <a:latin typeface="+mn-lt"/>
                <a:ea typeface="+mn-ea"/>
                <a:cs typeface="+mn-cs"/>
              </a:rPr>
              <a:t>finalizată.http</a:t>
            </a:r>
            <a:r>
              <a:rPr lang="ro-RO" sz="1200" kern="1200" dirty="0" smtClean="0">
                <a:solidFill>
                  <a:schemeClr val="tx1"/>
                </a:solidFill>
                <a:effectLst/>
                <a:latin typeface="+mn-lt"/>
                <a:ea typeface="+mn-ea"/>
                <a:cs typeface="+mn-cs"/>
              </a:rPr>
              <a:t>://echa.europa.eu/addressing-chemicals-of-concern/substances-of-potential-concern/svhc-roadmap-implementation-plan/pact</a:t>
            </a:r>
          </a:p>
          <a:p>
            <a:pPr>
              <a:spcBef>
                <a:spcPct val="0"/>
              </a:spcBef>
            </a:pPr>
            <a:endParaRPr lang="en-GB" altLang="en-US" dirty="0"/>
          </a:p>
        </p:txBody>
      </p:sp>
      <p:sp>
        <p:nvSpPr>
          <p:cNvPr id="4" name="Slide Number Placeholder 3"/>
          <p:cNvSpPr>
            <a:spLocks noGrp="1"/>
          </p:cNvSpPr>
          <p:nvPr>
            <p:ph type="sldNum" sz="quarter" idx="10"/>
          </p:nvPr>
        </p:nvSpPr>
        <p:spPr/>
        <p:txBody>
          <a:bodyPr/>
          <a:lstStyle/>
          <a:p>
            <a:fld id="{36D9DCC6-591E-4B31-9192-4CAE487D6AB8}" type="slidenum">
              <a:rPr lang="en-GB" smtClean="0"/>
              <a:t>38</a:t>
            </a:fld>
            <a:endParaRPr lang="en-GB" dirty="0"/>
          </a:p>
        </p:txBody>
      </p:sp>
    </p:spTree>
    <p:extLst>
      <p:ext uri="{BB962C8B-B14F-4D97-AF65-F5344CB8AC3E}">
        <p14:creationId xmlns:p14="http://schemas.microsoft.com/office/powerpoint/2010/main" val="887225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effectLst/>
              </a:rPr>
              <a:t>Acesta este un punct de plecare util pentru informații pentru formulatori de pe site-ul internet al ECHA.</a:t>
            </a:r>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39</a:t>
            </a:fld>
            <a:endParaRPr lang="en-GB"/>
          </a:p>
        </p:txBody>
      </p:sp>
    </p:spTree>
    <p:extLst>
      <p:ext uri="{BB962C8B-B14F-4D97-AF65-F5344CB8AC3E}">
        <p14:creationId xmlns:p14="http://schemas.microsoft.com/office/powerpoint/2010/main" val="17233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ro-RO" dirty="0"/>
              <a:t>Pentru informaţii suplimentare, a se vedea </a:t>
            </a:r>
            <a:r>
              <a:rPr lang="en-GB" altLang="en-US" dirty="0" smtClean="0"/>
              <a:t>http://echa.europa.eu/regulations/reach/downstream-users/who-is-a-downstream-user/formulators</a:t>
            </a:r>
            <a:endParaRPr lang="en-GB" altLang="en-US" b="1" dirty="0" smtClean="0"/>
          </a:p>
        </p:txBody>
      </p:sp>
      <p:sp>
        <p:nvSpPr>
          <p:cNvPr id="4" name="Slide Number Placeholder 3"/>
          <p:cNvSpPr>
            <a:spLocks noGrp="1"/>
          </p:cNvSpPr>
          <p:nvPr>
            <p:ph type="sldNum" sz="quarter" idx="10"/>
          </p:nvPr>
        </p:nvSpPr>
        <p:spPr/>
        <p:txBody>
          <a:bodyPr/>
          <a:lstStyle/>
          <a:p>
            <a:fld id="{36D9DCC6-591E-4B31-9192-4CAE487D6AB8}" type="slidenum">
              <a:rPr lang="en-GB" smtClean="0"/>
              <a:t>4</a:t>
            </a:fld>
            <a:endParaRPr lang="en-GB"/>
          </a:p>
        </p:txBody>
      </p:sp>
    </p:spTree>
    <p:extLst>
      <p:ext uri="{BB962C8B-B14F-4D97-AF65-F5344CB8AC3E}">
        <p14:creationId xmlns:p14="http://schemas.microsoft.com/office/powerpoint/2010/main" val="705995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În scopul de a-i ajuta pe utilizatorii din aval să găsească informații relevante pe site-ul ECHA, am publicat o hartă interactivă care afișează informațiile cheie. Cutiile cu text subliniat sunt link-uri, și făcând clic pe acestea, puteți ajunge rapid la pagina dorită.</a:t>
            </a:r>
            <a:br>
              <a:rPr lang="ro-RO" sz="1200" kern="1200" dirty="0" smtClean="0">
                <a:solidFill>
                  <a:schemeClr val="tx1"/>
                </a:solidFill>
                <a:effectLst/>
                <a:latin typeface="+mn-lt"/>
                <a:ea typeface="+mn-ea"/>
                <a:cs typeface="+mn-cs"/>
              </a:rPr>
            </a:br>
            <a:r>
              <a:rPr lang="ro-RO" sz="1200" kern="1200" dirty="0" err="1" smtClean="0">
                <a:solidFill>
                  <a:schemeClr val="tx1"/>
                </a:solidFill>
                <a:effectLst/>
                <a:latin typeface="+mn-lt"/>
                <a:ea typeface="+mn-ea"/>
                <a:cs typeface="+mn-cs"/>
              </a:rPr>
              <a:t>Mindmap</a:t>
            </a:r>
            <a:r>
              <a:rPr lang="ro-RO" sz="1200" kern="1200" dirty="0" smtClean="0">
                <a:solidFill>
                  <a:schemeClr val="tx1"/>
                </a:solidFill>
                <a:effectLst/>
                <a:latin typeface="+mn-lt"/>
                <a:ea typeface="+mn-ea"/>
                <a:cs typeface="+mn-cs"/>
              </a:rPr>
              <a:t> este actualizat în mod regulat, astfel vă rugăm să verificați dacă utilizați versiunea cea mai recentă</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Pentru mai multe informații generale cu privire la REACH și CLP, consultați pagina de start a site-ului ECHA la </a:t>
            </a:r>
            <a:r>
              <a:rPr lang="ro-RO" sz="1200" kern="1200" dirty="0" err="1" smtClean="0">
                <a:solidFill>
                  <a:schemeClr val="tx1"/>
                </a:solidFill>
                <a:effectLst/>
                <a:latin typeface="+mn-lt"/>
                <a:ea typeface="+mn-ea"/>
                <a:cs typeface="+mn-cs"/>
              </a:rPr>
              <a:t>echa.europa.eu</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40</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0C49D4-F860-416D-B4B8-D0D0022BEF01}" type="slidenum">
              <a:rPr lang="en-GB" smtClean="0"/>
              <a:pPr fontAlgn="base">
                <a:spcBef>
                  <a:spcPct val="0"/>
                </a:spcBef>
                <a:spcAft>
                  <a:spcPct val="0"/>
                </a:spcAft>
                <a:defRPr/>
              </a:pPr>
              <a:t>41</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6D9DCC6-591E-4B31-9192-4CAE487D6AB8}" type="slidenum">
              <a:rPr lang="en-GB" smtClean="0"/>
              <a:t>5</a:t>
            </a:fld>
            <a:endParaRPr lang="en-GB"/>
          </a:p>
        </p:txBody>
      </p:sp>
    </p:spTree>
    <p:extLst>
      <p:ext uri="{BB962C8B-B14F-4D97-AF65-F5344CB8AC3E}">
        <p14:creationId xmlns:p14="http://schemas.microsoft.com/office/powerpoint/2010/main" val="154756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Aceasta prezentare se adresează în special furnizorilor de amestecuri, deoarece aceştia trebuie să joace un rol-cheie în consolidarea utilizării în siguranță a amestecurilor periculoase. </a:t>
            </a:r>
            <a:r>
              <a:rPr lang="ro-RO" sz="1200" kern="1200" dirty="0" smtClean="0">
                <a:solidFill>
                  <a:schemeClr val="tx1"/>
                </a:solidFill>
                <a:effectLst/>
                <a:latin typeface="+mn-lt"/>
                <a:ea typeface="+mn-ea"/>
                <a:cs typeface="+mn-cs"/>
              </a:rPr>
              <a:t>Formulatori sunt principalii furnizori de amestecuri, dar importatorii, distribuitorii și distribuitorii, de asemenea, furnizează amestecuri. Obligațiile legale diferă oarecum, în principal, în funcție de faptul dacă actorul manipulează produsul chimic deschis. Termenul REACH / CLP  de "utilizator din aval" se aplică acestor utilizatori de produse chimice.</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D9DCC6-591E-4B31-9192-4CAE487D6AB8}" type="slidenum">
              <a:rPr lang="en-GB" smtClean="0"/>
              <a:t>6</a:t>
            </a:fld>
            <a:endParaRPr lang="en-GB"/>
          </a:p>
        </p:txBody>
      </p:sp>
    </p:spTree>
    <p:extLst>
      <p:ext uri="{BB962C8B-B14F-4D97-AF65-F5344CB8AC3E}">
        <p14:creationId xmlns:p14="http://schemas.microsoft.com/office/powerpoint/2010/main" val="119839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Acest diapozitiv ilustrează mediul în care acționează formulatorii de multe ori și faptul că formulatorii trebuie să joace un rol-cheie în comunicarea atât în sus cât și în jos pe lanțul de aprovizionare. Următoarele diapozitive vor </a:t>
            </a:r>
            <a:r>
              <a:rPr lang="ro-RO" dirty="0" smtClean="0"/>
              <a:t>explica</a:t>
            </a:r>
            <a:r>
              <a:rPr lang="en-US" dirty="0" err="1" smtClean="0"/>
              <a:t>mai</a:t>
            </a:r>
            <a:r>
              <a:rPr lang="ro-RO" dirty="0" smtClean="0"/>
              <a:t> </a:t>
            </a:r>
            <a:r>
              <a:rPr lang="ro-RO" dirty="0" err="1" smtClean="0"/>
              <a:t>detali</a:t>
            </a:r>
            <a:r>
              <a:rPr lang="en-US" dirty="0" smtClean="0"/>
              <a:t>at</a:t>
            </a:r>
            <a:r>
              <a:rPr lang="ro-RO" dirty="0" smtClean="0"/>
              <a:t> </a:t>
            </a:r>
            <a:r>
              <a:rPr lang="ro-RO" dirty="0"/>
              <a:t>aceste </a:t>
            </a:r>
            <a:r>
              <a:rPr lang="ro-RO" dirty="0" smtClean="0"/>
              <a:t>sarcini.</a:t>
            </a:r>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7</a:t>
            </a:fld>
            <a:endParaRPr lang="en-GB"/>
          </a:p>
        </p:txBody>
      </p:sp>
    </p:spTree>
    <p:extLst>
      <p:ext uri="{BB962C8B-B14F-4D97-AF65-F5344CB8AC3E}">
        <p14:creationId xmlns:p14="http://schemas.microsoft.com/office/powerpoint/2010/main" val="107016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Acest</a:t>
            </a:r>
            <a:r>
              <a:rPr lang="en-US" baseline="0" dirty="0" smtClean="0"/>
              <a:t> </a:t>
            </a:r>
            <a:r>
              <a:rPr lang="en-US" baseline="0" dirty="0" err="1" smtClean="0"/>
              <a:t>diapozitiv</a:t>
            </a:r>
            <a:r>
              <a:rPr lang="ro-RO" dirty="0" smtClean="0"/>
              <a:t> </a:t>
            </a:r>
            <a:r>
              <a:rPr lang="ro-RO" dirty="0"/>
              <a:t>introduce ceea ce va </a:t>
            </a:r>
            <a:r>
              <a:rPr lang="en-US" dirty="0" smtClean="0"/>
              <a:t>fi </a:t>
            </a:r>
            <a:r>
              <a:rPr lang="en-US" dirty="0" err="1" smtClean="0"/>
              <a:t>prezentat</a:t>
            </a:r>
            <a:r>
              <a:rPr lang="en-US" dirty="0" smtClean="0"/>
              <a:t> </a:t>
            </a:r>
            <a:r>
              <a:rPr lang="ro-RO" dirty="0" smtClean="0"/>
              <a:t>în </a:t>
            </a:r>
            <a:r>
              <a:rPr lang="en-US" dirty="0" err="1" smtClean="0"/>
              <a:t>diapozitivele</a:t>
            </a:r>
            <a:r>
              <a:rPr lang="ro-RO" dirty="0" smtClean="0"/>
              <a:t> </a:t>
            </a:r>
            <a:r>
              <a:rPr lang="ro-RO" dirty="0" smtClean="0"/>
              <a:t>u</a:t>
            </a:r>
            <a:r>
              <a:rPr lang="en-US" dirty="0" err="1" smtClean="0"/>
              <a:t>rmatoare</a:t>
            </a:r>
            <a:r>
              <a:rPr lang="ro-RO" dirty="0" smtClean="0"/>
              <a:t>. </a:t>
            </a:r>
            <a:r>
              <a:rPr lang="ro-RO" dirty="0"/>
              <a:t>Formulatorii au un rol central în cadrul REACH și CLP în consolidarea utilizării în siguranță a substanțelor chimice prin comunicarea </a:t>
            </a:r>
            <a:r>
              <a:rPr lang="ro-RO" dirty="0" smtClean="0"/>
              <a:t>informații</a:t>
            </a:r>
            <a:r>
              <a:rPr lang="en-US" dirty="0" err="1" smtClean="0"/>
              <a:t>lor</a:t>
            </a:r>
            <a:r>
              <a:rPr lang="ro-RO" dirty="0" smtClean="0"/>
              <a:t> </a:t>
            </a:r>
            <a:r>
              <a:rPr lang="ro-RO" dirty="0"/>
              <a:t>despre utilizarea în siguranță în amonte și în aval pe lanțul de aprovizionare. Ca </a:t>
            </a:r>
            <a:r>
              <a:rPr lang="ro-RO" dirty="0" smtClean="0"/>
              <a:t>formulator</a:t>
            </a:r>
            <a:r>
              <a:rPr lang="ro-RO" dirty="0"/>
              <a:t>, sunteți responsabil pentru clasificarea, etichetarea și ambalarea </a:t>
            </a:r>
            <a:r>
              <a:rPr lang="ro-RO" dirty="0" smtClean="0"/>
              <a:t>amestecul</a:t>
            </a:r>
            <a:r>
              <a:rPr lang="en-US" dirty="0" err="1" smtClean="0"/>
              <a:t>ui</a:t>
            </a:r>
            <a:r>
              <a:rPr lang="ro-RO" dirty="0" smtClean="0"/>
              <a:t> </a:t>
            </a:r>
            <a:r>
              <a:rPr lang="ro-RO" dirty="0"/>
              <a:t>pe care îl introduceţi pe piață. Substanțele periculoase din amestecuri dvs. pot fi supuse acțiunilor </a:t>
            </a:r>
            <a:r>
              <a:rPr lang="ro-RO" dirty="0" smtClean="0"/>
              <a:t>reglementare</a:t>
            </a:r>
            <a:r>
              <a:rPr lang="en-US" dirty="0" smtClean="0"/>
              <a:t> (</a:t>
            </a:r>
            <a:r>
              <a:rPr lang="en-US" dirty="0" err="1" smtClean="0"/>
              <a:t>autorizare</a:t>
            </a:r>
            <a:r>
              <a:rPr lang="en-US" dirty="0" smtClean="0"/>
              <a:t>, </a:t>
            </a:r>
            <a:r>
              <a:rPr lang="en-US" dirty="0" err="1" smtClean="0"/>
              <a:t>restrictionare</a:t>
            </a:r>
            <a:r>
              <a:rPr lang="en-US" dirty="0" smtClean="0"/>
              <a:t>, </a:t>
            </a:r>
            <a:r>
              <a:rPr lang="en-US" dirty="0" err="1" smtClean="0"/>
              <a:t>clasificare</a:t>
            </a:r>
            <a:r>
              <a:rPr lang="en-US" dirty="0" smtClean="0"/>
              <a:t> </a:t>
            </a:r>
            <a:r>
              <a:rPr lang="en-US" dirty="0" err="1" smtClean="0"/>
              <a:t>si</a:t>
            </a:r>
            <a:r>
              <a:rPr lang="en-US" dirty="0" smtClean="0"/>
              <a:t> </a:t>
            </a:r>
            <a:r>
              <a:rPr lang="en-US" dirty="0" err="1" smtClean="0"/>
              <a:t>etichetare</a:t>
            </a:r>
            <a:r>
              <a:rPr lang="en-US" dirty="0" smtClean="0"/>
              <a:t> </a:t>
            </a:r>
            <a:r>
              <a:rPr lang="en-US" dirty="0" err="1" smtClean="0"/>
              <a:t>armonizate</a:t>
            </a:r>
            <a:r>
              <a:rPr lang="en-US" dirty="0" smtClean="0"/>
              <a:t>)</a:t>
            </a:r>
            <a:r>
              <a:rPr lang="ro-RO" dirty="0" smtClean="0"/>
              <a:t>. </a:t>
            </a:r>
            <a:r>
              <a:rPr lang="ro-RO" dirty="0"/>
              <a:t>Informațiile despre aceste controale reglementate sunt esențiale pentru a vă asigura că amestecurile pe care Dvs. le introduceţi pe piață sunt în conformitate cu REACH și CLP.</a:t>
            </a:r>
          </a:p>
        </p:txBody>
      </p:sp>
      <p:sp>
        <p:nvSpPr>
          <p:cNvPr id="4" name="Slide Number Placeholder 3"/>
          <p:cNvSpPr>
            <a:spLocks noGrp="1"/>
          </p:cNvSpPr>
          <p:nvPr>
            <p:ph type="sldNum" sz="quarter" idx="10"/>
          </p:nvPr>
        </p:nvSpPr>
        <p:spPr/>
        <p:txBody>
          <a:bodyPr/>
          <a:lstStyle/>
          <a:p>
            <a:fld id="{36D9DCC6-591E-4B31-9192-4CAE487D6AB8}" type="slidenum">
              <a:rPr lang="en-GB" smtClean="0"/>
              <a:t>8</a:t>
            </a:fld>
            <a:endParaRPr lang="en-GB"/>
          </a:p>
        </p:txBody>
      </p:sp>
    </p:spTree>
    <p:extLst>
      <p:ext uri="{BB962C8B-B14F-4D97-AF65-F5344CB8AC3E}">
        <p14:creationId xmlns:p14="http://schemas.microsoft.com/office/powerpoint/2010/main" val="299134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6D9DCC6-591E-4B31-9192-4CAE487D6AB8}" type="slidenum">
              <a:rPr lang="en-GB" smtClean="0"/>
              <a:t>9</a:t>
            </a:fld>
            <a:endParaRPr lang="en-GB"/>
          </a:p>
        </p:txBody>
      </p:sp>
    </p:spTree>
    <p:extLst>
      <p:ext uri="{BB962C8B-B14F-4D97-AF65-F5344CB8AC3E}">
        <p14:creationId xmlns:p14="http://schemas.microsoft.com/office/powerpoint/2010/main" val="299134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7F1543-9FFC-4D47-8F0E-98F103EA66BA}" type="datetime1">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15786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3CAB4B-8F81-4454-800C-186606D206FA}" type="datetime1">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184645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E86F9-3F10-424D-98D8-C725C2C143FD}" type="datetime1">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181263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1">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DAE13DD-1A1E-4074-A24A-EFA39CB77657}" type="datetime1">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4BEEE12E-00CA-42D6-926E-5AF396604CE1}" type="slidenum">
              <a:rPr lang="en-GB" smtClean="0"/>
              <a:pPr/>
              <a:t>‹#›</a:t>
            </a:fld>
            <a:endParaRPr lang="en-GB"/>
          </a:p>
        </p:txBody>
      </p:sp>
    </p:spTree>
    <p:extLst>
      <p:ext uri="{BB962C8B-B14F-4D97-AF65-F5344CB8AC3E}">
        <p14:creationId xmlns:p14="http://schemas.microsoft.com/office/powerpoint/2010/main" val="2754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5087-7A06-48EE-8111-2904FE3E1AEE}" type="datetime1">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3406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806BC2-3974-4C96-81F3-90D07B966770}" type="datetime1">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27958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E0C5E8-014A-43C2-8883-5F04BB3C0DEC}" type="datetime1">
              <a:rPr lang="en-GB" smtClean="0"/>
              <a:t>09/03/2016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322881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6A3AEF-D76C-4BBD-B2E0-9112DDE4E479}" type="datetime1">
              <a:rPr lang="en-GB" smtClean="0"/>
              <a:t>09/03/2016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368607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4F460-BCB8-47A1-B361-75B36157284A}" type="datetime1">
              <a:rPr lang="en-GB" smtClean="0"/>
              <a:t>09/03/2016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13770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F4EC4-1B6F-4B3E-B543-7D69DF7AB771}" type="datetime1">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374598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D0CF9-9537-43E5-A3B0-1D0F79003BB5}" type="datetime1">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EEE12E-00CA-42D6-926E-5AF396604CE1}" type="slidenum">
              <a:rPr lang="en-GB" smtClean="0"/>
              <a:t>‹#›</a:t>
            </a:fld>
            <a:endParaRPr lang="en-GB"/>
          </a:p>
        </p:txBody>
      </p:sp>
    </p:spTree>
    <p:extLst>
      <p:ext uri="{BB962C8B-B14F-4D97-AF65-F5344CB8AC3E}">
        <p14:creationId xmlns:p14="http://schemas.microsoft.com/office/powerpoint/2010/main" val="11052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EB701-A165-4C46-B617-744E4C1106BE}" type="datetime1">
              <a:rPr lang="en-GB" smtClean="0"/>
              <a:t>09/03/2016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EE12E-00CA-42D6-926E-5AF396604CE1}" type="slidenum">
              <a:rPr lang="en-GB" smtClean="0"/>
              <a:t>‹#›</a:t>
            </a:fld>
            <a:endParaRPr lang="en-GB"/>
          </a:p>
        </p:txBody>
      </p:sp>
    </p:spTree>
    <p:extLst>
      <p:ext uri="{BB962C8B-B14F-4D97-AF65-F5344CB8AC3E}">
        <p14:creationId xmlns:p14="http://schemas.microsoft.com/office/powerpoint/2010/main" val="247161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cha.europa.eu/csr-es-roadmap" TargetMode="External"/><Relationship Id="rId5" Type="http://schemas.openxmlformats.org/officeDocument/2006/relationships/image" Target="../media/image1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echa.europa.eu/csr-es-roadma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cha.europa.eu/csr-es-roadma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mailto:downstream_users@echa.europa.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cha.europa.eu/support/mixture-classific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gif"/></Relationships>
</file>

<file path=ppt/slides/_rels/slide34.xml.rels><?xml version="1.0" encoding="UTF-8" standalone="yes"?>
<Relationships xmlns="http://schemas.openxmlformats.org/package/2006/relationships"><Relationship Id="rId3" Type="http://schemas.openxmlformats.org/officeDocument/2006/relationships/hyperlink" Target="http://echa.europa.eu/web/guest/support/dossier-submission-tools/reach-it/submitting-a-downstream-user-report-classification-differen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echa.europa.eu/regulations/reach/downstream-users/who-is-a-downstream-user/formulato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11560" y="620688"/>
            <a:ext cx="5698976"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4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a:t>
            </a:r>
            <a:r>
              <a:rPr lang="ro-RO" sz="4800" b="1" dirty="0">
                <a:solidFill>
                  <a:srgbClr val="0046AD"/>
                </a:solidFill>
                <a:latin typeface="Verdana" panose="020B0604030504040204" pitchFamily="34" charset="0"/>
                <a:ea typeface="Verdana" panose="020B0604030504040204" pitchFamily="34" charset="0"/>
                <a:cs typeface="Verdana" panose="020B0604030504040204" pitchFamily="34" charset="0"/>
              </a:rPr>
              <a:t>ș</a:t>
            </a:r>
            <a:r>
              <a:rPr lang="en-GB" sz="48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i</a:t>
            </a:r>
            <a:r>
              <a:rPr lang="en-GB" sz="4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CLP</a:t>
            </a: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2800" b="1"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2800" b="1"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ro-RO" sz="3600" b="1" smtClean="0">
                <a:solidFill>
                  <a:srgbClr val="0046AD"/>
                </a:solidFill>
                <a:latin typeface="Verdana" panose="020B0604030504040204" pitchFamily="34" charset="0"/>
                <a:ea typeface="Verdana" panose="020B0604030504040204" pitchFamily="34" charset="0"/>
                <a:cs typeface="Verdana" panose="020B0604030504040204" pitchFamily="34" charset="0"/>
              </a:rPr>
              <a:t>Ce </a:t>
            </a:r>
            <a:r>
              <a:rPr lang="ro-RO" sz="3600" b="1" dirty="0">
                <a:solidFill>
                  <a:srgbClr val="0046AD"/>
                </a:solidFill>
                <a:latin typeface="Verdana" panose="020B0604030504040204" pitchFamily="34" charset="0"/>
                <a:ea typeface="Verdana" panose="020B0604030504040204" pitchFamily="34" charset="0"/>
                <a:cs typeface="Verdana" panose="020B0604030504040204" pitchFamily="34" charset="0"/>
              </a:rPr>
              <a:t>trebuie să ştie formulatorii</a:t>
            </a:r>
          </a:p>
        </p:txBody>
      </p:sp>
      <p:pic>
        <p:nvPicPr>
          <p:cNvPr id="11" name="Picture 2" descr="http://echanet.echa.europa.local/support/corpidentity/image-bank/Photos/we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492896"/>
            <a:ext cx="2528650" cy="3775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448320" y="4653136"/>
            <a:ext cx="30241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dirty="0">
                <a:latin typeface="Verdana" pitchFamily="34" charset="0"/>
              </a:rPr>
              <a:t>Prezentare elaborată de ECHA. Tradusă şi adaptată de Inspecţia Muncii.</a:t>
            </a:r>
            <a:endParaRPr lang="en-US" dirty="0">
              <a:latin typeface="Verdana" pitchFamily="34" charset="0"/>
            </a:endParaRPr>
          </a:p>
        </p:txBody>
      </p:sp>
    </p:spTree>
    <p:extLst>
      <p:ext uri="{BB962C8B-B14F-4D97-AF65-F5344CB8AC3E}">
        <p14:creationId xmlns:p14="http://schemas.microsoft.com/office/powerpoint/2010/main" val="107921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ro-RO" sz="3200" dirty="0" smtClean="0"/>
              <a:t>Comunicarea </a:t>
            </a:r>
            <a:r>
              <a:rPr lang="ro-RO" sz="3200" dirty="0"/>
              <a:t>informaţiilor în amonte</a:t>
            </a:r>
            <a:br>
              <a:rPr lang="ro-RO" sz="3200" dirty="0"/>
            </a:br>
            <a:endParaRPr lang="en-GB" sz="2900" dirty="0"/>
          </a:p>
        </p:txBody>
      </p:sp>
      <p:sp>
        <p:nvSpPr>
          <p:cNvPr id="3" name="Content Placeholder 2"/>
          <p:cNvSpPr>
            <a:spLocks noGrp="1"/>
          </p:cNvSpPr>
          <p:nvPr>
            <p:ph idx="1"/>
          </p:nvPr>
        </p:nvSpPr>
        <p:spPr>
          <a:xfrm>
            <a:off x="457200" y="1412776"/>
            <a:ext cx="8229600" cy="4525963"/>
          </a:xfrm>
        </p:spPr>
        <p:txBody>
          <a:bodyPr/>
          <a:lstStyle/>
          <a:p>
            <a:r>
              <a:rPr lang="ro-RO" sz="1800" dirty="0" smtClean="0">
                <a:solidFill>
                  <a:prstClr val="black"/>
                </a:solidFill>
                <a:latin typeface="Verdana"/>
                <a:cs typeface="Arial" pitchFamily="34" charset="0"/>
              </a:rPr>
              <a:t>Formulatorii </a:t>
            </a:r>
            <a:r>
              <a:rPr lang="ro-RO" sz="1800" dirty="0">
                <a:solidFill>
                  <a:prstClr val="black"/>
                </a:solidFill>
                <a:latin typeface="Verdana"/>
                <a:cs typeface="Arial" pitchFamily="34" charset="0"/>
              </a:rPr>
              <a:t>ştiu cum sunt folosite produsele lor</a:t>
            </a:r>
          </a:p>
          <a:p>
            <a:pPr marL="457200" lvl="1" indent="0">
              <a:buNone/>
            </a:pPr>
            <a:endParaRPr lang="en-GB" sz="1400" dirty="0">
              <a:solidFill>
                <a:prstClr val="black"/>
              </a:solidFill>
              <a:latin typeface="Verdana"/>
              <a:ea typeface="ＭＳ Ｐゴシック" charset="0"/>
              <a:cs typeface="Arial" charset="0"/>
            </a:endParaRPr>
          </a:p>
          <a:p>
            <a:r>
              <a:rPr lang="ro-RO" sz="1800" dirty="0">
                <a:solidFill>
                  <a:prstClr val="black"/>
                </a:solidFill>
                <a:latin typeface="Verdana"/>
                <a:cs typeface="Arial" pitchFamily="34" charset="0"/>
              </a:rPr>
              <a:t>Formulatorii, în calitate de utilizatori din aval, pot furniza aceste informaţii pentru a-i ajuta pe titularii înregistrări (art. 37 din REACH)</a:t>
            </a:r>
          </a:p>
          <a:p>
            <a:pPr lvl="0"/>
            <a:endParaRPr lang="en-GB" sz="1800" dirty="0" smtClean="0">
              <a:solidFill>
                <a:prstClr val="black"/>
              </a:solidFill>
              <a:latin typeface="Verdana"/>
              <a:ea typeface="+mn-ea"/>
              <a:cs typeface="Arial" pitchFamily="34" charset="0"/>
            </a:endParaRPr>
          </a:p>
          <a:p>
            <a:r>
              <a:rPr lang="ro-RO" sz="1800" dirty="0" smtClean="0">
                <a:solidFill>
                  <a:prstClr val="black"/>
                </a:solidFill>
                <a:latin typeface="Verdana"/>
                <a:cs typeface="Arial" pitchFamily="34" charset="0"/>
              </a:rPr>
              <a:t>Organizaţiile </a:t>
            </a:r>
            <a:r>
              <a:rPr lang="ro-RO" sz="1800" dirty="0">
                <a:solidFill>
                  <a:prstClr val="black"/>
                </a:solidFill>
                <a:latin typeface="Verdana"/>
                <a:cs typeface="Arial" pitchFamily="34" charset="0"/>
              </a:rPr>
              <a:t>sectoriale adună aceste informaţii în </a:t>
            </a:r>
            <a:r>
              <a:rPr lang="ro-RO" sz="1800" b="1" dirty="0">
                <a:solidFill>
                  <a:prstClr val="black"/>
                </a:solidFill>
                <a:latin typeface="Verdana"/>
                <a:cs typeface="Arial" pitchFamily="34" charset="0"/>
              </a:rPr>
              <a:t>hărţile de utilizare care sunt puse la dispoziţie titularilor înregistrării – aceasta </a:t>
            </a:r>
            <a:r>
              <a:rPr lang="ro-RO" sz="1800" dirty="0">
                <a:solidFill>
                  <a:prstClr val="black"/>
                </a:solidFill>
                <a:latin typeface="Verdana"/>
                <a:cs typeface="Arial" pitchFamily="34" charset="0"/>
              </a:rPr>
              <a:t>creează o bază realistă pentru raportul de securitate chimică şi economiseşte timpul tuturor</a:t>
            </a:r>
          </a:p>
          <a:p>
            <a:pPr lvl="0"/>
            <a:endParaRPr lang="en-GB" sz="1800" b="1" dirty="0" smtClean="0">
              <a:solidFill>
                <a:prstClr val="black"/>
              </a:solidFill>
              <a:latin typeface="Verdana"/>
              <a:ea typeface="+mn-ea"/>
              <a:cs typeface="Arial" pitchFamily="34" charset="0"/>
            </a:endParaRPr>
          </a:p>
          <a:p>
            <a:r>
              <a:rPr lang="ro-RO" sz="1800" dirty="0" smtClean="0">
                <a:solidFill>
                  <a:prstClr val="black"/>
                </a:solidFill>
                <a:latin typeface="Verdana"/>
                <a:cs typeface="Arial" pitchFamily="34" charset="0"/>
              </a:rPr>
              <a:t>Formulatorii </a:t>
            </a:r>
            <a:r>
              <a:rPr lang="ro-RO" sz="1800" dirty="0">
                <a:solidFill>
                  <a:prstClr val="black"/>
                </a:solidFill>
                <a:latin typeface="Verdana"/>
                <a:cs typeface="Arial" pitchFamily="34" charset="0"/>
              </a:rPr>
              <a:t>primesc informaţii mai bune de la titularii înregistrării atunci când utilizările lor au fost evaluate realist în raportul de securitate chimică al titularului înregistrării</a:t>
            </a:r>
            <a:endParaRPr lang="en-US" sz="1800" dirty="0">
              <a:solidFill>
                <a:prstClr val="black"/>
              </a:solidFill>
              <a:latin typeface="Verdana"/>
              <a:cs typeface="Arial" pitchFamily="34" charset="0"/>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10</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136448"/>
            <a:ext cx="1242461" cy="1242461"/>
          </a:xfrm>
          <a:prstGeom prst="rect">
            <a:avLst/>
          </a:prstGeom>
        </p:spPr>
      </p:pic>
      <p:sp>
        <p:nvSpPr>
          <p:cNvPr id="6" name="TextBox 5"/>
          <p:cNvSpPr txBox="1"/>
          <p:nvPr/>
        </p:nvSpPr>
        <p:spPr>
          <a:xfrm>
            <a:off x="755576" y="6024966"/>
            <a:ext cx="5760640" cy="707886"/>
          </a:xfrm>
          <a:prstGeom prst="rect">
            <a:avLst/>
          </a:prstGeom>
          <a:noFill/>
        </p:spPr>
        <p:txBody>
          <a:bodyPr wrap="square" rtlCol="0">
            <a:spAutoFit/>
          </a:bodyPr>
          <a:lstStyle/>
          <a:p>
            <a:r>
              <a:rPr lang="ro-RO" sz="20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Formulatorii </a:t>
            </a:r>
            <a:r>
              <a:rPr lang="ro-RO" sz="2000" b="1" dirty="0">
                <a:solidFill>
                  <a:srgbClr val="008BC8"/>
                </a:solidFill>
                <a:latin typeface="Verdana" panose="020B0604030504040204" pitchFamily="34" charset="0"/>
                <a:ea typeface="Verdana" panose="020B0604030504040204" pitchFamily="34" charset="0"/>
                <a:cs typeface="Verdana" panose="020B0604030504040204" pitchFamily="34" charset="0"/>
              </a:rPr>
              <a:t>– o verigă decisivă în lanţul de distribuţie</a:t>
            </a:r>
          </a:p>
        </p:txBody>
      </p:sp>
    </p:spTree>
    <p:extLst>
      <p:ext uri="{BB962C8B-B14F-4D97-AF65-F5344CB8AC3E}">
        <p14:creationId xmlns:p14="http://schemas.microsoft.com/office/powerpoint/2010/main" val="2560163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1700808"/>
            <a:ext cx="4402832" cy="4689523"/>
          </a:xfrm>
        </p:spPr>
        <p:txBody>
          <a:bodyPr>
            <a:normAutofit lnSpcReduction="10000"/>
          </a:bodyPr>
          <a:lstStyle/>
          <a:p>
            <a:endParaRPr lang="en-US" sz="1800" dirty="0" smtClean="0"/>
          </a:p>
          <a:p>
            <a:r>
              <a:rPr lang="ro-RO" sz="1800" dirty="0"/>
              <a:t>Organizațiile din aval ale industriei au elaborat Hărți de Utilizare </a:t>
            </a:r>
            <a:r>
              <a:rPr lang="ro-RO" sz="1800" dirty="0"/>
              <a:t>Sector</a:t>
            </a:r>
            <a:r>
              <a:rPr lang="en-US" sz="1800" dirty="0" err="1"/>
              <a:t>ial</a:t>
            </a:r>
            <a:r>
              <a:rPr lang="ro-RO" sz="1800" dirty="0"/>
              <a:t>ă </a:t>
            </a:r>
            <a:endParaRPr lang="en-US" sz="1800" dirty="0"/>
          </a:p>
          <a:p>
            <a:r>
              <a:rPr lang="ro-RO" sz="1800" dirty="0" smtClean="0"/>
              <a:t>Acestea </a:t>
            </a:r>
            <a:r>
              <a:rPr lang="ro-RO" sz="1800" dirty="0"/>
              <a:t>descriu modul în care substanțele chimice sunt utilizate în sectorul </a:t>
            </a:r>
            <a:r>
              <a:rPr lang="ro-RO" sz="1800" dirty="0" smtClean="0"/>
              <a:t>lor</a:t>
            </a:r>
            <a:endParaRPr lang="en-US" sz="1800" dirty="0" smtClean="0"/>
          </a:p>
          <a:p>
            <a:r>
              <a:rPr lang="ro-RO" sz="1800" dirty="0" smtClean="0"/>
              <a:t>Solicitanții </a:t>
            </a:r>
            <a:r>
              <a:rPr lang="ro-RO" sz="1800" dirty="0"/>
              <a:t>înregistrării pot utiliza </a:t>
            </a:r>
            <a:r>
              <a:rPr lang="ro-RO" sz="1800" dirty="0" smtClean="0"/>
              <a:t>aceste</a:t>
            </a:r>
            <a:r>
              <a:rPr lang="en-US" sz="1800" dirty="0" smtClean="0"/>
              <a:t>a</a:t>
            </a:r>
            <a:r>
              <a:rPr lang="ro-RO" sz="1800" dirty="0" smtClean="0"/>
              <a:t> </a:t>
            </a:r>
            <a:r>
              <a:rPr lang="ro-RO" sz="1800" dirty="0"/>
              <a:t>la pregătirea raportului de securitate chimică pentru înregistrare - următorul termen limită </a:t>
            </a:r>
            <a:r>
              <a:rPr lang="ro-RO" sz="1800" dirty="0" smtClean="0"/>
              <a:t>2018</a:t>
            </a:r>
            <a:endParaRPr lang="en-US" sz="1800" dirty="0" smtClean="0"/>
          </a:p>
          <a:p>
            <a:r>
              <a:rPr lang="ro-RO" sz="1800" dirty="0" smtClean="0"/>
              <a:t>Asigurați-vă </a:t>
            </a:r>
            <a:r>
              <a:rPr lang="ro-RO" sz="1800" dirty="0"/>
              <a:t>că organizația dumneavoastră de sector este activă și că utilizările dumneavoastră sunt incluse</a:t>
            </a:r>
          </a:p>
        </p:txBody>
      </p:sp>
      <p:sp>
        <p:nvSpPr>
          <p:cNvPr id="2" name="Title 1"/>
          <p:cNvSpPr>
            <a:spLocks noGrp="1"/>
          </p:cNvSpPr>
          <p:nvPr>
            <p:ph type="title"/>
          </p:nvPr>
        </p:nvSpPr>
        <p:spPr>
          <a:xfrm>
            <a:off x="107504" y="274638"/>
            <a:ext cx="8928992" cy="1143000"/>
          </a:xfrm>
        </p:spPr>
        <p:txBody>
          <a:bodyPr>
            <a:normAutofit/>
          </a:bodyPr>
          <a:lstStyle/>
          <a:p>
            <a:pPr lvl="0"/>
            <a:r>
              <a:rPr lang="ro-RO" dirty="0" smtClean="0"/>
              <a:t>Comunicarea </a:t>
            </a:r>
            <a:r>
              <a:rPr lang="en-US" dirty="0" err="1" smtClean="0"/>
              <a:t>despre</a:t>
            </a:r>
            <a:r>
              <a:rPr lang="en-US" dirty="0" smtClean="0"/>
              <a:t> </a:t>
            </a:r>
            <a:r>
              <a:rPr lang="en-US" dirty="0" err="1" smtClean="0"/>
              <a:t>utilizari</a:t>
            </a:r>
            <a:r>
              <a:rPr lang="en-US" dirty="0" smtClean="0"/>
              <a:t> </a:t>
            </a:r>
            <a:r>
              <a:rPr lang="ro-RO" dirty="0" smtClean="0"/>
              <a:t>în </a:t>
            </a:r>
            <a:r>
              <a:rPr lang="ro-RO" dirty="0"/>
              <a:t>amonte</a:t>
            </a:r>
          </a:p>
        </p:txBody>
      </p:sp>
      <p:sp>
        <p:nvSpPr>
          <p:cNvPr id="4" name="Slide Number Placeholder 3"/>
          <p:cNvSpPr>
            <a:spLocks noGrp="1"/>
          </p:cNvSpPr>
          <p:nvPr>
            <p:ph type="sldNum" sz="quarter" idx="12"/>
          </p:nvPr>
        </p:nvSpPr>
        <p:spPr/>
        <p:txBody>
          <a:bodyPr/>
          <a:lstStyle/>
          <a:p>
            <a:fld id="{4BEEE12E-00CA-42D6-926E-5AF396604CE1}" type="slidenum">
              <a:rPr lang="en-GB" smtClean="0"/>
              <a:pPr/>
              <a:t>11</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884"/>
          <a:stretch/>
        </p:blipFill>
        <p:spPr>
          <a:xfrm>
            <a:off x="1115616" y="1459425"/>
            <a:ext cx="2592288" cy="4700075"/>
          </a:xfrm>
          <a:prstGeom prst="rect">
            <a:avLst/>
          </a:prstGeom>
        </p:spPr>
      </p:pic>
      <p:grpSp>
        <p:nvGrpSpPr>
          <p:cNvPr id="10" name="Group 9"/>
          <p:cNvGrpSpPr/>
          <p:nvPr/>
        </p:nvGrpSpPr>
        <p:grpSpPr>
          <a:xfrm>
            <a:off x="539552" y="3348410"/>
            <a:ext cx="1530350" cy="728662"/>
            <a:chOff x="539552" y="3237588"/>
            <a:chExt cx="1530350" cy="728662"/>
          </a:xfrm>
        </p:grpSpPr>
        <p:pic>
          <p:nvPicPr>
            <p:cNvPr id="8" name="Picture 54"/>
            <p:cNvPicPr>
              <a:picLocks noChangeAspect="1" noChangeArrowheads="1"/>
            </p:cNvPicPr>
            <p:nvPr/>
          </p:nvPicPr>
          <p:blipFill>
            <a:blip r:embed="rId4" cstate="print">
              <a:extLst>
                <a:ext uri="{28A0092B-C50C-407E-A947-70E740481C1C}">
                  <a14:useLocalDpi xmlns:a14="http://schemas.microsoft.com/office/drawing/2010/main" val="0"/>
                </a:ext>
              </a:extLst>
            </a:blip>
            <a:srcRect l="1392" t="33472" r="59132" b="33057"/>
            <a:stretch>
              <a:fillRect/>
            </a:stretch>
          </p:blipFill>
          <p:spPr bwMode="auto">
            <a:xfrm>
              <a:off x="539552" y="3237588"/>
              <a:ext cx="1530350" cy="728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TextBox 8"/>
            <p:cNvSpPr txBox="1"/>
            <p:nvPr/>
          </p:nvSpPr>
          <p:spPr>
            <a:xfrm>
              <a:off x="612149" y="3432300"/>
              <a:ext cx="1377243" cy="523220"/>
            </a:xfrm>
            <a:prstGeom prst="rect">
              <a:avLst/>
            </a:prstGeom>
            <a:noFill/>
          </p:spPr>
          <p:txBody>
            <a:bodyPr wrap="square" rtlCol="0">
              <a:spAutoFit/>
            </a:bodyPr>
            <a:lstStyle/>
            <a:p>
              <a:pPr algn="ctr" fontAlgn="base">
                <a:spcBef>
                  <a:spcPct val="0"/>
                </a:spcBef>
                <a:spcAft>
                  <a:spcPct val="0"/>
                </a:spcAft>
              </a:pPr>
              <a:r>
                <a:rPr lang="fi-FI" sz="1400" b="1" i="1" noProof="1">
                  <a:solidFill>
                    <a:srgbClr val="0046AD"/>
                  </a:solidFill>
                  <a:latin typeface="Verdana" pitchFamily="34" charset="0"/>
                  <a:ea typeface="ＭＳ Ｐゴシック" pitchFamily="34" charset="-128"/>
                  <a:cs typeface="Arial" charset="0"/>
                </a:rPr>
                <a:t>Sector</a:t>
              </a:r>
              <a:r>
                <a:rPr lang="fi-FI" sz="1400" b="1" noProof="1">
                  <a:solidFill>
                    <a:srgbClr val="0046AD"/>
                  </a:solidFill>
                  <a:latin typeface="Verdana" pitchFamily="34" charset="0"/>
                  <a:ea typeface="ＭＳ Ｐゴシック" pitchFamily="34" charset="-128"/>
                  <a:cs typeface="Arial" charset="0"/>
                </a:rPr>
                <a:t> use maps</a:t>
              </a:r>
            </a:p>
          </p:txBody>
        </p:sp>
      </p:grpSp>
      <p:grpSp>
        <p:nvGrpSpPr>
          <p:cNvPr id="14" name="Group 13"/>
          <p:cNvGrpSpPr/>
          <p:nvPr/>
        </p:nvGrpSpPr>
        <p:grpSpPr>
          <a:xfrm>
            <a:off x="639486" y="4284276"/>
            <a:ext cx="1484242" cy="981011"/>
            <a:chOff x="639486" y="4284276"/>
            <a:chExt cx="1484242" cy="981011"/>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6" y="4284276"/>
              <a:ext cx="1268218" cy="981011"/>
            </a:xfrm>
            <a:prstGeom prst="rect">
              <a:avLst/>
            </a:prstGeom>
          </p:spPr>
        </p:pic>
        <p:sp>
          <p:nvSpPr>
            <p:cNvPr id="13" name="TextBox 12"/>
            <p:cNvSpPr txBox="1"/>
            <p:nvPr/>
          </p:nvSpPr>
          <p:spPr>
            <a:xfrm>
              <a:off x="746485" y="4513171"/>
              <a:ext cx="1377243" cy="461665"/>
            </a:xfrm>
            <a:prstGeom prst="rect">
              <a:avLst/>
            </a:prstGeom>
            <a:noFill/>
          </p:spPr>
          <p:txBody>
            <a:bodyPr wrap="square" rtlCol="0">
              <a:spAutoFit/>
            </a:bodyPr>
            <a:lstStyle/>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INFORMATION</a:t>
              </a:r>
            </a:p>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FOR</a:t>
              </a:r>
            </a:p>
            <a:p>
              <a:pPr algn="ctr" fontAlgn="base">
                <a:spcBef>
                  <a:spcPct val="0"/>
                </a:spcBef>
                <a:spcAft>
                  <a:spcPct val="0"/>
                </a:spcAft>
              </a:pPr>
              <a:r>
                <a:rPr lang="fi-FI" sz="800" b="1" noProof="1" smtClean="0">
                  <a:solidFill>
                    <a:schemeClr val="bg1"/>
                  </a:solidFill>
                  <a:latin typeface="Verdana" pitchFamily="34" charset="0"/>
                  <a:ea typeface="ＭＳ Ｐゴシック" pitchFamily="34" charset="-128"/>
                  <a:cs typeface="Arial" charset="0"/>
                </a:rPr>
                <a:t>REGISTRANTS</a:t>
              </a:r>
              <a:endParaRPr lang="fi-FI" sz="800" b="1" noProof="1">
                <a:solidFill>
                  <a:schemeClr val="bg1"/>
                </a:solidFill>
                <a:latin typeface="Verdana" pitchFamily="34" charset="0"/>
                <a:ea typeface="ＭＳ Ｐゴシック" pitchFamily="34" charset="-128"/>
                <a:cs typeface="Arial" charset="0"/>
              </a:endParaRPr>
            </a:p>
          </p:txBody>
        </p:sp>
      </p:grpSp>
      <p:sp>
        <p:nvSpPr>
          <p:cNvPr id="15" name="Rectangle 14"/>
          <p:cNvSpPr/>
          <p:nvPr/>
        </p:nvSpPr>
        <p:spPr>
          <a:xfrm>
            <a:off x="2267744" y="6159500"/>
            <a:ext cx="1652504" cy="461665"/>
          </a:xfrm>
          <a:prstGeom prst="rect">
            <a:avLst/>
          </a:prstGeom>
        </p:spPr>
        <p:txBody>
          <a:bodyPr wrap="none">
            <a:spAutoFit/>
          </a:bodyPr>
          <a:lstStyle/>
          <a:p>
            <a:r>
              <a:rPr lang="ro-RO" sz="2400" dirty="0">
                <a:solidFill>
                  <a:srgbClr val="008BC8"/>
                </a:solidFill>
              </a:rPr>
              <a:t>Formulatori</a:t>
            </a:r>
          </a:p>
        </p:txBody>
      </p:sp>
      <p:sp>
        <p:nvSpPr>
          <p:cNvPr id="6" name="Rectangle 5"/>
          <p:cNvSpPr/>
          <p:nvPr/>
        </p:nvSpPr>
        <p:spPr>
          <a:xfrm>
            <a:off x="2123728" y="2788742"/>
            <a:ext cx="2016193" cy="369332"/>
          </a:xfrm>
          <a:prstGeom prst="rect">
            <a:avLst/>
          </a:prstGeom>
        </p:spPr>
        <p:txBody>
          <a:bodyPr wrap="none">
            <a:spAutoFit/>
          </a:bodyPr>
          <a:lstStyle/>
          <a:p>
            <a:r>
              <a:rPr lang="ro-RO" dirty="0">
                <a:solidFill>
                  <a:srgbClr val="0046AD"/>
                </a:solidFill>
              </a:rPr>
              <a:t>Titularii înregistrării</a:t>
            </a:r>
          </a:p>
        </p:txBody>
      </p:sp>
      <p:sp>
        <p:nvSpPr>
          <p:cNvPr id="7" name="Rectangle 6"/>
          <p:cNvSpPr/>
          <p:nvPr/>
        </p:nvSpPr>
        <p:spPr>
          <a:xfrm>
            <a:off x="1831868" y="4328505"/>
            <a:ext cx="1421904" cy="646331"/>
          </a:xfrm>
          <a:prstGeom prst="rect">
            <a:avLst/>
          </a:prstGeom>
        </p:spPr>
        <p:txBody>
          <a:bodyPr wrap="square">
            <a:spAutoFit/>
          </a:bodyPr>
          <a:lstStyle/>
          <a:p>
            <a:pPr algn="ctr" fontAlgn="base">
              <a:spcBef>
                <a:spcPct val="0"/>
              </a:spcBef>
              <a:spcAft>
                <a:spcPct val="0"/>
              </a:spcAft>
            </a:pPr>
            <a:r>
              <a:rPr lang="fi-FI" sz="1200" noProof="1">
                <a:solidFill>
                  <a:srgbClr val="0046AD"/>
                </a:solidFill>
                <a:latin typeface="Verdana" pitchFamily="34" charset="0"/>
                <a:ea typeface="ＭＳ Ｐゴシック" pitchFamily="34" charset="-128"/>
                <a:cs typeface="Arial" charset="0"/>
              </a:rPr>
              <a:t>Informatii</a:t>
            </a:r>
          </a:p>
          <a:p>
            <a:pPr algn="ctr" fontAlgn="base">
              <a:spcBef>
                <a:spcPct val="0"/>
              </a:spcBef>
              <a:spcAft>
                <a:spcPct val="0"/>
              </a:spcAft>
            </a:pPr>
            <a:r>
              <a:rPr lang="fi-FI" sz="1200" noProof="1">
                <a:solidFill>
                  <a:srgbClr val="0046AD"/>
                </a:solidFill>
                <a:latin typeface="Verdana" pitchFamily="34" charset="0"/>
                <a:ea typeface="ＭＳ Ｐゴシック" pitchFamily="34" charset="-128"/>
                <a:cs typeface="Arial" charset="0"/>
              </a:rPr>
              <a:t>pt. titualrii inregistrarii</a:t>
            </a:r>
          </a:p>
        </p:txBody>
      </p:sp>
      <p:sp>
        <p:nvSpPr>
          <p:cNvPr id="11" name="Rectangle 10"/>
          <p:cNvSpPr/>
          <p:nvPr/>
        </p:nvSpPr>
        <p:spPr>
          <a:xfrm>
            <a:off x="2094062" y="3430741"/>
            <a:ext cx="1136526" cy="646331"/>
          </a:xfrm>
          <a:prstGeom prst="rect">
            <a:avLst/>
          </a:prstGeom>
        </p:spPr>
        <p:txBody>
          <a:bodyPr wrap="square">
            <a:spAutoFit/>
          </a:bodyPr>
          <a:lstStyle/>
          <a:p>
            <a:pPr algn="ctr"/>
            <a:r>
              <a:rPr lang="ro-RO" sz="1200" dirty="0">
                <a:solidFill>
                  <a:srgbClr val="0046AD"/>
                </a:solidFill>
                <a:latin typeface="Verdana" pitchFamily="34" charset="0"/>
                <a:ea typeface="ＭＳ Ｐゴシック" pitchFamily="34" charset="-128"/>
                <a:cs typeface="Arial" charset="0"/>
              </a:rPr>
              <a:t>Hărți de Utilizare </a:t>
            </a:r>
            <a:r>
              <a:rPr lang="ro-RO" sz="1200" dirty="0" smtClean="0">
                <a:solidFill>
                  <a:srgbClr val="0046AD"/>
                </a:solidFill>
                <a:latin typeface="Verdana" pitchFamily="34" charset="0"/>
                <a:ea typeface="ＭＳ Ｐゴシック" pitchFamily="34" charset="-128"/>
                <a:cs typeface="Arial" charset="0"/>
              </a:rPr>
              <a:t>Sector</a:t>
            </a:r>
            <a:r>
              <a:rPr lang="en-US" sz="1200" dirty="0" err="1">
                <a:solidFill>
                  <a:srgbClr val="0046AD"/>
                </a:solidFill>
                <a:latin typeface="Verdana" pitchFamily="34" charset="0"/>
                <a:ea typeface="ＭＳ Ｐゴシック" pitchFamily="34" charset="-128"/>
                <a:cs typeface="Arial" charset="0"/>
              </a:rPr>
              <a:t>ial</a:t>
            </a:r>
            <a:r>
              <a:rPr lang="ro-RO" sz="1200" dirty="0">
                <a:solidFill>
                  <a:srgbClr val="0046AD"/>
                </a:solidFill>
                <a:latin typeface="Verdana" pitchFamily="34" charset="0"/>
                <a:ea typeface="ＭＳ Ｐゴシック" pitchFamily="34" charset="-128"/>
                <a:cs typeface="Arial" charset="0"/>
              </a:rPr>
              <a:t>ă </a:t>
            </a:r>
          </a:p>
        </p:txBody>
      </p:sp>
      <p:pic>
        <p:nvPicPr>
          <p:cNvPr id="16" name="Picture 15" descr="W:\CSA Programme\1.1 CSR Roadmap\csr_roadmap_banner_final.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6184478"/>
            <a:ext cx="2159711" cy="64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084167" y="6124300"/>
            <a:ext cx="2828297" cy="292388"/>
          </a:xfrm>
          <a:prstGeom prst="rect">
            <a:avLst/>
          </a:prstGeom>
          <a:noFill/>
        </p:spPr>
        <p:txBody>
          <a:bodyPr wrap="square" rtlCol="0">
            <a:spAutoFit/>
          </a:bodyPr>
          <a:lstStyle/>
          <a:p>
            <a:r>
              <a:rPr lang="en-GB" sz="1300" b="1" dirty="0" err="1" smtClean="0">
                <a:solidFill>
                  <a:srgbClr val="0070C0"/>
                </a:solidFill>
                <a:latin typeface="Apex Sans Bold" pitchFamily="50" charset="0"/>
              </a:rPr>
              <a:t>Elaborat</a:t>
            </a:r>
            <a:r>
              <a:rPr lang="en-GB" sz="1300" b="1" dirty="0" smtClean="0">
                <a:solidFill>
                  <a:srgbClr val="0070C0"/>
                </a:solidFill>
                <a:latin typeface="Apex Sans Bold" pitchFamily="50" charset="0"/>
              </a:rPr>
              <a:t> in </a:t>
            </a:r>
            <a:r>
              <a:rPr lang="en-GB" sz="1300" b="1" dirty="0" err="1" smtClean="0">
                <a:solidFill>
                  <a:srgbClr val="0070C0"/>
                </a:solidFill>
                <a:latin typeface="Apex Sans Bold" pitchFamily="50" charset="0"/>
              </a:rPr>
              <a:t>cadrul</a:t>
            </a:r>
            <a:r>
              <a:rPr lang="en-GB" sz="1300" b="1" dirty="0" smtClean="0">
                <a:solidFill>
                  <a:srgbClr val="0070C0"/>
                </a:solidFill>
                <a:latin typeface="Apex Sans Bold" pitchFamily="50" charset="0"/>
              </a:rPr>
              <a:t>  </a:t>
            </a:r>
          </a:p>
        </p:txBody>
      </p:sp>
    </p:spTree>
    <p:extLst>
      <p:ext uri="{BB962C8B-B14F-4D97-AF65-F5344CB8AC3E}">
        <p14:creationId xmlns:p14="http://schemas.microsoft.com/office/powerpoint/2010/main" val="130293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lvl="0"/>
            <a:r>
              <a:rPr lang="ro-RO" dirty="0" smtClean="0"/>
              <a:t>Rolul </a:t>
            </a:r>
            <a:r>
              <a:rPr lang="ro-RO" dirty="0"/>
              <a:t>formulatorilor în comunicarea în aval</a:t>
            </a:r>
          </a:p>
        </p:txBody>
      </p:sp>
      <p:sp>
        <p:nvSpPr>
          <p:cNvPr id="4" name="Slide Number Placeholder 3"/>
          <p:cNvSpPr>
            <a:spLocks noGrp="1"/>
          </p:cNvSpPr>
          <p:nvPr>
            <p:ph type="sldNum" sz="quarter" idx="12"/>
          </p:nvPr>
        </p:nvSpPr>
        <p:spPr/>
        <p:txBody>
          <a:bodyPr/>
          <a:lstStyle/>
          <a:p>
            <a:fld id="{4BEEE12E-00CA-42D6-926E-5AF396604CE1}" type="slidenum">
              <a:rPr lang="en-GB" smtClean="0"/>
              <a:pPr/>
              <a:t>12</a:t>
            </a:fld>
            <a:endParaRPr lang="en-GB"/>
          </a:p>
        </p:txBody>
      </p:sp>
      <p:sp>
        <p:nvSpPr>
          <p:cNvPr id="15" name="Rounded Rectangle 14"/>
          <p:cNvSpPr/>
          <p:nvPr/>
        </p:nvSpPr>
        <p:spPr>
          <a:xfrm>
            <a:off x="5796336" y="177281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fontAlgn="base">
              <a:spcBef>
                <a:spcPct val="20000"/>
              </a:spcBef>
              <a:spcAft>
                <a:spcPct val="0"/>
              </a:spcAft>
              <a:defRPr/>
            </a:pPr>
            <a:r>
              <a:rPr lang="ro-RO" sz="1400" kern="0" dirty="0" smtClean="0">
                <a:latin typeface="Verdana"/>
              </a:rPr>
              <a:t>Clasificarea</a:t>
            </a:r>
            <a:r>
              <a:rPr lang="ro-RO" sz="1400" kern="0" dirty="0">
                <a:latin typeface="Verdana"/>
              </a:rPr>
              <a:t>, etichetarea şi ambalarea </a:t>
            </a:r>
            <a:r>
              <a:rPr lang="ro-RO" sz="1400" kern="0" dirty="0" smtClean="0">
                <a:latin typeface="Verdana"/>
              </a:rPr>
              <a:t>amestecurilor</a:t>
            </a:r>
            <a:endParaRPr kumimoji="0" lang="en-GB" sz="1400" b="0" i="0" u="none" strike="noStrike" kern="0" cap="none" spc="0" normalizeH="0" baseline="0" noProof="0" dirty="0">
              <a:ln>
                <a:noFill/>
              </a:ln>
              <a:effectLst/>
              <a:uLnTx/>
              <a:uFillTx/>
              <a:latin typeface="Verdana"/>
              <a:ea typeface="+mn-ea"/>
              <a:cs typeface="+mn-cs"/>
            </a:endParaRPr>
          </a:p>
        </p:txBody>
      </p:sp>
      <p:pic>
        <p:nvPicPr>
          <p:cNvPr id="1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892"/>
          <a:stretch/>
        </p:blipFill>
        <p:spPr bwMode="auto">
          <a:xfrm>
            <a:off x="3707904" y="2763056"/>
            <a:ext cx="1650604" cy="185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141293" y="179821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endParaRPr lang="en-US" sz="1400" kern="0" dirty="0" smtClean="0">
              <a:latin typeface="Verdana"/>
            </a:endParaRPr>
          </a:p>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utilizarea în siguranţă în </a:t>
            </a:r>
            <a:r>
              <a:rPr lang="en-US" sz="1400" kern="0" dirty="0" err="1" smtClean="0">
                <a:latin typeface="Verdana"/>
              </a:rPr>
              <a:t>amonte</a:t>
            </a:r>
            <a:endParaRPr lang="ro-RO" sz="1400" kern="0" dirty="0">
              <a:latin typeface="Verdana"/>
            </a:endParaRPr>
          </a:p>
          <a:p>
            <a:pPr marL="0" marR="0" lvl="0" indent="0" algn="ctr" defTabSz="6223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effectLst/>
              <a:uLnTx/>
              <a:uFillTx/>
              <a:latin typeface="Verdana"/>
              <a:ea typeface="+mn-ea"/>
              <a:cs typeface="+mn-cs"/>
            </a:endParaRPr>
          </a:p>
        </p:txBody>
      </p:sp>
      <p:sp>
        <p:nvSpPr>
          <p:cNvPr id="19" name="Rounded Rectangle 18"/>
          <p:cNvSpPr/>
          <p:nvPr/>
        </p:nvSpPr>
        <p:spPr>
          <a:xfrm>
            <a:off x="5868344" y="468900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a:r>
              <a:rPr lang="ro-RO" sz="1400" kern="0" dirty="0" smtClean="0">
                <a:latin typeface="Verdana"/>
              </a:rPr>
              <a:t>Gestionarea </a:t>
            </a:r>
            <a:r>
              <a:rPr lang="ro-RO" sz="1400" kern="0" dirty="0">
                <a:latin typeface="Verdana"/>
              </a:rPr>
              <a:t>substanţelor care îngrijorează din amestecurile Dvs.</a:t>
            </a:r>
          </a:p>
        </p:txBody>
      </p:sp>
      <p:sp>
        <p:nvSpPr>
          <p:cNvPr id="3" name="Rectangle 2"/>
          <p:cNvSpPr/>
          <p:nvPr/>
        </p:nvSpPr>
        <p:spPr>
          <a:xfrm>
            <a:off x="3739788" y="4616792"/>
            <a:ext cx="1652504" cy="461665"/>
          </a:xfrm>
          <a:prstGeom prst="rect">
            <a:avLst/>
          </a:prstGeom>
        </p:spPr>
        <p:txBody>
          <a:bodyPr wrap="none">
            <a:spAutoFit/>
          </a:bodyPr>
          <a:lstStyle/>
          <a:p>
            <a:r>
              <a:rPr lang="ro-RO" sz="2400" dirty="0">
                <a:solidFill>
                  <a:srgbClr val="008BC8"/>
                </a:solidFill>
              </a:rPr>
              <a:t>Formulatori</a:t>
            </a:r>
          </a:p>
        </p:txBody>
      </p:sp>
      <p:sp>
        <p:nvSpPr>
          <p:cNvPr id="10" name="Rounded Rectangle 9"/>
          <p:cNvSpPr>
            <a:spLocks noChangeAspect="1"/>
          </p:cNvSpPr>
          <p:nvPr/>
        </p:nvSpPr>
        <p:spPr>
          <a:xfrm>
            <a:off x="755576" y="4365104"/>
            <a:ext cx="2571434"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r>
              <a:rPr lang="ro-RO" sz="2000" b="1" kern="0" dirty="0" smtClean="0">
                <a:solidFill>
                  <a:schemeClr val="bg1"/>
                </a:solidFill>
                <a:latin typeface="Verdana"/>
              </a:rPr>
              <a:t>Comunicarea </a:t>
            </a:r>
            <a:r>
              <a:rPr lang="ro-RO" sz="2000" b="1" kern="0" dirty="0">
                <a:solidFill>
                  <a:schemeClr val="bg1"/>
                </a:solidFill>
                <a:latin typeface="Verdana"/>
              </a:rPr>
              <a:t>informaţiilor despre utilizări în </a:t>
            </a:r>
            <a:r>
              <a:rPr lang="ro-RO" sz="2000" b="1" kern="0" dirty="0" smtClean="0">
                <a:solidFill>
                  <a:schemeClr val="bg1"/>
                </a:solidFill>
                <a:latin typeface="Verdana"/>
              </a:rPr>
              <a:t>a</a:t>
            </a:r>
            <a:r>
              <a:rPr lang="en-US" sz="2000" b="1" kern="0" dirty="0" err="1" smtClean="0">
                <a:solidFill>
                  <a:schemeClr val="bg1"/>
                </a:solidFill>
                <a:latin typeface="Verdana"/>
              </a:rPr>
              <a:t>val</a:t>
            </a:r>
            <a:endParaRPr kumimoji="0" lang="en-GB" sz="2000" b="1" i="0" u="none" strike="noStrike" kern="0" cap="none" spc="0" normalizeH="0" baseline="0" noProof="0" dirty="0">
              <a:ln>
                <a:noFill/>
              </a:ln>
              <a:solidFill>
                <a:schemeClr val="bg1"/>
              </a:solidFill>
              <a:effectLst/>
              <a:uLnTx/>
              <a:uFillTx/>
              <a:latin typeface="Verdana"/>
              <a:ea typeface="+mn-ea"/>
              <a:cs typeface="+mn-cs"/>
            </a:endParaRPr>
          </a:p>
        </p:txBody>
      </p:sp>
    </p:spTree>
    <p:extLst>
      <p:ext uri="{BB962C8B-B14F-4D97-AF65-F5344CB8AC3E}">
        <p14:creationId xmlns:p14="http://schemas.microsoft.com/office/powerpoint/2010/main" val="4278416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dirty="0" smtClean="0"/>
              <a:t>Fişa </a:t>
            </a:r>
            <a:r>
              <a:rPr lang="ro-RO" dirty="0"/>
              <a:t>cu date de </a:t>
            </a:r>
            <a:r>
              <a:rPr lang="ro-RO" dirty="0" smtClean="0"/>
              <a:t>securitate</a:t>
            </a:r>
            <a:r>
              <a:rPr lang="en-US" dirty="0" smtClean="0"/>
              <a:t> (FDS)</a:t>
            </a:r>
            <a:endParaRPr lang="ro-RO" dirty="0"/>
          </a:p>
        </p:txBody>
      </p:sp>
      <p:sp>
        <p:nvSpPr>
          <p:cNvPr id="3" name="Content Placeholder 2"/>
          <p:cNvSpPr>
            <a:spLocks noGrp="1"/>
          </p:cNvSpPr>
          <p:nvPr>
            <p:ph idx="1"/>
          </p:nvPr>
        </p:nvSpPr>
        <p:spPr>
          <a:xfrm>
            <a:off x="467544" y="2996952"/>
            <a:ext cx="8136903" cy="3412976"/>
          </a:xfrm>
        </p:spPr>
        <p:txBody>
          <a:bodyPr>
            <a:normAutofit/>
          </a:bodyPr>
          <a:lstStyle/>
          <a:p>
            <a:pPr marL="0" lvl="0" indent="0">
              <a:buNone/>
            </a:pPr>
            <a:r>
              <a:rPr lang="ro-RO" sz="2000" dirty="0"/>
              <a:t>FDS sunt principalul instrument de comunicare între furnizorii și utilizatorii de substanțe și amestecuri</a:t>
            </a:r>
            <a:br>
              <a:rPr lang="ro-RO" sz="2000" dirty="0"/>
            </a:br>
            <a:r>
              <a:rPr lang="ro-RO" sz="2000" dirty="0"/>
              <a:t/>
            </a:r>
            <a:br>
              <a:rPr lang="ro-RO" sz="2000" dirty="0"/>
            </a:br>
            <a:r>
              <a:rPr lang="ro-RO" sz="2000" dirty="0"/>
              <a:t>REACH definește </a:t>
            </a:r>
            <a:endParaRPr lang="en-GB" sz="2000" dirty="0">
              <a:solidFill>
                <a:prstClr val="black"/>
              </a:solidFill>
              <a:latin typeface="Verdana"/>
            </a:endParaRPr>
          </a:p>
          <a:p>
            <a:r>
              <a:rPr lang="ro-RO" sz="2000" b="1" dirty="0"/>
              <a:t>Când</a:t>
            </a:r>
            <a:r>
              <a:rPr lang="ro-RO" sz="2000" dirty="0"/>
              <a:t> trebuie să fie furnizată o </a:t>
            </a:r>
            <a:r>
              <a:rPr lang="ro-RO" sz="2000" dirty="0" smtClean="0"/>
              <a:t>FDS</a:t>
            </a:r>
            <a:endParaRPr lang="en-US" sz="2000" dirty="0" smtClean="0"/>
          </a:p>
          <a:p>
            <a:r>
              <a:rPr lang="ro-RO" sz="2000" dirty="0" smtClean="0"/>
              <a:t>Ce </a:t>
            </a:r>
            <a:r>
              <a:rPr lang="ro-RO" sz="2000" b="1" dirty="0"/>
              <a:t>trebuie să faceți</a:t>
            </a:r>
            <a:r>
              <a:rPr lang="ro-RO" sz="2000" dirty="0"/>
              <a:t> atunci când primiți o </a:t>
            </a:r>
            <a:r>
              <a:rPr lang="ro-RO" sz="2000" dirty="0" smtClean="0"/>
              <a:t>FDS</a:t>
            </a:r>
            <a:endParaRPr lang="en-US" sz="2000" dirty="0" smtClean="0"/>
          </a:p>
          <a:p>
            <a:r>
              <a:rPr lang="ro-RO" sz="2000" dirty="0" smtClean="0"/>
              <a:t>Ce </a:t>
            </a:r>
            <a:r>
              <a:rPr lang="ro-RO" sz="2000" dirty="0"/>
              <a:t>ar trebui să </a:t>
            </a:r>
            <a:r>
              <a:rPr lang="ro-RO" sz="2000" b="1" dirty="0"/>
              <a:t>conțină</a:t>
            </a:r>
            <a:r>
              <a:rPr lang="ro-RO" sz="2000" dirty="0"/>
              <a:t> o </a:t>
            </a:r>
            <a:r>
              <a:rPr lang="ro-RO" sz="2000" dirty="0" smtClean="0"/>
              <a:t>FDS</a:t>
            </a:r>
            <a:endParaRPr lang="en-US" sz="2000" dirty="0" smtClean="0"/>
          </a:p>
          <a:p>
            <a:r>
              <a:rPr lang="ro-RO" sz="2000" dirty="0" smtClean="0"/>
              <a:t>Care </a:t>
            </a:r>
            <a:r>
              <a:rPr lang="ro-RO" sz="2000" dirty="0"/>
              <a:t>este </a:t>
            </a:r>
            <a:r>
              <a:rPr lang="ro-RO" sz="2000" b="1" dirty="0"/>
              <a:t>formatul</a:t>
            </a:r>
            <a:r>
              <a:rPr lang="ro-RO" sz="2000" dirty="0"/>
              <a:t> unei </a:t>
            </a:r>
            <a:r>
              <a:rPr lang="ro-RO" sz="2000" dirty="0" smtClean="0"/>
              <a:t>FDS</a:t>
            </a:r>
            <a:endParaRPr lang="en-US" sz="2000" dirty="0" smtClean="0"/>
          </a:p>
          <a:p>
            <a:r>
              <a:rPr lang="ro-RO" sz="2000" dirty="0" smtClean="0"/>
              <a:t>Când </a:t>
            </a:r>
            <a:r>
              <a:rPr lang="ro-RO" sz="2000" dirty="0"/>
              <a:t>ar trebui să fie anexate </a:t>
            </a:r>
            <a:r>
              <a:rPr lang="ro-RO" sz="2000" b="1" dirty="0"/>
              <a:t>scenarii de </a:t>
            </a:r>
            <a:r>
              <a:rPr lang="ro-RO" sz="2000" b="1" dirty="0" smtClean="0"/>
              <a:t>expunere</a:t>
            </a:r>
            <a:endParaRPr lang="ro-RO" sz="2000"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13</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382" y="1484784"/>
            <a:ext cx="2997786" cy="1296144"/>
          </a:xfrm>
          <a:prstGeom prst="rect">
            <a:avLst/>
          </a:prstGeom>
        </p:spPr>
      </p:pic>
      <p:sp>
        <p:nvSpPr>
          <p:cNvPr id="6" name="Rectangle 5"/>
          <p:cNvSpPr/>
          <p:nvPr/>
        </p:nvSpPr>
        <p:spPr>
          <a:xfrm>
            <a:off x="2843808" y="2780928"/>
            <a:ext cx="1803699" cy="276999"/>
          </a:xfrm>
          <a:prstGeom prst="rect">
            <a:avLst/>
          </a:prstGeom>
        </p:spPr>
        <p:txBody>
          <a:bodyPr wrap="none">
            <a:spAutoFit/>
          </a:bodyPr>
          <a:lstStyle/>
          <a:p>
            <a:r>
              <a:rPr lang="en-US" sz="1200" dirty="0">
                <a:solidFill>
                  <a:srgbClr val="0046AD"/>
                </a:solidFill>
              </a:rPr>
              <a:t>F</a:t>
            </a:r>
            <a:r>
              <a:rPr lang="ro-RO" sz="1200" dirty="0" err="1">
                <a:solidFill>
                  <a:srgbClr val="0046AD"/>
                </a:solidFill>
              </a:rPr>
              <a:t>iș</a:t>
            </a:r>
            <a:r>
              <a:rPr lang="en-US" sz="1200" dirty="0">
                <a:solidFill>
                  <a:srgbClr val="0046AD"/>
                </a:solidFill>
              </a:rPr>
              <a:t>a</a:t>
            </a:r>
            <a:r>
              <a:rPr lang="ro-RO" sz="1200" dirty="0">
                <a:solidFill>
                  <a:srgbClr val="0046AD"/>
                </a:solidFill>
              </a:rPr>
              <a:t> cu date de securitate </a:t>
            </a:r>
            <a:endParaRPr lang="ro-RO" dirty="0">
              <a:solidFill>
                <a:srgbClr val="0046AD"/>
              </a:solidFill>
            </a:endParaRPr>
          </a:p>
        </p:txBody>
      </p:sp>
      <p:sp>
        <p:nvSpPr>
          <p:cNvPr id="8" name="Rectangle 7"/>
          <p:cNvSpPr/>
          <p:nvPr/>
        </p:nvSpPr>
        <p:spPr>
          <a:xfrm>
            <a:off x="4594031" y="2780928"/>
            <a:ext cx="1525226" cy="276999"/>
          </a:xfrm>
          <a:prstGeom prst="rect">
            <a:avLst/>
          </a:prstGeom>
        </p:spPr>
        <p:txBody>
          <a:bodyPr wrap="none">
            <a:spAutoFit/>
          </a:bodyPr>
          <a:lstStyle/>
          <a:p>
            <a:r>
              <a:rPr lang="en-US" sz="1200" dirty="0">
                <a:solidFill>
                  <a:srgbClr val="0046AD"/>
                </a:solidFill>
              </a:rPr>
              <a:t>S</a:t>
            </a:r>
            <a:r>
              <a:rPr lang="ro-RO" sz="1200" dirty="0" err="1">
                <a:solidFill>
                  <a:srgbClr val="0046AD"/>
                </a:solidFill>
              </a:rPr>
              <a:t>cenarii</a:t>
            </a:r>
            <a:r>
              <a:rPr lang="ro-RO" sz="1200" dirty="0">
                <a:solidFill>
                  <a:srgbClr val="0046AD"/>
                </a:solidFill>
              </a:rPr>
              <a:t> de expunere </a:t>
            </a:r>
          </a:p>
        </p:txBody>
      </p:sp>
    </p:spTree>
    <p:extLst>
      <p:ext uri="{BB962C8B-B14F-4D97-AF65-F5344CB8AC3E}">
        <p14:creationId xmlns:p14="http://schemas.microsoft.com/office/powerpoint/2010/main" val="123360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64811" y="3239728"/>
            <a:ext cx="388823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buClr>
                <a:schemeClr val="tx2"/>
              </a:buClr>
              <a:defRPr sz="2200">
                <a:solidFill>
                  <a:schemeClr val="tx1"/>
                </a:solidFill>
                <a:latin typeface="Verdana" pitchFamily="34" charset="0"/>
                <a:ea typeface="ＭＳ Ｐゴシック" charset="-128"/>
              </a:defRPr>
            </a:lvl1pPr>
            <a:lvl2pPr marL="446088" indent="-177800" eaLnBrk="0" hangingPunct="0">
              <a:buClr>
                <a:schemeClr val="tx2"/>
              </a:buClr>
              <a:defRPr>
                <a:solidFill>
                  <a:schemeClr val="tx1"/>
                </a:solidFill>
                <a:latin typeface="Verdana" pitchFamily="34" charset="0"/>
                <a:ea typeface="ＭＳ Ｐゴシック" charset="-128"/>
              </a:defRPr>
            </a:lvl2pPr>
            <a:lvl3pPr marL="1143000" indent="-228600" eaLnBrk="0" hangingPunct="0">
              <a:buClr>
                <a:schemeClr val="tx2"/>
              </a:buClr>
              <a:defRPr sz="1400">
                <a:solidFill>
                  <a:schemeClr val="tx1"/>
                </a:solidFill>
                <a:latin typeface="Verdana" pitchFamily="34" charset="0"/>
                <a:ea typeface="ＭＳ Ｐゴシック" charset="-128"/>
              </a:defRPr>
            </a:lvl3pPr>
            <a:lvl4pPr marL="1600200" indent="-228600" eaLnBrk="0" hangingPunct="0">
              <a:buClr>
                <a:schemeClr val="tx2"/>
              </a:buClr>
              <a:defRPr sz="1200">
                <a:solidFill>
                  <a:schemeClr val="tx1"/>
                </a:solidFill>
                <a:latin typeface="Verdana" pitchFamily="34" charset="0"/>
                <a:ea typeface="ＭＳ Ｐゴシック" charset="-128"/>
              </a:defRPr>
            </a:lvl4pPr>
            <a:lvl5pPr marL="2057400" indent="-228600" eaLnBrk="0" hangingPunct="0">
              <a:buClr>
                <a:schemeClr val="hlink"/>
              </a:buCl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9pPr>
          </a:lstStyle>
          <a:p>
            <a:pPr marL="0" indent="0">
              <a:buClrTx/>
            </a:pPr>
            <a:r>
              <a:rPr lang="ro-RO" sz="1800" dirty="0" smtClean="0"/>
              <a:t>Corpul principal în conformitate cu Anexa II la REACH, </a:t>
            </a:r>
            <a:r>
              <a:rPr lang="ro-RO" sz="1800" dirty="0" err="1" smtClean="0"/>
              <a:t>inclu</a:t>
            </a:r>
            <a:r>
              <a:rPr lang="en-US" sz="1800" dirty="0" smtClean="0"/>
              <a:t>de</a:t>
            </a:r>
            <a:r>
              <a:rPr lang="ro-RO" sz="1800" dirty="0" smtClean="0"/>
              <a:t>:</a:t>
            </a:r>
            <a:endParaRPr lang="en-US" sz="1800" dirty="0" smtClean="0"/>
          </a:p>
          <a:p>
            <a:pPr marL="554038" lvl="1" indent="-285750">
              <a:buClrTx/>
              <a:buFont typeface="Arial" panose="020B0604020202020204" pitchFamily="34" charset="0"/>
              <a:buChar char="•"/>
            </a:pPr>
            <a:r>
              <a:rPr lang="ro-RO" altLang="en-US" sz="1600" dirty="0" smtClean="0">
                <a:solidFill>
                  <a:srgbClr val="000000"/>
                </a:solidFill>
                <a:cs typeface="Arial" charset="0"/>
              </a:rPr>
              <a:t>Informaţii despre clasificare şi etichetare</a:t>
            </a:r>
            <a:endParaRPr lang="en-US" altLang="en-US" sz="1600" dirty="0" smtClean="0">
              <a:solidFill>
                <a:srgbClr val="000000"/>
              </a:solidFill>
              <a:cs typeface="Arial" charset="0"/>
            </a:endParaRPr>
          </a:p>
          <a:p>
            <a:pPr marL="554038" lvl="1" indent="-285750">
              <a:buClrTx/>
              <a:buFont typeface="Arial" panose="020B0604020202020204" pitchFamily="34" charset="0"/>
              <a:buChar char="•"/>
            </a:pPr>
            <a:r>
              <a:rPr lang="ro-RO" altLang="en-US" sz="1600" dirty="0" smtClean="0">
                <a:solidFill>
                  <a:srgbClr val="000000"/>
                </a:solidFill>
                <a:cs typeface="Arial" charset="0"/>
              </a:rPr>
              <a:t>Utilizările înregistrate</a:t>
            </a:r>
            <a:endParaRPr lang="en-US" altLang="en-US" sz="1600" dirty="0" smtClean="0">
              <a:solidFill>
                <a:srgbClr val="000000"/>
              </a:solidFill>
              <a:cs typeface="Arial" charset="0"/>
            </a:endParaRPr>
          </a:p>
          <a:p>
            <a:pPr marL="554038" lvl="1" indent="-285750">
              <a:buClrTx/>
              <a:buFont typeface="Arial" panose="020B0604020202020204" pitchFamily="34" charset="0"/>
              <a:buChar char="•"/>
            </a:pPr>
            <a:r>
              <a:rPr lang="ro-RO" altLang="en-US" sz="1600" dirty="0" smtClean="0">
                <a:solidFill>
                  <a:srgbClr val="000000"/>
                </a:solidFill>
                <a:cs typeface="Arial" charset="0"/>
              </a:rPr>
              <a:t>Valorile limită de expunere (VLE, DNEL, PNEC)</a:t>
            </a:r>
            <a:endParaRPr lang="en-US" altLang="en-US" sz="1600" dirty="0" smtClean="0">
              <a:solidFill>
                <a:srgbClr val="000000"/>
              </a:solidFill>
              <a:cs typeface="Arial" charset="0"/>
            </a:endParaRPr>
          </a:p>
          <a:p>
            <a:pPr marL="554038" lvl="1" indent="-285750">
              <a:buClrTx/>
              <a:buFont typeface="Arial" panose="020B0604020202020204" pitchFamily="34" charset="0"/>
              <a:buChar char="•"/>
            </a:pPr>
            <a:r>
              <a:rPr lang="ro-RO" altLang="en-US" sz="1600" dirty="0" smtClean="0">
                <a:solidFill>
                  <a:srgbClr val="000000"/>
                </a:solidFill>
                <a:cs typeface="Arial" charset="0"/>
              </a:rPr>
              <a:t>Informaţii fizico-chimice</a:t>
            </a:r>
            <a:endParaRPr lang="en-US" altLang="en-US" sz="1600" dirty="0" smtClean="0">
              <a:solidFill>
                <a:srgbClr val="000000"/>
              </a:solidFill>
              <a:cs typeface="Arial" charset="0"/>
            </a:endParaRPr>
          </a:p>
          <a:p>
            <a:pPr marL="554038" lvl="1" indent="-285750">
              <a:buClrTx/>
              <a:buFont typeface="Arial" panose="020B0604020202020204" pitchFamily="34" charset="0"/>
              <a:buChar char="•"/>
            </a:pPr>
            <a:r>
              <a:rPr lang="ro-RO" altLang="en-US" sz="1600" dirty="0" err="1" smtClean="0">
                <a:solidFill>
                  <a:srgbClr val="000000"/>
                </a:solidFill>
                <a:cs typeface="Arial" charset="0"/>
              </a:rPr>
              <a:t>Informaţ</a:t>
            </a:r>
            <a:r>
              <a:rPr lang="en-US" altLang="en-US" sz="1600" dirty="0" smtClean="0">
                <a:solidFill>
                  <a:srgbClr val="000000"/>
                </a:solidFill>
                <a:cs typeface="Arial" charset="0"/>
              </a:rPr>
              <a:t>ii</a:t>
            </a:r>
            <a:r>
              <a:rPr lang="ro-RO" altLang="en-US" sz="1600" dirty="0" smtClean="0">
                <a:solidFill>
                  <a:srgbClr val="000000"/>
                </a:solidFill>
                <a:cs typeface="Arial" charset="0"/>
              </a:rPr>
              <a:t> </a:t>
            </a:r>
            <a:r>
              <a:rPr lang="ro-RO" altLang="en-US" sz="1600" dirty="0" smtClean="0">
                <a:solidFill>
                  <a:srgbClr val="000000"/>
                </a:solidFill>
                <a:cs typeface="Arial" charset="0"/>
              </a:rPr>
              <a:t>toxicologice şi ecotoxicologice</a:t>
            </a:r>
            <a:endParaRPr lang="en-US" altLang="en-US" sz="1600" dirty="0" smtClean="0">
              <a:solidFill>
                <a:srgbClr val="000000"/>
              </a:solidFill>
              <a:cs typeface="Arial" charset="0"/>
            </a:endParaRPr>
          </a:p>
        </p:txBody>
      </p:sp>
      <p:sp>
        <p:nvSpPr>
          <p:cNvPr id="7" name="Rectangle 6"/>
          <p:cNvSpPr>
            <a:spLocks noChangeArrowheads="1"/>
          </p:cNvSpPr>
          <p:nvPr/>
        </p:nvSpPr>
        <p:spPr bwMode="auto">
          <a:xfrm>
            <a:off x="4967288" y="3450942"/>
            <a:ext cx="4176712" cy="36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buClr>
                <a:schemeClr val="tx2"/>
              </a:buClr>
              <a:defRPr sz="2200">
                <a:solidFill>
                  <a:schemeClr val="tx1"/>
                </a:solidFill>
                <a:latin typeface="Verdana" pitchFamily="34" charset="0"/>
                <a:ea typeface="ＭＳ Ｐゴシック" charset="-128"/>
              </a:defRPr>
            </a:lvl1pPr>
            <a:lvl2pPr marL="446088" indent="-177800" eaLnBrk="0" hangingPunct="0">
              <a:buClr>
                <a:schemeClr val="tx2"/>
              </a:buClr>
              <a:defRPr>
                <a:solidFill>
                  <a:schemeClr val="tx1"/>
                </a:solidFill>
                <a:latin typeface="Verdana" pitchFamily="34" charset="0"/>
                <a:ea typeface="ＭＳ Ｐゴシック" charset="-128"/>
              </a:defRPr>
            </a:lvl2pPr>
            <a:lvl3pPr marL="1143000" indent="-228600" eaLnBrk="0" hangingPunct="0">
              <a:buClr>
                <a:schemeClr val="tx2"/>
              </a:buClr>
              <a:defRPr sz="1400">
                <a:solidFill>
                  <a:schemeClr val="tx1"/>
                </a:solidFill>
                <a:latin typeface="Verdana" pitchFamily="34" charset="0"/>
                <a:ea typeface="ＭＳ Ｐゴシック" charset="-128"/>
              </a:defRPr>
            </a:lvl3pPr>
            <a:lvl4pPr marL="1600200" indent="-228600" eaLnBrk="0" hangingPunct="0">
              <a:buClr>
                <a:schemeClr val="tx2"/>
              </a:buClr>
              <a:defRPr sz="1200">
                <a:solidFill>
                  <a:schemeClr val="tx1"/>
                </a:solidFill>
                <a:latin typeface="Verdana" pitchFamily="34" charset="0"/>
                <a:ea typeface="ＭＳ Ｐゴシック" charset="-128"/>
              </a:defRPr>
            </a:lvl4pPr>
            <a:lvl5pPr marL="2057400" indent="-228600" eaLnBrk="0" hangingPunct="0">
              <a:buClr>
                <a:schemeClr val="hlink"/>
              </a:buCl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ea typeface="ＭＳ Ｐゴシック" charset="-128"/>
              </a:defRPr>
            </a:lvl9pPr>
          </a:lstStyle>
          <a:p>
            <a:pPr marL="0" indent="0">
              <a:buClrTx/>
            </a:pPr>
            <a:r>
              <a:rPr lang="ro-RO" sz="1800" dirty="0" smtClean="0"/>
              <a:t>Scenariul de expunere</a:t>
            </a:r>
            <a:r>
              <a:rPr lang="en-US" sz="1800" dirty="0" smtClean="0"/>
              <a:t> include:</a:t>
            </a:r>
          </a:p>
          <a:p>
            <a:pPr marL="554038" lvl="1" indent="-285750">
              <a:spcBef>
                <a:spcPts val="600"/>
              </a:spcBef>
              <a:buClrTx/>
              <a:buFont typeface="Arial" panose="020B0604020202020204" pitchFamily="34" charset="0"/>
              <a:buChar char="•"/>
            </a:pPr>
            <a:r>
              <a:rPr lang="ro-RO" altLang="en-US" sz="1600" dirty="0" smtClean="0">
                <a:solidFill>
                  <a:srgbClr val="000000"/>
                </a:solidFill>
                <a:cs typeface="Arial" charset="0"/>
              </a:rPr>
              <a:t>Condiţiile de operare </a:t>
            </a:r>
            <a:r>
              <a:rPr lang="en-US" altLang="en-US" sz="1600" dirty="0" smtClean="0">
                <a:solidFill>
                  <a:srgbClr val="000000"/>
                </a:solidFill>
                <a:cs typeface="Arial" charset="0"/>
              </a:rPr>
              <a:t>(CO) </a:t>
            </a:r>
            <a:r>
              <a:rPr lang="ro-RO" altLang="en-US" sz="1600" dirty="0" smtClean="0">
                <a:solidFill>
                  <a:srgbClr val="000000"/>
                </a:solidFill>
                <a:cs typeface="Arial" charset="0"/>
              </a:rPr>
              <a:t>specifice utilizării</a:t>
            </a:r>
            <a:endParaRPr lang="en-US" altLang="en-US" sz="1600" dirty="0" smtClean="0">
              <a:solidFill>
                <a:srgbClr val="000000"/>
              </a:solidFill>
              <a:cs typeface="Arial" charset="0"/>
            </a:endParaRPr>
          </a:p>
          <a:p>
            <a:pPr marL="554038" lvl="1" indent="-285750">
              <a:spcBef>
                <a:spcPts val="600"/>
              </a:spcBef>
              <a:buClrTx/>
              <a:buFont typeface="Arial" panose="020B0604020202020204" pitchFamily="34" charset="0"/>
              <a:buChar char="•"/>
            </a:pPr>
            <a:r>
              <a:rPr lang="ro-RO" altLang="en-US" sz="1600" dirty="0" smtClean="0">
                <a:solidFill>
                  <a:srgbClr val="000000"/>
                </a:solidFill>
                <a:cs typeface="Arial" charset="0"/>
              </a:rPr>
              <a:t>Mădurile de adminsitrare a riscului </a:t>
            </a:r>
            <a:r>
              <a:rPr lang="en-US" altLang="en-US" sz="1600" dirty="0" smtClean="0">
                <a:solidFill>
                  <a:srgbClr val="000000"/>
                </a:solidFill>
                <a:cs typeface="Arial" charset="0"/>
              </a:rPr>
              <a:t>(MAR) </a:t>
            </a:r>
            <a:r>
              <a:rPr lang="ro-RO" altLang="en-US" sz="1600" dirty="0" smtClean="0">
                <a:solidFill>
                  <a:srgbClr val="000000"/>
                </a:solidFill>
                <a:cs typeface="Arial" charset="0"/>
              </a:rPr>
              <a:t>specifice utilizării</a:t>
            </a:r>
            <a:endParaRPr lang="en-US" altLang="en-US" sz="1600" dirty="0" smtClean="0">
              <a:solidFill>
                <a:srgbClr val="000000"/>
              </a:solidFill>
              <a:cs typeface="Arial" charset="0"/>
            </a:endParaRPr>
          </a:p>
          <a:p>
            <a:pPr marL="554038" lvl="1" indent="-285750">
              <a:spcBef>
                <a:spcPts val="600"/>
              </a:spcBef>
              <a:buClrTx/>
              <a:buFont typeface="Arial" panose="020B0604020202020204" pitchFamily="34" charset="0"/>
              <a:buChar char="•"/>
            </a:pPr>
            <a:r>
              <a:rPr lang="ro-RO" altLang="en-US" sz="1600" dirty="0" smtClean="0">
                <a:solidFill>
                  <a:srgbClr val="000000"/>
                </a:solidFill>
                <a:cs typeface="Arial" charset="0"/>
              </a:rPr>
              <a:t>Estimările expunerii</a:t>
            </a:r>
            <a:endParaRPr lang="en-US" altLang="en-US" sz="1600" dirty="0" smtClean="0">
              <a:solidFill>
                <a:srgbClr val="000000"/>
              </a:solidFill>
              <a:cs typeface="Arial" charset="0"/>
            </a:endParaRPr>
          </a:p>
          <a:p>
            <a:pPr marL="554038" lvl="1" indent="-285750">
              <a:spcBef>
                <a:spcPts val="600"/>
              </a:spcBef>
              <a:buClrTx/>
              <a:buFont typeface="Arial" panose="020B0604020202020204" pitchFamily="34" charset="0"/>
              <a:buChar char="•"/>
            </a:pPr>
            <a:r>
              <a:rPr lang="ro-RO" altLang="en-US" sz="1600" dirty="0" smtClean="0">
                <a:solidFill>
                  <a:srgbClr val="000000"/>
                </a:solidFill>
                <a:cs typeface="Arial" charset="0"/>
              </a:rPr>
              <a:t>Îndrumări suplimentare</a:t>
            </a:r>
            <a:endParaRPr lang="en-US" altLang="en-US" sz="1600" dirty="0" smtClean="0">
              <a:solidFill>
                <a:srgbClr val="000000"/>
              </a:solidFill>
              <a:cs typeface="Arial" charset="0"/>
            </a:endParaRPr>
          </a:p>
          <a:p>
            <a:pPr marL="554038" lvl="1" indent="-285750">
              <a:spcBef>
                <a:spcPts val="600"/>
              </a:spcBef>
              <a:buClrTx/>
              <a:buFont typeface="Arial" panose="020B0604020202020204" pitchFamily="34" charset="0"/>
              <a:buChar char="•"/>
            </a:pPr>
            <a:endParaRPr lang="en-GB" altLang="en-US" sz="1050" dirty="0" smtClean="0">
              <a:solidFill>
                <a:srgbClr val="000000"/>
              </a:solidFill>
              <a:cs typeface="Arial" charset="0"/>
            </a:endParaRPr>
          </a:p>
        </p:txBody>
      </p:sp>
      <p:sp>
        <p:nvSpPr>
          <p:cNvPr id="10" name="Title 1"/>
          <p:cNvSpPr txBox="1">
            <a:spLocks/>
          </p:cNvSpPr>
          <p:nvPr/>
        </p:nvSpPr>
        <p:spPr>
          <a:xfrm>
            <a:off x="482724" y="404664"/>
            <a:ext cx="8301038" cy="8595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ro-RO"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Formatul şi conţinutul FDS</a:t>
            </a:r>
            <a:r>
              <a:rPr lang="en-US"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t>
            </a:r>
            <a:r>
              <a:rPr lang="en-US" sz="30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si</a:t>
            </a:r>
            <a:r>
              <a:rPr lang="en-US"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SE</a:t>
            </a:r>
          </a:p>
          <a:p>
            <a:pPr algn="l"/>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14</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194" y="1057647"/>
            <a:ext cx="2117797" cy="18508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271" y="1197099"/>
            <a:ext cx="1994081" cy="1678162"/>
          </a:xfrm>
          <a:prstGeom prst="rect">
            <a:avLst/>
          </a:prstGeom>
        </p:spPr>
      </p:pic>
      <p:sp>
        <p:nvSpPr>
          <p:cNvPr id="24577" name="Rectangle 1"/>
          <p:cNvSpPr>
            <a:spLocks noChangeArrowheads="1"/>
          </p:cNvSpPr>
          <p:nvPr/>
        </p:nvSpPr>
        <p:spPr bwMode="auto">
          <a:xfrm>
            <a:off x="1245263" y="2785839"/>
            <a:ext cx="21237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Fişa cu date de securitate</a:t>
            </a:r>
            <a:endParaRPr kumimoji="0" lang="ro-RO"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5781767" y="2929855"/>
            <a:ext cx="22677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o-RO" sz="1400" dirty="0" smtClean="0">
                <a:latin typeface="Calibri" pitchFamily="34" charset="0"/>
                <a:ea typeface="Calibri" pitchFamily="34" charset="0"/>
                <a:cs typeface="Times New Roman" pitchFamily="18" charset="0"/>
              </a:rPr>
              <a:t>Scenariul de expunere</a:t>
            </a:r>
          </a:p>
        </p:txBody>
      </p:sp>
    </p:spTree>
    <p:extLst>
      <p:ext uri="{BB962C8B-B14F-4D97-AF65-F5344CB8AC3E}">
        <p14:creationId xmlns:p14="http://schemas.microsoft.com/office/powerpoint/2010/main" val="270380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1188" y="404813"/>
            <a:ext cx="8229600" cy="1143000"/>
          </a:xfrm>
        </p:spPr>
        <p:txBody>
          <a:bodyPr/>
          <a:lstStyle/>
          <a:p>
            <a:pPr algn="l" eaLnBrk="1" hangingPunct="1"/>
            <a:r>
              <a:rPr lang="ro-RO" sz="2400" b="1" smtClean="0">
                <a:solidFill>
                  <a:srgbClr val="0046AD"/>
                </a:solidFill>
                <a:latin typeface="Verdana" pitchFamily="34" charset="0"/>
              </a:rPr>
              <a:t>Când este de aşteptat o FDS</a:t>
            </a:r>
            <a:r>
              <a:rPr lang="en-US" smtClean="0"/>
              <a:t> </a:t>
            </a:r>
            <a:endParaRPr lang="en-GB" smtClean="0"/>
          </a:p>
        </p:txBody>
      </p:sp>
      <p:sp>
        <p:nvSpPr>
          <p:cNvPr id="5" name="Bent-Up Arrow 4"/>
          <p:cNvSpPr/>
          <p:nvPr/>
        </p:nvSpPr>
        <p:spPr>
          <a:xfrm rot="5400000">
            <a:off x="895350" y="2860675"/>
            <a:ext cx="1050925" cy="1196975"/>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617538" y="1695450"/>
            <a:ext cx="1768475" cy="123825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pPr>
            <a:r>
              <a:rPr lang="ro-RO" sz="1600" b="1">
                <a:solidFill>
                  <a:srgbClr val="FFFFFF"/>
                </a:solidFill>
                <a:latin typeface="Verdana" pitchFamily="34" charset="0"/>
                <a:cs typeface="Arial" charset="0"/>
              </a:rPr>
              <a:t>Atunci când o substanţă sau un amestec este periculos</a:t>
            </a:r>
            <a:endParaRPr lang="en-GB" sz="1600" b="1">
              <a:solidFill>
                <a:srgbClr val="FFFFFF"/>
              </a:solidFill>
              <a:latin typeface="Verdana" pitchFamily="34" charset="0"/>
              <a:cs typeface="Arial" charset="0"/>
            </a:endParaRPr>
          </a:p>
        </p:txBody>
      </p:sp>
      <p:sp>
        <p:nvSpPr>
          <p:cNvPr id="8" name="Freeform 7"/>
          <p:cNvSpPr/>
          <p:nvPr/>
        </p:nvSpPr>
        <p:spPr>
          <a:xfrm>
            <a:off x="2554288" y="1700213"/>
            <a:ext cx="5041900" cy="1223962"/>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285750" lvl="1" indent="-285750" defTabSz="622300">
              <a:lnSpc>
                <a:spcPct val="90000"/>
              </a:lnSpc>
              <a:spcAft>
                <a:spcPct val="15000"/>
              </a:spcAft>
              <a:buFont typeface="Arial" charset="0"/>
              <a:buChar char="•"/>
            </a:pPr>
            <a:r>
              <a:rPr lang="ro-RO" sz="1400">
                <a:solidFill>
                  <a:srgbClr val="000000"/>
                </a:solidFill>
                <a:latin typeface="Verdana" pitchFamily="34" charset="0"/>
                <a:cs typeface="Arial" charset="0"/>
              </a:rPr>
              <a:t>s/a este clasificat ca periculos</a:t>
            </a:r>
          </a:p>
          <a:p>
            <a:pPr marL="285750" lvl="1" indent="-285750" defTabSz="622300">
              <a:lnSpc>
                <a:spcPct val="90000"/>
              </a:lnSpc>
              <a:spcAft>
                <a:spcPct val="15000"/>
              </a:spcAft>
              <a:buFont typeface="Arial" charset="0"/>
              <a:buChar char="•"/>
            </a:pPr>
            <a:r>
              <a:rPr lang="ro-RO" sz="1400">
                <a:solidFill>
                  <a:srgbClr val="000000"/>
                </a:solidFill>
                <a:latin typeface="Verdana" pitchFamily="34" charset="0"/>
                <a:cs typeface="Arial" charset="0"/>
              </a:rPr>
              <a:t>substanţ</a:t>
            </a:r>
            <a:r>
              <a:rPr lang="en-US" sz="1400">
                <a:solidFill>
                  <a:srgbClr val="000000"/>
                </a:solidFill>
                <a:latin typeface="Verdana" pitchFamily="34" charset="0"/>
                <a:cs typeface="Arial" charset="0"/>
              </a:rPr>
              <a:t>a</a:t>
            </a:r>
            <a:r>
              <a:rPr lang="ro-RO" sz="1400">
                <a:solidFill>
                  <a:srgbClr val="000000"/>
                </a:solidFill>
                <a:latin typeface="Verdana" pitchFamily="34" charset="0"/>
                <a:cs typeface="Arial" charset="0"/>
              </a:rPr>
              <a:t> este PBT/vPvB</a:t>
            </a:r>
          </a:p>
          <a:p>
            <a:pPr marL="285750" lvl="1" indent="-285750" defTabSz="622300">
              <a:lnSpc>
                <a:spcPct val="90000"/>
              </a:lnSpc>
              <a:spcAft>
                <a:spcPct val="15000"/>
              </a:spcAft>
              <a:buFont typeface="Arial" charset="0"/>
              <a:buChar char="•"/>
            </a:pPr>
            <a:r>
              <a:rPr lang="ro-RO" sz="1400">
                <a:solidFill>
                  <a:srgbClr val="000000"/>
                </a:solidFill>
                <a:latin typeface="Verdana" pitchFamily="34" charset="0"/>
                <a:cs typeface="Arial" charset="0"/>
              </a:rPr>
              <a:t>substanţa este în </a:t>
            </a:r>
            <a:r>
              <a:rPr lang="ro-RO" sz="1400" i="1">
                <a:solidFill>
                  <a:srgbClr val="000000"/>
                </a:solidFill>
                <a:latin typeface="Verdana" pitchFamily="34" charset="0"/>
                <a:cs typeface="Arial" charset="0"/>
              </a:rPr>
              <a:t>Lista candidatelor</a:t>
            </a:r>
          </a:p>
          <a:p>
            <a:pPr marL="285750" lvl="1" indent="-285750" defTabSz="622300">
              <a:lnSpc>
                <a:spcPct val="90000"/>
              </a:lnSpc>
              <a:spcAft>
                <a:spcPct val="15000"/>
              </a:spcAft>
              <a:buFont typeface="Arial" charset="0"/>
              <a:buChar char="•"/>
            </a:pPr>
            <a:r>
              <a:rPr lang="ro-RO" sz="1400">
                <a:solidFill>
                  <a:srgbClr val="000000"/>
                </a:solidFill>
                <a:latin typeface="Verdana" pitchFamily="34" charset="0"/>
                <a:cs typeface="Arial" charset="0"/>
              </a:rPr>
              <a:t>amestecuri neclasificate care conţin anumite substanţe în concentraţii ce depăşesc limitele (</a:t>
            </a:r>
            <a:r>
              <a:rPr lang="en-US" sz="1400">
                <a:solidFill>
                  <a:srgbClr val="000000"/>
                </a:solidFill>
                <a:latin typeface="Verdana" pitchFamily="34" charset="0"/>
                <a:cs typeface="Arial" charset="0"/>
              </a:rPr>
              <a:t>FDS </a:t>
            </a:r>
            <a:r>
              <a:rPr lang="ro-RO" sz="1400">
                <a:solidFill>
                  <a:srgbClr val="000000"/>
                </a:solidFill>
                <a:latin typeface="Verdana" pitchFamily="34" charset="0"/>
                <a:cs typeface="Arial" charset="0"/>
              </a:rPr>
              <a:t>la cerere)</a:t>
            </a:r>
            <a:endParaRPr lang="en-GB" sz="1400">
              <a:solidFill>
                <a:srgbClr val="000000"/>
              </a:solidFill>
              <a:latin typeface="Verdana" pitchFamily="34" charset="0"/>
              <a:cs typeface="Arial" charset="0"/>
            </a:endParaRPr>
          </a:p>
        </p:txBody>
      </p:sp>
      <p:sp>
        <p:nvSpPr>
          <p:cNvPr id="11" name="Bent-Up Arrow 10"/>
          <p:cNvSpPr/>
          <p:nvPr/>
        </p:nvSpPr>
        <p:spPr>
          <a:xfrm rot="5400000">
            <a:off x="2663825" y="4275138"/>
            <a:ext cx="1050925" cy="1196975"/>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386013" y="3109913"/>
            <a:ext cx="1768475" cy="1239837"/>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pPr>
            <a:r>
              <a:rPr lang="ro-RO" sz="1600" b="1">
                <a:solidFill>
                  <a:srgbClr val="FFFFFF"/>
                </a:solidFill>
                <a:latin typeface="Verdana" pitchFamily="34" charset="0"/>
                <a:cs typeface="Arial" charset="0"/>
              </a:rPr>
              <a:t>Este vândută unui utilizator din aval</a:t>
            </a:r>
            <a:endParaRPr lang="en-GB" sz="1600" b="1">
              <a:solidFill>
                <a:srgbClr val="FFFFFF"/>
              </a:solidFill>
              <a:latin typeface="Verdana" pitchFamily="34" charset="0"/>
              <a:cs typeface="Arial" charset="0"/>
            </a:endParaRPr>
          </a:p>
        </p:txBody>
      </p:sp>
      <p:sp>
        <p:nvSpPr>
          <p:cNvPr id="13" name="Freeform 12"/>
          <p:cNvSpPr/>
          <p:nvPr/>
        </p:nvSpPr>
        <p:spPr>
          <a:xfrm>
            <a:off x="4387850" y="3146425"/>
            <a:ext cx="4216400" cy="1000125"/>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114300" lvl="1" indent="-114300" defTabSz="622300">
              <a:lnSpc>
                <a:spcPct val="90000"/>
              </a:lnSpc>
              <a:spcAft>
                <a:spcPct val="15000"/>
              </a:spcAft>
              <a:buSzPct val="70000"/>
              <a:buFontTx/>
              <a:buChar char="•"/>
              <a:defRPr/>
            </a:pPr>
            <a:r>
              <a:rPr lang="ro-RO" sz="1400">
                <a:solidFill>
                  <a:srgbClr val="000000"/>
                </a:solidFill>
                <a:latin typeface="Verdana" pitchFamily="34" charset="0"/>
                <a:cs typeface="Arial" charset="0"/>
              </a:rPr>
              <a:t>FDS nu este obligatorie pentru publicul larg</a:t>
            </a:r>
            <a:endParaRPr lang="en-US" sz="1400">
              <a:solidFill>
                <a:srgbClr val="000000"/>
              </a:solidFill>
              <a:latin typeface="Verdana" pitchFamily="34" charset="0"/>
              <a:cs typeface="Arial" charset="0"/>
            </a:endParaRPr>
          </a:p>
          <a:p>
            <a:pPr marL="114300" lvl="1" indent="-114300" defTabSz="622300">
              <a:lnSpc>
                <a:spcPct val="90000"/>
              </a:lnSpc>
              <a:spcAft>
                <a:spcPct val="15000"/>
              </a:spcAft>
              <a:buSzPct val="70000"/>
              <a:buFontTx/>
              <a:buChar char="•"/>
              <a:defRPr/>
            </a:pPr>
            <a:r>
              <a:rPr lang="en-US" sz="1400">
                <a:solidFill>
                  <a:srgbClr val="000000"/>
                </a:solidFill>
                <a:latin typeface="Verdana" pitchFamily="34" charset="0"/>
                <a:cs typeface="Arial" charset="0"/>
              </a:rPr>
              <a:t>T</a:t>
            </a:r>
            <a:r>
              <a:rPr lang="ro-RO" sz="1400">
                <a:solidFill>
                  <a:srgbClr val="000000"/>
                </a:solidFill>
                <a:latin typeface="Verdana" pitchFamily="34" charset="0"/>
                <a:cs typeface="Arial" charset="0"/>
              </a:rPr>
              <a:t>rebuie furnizate </a:t>
            </a:r>
            <a:r>
              <a:rPr lang="en-US" sz="1400">
                <a:solidFill>
                  <a:srgbClr val="000000"/>
                </a:solidFill>
                <a:latin typeface="Verdana" pitchFamily="34" charset="0"/>
                <a:cs typeface="Arial" charset="0"/>
              </a:rPr>
              <a:t>i</a:t>
            </a:r>
            <a:r>
              <a:rPr lang="ro-RO" sz="1400">
                <a:solidFill>
                  <a:srgbClr val="000000"/>
                </a:solidFill>
                <a:latin typeface="Verdana" pitchFamily="34" charset="0"/>
                <a:cs typeface="Arial" charset="0"/>
              </a:rPr>
              <a:t>nformaţii suficiente pentru utilizarea în siguranţă</a:t>
            </a:r>
            <a:endParaRPr lang="en-GB" sz="1400">
              <a:solidFill>
                <a:srgbClr val="000000"/>
              </a:solidFill>
              <a:latin typeface="Verdana" pitchFamily="34" charset="0"/>
              <a:cs typeface="Arial" charset="0"/>
            </a:endParaRPr>
          </a:p>
        </p:txBody>
      </p:sp>
      <p:sp>
        <p:nvSpPr>
          <p:cNvPr id="14" name="Freeform 13"/>
          <p:cNvSpPr/>
          <p:nvPr/>
        </p:nvSpPr>
        <p:spPr>
          <a:xfrm>
            <a:off x="4211638" y="4670425"/>
            <a:ext cx="1770062" cy="123825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pPr>
            <a:r>
              <a:rPr lang="ro-RO" sz="1600" b="1">
                <a:solidFill>
                  <a:srgbClr val="FFFFFF"/>
                </a:solidFill>
                <a:latin typeface="Verdana" pitchFamily="34" charset="0"/>
                <a:cs typeface="Arial" charset="0"/>
              </a:rPr>
              <a:t>Sau </a:t>
            </a:r>
            <a:r>
              <a:rPr lang="en-US" sz="1600" b="1">
                <a:solidFill>
                  <a:srgbClr val="FFFFFF"/>
                </a:solidFill>
                <a:latin typeface="Verdana" pitchFamily="34" charset="0"/>
                <a:cs typeface="Arial" charset="0"/>
              </a:rPr>
              <a:t>FDS </a:t>
            </a:r>
            <a:r>
              <a:rPr lang="ro-RO" sz="1600" b="1">
                <a:solidFill>
                  <a:srgbClr val="FFFFFF"/>
                </a:solidFill>
                <a:latin typeface="Verdana" pitchFamily="34" charset="0"/>
                <a:cs typeface="Arial" charset="0"/>
              </a:rPr>
              <a:t>a fost solicitată</a:t>
            </a:r>
            <a:endParaRPr lang="en-GB" sz="1600" b="1">
              <a:solidFill>
                <a:srgbClr val="FFFFFF"/>
              </a:solidFill>
              <a:latin typeface="Verdana" pitchFamily="34" charset="0"/>
              <a:cs typeface="Arial" charset="0"/>
            </a:endParaRPr>
          </a:p>
        </p:txBody>
      </p:sp>
      <p:sp>
        <p:nvSpPr>
          <p:cNvPr id="15" name="Freeform 14"/>
          <p:cNvSpPr/>
          <p:nvPr/>
        </p:nvSpPr>
        <p:spPr>
          <a:xfrm>
            <a:off x="6084888" y="4510088"/>
            <a:ext cx="2951162" cy="1619250"/>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114300" lvl="1" indent="-114300" defTabSz="622300">
              <a:lnSpc>
                <a:spcPct val="90000"/>
              </a:lnSpc>
              <a:spcAft>
                <a:spcPct val="15000"/>
              </a:spcAft>
              <a:buSzPct val="70000"/>
              <a:buFontTx/>
              <a:buChar char="•"/>
            </a:pPr>
            <a:r>
              <a:rPr lang="ro-RO" sz="1400">
                <a:solidFill>
                  <a:srgbClr val="000000"/>
                </a:solidFill>
                <a:latin typeface="Verdana" pitchFamily="34" charset="0"/>
                <a:cs typeface="Arial" charset="0"/>
              </a:rPr>
              <a:t>dacă o substanţă sau un amestec este vândut atât utilizatorilor din aval cât şi către publicul larg, FDS nu trebuie furnizată, dacă nu este solicitată de utilizatorul din aval sau de distribuitor</a:t>
            </a:r>
            <a:endParaRPr lang="en-GB" sz="1400">
              <a:solidFill>
                <a:srgbClr val="000000"/>
              </a:solidFill>
              <a:latin typeface="Verdana" pitchFamily="34" charset="0"/>
              <a:cs typeface="Arial" charset="0"/>
            </a:endParaRPr>
          </a:p>
        </p:txBody>
      </p:sp>
      <p:sp>
        <p:nvSpPr>
          <p:cNvPr id="2" name="Slide Number Placeholder 1"/>
          <p:cNvSpPr>
            <a:spLocks noGrp="1"/>
          </p:cNvSpPr>
          <p:nvPr>
            <p:ph type="sldNum" sz="quarter" idx="12"/>
          </p:nvPr>
        </p:nvSpPr>
        <p:spPr/>
        <p:txBody>
          <a:bodyPr/>
          <a:lstStyle/>
          <a:p>
            <a:pPr>
              <a:defRPr/>
            </a:pPr>
            <a:fld id="{65A3B842-04FA-4C02-9C7D-1161D16423F3}" type="slidenum">
              <a:rPr lang="en-GB"/>
              <a:pPr>
                <a:defRPr/>
              </a:pPr>
              <a:t>15</a:t>
            </a:fld>
            <a:endParaRPr lang="en-GB"/>
          </a:p>
        </p:txBody>
      </p:sp>
    </p:spTree>
    <p:extLst>
      <p:ext uri="{BB962C8B-B14F-4D97-AF65-F5344CB8AC3E}">
        <p14:creationId xmlns:p14="http://schemas.microsoft.com/office/powerpoint/2010/main" val="94739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33375"/>
            <a:ext cx="8229600" cy="1143000"/>
          </a:xfrm>
        </p:spPr>
        <p:txBody>
          <a:bodyPr/>
          <a:lstStyle/>
          <a:p>
            <a:pPr algn="l" eaLnBrk="1" hangingPunct="1"/>
            <a:r>
              <a:rPr lang="ro-RO" sz="2400" b="1" smtClean="0">
                <a:solidFill>
                  <a:srgbClr val="0046AD"/>
                </a:solidFill>
                <a:latin typeface="Verdana" pitchFamily="34" charset="0"/>
              </a:rPr>
              <a:t>Când este de aşteptat un scenariu de expunere</a:t>
            </a:r>
            <a:r>
              <a:rPr lang="en-US" smtClean="0"/>
              <a:t> </a:t>
            </a:r>
            <a:endParaRPr lang="en-GB" smtClean="0"/>
          </a:p>
        </p:txBody>
      </p:sp>
      <p:sp>
        <p:nvSpPr>
          <p:cNvPr id="4" name="Bent-Up Arrow 3"/>
          <p:cNvSpPr/>
          <p:nvPr/>
        </p:nvSpPr>
        <p:spPr>
          <a:xfrm rot="5400000">
            <a:off x="895350" y="2860675"/>
            <a:ext cx="1050925" cy="1196975"/>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617538" y="1695450"/>
            <a:ext cx="1768475" cy="123825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defRPr/>
            </a:pPr>
            <a:r>
              <a:rPr lang="ro-RO" sz="1600" b="1">
                <a:solidFill>
                  <a:srgbClr val="FFFFFF"/>
                </a:solidFill>
                <a:latin typeface="Verdana" pitchFamily="34" charset="0"/>
                <a:cs typeface="Arial" charset="0"/>
              </a:rPr>
              <a:t>Atunci când o substanţă</a:t>
            </a:r>
            <a:endParaRPr lang="en-GB" sz="1600" b="1">
              <a:solidFill>
                <a:srgbClr val="FFFFFF"/>
              </a:solidFill>
              <a:latin typeface="Verdana" pitchFamily="34" charset="0"/>
              <a:cs typeface="Arial" charset="0"/>
            </a:endParaRPr>
          </a:p>
        </p:txBody>
      </p:sp>
      <p:sp>
        <p:nvSpPr>
          <p:cNvPr id="6" name="Freeform 5"/>
          <p:cNvSpPr/>
          <p:nvPr/>
        </p:nvSpPr>
        <p:spPr>
          <a:xfrm>
            <a:off x="2554288" y="1749425"/>
            <a:ext cx="4465637" cy="117475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114300" lvl="1" indent="-114300" defTabSz="622300">
              <a:buFontTx/>
              <a:buChar char="•"/>
            </a:pPr>
            <a:r>
              <a:rPr lang="ro-RO" sz="1400">
                <a:solidFill>
                  <a:srgbClr val="000000"/>
                </a:solidFill>
                <a:latin typeface="Verdana" pitchFamily="34" charset="0"/>
                <a:cs typeface="Arial" charset="0"/>
              </a:rPr>
              <a:t>scenariile de expunere sunt incluse ca anexe la FDS</a:t>
            </a:r>
          </a:p>
          <a:p>
            <a:pPr marL="114300" lvl="1" indent="-114300" defTabSz="622300">
              <a:buFontTx/>
              <a:buChar char="•"/>
            </a:pPr>
            <a:r>
              <a:rPr lang="ro-RO" sz="1400">
                <a:solidFill>
                  <a:srgbClr val="000000"/>
                </a:solidFill>
                <a:latin typeface="Verdana" pitchFamily="34" charset="0"/>
                <a:cs typeface="Arial" charset="0"/>
              </a:rPr>
              <a:t>pentru amestecuri, furnizorul poate comunica informaţiile din scenariile de expunere ale substanţelor care intră în componenţa amestecului în mai multe moduri</a:t>
            </a:r>
            <a:endParaRPr lang="en-GB" sz="1400">
              <a:solidFill>
                <a:srgbClr val="000000"/>
              </a:solidFill>
              <a:latin typeface="Verdana" pitchFamily="34" charset="0"/>
              <a:cs typeface="Arial" charset="0"/>
            </a:endParaRPr>
          </a:p>
        </p:txBody>
      </p:sp>
      <p:sp>
        <p:nvSpPr>
          <p:cNvPr id="8" name="Bent-Up Arrow 7"/>
          <p:cNvSpPr/>
          <p:nvPr/>
        </p:nvSpPr>
        <p:spPr>
          <a:xfrm rot="5400000">
            <a:off x="2663825" y="4275138"/>
            <a:ext cx="1050925" cy="1196975"/>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386013" y="3109913"/>
            <a:ext cx="1768475" cy="1239837"/>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pPr>
            <a:r>
              <a:rPr lang="ro-RO" sz="1600" b="1">
                <a:solidFill>
                  <a:srgbClr val="FFFFFF"/>
                </a:solidFill>
                <a:latin typeface="Verdana" pitchFamily="34" charset="0"/>
                <a:cs typeface="Arial" charset="0"/>
              </a:rPr>
              <a:t>este înregistrată pentru &gt; 10</a:t>
            </a:r>
            <a:r>
              <a:rPr lang="en-US" sz="1600" b="1">
                <a:solidFill>
                  <a:srgbClr val="FFFFFF"/>
                </a:solidFill>
                <a:latin typeface="Verdana" pitchFamily="34" charset="0"/>
                <a:cs typeface="Arial" charset="0"/>
              </a:rPr>
              <a:t> </a:t>
            </a:r>
            <a:r>
              <a:rPr lang="ro-RO" sz="1600" b="1">
                <a:solidFill>
                  <a:srgbClr val="FFFFFF"/>
                </a:solidFill>
                <a:latin typeface="Verdana" pitchFamily="34" charset="0"/>
                <a:cs typeface="Arial" charset="0"/>
              </a:rPr>
              <a:t>t/an</a:t>
            </a:r>
            <a:endParaRPr lang="en-GB" sz="1600" b="1">
              <a:solidFill>
                <a:srgbClr val="FFFFFF"/>
              </a:solidFill>
              <a:latin typeface="Verdana" pitchFamily="34" charset="0"/>
              <a:cs typeface="Arial" charset="0"/>
            </a:endParaRPr>
          </a:p>
        </p:txBody>
      </p:sp>
      <p:sp>
        <p:nvSpPr>
          <p:cNvPr id="11" name="Freeform 10"/>
          <p:cNvSpPr/>
          <p:nvPr/>
        </p:nvSpPr>
        <p:spPr>
          <a:xfrm>
            <a:off x="4387850" y="3146425"/>
            <a:ext cx="4216400" cy="1000125"/>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114300" lvl="1" indent="-114300" defTabSz="622300">
              <a:lnSpc>
                <a:spcPct val="90000"/>
              </a:lnSpc>
              <a:spcAft>
                <a:spcPct val="15000"/>
              </a:spcAft>
              <a:buSzPct val="70000"/>
              <a:buFontTx/>
              <a:buChar char="•"/>
            </a:pPr>
            <a:r>
              <a:rPr lang="ro-RO" sz="1400">
                <a:solidFill>
                  <a:srgbClr val="000000"/>
                </a:solidFill>
                <a:latin typeface="Verdana" pitchFamily="34" charset="0"/>
                <a:cs typeface="Arial" charset="0"/>
              </a:rPr>
              <a:t>Substanţ</a:t>
            </a:r>
            <a:r>
              <a:rPr lang="en-US" sz="1400">
                <a:solidFill>
                  <a:srgbClr val="000000"/>
                </a:solidFill>
                <a:latin typeface="Verdana" pitchFamily="34" charset="0"/>
                <a:cs typeface="Arial" charset="0"/>
              </a:rPr>
              <a:t>a</a:t>
            </a:r>
            <a:r>
              <a:rPr lang="ro-RO" sz="1400">
                <a:solidFill>
                  <a:srgbClr val="000000"/>
                </a:solidFill>
                <a:latin typeface="Verdana" pitchFamily="34" charset="0"/>
                <a:cs typeface="Arial" charset="0"/>
              </a:rPr>
              <a:t> este înregistrată şi este necesară o evaluare a securităţii chimice la înregistrare deoarece cantitatea produsă sau importată de solicitantul înregistrării, depăşeşte 10 tone pe an</a:t>
            </a:r>
            <a:endParaRPr lang="en-GB" sz="1400">
              <a:solidFill>
                <a:srgbClr val="000000"/>
              </a:solidFill>
              <a:latin typeface="Verdana" pitchFamily="34" charset="0"/>
              <a:cs typeface="Arial" charset="0"/>
            </a:endParaRPr>
          </a:p>
        </p:txBody>
      </p:sp>
      <p:sp>
        <p:nvSpPr>
          <p:cNvPr id="12" name="Freeform 11"/>
          <p:cNvSpPr/>
          <p:nvPr/>
        </p:nvSpPr>
        <p:spPr>
          <a:xfrm>
            <a:off x="4211638" y="4670425"/>
            <a:ext cx="1770062" cy="123825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442" tIns="121442" rIns="121442" bIns="121442" anchor="ctr"/>
          <a:lstStyle/>
          <a:p>
            <a:pPr algn="ctr" defTabSz="711200">
              <a:lnSpc>
                <a:spcPct val="90000"/>
              </a:lnSpc>
              <a:spcAft>
                <a:spcPct val="35000"/>
              </a:spcAft>
            </a:pPr>
            <a:r>
              <a:rPr lang="ro-RO" sz="1200" b="1">
                <a:solidFill>
                  <a:srgbClr val="FFFFFF"/>
                </a:solidFill>
                <a:latin typeface="Verdana" pitchFamily="34" charset="0"/>
                <a:cs typeface="Arial" charset="0"/>
              </a:rPr>
              <a:t>Ş</a:t>
            </a:r>
            <a:r>
              <a:rPr lang="ro-RO" sz="1600" b="1">
                <a:solidFill>
                  <a:srgbClr val="FFFFFF"/>
                </a:solidFill>
                <a:latin typeface="Verdana" pitchFamily="34" charset="0"/>
                <a:cs typeface="Arial" charset="0"/>
              </a:rPr>
              <a:t>i este periculoasă</a:t>
            </a:r>
            <a:endParaRPr lang="en-GB" sz="1600" b="1">
              <a:solidFill>
                <a:srgbClr val="FFFFFF"/>
              </a:solidFill>
              <a:latin typeface="Verdana" pitchFamily="34" charset="0"/>
              <a:cs typeface="Arial" charset="0"/>
            </a:endParaRPr>
          </a:p>
        </p:txBody>
      </p:sp>
      <p:sp>
        <p:nvSpPr>
          <p:cNvPr id="13" name="Freeform 12"/>
          <p:cNvSpPr/>
          <p:nvPr/>
        </p:nvSpPr>
        <p:spPr>
          <a:xfrm>
            <a:off x="6084888" y="4510088"/>
            <a:ext cx="2406650" cy="1619250"/>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40" tIns="53340" rIns="53340" bIns="53340" anchor="ctr"/>
          <a:lstStyle/>
          <a:p>
            <a:pPr marL="114300" lvl="1" indent="-114300" defTabSz="622300">
              <a:lnSpc>
                <a:spcPct val="90000"/>
              </a:lnSpc>
              <a:spcAft>
                <a:spcPct val="15000"/>
              </a:spcAft>
              <a:buSzPct val="70000"/>
              <a:buFontTx/>
              <a:buChar char="•"/>
            </a:pPr>
            <a:r>
              <a:rPr lang="ro-RO" sz="1400">
                <a:solidFill>
                  <a:srgbClr val="000000"/>
                </a:solidFill>
                <a:latin typeface="Verdana" pitchFamily="34" charset="0"/>
                <a:cs typeface="Arial" charset="0"/>
              </a:rPr>
              <a:t>Substanţa este clasificată ca periculoasă sau este PBT/vPvB</a:t>
            </a:r>
            <a:endParaRPr lang="en-GB" sz="1400">
              <a:solidFill>
                <a:srgbClr val="000000"/>
              </a:solidFill>
              <a:latin typeface="Verdana" pitchFamily="34" charset="0"/>
              <a:cs typeface="Arial" charset="0"/>
            </a:endParaRPr>
          </a:p>
        </p:txBody>
      </p:sp>
      <p:sp>
        <p:nvSpPr>
          <p:cNvPr id="2" name="Slide Number Placeholder 1"/>
          <p:cNvSpPr>
            <a:spLocks noGrp="1"/>
          </p:cNvSpPr>
          <p:nvPr>
            <p:ph type="sldNum" sz="quarter" idx="12"/>
          </p:nvPr>
        </p:nvSpPr>
        <p:spPr/>
        <p:txBody>
          <a:bodyPr/>
          <a:lstStyle/>
          <a:p>
            <a:pPr>
              <a:defRPr/>
            </a:pPr>
            <a:fld id="{BA33E2FC-1EAB-4F0D-B279-FF3EB259A8E9}" type="slidenum">
              <a:rPr lang="en-GB"/>
              <a:pPr>
                <a:defRPr/>
              </a:pPr>
              <a:t>16</a:t>
            </a:fld>
            <a:endParaRPr lang="en-GB"/>
          </a:p>
        </p:txBody>
      </p:sp>
    </p:spTree>
    <p:extLst>
      <p:ext uri="{BB962C8B-B14F-4D97-AF65-F5344CB8AC3E}">
        <p14:creationId xmlns:p14="http://schemas.microsoft.com/office/powerpoint/2010/main" val="2770694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ro-RO" dirty="0" smtClean="0"/>
              <a:t>Formularea </a:t>
            </a:r>
            <a:r>
              <a:rPr lang="ro-RO" dirty="0"/>
              <a:t>de amestecuri pentru utilizatori finali</a:t>
            </a:r>
            <a:br>
              <a:rPr lang="ro-RO" dirty="0"/>
            </a:b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17</a:t>
            </a:fld>
            <a:endParaRPr lang="en-GB"/>
          </a:p>
        </p:txBody>
      </p:sp>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061"/>
          <a:stretch/>
        </p:blipFill>
        <p:spPr bwMode="auto">
          <a:xfrm>
            <a:off x="3585262" y="2924944"/>
            <a:ext cx="1418786" cy="160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809582" y="2276872"/>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35896" y="1340768"/>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508104" y="2276872"/>
            <a:ext cx="1224136" cy="1224136"/>
          </a:xfrm>
          <a:prstGeom prst="ellipse">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s://activity.echa.europa.eu/sites/act-1/process-1-9/docs/2.1%20DU%20support%20package/2.1.14%20Video%20Tutorials/DUtutorials%20Images/DU_tutorials_symbols/Who_is_DU/End_users_industry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20416" y="5166294"/>
            <a:ext cx="2196000" cy="10306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activity.echa.europa.eu/sites/act-1/process-1-9/docs/2.1%20DU%20support%20package/2.1.14%20Video%20Tutorials/DUtutorials%20Images/DU_tutorials_symbols/Who_is_DU/End_users_professiona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55576" y="5188008"/>
            <a:ext cx="164319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CSA Programme\2.1 DU support package\2.1.14 Video Tutorials\DUtutorials Images\DU_tutorials_symbols\Who_is_DU\mixt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994" y="5141599"/>
            <a:ext cx="928029" cy="108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09781" y="1731972"/>
            <a:ext cx="1276365" cy="461665"/>
          </a:xfrm>
          <a:prstGeom prst="rect">
            <a:avLst/>
          </a:prstGeom>
          <a:noFill/>
        </p:spPr>
        <p:txBody>
          <a:bodyPr wrap="square" rtlCol="0">
            <a:spAutoFit/>
          </a:bodyPr>
          <a:lstStyle/>
          <a:p>
            <a:pPr algn="ctr"/>
            <a:r>
              <a:rPr lang="ro-RO" sz="1200" b="1" dirty="0">
                <a:solidFill>
                  <a:srgbClr val="FFCC00"/>
                </a:solidFill>
                <a:latin typeface="Verdana" panose="020B0604030504040204" pitchFamily="34" charset="0"/>
                <a:ea typeface="Verdana" panose="020B0604030504040204" pitchFamily="34" charset="0"/>
                <a:cs typeface="Verdana" panose="020B0604030504040204" pitchFamily="34" charset="0"/>
              </a:rPr>
              <a:t>Furnizorul </a:t>
            </a:r>
            <a:r>
              <a:rPr lang="en-GB"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2</a:t>
            </a:r>
          </a:p>
          <a:p>
            <a:pPr algn="ctr"/>
            <a:r>
              <a:rPr lang="ro-RO" sz="1200" b="1" dirty="0">
                <a:solidFill>
                  <a:schemeClr val="bg1"/>
                </a:solidFill>
                <a:latin typeface="Verdana" panose="020B0604030504040204" pitchFamily="34" charset="0"/>
                <a:ea typeface="Verdana" panose="020B0604030504040204" pitchFamily="34" charset="0"/>
                <a:cs typeface="Verdana" panose="020B0604030504040204" pitchFamily="34" charset="0"/>
              </a:rPr>
              <a:t>Substanţa </a:t>
            </a: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517832" y="2525995"/>
            <a:ext cx="1276365" cy="646331"/>
          </a:xfrm>
          <a:prstGeom prst="rect">
            <a:avLst/>
          </a:prstGeom>
          <a:noFill/>
        </p:spPr>
        <p:txBody>
          <a:bodyPr wrap="square" rtlCol="0">
            <a:spAutoFit/>
          </a:bodyPr>
          <a:lstStyle/>
          <a:p>
            <a:pPr algn="ctr"/>
            <a:r>
              <a:rPr lang="ro-RO" sz="1200" b="1" dirty="0">
                <a:solidFill>
                  <a:srgbClr val="FFCC00"/>
                </a:solidFill>
                <a:latin typeface="Verdana" panose="020B0604030504040204" pitchFamily="34" charset="0"/>
                <a:ea typeface="Verdana" panose="020B0604030504040204" pitchFamily="34" charset="0"/>
                <a:cs typeface="Verdana" panose="020B0604030504040204" pitchFamily="34" charset="0"/>
              </a:rPr>
              <a:t>Furnizorul </a:t>
            </a:r>
            <a:r>
              <a:rPr lang="en-GB"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3</a:t>
            </a:r>
          </a:p>
          <a:p>
            <a:pPr algn="ctr"/>
            <a:r>
              <a:rPr lang="ro-RO" sz="1200" b="1" dirty="0">
                <a:solidFill>
                  <a:schemeClr val="bg1"/>
                </a:solidFill>
                <a:latin typeface="Verdana" panose="020B0604030504040204" pitchFamily="34" charset="0"/>
                <a:ea typeface="Verdana" panose="020B0604030504040204" pitchFamily="34" charset="0"/>
                <a:cs typeface="Verdana" panose="020B0604030504040204" pitchFamily="34" charset="0"/>
              </a:rPr>
              <a:t>Substanţa </a:t>
            </a: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 </a:t>
            </a:r>
            <a:r>
              <a:rPr lang="en-GB" sz="1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Amestecul</a:t>
            </a: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1783467" y="2658107"/>
            <a:ext cx="1276365" cy="646331"/>
          </a:xfrm>
          <a:prstGeom prst="rect">
            <a:avLst/>
          </a:prstGeom>
          <a:noFill/>
        </p:spPr>
        <p:txBody>
          <a:bodyPr wrap="square" rtlCol="0">
            <a:spAutoFit/>
          </a:bodyPr>
          <a:lstStyle/>
          <a:p>
            <a:r>
              <a:rPr lang="ro-RO" sz="1200" b="1" dirty="0" smtClean="0">
                <a:solidFill>
                  <a:srgbClr val="FFCC00"/>
                </a:solidFill>
                <a:latin typeface="Verdana" panose="020B0604030504040204" pitchFamily="34" charset="0"/>
                <a:ea typeface="Verdana" panose="020B0604030504040204" pitchFamily="34" charset="0"/>
                <a:cs typeface="Verdana" panose="020B0604030504040204" pitchFamily="34" charset="0"/>
              </a:rPr>
              <a:t>Furnizorul </a:t>
            </a:r>
            <a:r>
              <a:rPr lang="ro-RO" sz="1200" b="1" dirty="0">
                <a:solidFill>
                  <a:srgbClr val="FFCC00"/>
                </a:solidFill>
                <a:latin typeface="Verdana" panose="020B0604030504040204" pitchFamily="34" charset="0"/>
                <a:ea typeface="Verdana" panose="020B0604030504040204" pitchFamily="34" charset="0"/>
                <a:cs typeface="Verdana" panose="020B0604030504040204" pitchFamily="34" charset="0"/>
              </a:rPr>
              <a:t>1</a:t>
            </a:r>
          </a:p>
          <a:p>
            <a:r>
              <a:rPr lang="ro-RO" sz="1200" b="1" dirty="0">
                <a:solidFill>
                  <a:schemeClr val="bg1"/>
                </a:solidFill>
                <a:latin typeface="Verdana" panose="020B0604030504040204" pitchFamily="34" charset="0"/>
                <a:ea typeface="Verdana" panose="020B0604030504040204" pitchFamily="34" charset="0"/>
                <a:cs typeface="Verdana" panose="020B0604030504040204" pitchFamily="34" charset="0"/>
              </a:rPr>
              <a:t>Substanţa A</a:t>
            </a:r>
          </a:p>
          <a:p>
            <a:pPr algn="ct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3106564" y="6231866"/>
            <a:ext cx="2664295" cy="276999"/>
          </a:xfrm>
          <a:prstGeom prst="rect">
            <a:avLst/>
          </a:prstGeom>
          <a:noFill/>
        </p:spPr>
        <p:txBody>
          <a:bodyPr wrap="square" rtlCol="0">
            <a:spAutoFit/>
          </a:bodyPr>
          <a:lstStyle/>
          <a:p>
            <a:pPr algn="ctr"/>
            <a:r>
              <a:rPr lang="en-GB" sz="1200" b="1" dirty="0" err="1" smtClean="0">
                <a:solidFill>
                  <a:srgbClr val="008BC8"/>
                </a:solidFill>
                <a:latin typeface="Verdana" panose="020B0604030504040204" pitchFamily="34" charset="0"/>
                <a:ea typeface="Verdana" panose="020B0604030504040204" pitchFamily="34" charset="0"/>
                <a:cs typeface="Verdana" panose="020B0604030504040204" pitchFamily="34" charset="0"/>
              </a:rPr>
              <a:t>Amestec</a:t>
            </a: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 D (=A+B+C)</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p:nvPr/>
        </p:nvCxnSpPr>
        <p:spPr>
          <a:xfrm>
            <a:off x="4283009" y="2586099"/>
            <a:ext cx="0" cy="266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59832" y="3119772"/>
            <a:ext cx="360040" cy="165212"/>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48064" y="3119772"/>
            <a:ext cx="360040" cy="165212"/>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04048" y="5949280"/>
            <a:ext cx="936104"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27784" y="5949280"/>
            <a:ext cx="936104"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13538" y="4203085"/>
            <a:ext cx="2016224" cy="584775"/>
          </a:xfrm>
          <a:prstGeom prst="rect">
            <a:avLst/>
          </a:prstGeom>
          <a:noFill/>
        </p:spPr>
        <p:txBody>
          <a:bodyPr wrap="square" rtlCol="0">
            <a:spAutoFit/>
          </a:bodyPr>
          <a:lstStyle/>
          <a:p>
            <a:pPr algn="ctr"/>
            <a:r>
              <a:rPr lang="ro-RO" sz="1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Ce </a:t>
            </a:r>
            <a:r>
              <a:rPr lang="ro-RO" sz="1600" b="1" dirty="0">
                <a:solidFill>
                  <a:srgbClr val="0046AD"/>
                </a:solidFill>
                <a:latin typeface="Verdana" panose="020B0604030504040204" pitchFamily="34" charset="0"/>
                <a:ea typeface="Verdana" panose="020B0604030504040204" pitchFamily="34" charset="0"/>
                <a:cs typeface="Verdana" panose="020B0604030504040204" pitchFamily="34" charset="0"/>
              </a:rPr>
              <a:t>şi cum se comunică?</a:t>
            </a:r>
          </a:p>
        </p:txBody>
      </p:sp>
      <p:sp>
        <p:nvSpPr>
          <p:cNvPr id="12" name="Cloud Callout 11"/>
          <p:cNvSpPr/>
          <p:nvPr/>
        </p:nvSpPr>
        <p:spPr>
          <a:xfrm rot="977874" flipH="1" flipV="1">
            <a:off x="1460320" y="3739787"/>
            <a:ext cx="2057295" cy="1378388"/>
          </a:xfrm>
          <a:prstGeom prst="cloudCallout">
            <a:avLst>
              <a:gd name="adj1" fmla="val -39256"/>
              <a:gd name="adj2" fmla="val 57100"/>
            </a:avLst>
          </a:prstGeom>
          <a:noFill/>
          <a:ln>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599704" y="4418528"/>
            <a:ext cx="1286442" cy="369332"/>
          </a:xfrm>
          <a:prstGeom prst="rect">
            <a:avLst/>
          </a:prstGeom>
        </p:spPr>
        <p:txBody>
          <a:bodyPr wrap="none">
            <a:spAutoFit/>
          </a:bodyPr>
          <a:lstStyle/>
          <a:p>
            <a:r>
              <a:rPr lang="ro-RO" dirty="0">
                <a:solidFill>
                  <a:srgbClr val="008BC8"/>
                </a:solidFill>
              </a:rPr>
              <a:t>Formulatori</a:t>
            </a:r>
          </a:p>
        </p:txBody>
      </p:sp>
      <p:sp>
        <p:nvSpPr>
          <p:cNvPr id="27" name="Rectangle 26"/>
          <p:cNvSpPr/>
          <p:nvPr/>
        </p:nvSpPr>
        <p:spPr>
          <a:xfrm>
            <a:off x="503547" y="6268008"/>
            <a:ext cx="2124237" cy="307777"/>
          </a:xfrm>
          <a:prstGeom prst="rect">
            <a:avLst/>
          </a:prstGeom>
        </p:spPr>
        <p:txBody>
          <a:bodyPr wrap="square">
            <a:spAutoFit/>
          </a:bodyPr>
          <a:lstStyle/>
          <a:p>
            <a:pPr algn="r"/>
            <a:r>
              <a:rPr lang="ro-RO" sz="1400" dirty="0"/>
              <a:t>Utilizatori </a:t>
            </a:r>
            <a:r>
              <a:rPr lang="ro-RO" sz="1400" dirty="0" smtClean="0"/>
              <a:t>finali</a:t>
            </a:r>
            <a:r>
              <a:rPr lang="en-US" sz="1400" dirty="0" smtClean="0"/>
              <a:t> </a:t>
            </a:r>
            <a:r>
              <a:rPr lang="ro-RO" sz="1400" dirty="0" smtClean="0"/>
              <a:t>industriali</a:t>
            </a:r>
            <a:endParaRPr lang="ro-RO" sz="1400" dirty="0"/>
          </a:p>
        </p:txBody>
      </p:sp>
      <p:sp>
        <p:nvSpPr>
          <p:cNvPr id="28" name="Rectangle 27"/>
          <p:cNvSpPr/>
          <p:nvPr/>
        </p:nvSpPr>
        <p:spPr>
          <a:xfrm>
            <a:off x="6588224" y="6231866"/>
            <a:ext cx="2197140" cy="307777"/>
          </a:xfrm>
          <a:prstGeom prst="rect">
            <a:avLst/>
          </a:prstGeom>
        </p:spPr>
        <p:txBody>
          <a:bodyPr wrap="none">
            <a:spAutoFit/>
          </a:bodyPr>
          <a:lstStyle/>
          <a:p>
            <a:r>
              <a:rPr lang="ro-RO" sz="1400" dirty="0"/>
              <a:t>Utilizatori </a:t>
            </a:r>
            <a:r>
              <a:rPr lang="ro-RO" sz="1400" dirty="0" smtClean="0"/>
              <a:t>finali</a:t>
            </a:r>
            <a:r>
              <a:rPr lang="en-US" sz="1400" dirty="0" smtClean="0"/>
              <a:t> </a:t>
            </a:r>
            <a:r>
              <a:rPr lang="ro-RO" sz="1400" dirty="0" smtClean="0"/>
              <a:t>profesionali</a:t>
            </a:r>
            <a:endParaRPr lang="ro-RO" sz="1400" dirty="0"/>
          </a:p>
        </p:txBody>
      </p:sp>
    </p:spTree>
    <p:extLst>
      <p:ext uri="{BB962C8B-B14F-4D97-AF65-F5344CB8AC3E}">
        <p14:creationId xmlns:p14="http://schemas.microsoft.com/office/powerpoint/2010/main" val="90634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1950" y="1600200"/>
            <a:ext cx="3140010" cy="4525963"/>
          </a:xfrm>
        </p:spPr>
      </p:pic>
      <p:sp>
        <p:nvSpPr>
          <p:cNvPr id="4" name="Content Placeholder 3"/>
          <p:cNvSpPr>
            <a:spLocks noGrp="1"/>
          </p:cNvSpPr>
          <p:nvPr>
            <p:ph sz="half" idx="2"/>
          </p:nvPr>
        </p:nvSpPr>
        <p:spPr>
          <a:xfrm>
            <a:off x="5144723" y="956906"/>
            <a:ext cx="4038600" cy="4525963"/>
          </a:xfrm>
        </p:spPr>
        <p:txBody>
          <a:bodyPr>
            <a:normAutofit fontScale="92500" lnSpcReduction="20000"/>
          </a:bodyPr>
          <a:lstStyle/>
          <a:p>
            <a:pPr marL="457200" lvl="0" indent="-457200">
              <a:buFont typeface="+mj-lt"/>
              <a:buAutoNum type="arabicPeriod"/>
            </a:pPr>
            <a:r>
              <a:rPr lang="ro-RO" sz="2000" dirty="0" smtClean="0">
                <a:solidFill>
                  <a:prstClr val="black"/>
                </a:solidFill>
                <a:latin typeface="Verdana" pitchFamily="34" charset="0"/>
                <a:ea typeface="ＭＳ Ｐゴシック" charset="-128"/>
              </a:rPr>
              <a:t>Condițiile</a:t>
            </a:r>
            <a:r>
              <a:rPr lang="en-US" sz="2000" dirty="0" smtClean="0">
                <a:solidFill>
                  <a:prstClr val="black"/>
                </a:solidFill>
                <a:latin typeface="Verdana" pitchFamily="34" charset="0"/>
                <a:ea typeface="ＭＳ Ｐゴシック" charset="-128"/>
              </a:rPr>
              <a:t> </a:t>
            </a:r>
            <a:r>
              <a:rPr lang="ro-RO" sz="2000" dirty="0" smtClean="0">
                <a:solidFill>
                  <a:prstClr val="black"/>
                </a:solidFill>
                <a:latin typeface="Verdana" pitchFamily="34" charset="0"/>
                <a:ea typeface="ＭＳ Ｐゴシック" charset="-128"/>
              </a:rPr>
              <a:t>existente </a:t>
            </a:r>
            <a:r>
              <a:rPr lang="ro-RO" sz="2000" dirty="0">
                <a:solidFill>
                  <a:prstClr val="black"/>
                </a:solidFill>
                <a:latin typeface="Verdana" pitchFamily="34" charset="0"/>
                <a:ea typeface="ＭＳ Ｐゴシック" charset="-128"/>
              </a:rPr>
              <a:t>de utilizare </a:t>
            </a:r>
            <a:r>
              <a:rPr lang="ro-RO" sz="2000" dirty="0" smtClean="0">
                <a:solidFill>
                  <a:prstClr val="black"/>
                </a:solidFill>
                <a:latin typeface="Verdana" pitchFamily="34" charset="0"/>
                <a:ea typeface="ＭＳ Ｐゴシック" charset="-128"/>
              </a:rPr>
              <a:t>în </a:t>
            </a:r>
            <a:r>
              <a:rPr lang="ro-RO" sz="2000" dirty="0">
                <a:solidFill>
                  <a:prstClr val="black"/>
                </a:solidFill>
                <a:latin typeface="Verdana" pitchFamily="34" charset="0"/>
                <a:ea typeface="ＭＳ Ｐゴシック" charset="-128"/>
              </a:rPr>
              <a:t>condiții de siguranță sunt identificate în cadrul </a:t>
            </a:r>
            <a:r>
              <a:rPr lang="ro-RO" sz="2000" dirty="0" smtClean="0">
                <a:solidFill>
                  <a:prstClr val="black"/>
                </a:solidFill>
                <a:latin typeface="Verdana" pitchFamily="34" charset="0"/>
                <a:ea typeface="ＭＳ Ｐゴシック" charset="-128"/>
              </a:rPr>
              <a:t>sectoarelor</a:t>
            </a:r>
            <a:endParaRPr lang="en-US" sz="2000" dirty="0" smtClean="0">
              <a:solidFill>
                <a:prstClr val="black"/>
              </a:solidFill>
              <a:latin typeface="Verdana" pitchFamily="34" charset="0"/>
              <a:ea typeface="ＭＳ Ｐゴシック" charset="-128"/>
            </a:endParaRPr>
          </a:p>
          <a:p>
            <a:pPr marL="457200" lvl="0" indent="-457200">
              <a:buFont typeface="+mj-lt"/>
              <a:buAutoNum type="arabicPeriod"/>
            </a:pPr>
            <a:endParaRPr lang="ro-RO" sz="2000" dirty="0">
              <a:solidFill>
                <a:prstClr val="black"/>
              </a:solidFill>
              <a:latin typeface="Verdana" pitchFamily="34" charset="0"/>
              <a:ea typeface="ＭＳ Ｐゴシック" charset="-128"/>
            </a:endParaRPr>
          </a:p>
          <a:p>
            <a:pPr marL="457200" indent="-457200">
              <a:buFont typeface="+mj-lt"/>
              <a:buAutoNum type="arabicPeriod"/>
            </a:pPr>
            <a:r>
              <a:rPr lang="ro-RO" sz="2000" dirty="0" smtClean="0">
                <a:solidFill>
                  <a:prstClr val="black"/>
                </a:solidFill>
                <a:latin typeface="Verdana" pitchFamily="34" charset="0"/>
                <a:ea typeface="ＭＳ Ｐゴシック" charset="-128"/>
              </a:rPr>
              <a:t>Furnizare</a:t>
            </a:r>
            <a:r>
              <a:rPr lang="en-US" sz="2000" dirty="0" smtClean="0">
                <a:solidFill>
                  <a:prstClr val="black"/>
                </a:solidFill>
                <a:latin typeface="Verdana" pitchFamily="34" charset="0"/>
                <a:ea typeface="ＭＳ Ｐゴシック" charset="-128"/>
              </a:rPr>
              <a:t>a de</a:t>
            </a:r>
            <a:r>
              <a:rPr lang="ro-RO" sz="2000" dirty="0" smtClean="0">
                <a:solidFill>
                  <a:prstClr val="black"/>
                </a:solidFill>
                <a:latin typeface="Verdana" pitchFamily="34" charset="0"/>
                <a:ea typeface="ＭＳ Ｐゴシック" charset="-128"/>
              </a:rPr>
              <a:t> </a:t>
            </a:r>
            <a:r>
              <a:rPr lang="ro-RO" sz="2000" dirty="0">
                <a:solidFill>
                  <a:prstClr val="black"/>
                </a:solidFill>
                <a:latin typeface="Verdana" pitchFamily="34" charset="0"/>
                <a:ea typeface="ＭＳ Ｐゴシック" charset="-128"/>
              </a:rPr>
              <a:t>informații despre utilizarea în siguranță a amestecurilor (</a:t>
            </a:r>
            <a:r>
              <a:rPr lang="ro-RO" sz="2000" b="1" dirty="0">
                <a:solidFill>
                  <a:prstClr val="black"/>
                </a:solidFill>
                <a:latin typeface="Verdana" pitchFamily="34" charset="0"/>
                <a:ea typeface="ＭＳ Ｐゴシック" charset="-128"/>
              </a:rPr>
              <a:t>SUMI</a:t>
            </a:r>
            <a:r>
              <a:rPr lang="ro-RO" sz="2000" dirty="0">
                <a:solidFill>
                  <a:prstClr val="black"/>
                </a:solidFill>
                <a:latin typeface="Verdana" pitchFamily="34" charset="0"/>
                <a:ea typeface="ＭＳ Ｐゴシック" charset="-128"/>
              </a:rPr>
              <a:t>)</a:t>
            </a:r>
            <a:br>
              <a:rPr lang="ro-RO" sz="2000" dirty="0">
                <a:solidFill>
                  <a:prstClr val="black"/>
                </a:solidFill>
                <a:latin typeface="Verdana" pitchFamily="34" charset="0"/>
                <a:ea typeface="ＭＳ Ｐゴシック" charset="-128"/>
              </a:rPr>
            </a:br>
            <a:r>
              <a:rPr lang="en-US" sz="1800" dirty="0" smtClean="0">
                <a:solidFill>
                  <a:prstClr val="black"/>
                </a:solidFill>
                <a:latin typeface="Verdana" pitchFamily="34" charset="0"/>
                <a:ea typeface="ＭＳ Ｐゴシック" charset="-128"/>
              </a:rPr>
              <a:t>1</a:t>
            </a:r>
            <a:r>
              <a:rPr lang="en-US" sz="1800" dirty="0">
                <a:solidFill>
                  <a:prstClr val="black"/>
                </a:solidFill>
                <a:latin typeface="Verdana" pitchFamily="34" charset="0"/>
                <a:ea typeface="ＭＳ Ｐゴシック" charset="-128"/>
              </a:rPr>
              <a:t>. Format </a:t>
            </a:r>
            <a:r>
              <a:rPr lang="ro-RO" sz="1800" dirty="0" smtClean="0">
                <a:solidFill>
                  <a:prstClr val="black"/>
                </a:solidFill>
                <a:latin typeface="Verdana" pitchFamily="34" charset="0"/>
                <a:ea typeface="ＭＳ Ｐゴシック" charset="-128"/>
              </a:rPr>
              <a:t>armonizat</a:t>
            </a:r>
            <a:endParaRPr lang="en-US" sz="1800" dirty="0" smtClean="0">
              <a:solidFill>
                <a:prstClr val="black"/>
              </a:solidFill>
              <a:latin typeface="Verdana" pitchFamily="34" charset="0"/>
              <a:ea typeface="ＭＳ Ｐゴシック" charset="-128"/>
            </a:endParaRPr>
          </a:p>
          <a:p>
            <a:pPr marL="749300" lvl="1" indent="-292100" fontAlgn="base">
              <a:spcBef>
                <a:spcPct val="25000"/>
              </a:spcBef>
              <a:spcAft>
                <a:spcPct val="0"/>
              </a:spcAft>
              <a:buNone/>
              <a:tabLst>
                <a:tab pos="576263" algn="l"/>
              </a:tabLst>
              <a:defRPr/>
            </a:pPr>
            <a:r>
              <a:rPr lang="en-US" sz="1800" dirty="0" smtClean="0">
                <a:solidFill>
                  <a:prstClr val="black"/>
                </a:solidFill>
                <a:latin typeface="Verdana" pitchFamily="34" charset="0"/>
                <a:ea typeface="ＭＳ Ｐゴシック" charset="-128"/>
              </a:rPr>
              <a:t>2. </a:t>
            </a:r>
            <a:r>
              <a:rPr lang="ro-RO" sz="1800" dirty="0" smtClean="0">
                <a:solidFill>
                  <a:prstClr val="black"/>
                </a:solidFill>
                <a:latin typeface="Verdana" pitchFamily="34" charset="0"/>
                <a:ea typeface="ＭＳ Ｐゴシック" charset="-128"/>
              </a:rPr>
              <a:t>Folosește un limbaj clar, pictograme, terminologia sector</a:t>
            </a:r>
            <a:r>
              <a:rPr lang="en-US" sz="1800" dirty="0" err="1" smtClean="0">
                <a:solidFill>
                  <a:prstClr val="black"/>
                </a:solidFill>
                <a:latin typeface="Verdana" pitchFamily="34" charset="0"/>
                <a:ea typeface="ＭＳ Ｐゴシック" charset="-128"/>
              </a:rPr>
              <a:t>ului</a:t>
            </a:r>
            <a:endParaRPr lang="ro-RO" sz="1800" dirty="0" smtClean="0">
              <a:solidFill>
                <a:prstClr val="black"/>
              </a:solidFill>
              <a:latin typeface="Verdana" pitchFamily="34" charset="0"/>
              <a:ea typeface="ＭＳ Ｐゴシック" charset="-128"/>
            </a:endParaRPr>
          </a:p>
          <a:p>
            <a:pPr marL="457200" lvl="1" indent="0" fontAlgn="base">
              <a:spcBef>
                <a:spcPct val="25000"/>
              </a:spcBef>
              <a:spcAft>
                <a:spcPct val="0"/>
              </a:spcAft>
              <a:buNone/>
              <a:tabLst>
                <a:tab pos="388938" algn="l"/>
                <a:tab pos="576263" algn="l"/>
              </a:tabLst>
              <a:defRPr/>
            </a:pPr>
            <a:endParaRPr lang="en-GB" sz="1800" dirty="0">
              <a:solidFill>
                <a:prstClr val="black"/>
              </a:solidFill>
              <a:latin typeface="Verdana" pitchFamily="34" charset="0"/>
              <a:ea typeface="ＭＳ Ｐゴシック" charset="-128"/>
            </a:endParaRPr>
          </a:p>
          <a:p>
            <a:pPr marL="457200" lvl="0" indent="-457200">
              <a:buFont typeface="+mj-lt"/>
              <a:buAutoNum type="arabicPeriod"/>
            </a:pPr>
            <a:r>
              <a:rPr lang="ro-RO" sz="2100" dirty="0" smtClean="0">
                <a:solidFill>
                  <a:prstClr val="black"/>
                </a:solidFill>
                <a:latin typeface="Verdana" pitchFamily="34" charset="0"/>
                <a:ea typeface="ＭＳ Ｐゴシック" charset="-128"/>
              </a:rPr>
              <a:t>Formulatorul verifică </a:t>
            </a:r>
            <a:r>
              <a:rPr lang="ro-RO" sz="2100" dirty="0">
                <a:solidFill>
                  <a:prstClr val="black"/>
                </a:solidFill>
                <a:latin typeface="Verdana" pitchFamily="34" charset="0"/>
                <a:ea typeface="ＭＳ Ｐゴシック" charset="-128"/>
              </a:rPr>
              <a:t>încrucișat dacă utilizarea este acoperită de furnizorul SE</a:t>
            </a:r>
          </a:p>
          <a:p>
            <a:pPr marL="0" indent="0">
              <a:buNone/>
            </a:pPr>
            <a:endParaRPr lang="en-GB" sz="2100" dirty="0">
              <a:solidFill>
                <a:prstClr val="black"/>
              </a:solidFill>
              <a:latin typeface="Verdana" pitchFamily="34" charset="0"/>
              <a:ea typeface="ＭＳ Ｐゴシック" charset="-128"/>
            </a:endParaRPr>
          </a:p>
        </p:txBody>
      </p:sp>
      <p:sp>
        <p:nvSpPr>
          <p:cNvPr id="5" name="Slide Number Placeholder 4"/>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18</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539552" y="5498068"/>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1</a:t>
            </a:r>
          </a:p>
        </p:txBody>
      </p:sp>
      <p:sp>
        <p:nvSpPr>
          <p:cNvPr id="11" name="Rectangle 10"/>
          <p:cNvSpPr/>
          <p:nvPr/>
        </p:nvSpPr>
        <p:spPr>
          <a:xfrm>
            <a:off x="539552" y="420192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2</a:t>
            </a:r>
          </a:p>
        </p:txBody>
      </p:sp>
      <p:sp>
        <p:nvSpPr>
          <p:cNvPr id="12" name="Rectangle 11"/>
          <p:cNvSpPr/>
          <p:nvPr/>
        </p:nvSpPr>
        <p:spPr>
          <a:xfrm>
            <a:off x="539552" y="184482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3</a:t>
            </a:r>
          </a:p>
        </p:txBody>
      </p:sp>
      <p:sp>
        <p:nvSpPr>
          <p:cNvPr id="9" name="Rectangle 8"/>
          <p:cNvSpPr/>
          <p:nvPr/>
        </p:nvSpPr>
        <p:spPr>
          <a:xfrm>
            <a:off x="1107108" y="1171352"/>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13" name="Rectangle 12"/>
          <p:cNvSpPr/>
          <p:nvPr/>
        </p:nvSpPr>
        <p:spPr>
          <a:xfrm>
            <a:off x="2267744" y="1171352"/>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14" name="Rectangle 13"/>
          <p:cNvSpPr/>
          <p:nvPr/>
        </p:nvSpPr>
        <p:spPr>
          <a:xfrm>
            <a:off x="3335163" y="1171352"/>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15" name="Rectangle 14"/>
          <p:cNvSpPr/>
          <p:nvPr/>
        </p:nvSpPr>
        <p:spPr>
          <a:xfrm rot="16200000">
            <a:off x="1508497" y="3266457"/>
            <a:ext cx="1518493" cy="276999"/>
          </a:xfrm>
          <a:prstGeom prst="rect">
            <a:avLst/>
          </a:prstGeom>
        </p:spPr>
        <p:txBody>
          <a:bodyPr wrap="none">
            <a:spAutoFit/>
          </a:bodyPr>
          <a:lstStyle/>
          <a:p>
            <a:r>
              <a:rPr lang="ro-RO" sz="1200" dirty="0">
                <a:solidFill>
                  <a:srgbClr val="0046AD"/>
                </a:solidFill>
              </a:rPr>
              <a:t>Verificare </a:t>
            </a:r>
            <a:r>
              <a:rPr lang="en-US" sz="1200" dirty="0" smtClean="0">
                <a:solidFill>
                  <a:srgbClr val="0046AD"/>
                </a:solidFill>
              </a:rPr>
              <a:t> </a:t>
            </a:r>
            <a:r>
              <a:rPr lang="ro-RO" sz="1200" dirty="0" smtClean="0">
                <a:solidFill>
                  <a:srgbClr val="0046AD"/>
                </a:solidFill>
              </a:rPr>
              <a:t>încrucişată</a:t>
            </a:r>
            <a:endParaRPr lang="ro-RO" sz="1200" dirty="0">
              <a:solidFill>
                <a:srgbClr val="0046AD"/>
              </a:solidFill>
            </a:endParaRPr>
          </a:p>
        </p:txBody>
      </p:sp>
      <p:sp>
        <p:nvSpPr>
          <p:cNvPr id="16" name="Rectangle 15"/>
          <p:cNvSpPr/>
          <p:nvPr/>
        </p:nvSpPr>
        <p:spPr>
          <a:xfrm>
            <a:off x="3756111" y="5482869"/>
            <a:ext cx="1741918" cy="646331"/>
          </a:xfrm>
          <a:prstGeom prst="rect">
            <a:avLst/>
          </a:prstGeom>
        </p:spPr>
        <p:txBody>
          <a:bodyPr wrap="square">
            <a:spAutoFit/>
          </a:bodyPr>
          <a:lstStyle/>
          <a:p>
            <a:pPr algn="ctr"/>
            <a:r>
              <a:rPr lang="ro-RO" sz="1200" dirty="0">
                <a:solidFill>
                  <a:srgbClr val="0046AD"/>
                </a:solidFill>
              </a:rPr>
              <a:t>Condiţii de </a:t>
            </a:r>
            <a:r>
              <a:rPr lang="ro-RO" sz="1200" dirty="0" smtClean="0">
                <a:solidFill>
                  <a:srgbClr val="0046AD"/>
                </a:solidFill>
              </a:rPr>
              <a:t>operare</a:t>
            </a:r>
            <a:r>
              <a:rPr lang="en-US" sz="1200" dirty="0" smtClean="0">
                <a:solidFill>
                  <a:srgbClr val="0046AD"/>
                </a:solidFill>
              </a:rPr>
              <a:t>  </a:t>
            </a:r>
            <a:r>
              <a:rPr lang="en-US" sz="1200" dirty="0" err="1" smtClean="0">
                <a:solidFill>
                  <a:srgbClr val="0046AD"/>
                </a:solidFill>
              </a:rPr>
              <a:t>si</a:t>
            </a:r>
            <a:endParaRPr lang="ro-RO" sz="1200" dirty="0">
              <a:solidFill>
                <a:srgbClr val="0046AD"/>
              </a:solidFill>
            </a:endParaRPr>
          </a:p>
          <a:p>
            <a:pPr algn="ctr"/>
            <a:r>
              <a:rPr lang="ro-RO" sz="1200" dirty="0">
                <a:solidFill>
                  <a:srgbClr val="0046AD"/>
                </a:solidFill>
              </a:rPr>
              <a:t>Măsuri de administrare a </a:t>
            </a:r>
            <a:r>
              <a:rPr lang="ro-RO" sz="1200" dirty="0" smtClean="0">
                <a:solidFill>
                  <a:srgbClr val="0046AD"/>
                </a:solidFill>
              </a:rPr>
              <a:t>riscului</a:t>
            </a:r>
            <a:r>
              <a:rPr lang="en-US" sz="1200" dirty="0" smtClean="0">
                <a:solidFill>
                  <a:srgbClr val="0046AD"/>
                </a:solidFill>
              </a:rPr>
              <a:t> </a:t>
            </a:r>
            <a:r>
              <a:rPr lang="en-US" sz="1200" dirty="0" err="1" smtClean="0">
                <a:solidFill>
                  <a:srgbClr val="0046AD"/>
                </a:solidFill>
              </a:rPr>
              <a:t>existente</a:t>
            </a:r>
            <a:endParaRPr lang="ro-RO" sz="1200" dirty="0">
              <a:solidFill>
                <a:srgbClr val="0046AD"/>
              </a:solidFill>
            </a:endParaRPr>
          </a:p>
        </p:txBody>
      </p:sp>
      <p:sp>
        <p:nvSpPr>
          <p:cNvPr id="17" name="Rectangle 16"/>
          <p:cNvSpPr/>
          <p:nvPr/>
        </p:nvSpPr>
        <p:spPr>
          <a:xfrm>
            <a:off x="3756111" y="4263479"/>
            <a:ext cx="1463961" cy="830997"/>
          </a:xfrm>
          <a:prstGeom prst="rect">
            <a:avLst/>
          </a:prstGeom>
        </p:spPr>
        <p:txBody>
          <a:bodyPr wrap="square">
            <a:spAutoFit/>
          </a:bodyPr>
          <a:lstStyle/>
          <a:p>
            <a:pPr algn="ctr"/>
            <a:r>
              <a:rPr lang="ro-RO" sz="1200" dirty="0">
                <a:solidFill>
                  <a:srgbClr val="0046AD"/>
                </a:solidFill>
              </a:rPr>
              <a:t>Informaţii despre utilizarea în siguranţă a amestecului</a:t>
            </a:r>
          </a:p>
        </p:txBody>
      </p:sp>
      <p:pic>
        <p:nvPicPr>
          <p:cNvPr id="19" name="Picture 18" descr="W:\CSA Programme\1.1 CSR Roadmap\csr_roadmap_banner_fina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184478"/>
            <a:ext cx="2159711" cy="64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084167" y="6124300"/>
            <a:ext cx="2828297" cy="292388"/>
          </a:xfrm>
          <a:prstGeom prst="rect">
            <a:avLst/>
          </a:prstGeom>
          <a:noFill/>
        </p:spPr>
        <p:txBody>
          <a:bodyPr wrap="square" rtlCol="0">
            <a:spAutoFit/>
          </a:bodyPr>
          <a:lstStyle/>
          <a:p>
            <a:r>
              <a:rPr lang="en-GB" sz="1300" b="1" dirty="0" err="1" smtClean="0">
                <a:solidFill>
                  <a:srgbClr val="0070C0"/>
                </a:solidFill>
                <a:latin typeface="Apex Sans Bold" pitchFamily="50" charset="0"/>
              </a:rPr>
              <a:t>Elaborat</a:t>
            </a:r>
            <a:r>
              <a:rPr lang="en-GB" sz="1300" b="1" dirty="0" smtClean="0">
                <a:solidFill>
                  <a:srgbClr val="0070C0"/>
                </a:solidFill>
                <a:latin typeface="Apex Sans Bold" pitchFamily="50" charset="0"/>
              </a:rPr>
              <a:t> in </a:t>
            </a:r>
            <a:r>
              <a:rPr lang="en-GB" sz="1300" b="1" dirty="0" err="1" smtClean="0">
                <a:solidFill>
                  <a:srgbClr val="0070C0"/>
                </a:solidFill>
                <a:latin typeface="Apex Sans Bold" pitchFamily="50" charset="0"/>
              </a:rPr>
              <a:t>cadrul</a:t>
            </a:r>
            <a:r>
              <a:rPr lang="en-GB" sz="1300" b="1" dirty="0" smtClean="0">
                <a:solidFill>
                  <a:srgbClr val="0070C0"/>
                </a:solidFill>
                <a:latin typeface="Apex Sans Bold" pitchFamily="50" charset="0"/>
              </a:rPr>
              <a:t>  </a:t>
            </a:r>
          </a:p>
        </p:txBody>
      </p:sp>
      <p:sp>
        <p:nvSpPr>
          <p:cNvPr id="20" name="Title 1"/>
          <p:cNvSpPr txBox="1">
            <a:spLocks/>
          </p:cNvSpPr>
          <p:nvPr/>
        </p:nvSpPr>
        <p:spPr>
          <a:xfrm>
            <a:off x="63075" y="0"/>
            <a:ext cx="8892480" cy="71571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o-RO"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Ce şi cum se comunică – abordarea SUMI</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2121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491"/>
            <a:ext cx="8229600" cy="1143000"/>
          </a:xfrm>
        </p:spPr>
        <p:txBody>
          <a:bodyPr>
            <a:normAutofit fontScale="90000"/>
          </a:bodyPr>
          <a:lstStyle/>
          <a:p>
            <a:pPr lvl="0"/>
            <a:r>
              <a:rPr lang="ro-RO"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Identificarea </a:t>
            </a:r>
            <a:r>
              <a:rPr lang="ro-RO" sz="3000" b="1" dirty="0">
                <a:solidFill>
                  <a:srgbClr val="0046AD"/>
                </a:solidFill>
                <a:latin typeface="Verdana" panose="020B0604030504040204" pitchFamily="34" charset="0"/>
                <a:ea typeface="Verdana" panose="020B0604030504040204" pitchFamily="34" charset="0"/>
                <a:cs typeface="Verdana" panose="020B0604030504040204" pitchFamily="34" charset="0"/>
              </a:rPr>
              <a:t>a ceea ce sa comunice, atunci când un SUMI nu este disponibil</a:t>
            </a:r>
          </a:p>
        </p:txBody>
      </p:sp>
      <p:sp>
        <p:nvSpPr>
          <p:cNvPr id="4" name="Content Placeholder 3"/>
          <p:cNvSpPr>
            <a:spLocks noGrp="1"/>
          </p:cNvSpPr>
          <p:nvPr>
            <p:ph sz="half" idx="2"/>
          </p:nvPr>
        </p:nvSpPr>
        <p:spPr>
          <a:xfrm>
            <a:off x="5468067" y="1320462"/>
            <a:ext cx="3873082" cy="4525963"/>
          </a:xfrm>
        </p:spPr>
        <p:txBody>
          <a:bodyPr>
            <a:normAutofit fontScale="92500"/>
          </a:bodyPr>
          <a:lstStyle/>
          <a:p>
            <a:pPr marL="0" lvl="0" indent="0" fontAlgn="base">
              <a:spcBef>
                <a:spcPct val="25000"/>
              </a:spcBef>
              <a:spcAft>
                <a:spcPct val="0"/>
              </a:spcAft>
              <a:buNone/>
              <a:tabLst>
                <a:tab pos="388938" algn="l"/>
                <a:tab pos="576263" algn="l"/>
              </a:tabLst>
              <a:defRPr/>
            </a:pPr>
            <a:endParaRPr lang="en-GB" sz="2000" dirty="0">
              <a:solidFill>
                <a:prstClr val="black"/>
              </a:solidFill>
              <a:latin typeface="Verdana" pitchFamily="34" charset="0"/>
              <a:ea typeface="ＭＳ Ｐゴシック" charset="-128"/>
              <a:cs typeface="Arial" pitchFamily="34" charset="0"/>
            </a:endParaRPr>
          </a:p>
          <a:p>
            <a:pPr marL="457200" lvl="0" indent="-457200">
              <a:buFont typeface="+mj-lt"/>
              <a:buAutoNum type="arabicPeriod"/>
            </a:pPr>
            <a:r>
              <a:rPr lang="ro-RO" sz="2100" dirty="0">
                <a:solidFill>
                  <a:prstClr val="black"/>
                </a:solidFill>
                <a:latin typeface="Verdana" pitchFamily="34" charset="0"/>
                <a:ea typeface="ＭＳ Ｐゴシック" charset="-128"/>
                <a:cs typeface="Arial" pitchFamily="34" charset="0"/>
              </a:rPr>
              <a:t>Componenta determinantă pentru </a:t>
            </a:r>
            <a:r>
              <a:rPr lang="ro-RO" sz="2100" dirty="0" smtClean="0">
                <a:solidFill>
                  <a:prstClr val="black"/>
                </a:solidFill>
                <a:latin typeface="Verdana" pitchFamily="34" charset="0"/>
                <a:ea typeface="ＭＳ Ｐゴシック" charset="-128"/>
                <a:cs typeface="Arial" pitchFamily="34" charset="0"/>
              </a:rPr>
              <a:t>diferite</a:t>
            </a:r>
            <a:r>
              <a:rPr lang="en-US" sz="2100" dirty="0" smtClean="0">
                <a:solidFill>
                  <a:prstClr val="black"/>
                </a:solidFill>
                <a:latin typeface="Verdana" pitchFamily="34" charset="0"/>
                <a:ea typeface="ＭＳ Ｐゴシック" charset="-128"/>
                <a:cs typeface="Arial" pitchFamily="34" charset="0"/>
              </a:rPr>
              <a:t>le</a:t>
            </a:r>
            <a:r>
              <a:rPr lang="ro-RO" sz="2100" dirty="0" smtClean="0">
                <a:solidFill>
                  <a:prstClr val="black"/>
                </a:solidFill>
                <a:latin typeface="Verdana" pitchFamily="34" charset="0"/>
                <a:ea typeface="ＭＳ Ｐゴシック" charset="-128"/>
                <a:cs typeface="Arial" pitchFamily="34" charset="0"/>
              </a:rPr>
              <a:t> </a:t>
            </a:r>
            <a:r>
              <a:rPr lang="ro-RO" sz="2100" dirty="0">
                <a:solidFill>
                  <a:prstClr val="black"/>
                </a:solidFill>
                <a:latin typeface="Verdana" pitchFamily="34" charset="0"/>
                <a:ea typeface="ＭＳ Ｐゴシック" charset="-128"/>
                <a:cs typeface="Arial" pitchFamily="34" charset="0"/>
              </a:rPr>
              <a:t>căi de expunere este identificată (metodologie în curs de </a:t>
            </a:r>
            <a:r>
              <a:rPr lang="en-US" sz="2100" dirty="0" err="1" smtClean="0">
                <a:solidFill>
                  <a:prstClr val="black"/>
                </a:solidFill>
                <a:latin typeface="Verdana" pitchFamily="34" charset="0"/>
                <a:ea typeface="ＭＳ Ｐゴシック" charset="-128"/>
                <a:cs typeface="Arial" pitchFamily="34" charset="0"/>
              </a:rPr>
              <a:t>elabor</a:t>
            </a:r>
            <a:r>
              <a:rPr lang="ro-RO" sz="2100" dirty="0" smtClean="0">
                <a:solidFill>
                  <a:prstClr val="black"/>
                </a:solidFill>
                <a:latin typeface="Verdana" pitchFamily="34" charset="0"/>
                <a:ea typeface="ＭＳ Ｐゴシック" charset="-128"/>
                <a:cs typeface="Arial" pitchFamily="34" charset="0"/>
              </a:rPr>
              <a:t>are </a:t>
            </a:r>
            <a:r>
              <a:rPr lang="ro-RO" sz="2100" dirty="0">
                <a:solidFill>
                  <a:prstClr val="black"/>
                </a:solidFill>
                <a:latin typeface="Verdana" pitchFamily="34" charset="0"/>
                <a:ea typeface="ＭＳ Ｐゴシック" charset="-128"/>
                <a:cs typeface="Arial" pitchFamily="34" charset="0"/>
              </a:rPr>
              <a:t>de către sectoare industriale)</a:t>
            </a:r>
          </a:p>
          <a:p>
            <a:pPr marL="457200" lvl="0" indent="-457200">
              <a:buFont typeface="+mj-lt"/>
              <a:buAutoNum type="arabicPeriod"/>
            </a:pPr>
            <a:r>
              <a:rPr lang="ro-RO" sz="2100" dirty="0" smtClean="0">
                <a:solidFill>
                  <a:prstClr val="black"/>
                </a:solidFill>
                <a:latin typeface="Verdana" pitchFamily="34" charset="0"/>
                <a:ea typeface="ＭＳ Ｐゴシック" charset="-128"/>
                <a:cs typeface="Arial" pitchFamily="34" charset="0"/>
              </a:rPr>
              <a:t>Identific</a:t>
            </a:r>
            <a:r>
              <a:rPr lang="en-US" sz="2100" dirty="0" smtClean="0">
                <a:solidFill>
                  <a:prstClr val="black"/>
                </a:solidFill>
                <a:latin typeface="Verdana" pitchFamily="34" charset="0"/>
                <a:ea typeface="ＭＳ Ｐゴシック" charset="-128"/>
                <a:cs typeface="Arial" pitchFamily="34" charset="0"/>
              </a:rPr>
              <a:t>a</a:t>
            </a:r>
            <a:r>
              <a:rPr lang="ro-RO" sz="2100" dirty="0" smtClean="0">
                <a:solidFill>
                  <a:prstClr val="black"/>
                </a:solidFill>
                <a:latin typeface="Verdana" pitchFamily="34" charset="0"/>
                <a:ea typeface="ＭＳ Ｐゴシック" charset="-128"/>
                <a:cs typeface="Arial" pitchFamily="34" charset="0"/>
              </a:rPr>
              <a:t>ț</a:t>
            </a:r>
            <a:r>
              <a:rPr lang="en-US" sz="2100" dirty="0" err="1" smtClean="0">
                <a:solidFill>
                  <a:prstClr val="black"/>
                </a:solidFill>
                <a:latin typeface="Verdana" pitchFamily="34" charset="0"/>
                <a:ea typeface="ＭＳ Ｐゴシック" charset="-128"/>
                <a:cs typeface="Arial" pitchFamily="34" charset="0"/>
              </a:rPr>
              <a:t>i</a:t>
            </a:r>
            <a:r>
              <a:rPr lang="ro-RO" sz="2100" dirty="0" smtClean="0">
                <a:solidFill>
                  <a:prstClr val="black"/>
                </a:solidFill>
                <a:latin typeface="Verdana" pitchFamily="34" charset="0"/>
                <a:ea typeface="ＭＳ Ｐゴシック" charset="-128"/>
                <a:cs typeface="Arial" pitchFamily="34" charset="0"/>
              </a:rPr>
              <a:t> </a:t>
            </a:r>
            <a:r>
              <a:rPr lang="ro-RO" sz="2100" dirty="0">
                <a:solidFill>
                  <a:prstClr val="black"/>
                </a:solidFill>
                <a:latin typeface="Verdana" pitchFamily="34" charset="0"/>
                <a:ea typeface="ＭＳ Ｐゴシック" charset="-128"/>
                <a:cs typeface="Arial" pitchFamily="34" charset="0"/>
              </a:rPr>
              <a:t>care CO/MAR să fie comunicate</a:t>
            </a:r>
          </a:p>
          <a:p>
            <a:pPr marL="457200" lvl="0" indent="-457200">
              <a:buFont typeface="+mj-lt"/>
              <a:buAutoNum type="arabicPeriod"/>
            </a:pPr>
            <a:r>
              <a:rPr lang="ro-RO" sz="2100" dirty="0">
                <a:solidFill>
                  <a:prstClr val="black"/>
                </a:solidFill>
                <a:latin typeface="Verdana" pitchFamily="34" charset="0"/>
                <a:ea typeface="ＭＳ Ｐゴシック" charset="-128"/>
                <a:cs typeface="Arial" pitchFamily="34" charset="0"/>
              </a:rPr>
              <a:t>Sunt comunicate informații despre utilizarea în siguranță a amestecului</a:t>
            </a:r>
          </a:p>
        </p:txBody>
      </p:sp>
      <p:sp>
        <p:nvSpPr>
          <p:cNvPr id="5" name="Slide Number Placeholder 4"/>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19</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7544" y="3121804"/>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1</a:t>
            </a:r>
          </a:p>
        </p:txBody>
      </p:sp>
      <p:sp>
        <p:nvSpPr>
          <p:cNvPr id="11" name="Rectangle 10"/>
          <p:cNvSpPr/>
          <p:nvPr/>
        </p:nvSpPr>
        <p:spPr>
          <a:xfrm>
            <a:off x="467544" y="4417948"/>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2</a:t>
            </a:r>
          </a:p>
        </p:txBody>
      </p:sp>
      <p:sp>
        <p:nvSpPr>
          <p:cNvPr id="12" name="Rectangle 11"/>
          <p:cNvSpPr/>
          <p:nvPr/>
        </p:nvSpPr>
        <p:spPr>
          <a:xfrm>
            <a:off x="467544" y="5570076"/>
            <a:ext cx="432048" cy="523220"/>
          </a:xfrm>
          <a:prstGeom prst="rect">
            <a:avLst/>
          </a:prstGeom>
        </p:spPr>
        <p:txBody>
          <a:bodyPr wrap="square">
            <a:spAutoFit/>
          </a:bodyPr>
          <a:lstStyle/>
          <a:p>
            <a:pPr fontAlgn="base">
              <a:spcBef>
                <a:spcPct val="25000"/>
              </a:spcBef>
              <a:spcAft>
                <a:spcPct val="0"/>
              </a:spcAft>
              <a:tabLst>
                <a:tab pos="388938" algn="l"/>
                <a:tab pos="576263" algn="l"/>
              </a:tabLst>
              <a:defRPr/>
            </a:pPr>
            <a:r>
              <a:rPr lang="en-GB" sz="2800" b="1" dirty="0">
                <a:solidFill>
                  <a:srgbClr val="008BC8"/>
                </a:solidFill>
                <a:latin typeface="Verdana" pitchFamily="34" charset="0"/>
                <a:ea typeface="ＭＳ Ｐゴシック" charset="-128"/>
              </a:rPr>
              <a:t>3</a:t>
            </a:r>
          </a:p>
        </p:txBody>
      </p:sp>
      <p:sp>
        <p:nvSpPr>
          <p:cNvPr id="3" name="Rectangle 2"/>
          <p:cNvSpPr/>
          <p:nvPr/>
        </p:nvSpPr>
        <p:spPr>
          <a:xfrm>
            <a:off x="1043608" y="1196752"/>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13" name="Rectangle 12"/>
          <p:cNvSpPr/>
          <p:nvPr/>
        </p:nvSpPr>
        <p:spPr>
          <a:xfrm>
            <a:off x="2037905" y="1196752"/>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14" name="Rectangle 13"/>
          <p:cNvSpPr/>
          <p:nvPr/>
        </p:nvSpPr>
        <p:spPr>
          <a:xfrm>
            <a:off x="3131840" y="1211491"/>
            <a:ext cx="841897" cy="430887"/>
          </a:xfrm>
          <a:prstGeom prst="rect">
            <a:avLst/>
          </a:prstGeom>
        </p:spPr>
        <p:txBody>
          <a:bodyPr wrap="none">
            <a:spAutoFit/>
          </a:bodyPr>
          <a:lstStyle/>
          <a:p>
            <a:pPr algn="ctr"/>
            <a:r>
              <a:rPr lang="ro-RO" sz="1100" dirty="0">
                <a:solidFill>
                  <a:srgbClr val="0046AD"/>
                </a:solidFill>
              </a:rPr>
              <a:t>Scenarii de </a:t>
            </a:r>
            <a:endParaRPr lang="en-US" sz="1100" dirty="0" smtClean="0">
              <a:solidFill>
                <a:srgbClr val="0046AD"/>
              </a:solidFill>
            </a:endParaRPr>
          </a:p>
          <a:p>
            <a:pPr algn="ctr"/>
            <a:r>
              <a:rPr lang="ro-RO" sz="1100" dirty="0" smtClean="0">
                <a:solidFill>
                  <a:srgbClr val="0046AD"/>
                </a:solidFill>
              </a:rPr>
              <a:t>expunere</a:t>
            </a:r>
            <a:endParaRPr lang="ro-RO" sz="1100" dirty="0">
              <a:solidFill>
                <a:srgbClr val="0046AD"/>
              </a:solidFill>
            </a:endParaRPr>
          </a:p>
        </p:txBody>
      </p:sp>
      <p:sp>
        <p:nvSpPr>
          <p:cNvPr id="8" name="Rectangle 7"/>
          <p:cNvSpPr/>
          <p:nvPr/>
        </p:nvSpPr>
        <p:spPr>
          <a:xfrm>
            <a:off x="3779912" y="4514576"/>
            <a:ext cx="1741918" cy="646331"/>
          </a:xfrm>
          <a:prstGeom prst="rect">
            <a:avLst/>
          </a:prstGeom>
        </p:spPr>
        <p:txBody>
          <a:bodyPr wrap="square">
            <a:spAutoFit/>
          </a:bodyPr>
          <a:lstStyle/>
          <a:p>
            <a:pPr algn="ctr"/>
            <a:r>
              <a:rPr lang="ro-RO" sz="1200" dirty="0">
                <a:solidFill>
                  <a:srgbClr val="0046AD"/>
                </a:solidFill>
              </a:rPr>
              <a:t>Condiţii de operare</a:t>
            </a:r>
          </a:p>
          <a:p>
            <a:pPr algn="ctr"/>
            <a:r>
              <a:rPr lang="ro-RO" sz="1200" dirty="0">
                <a:solidFill>
                  <a:srgbClr val="0046AD"/>
                </a:solidFill>
              </a:rPr>
              <a:t>Măsuri de administrare a riscului</a:t>
            </a:r>
          </a:p>
        </p:txBody>
      </p:sp>
      <p:sp>
        <p:nvSpPr>
          <p:cNvPr id="9" name="Rectangle 8"/>
          <p:cNvSpPr/>
          <p:nvPr/>
        </p:nvSpPr>
        <p:spPr>
          <a:xfrm>
            <a:off x="3805684" y="5800908"/>
            <a:ext cx="1863875" cy="461665"/>
          </a:xfrm>
          <a:prstGeom prst="rect">
            <a:avLst/>
          </a:prstGeom>
        </p:spPr>
        <p:txBody>
          <a:bodyPr wrap="square">
            <a:spAutoFit/>
          </a:bodyPr>
          <a:lstStyle/>
          <a:p>
            <a:r>
              <a:rPr lang="ro-RO" sz="1200" dirty="0">
                <a:solidFill>
                  <a:srgbClr val="0046AD"/>
                </a:solidFill>
              </a:rPr>
              <a:t>Informaţii despre utilizarea în siguranţă a amestecului</a:t>
            </a:r>
          </a:p>
        </p:txBody>
      </p:sp>
      <p:sp>
        <p:nvSpPr>
          <p:cNvPr id="15" name="Rectangle 14"/>
          <p:cNvSpPr/>
          <p:nvPr/>
        </p:nvSpPr>
        <p:spPr>
          <a:xfrm rot="16200000">
            <a:off x="145862" y="4052911"/>
            <a:ext cx="1518493" cy="276999"/>
          </a:xfrm>
          <a:prstGeom prst="rect">
            <a:avLst/>
          </a:prstGeom>
        </p:spPr>
        <p:txBody>
          <a:bodyPr wrap="none">
            <a:spAutoFit/>
          </a:bodyPr>
          <a:lstStyle/>
          <a:p>
            <a:r>
              <a:rPr lang="ro-RO" sz="1200" dirty="0">
                <a:solidFill>
                  <a:srgbClr val="0046AD"/>
                </a:solidFill>
              </a:rPr>
              <a:t>Verificare </a:t>
            </a:r>
            <a:r>
              <a:rPr lang="en-US" sz="1200" dirty="0" smtClean="0">
                <a:solidFill>
                  <a:srgbClr val="0046AD"/>
                </a:solidFill>
              </a:rPr>
              <a:t> </a:t>
            </a:r>
            <a:r>
              <a:rPr lang="ro-RO" sz="1200" dirty="0" smtClean="0">
                <a:solidFill>
                  <a:srgbClr val="0046AD"/>
                </a:solidFill>
              </a:rPr>
              <a:t>încrucişată</a:t>
            </a:r>
            <a:endParaRPr lang="ro-RO" sz="1200" dirty="0">
              <a:solidFill>
                <a:srgbClr val="0046AD"/>
              </a:solidFill>
            </a:endParaRPr>
          </a:p>
        </p:txBody>
      </p:sp>
      <p:pic>
        <p:nvPicPr>
          <p:cNvPr id="16" name="Picture 15" descr="W:\CSA Programme\1.1 CSR Roadmap\csr_roadmap_banner_fina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6184478"/>
            <a:ext cx="2159711" cy="64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084167" y="6124300"/>
            <a:ext cx="2828297" cy="292388"/>
          </a:xfrm>
          <a:prstGeom prst="rect">
            <a:avLst/>
          </a:prstGeom>
          <a:noFill/>
        </p:spPr>
        <p:txBody>
          <a:bodyPr wrap="square" rtlCol="0">
            <a:spAutoFit/>
          </a:bodyPr>
          <a:lstStyle/>
          <a:p>
            <a:r>
              <a:rPr lang="en-GB" sz="1300" b="1" dirty="0" err="1" smtClean="0">
                <a:solidFill>
                  <a:srgbClr val="0070C0"/>
                </a:solidFill>
                <a:latin typeface="Apex Sans Bold" pitchFamily="50" charset="0"/>
              </a:rPr>
              <a:t>Elaborat</a:t>
            </a:r>
            <a:r>
              <a:rPr lang="en-GB" sz="1300" b="1" dirty="0" smtClean="0">
                <a:solidFill>
                  <a:srgbClr val="0070C0"/>
                </a:solidFill>
                <a:latin typeface="Apex Sans Bold" pitchFamily="50" charset="0"/>
              </a:rPr>
              <a:t> in </a:t>
            </a:r>
            <a:r>
              <a:rPr lang="en-GB" sz="1300" b="1" dirty="0" err="1" smtClean="0">
                <a:solidFill>
                  <a:srgbClr val="0070C0"/>
                </a:solidFill>
                <a:latin typeface="Apex Sans Bold" pitchFamily="50" charset="0"/>
              </a:rPr>
              <a:t>cadrul</a:t>
            </a:r>
            <a:r>
              <a:rPr lang="en-GB" sz="1300" b="1" dirty="0" smtClean="0">
                <a:solidFill>
                  <a:srgbClr val="0070C0"/>
                </a:solidFill>
                <a:latin typeface="Apex Sans Bold" pitchFamily="50" charset="0"/>
              </a:rPr>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607751"/>
            <a:ext cx="3097213"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244553" y="3183359"/>
            <a:ext cx="1122262" cy="461665"/>
          </a:xfrm>
          <a:prstGeom prst="rect">
            <a:avLst/>
          </a:prstGeom>
        </p:spPr>
        <p:txBody>
          <a:bodyPr wrap="square">
            <a:spAutoFit/>
          </a:bodyPr>
          <a:lstStyle/>
          <a:p>
            <a:pPr algn="ctr"/>
            <a:r>
              <a:rPr lang="ro-RO" sz="1200" dirty="0">
                <a:solidFill>
                  <a:srgbClr val="0046AD"/>
                </a:solidFill>
              </a:rPr>
              <a:t>Componenta determinantă </a:t>
            </a:r>
          </a:p>
        </p:txBody>
      </p:sp>
    </p:spTree>
    <p:extLst>
      <p:ext uri="{BB962C8B-B14F-4D97-AF65-F5344CB8AC3E}">
        <p14:creationId xmlns:p14="http://schemas.microsoft.com/office/powerpoint/2010/main" val="3882114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ro-RO" altLang="en-US" sz="1500" dirty="0"/>
              <a:t>Această prezentare, cu note, a fost pregătită de ECHA, Agenţia Europeană pentru Substanţe Chimice, pentru a vă ajuta </a:t>
            </a:r>
            <a:r>
              <a:rPr lang="en-US" altLang="en-US" sz="1500" dirty="0"/>
              <a:t>s</a:t>
            </a:r>
            <a:r>
              <a:rPr lang="ro-RO" altLang="en-US" sz="1500" dirty="0"/>
              <a:t>ă </a:t>
            </a:r>
            <a:r>
              <a:rPr lang="ro-RO" altLang="en-US" sz="1500" dirty="0" err="1"/>
              <a:t>pregătiţ</a:t>
            </a:r>
            <a:r>
              <a:rPr lang="en-US" altLang="en-US" sz="1500" dirty="0" err="1"/>
              <a:t>i</a:t>
            </a:r>
            <a:r>
              <a:rPr lang="ro-RO" altLang="en-US" sz="1500" dirty="0"/>
              <a:t> </a:t>
            </a:r>
            <a:r>
              <a:rPr lang="en-US" altLang="en-US" sz="1500" dirty="0"/>
              <a:t>o</a:t>
            </a:r>
            <a:r>
              <a:rPr lang="ro-RO" altLang="en-US" sz="1500" dirty="0"/>
              <a:t> prezent</a:t>
            </a:r>
            <a:r>
              <a:rPr lang="en-US" altLang="en-US" sz="1500" dirty="0"/>
              <a:t>are</a:t>
            </a:r>
            <a:r>
              <a:rPr lang="ro-RO" altLang="en-US" sz="1500" dirty="0"/>
              <a:t> despre REACH şi CLP referitoare la utilizatorii din aval. Intenţia este să puteţi alege diapozitivele relevante şi să le puteţi modifica după cum este necesar pentru a se potrivi publicului Dvs., fie că este vorba de reprezentanţi ai managementului, lucrători, profesionişti în SSM sau mediu, autorităţi etc</a:t>
            </a:r>
            <a:r>
              <a:rPr lang="ro-RO" altLang="en-US" sz="1500" dirty="0" smtClean="0"/>
              <a:t>.</a:t>
            </a:r>
            <a:r>
              <a:rPr lang="en-US" altLang="en-US" sz="1500" dirty="0" smtClean="0"/>
              <a:t> </a:t>
            </a:r>
            <a:r>
              <a:rPr lang="ro-RO" sz="1600" dirty="0"/>
              <a:t>Puteţi să le folosiţi fără altă permisiune.</a:t>
            </a:r>
          </a:p>
          <a:p>
            <a:pPr marL="0" indent="0">
              <a:buNone/>
            </a:pPr>
            <a:r>
              <a:rPr lang="ro-RO" altLang="en-US" sz="1500" dirty="0"/>
              <a:t/>
            </a:r>
            <a:br>
              <a:rPr lang="ro-RO" altLang="en-US" sz="1500" dirty="0"/>
            </a:br>
            <a:r>
              <a:rPr lang="ro-RO" altLang="en-US" sz="1500" dirty="0"/>
              <a:t/>
            </a:r>
            <a:br>
              <a:rPr lang="ro-RO" altLang="en-US" sz="1500" dirty="0"/>
            </a:br>
            <a:r>
              <a:rPr lang="ro-RO" sz="1600" dirty="0"/>
              <a:t>Această prezentare are scopul să furnizeze informaţii relevante şi utile care să-i ajute pe formulatori să-şi îndeplinească obligaţiile care le revin conform REACH şi CLP</a:t>
            </a:r>
            <a:r>
              <a:rPr lang="ro-RO" sz="1600" dirty="0" smtClean="0"/>
              <a:t>.</a:t>
            </a:r>
            <a:r>
              <a:rPr lang="en-US" sz="1600" dirty="0" smtClean="0"/>
              <a:t> Face parte </a:t>
            </a:r>
            <a:r>
              <a:rPr lang="en-US" sz="1600" dirty="0" err="1" smtClean="0"/>
              <a:t>dintr</a:t>
            </a:r>
            <a:r>
              <a:rPr lang="en-US" sz="1600" dirty="0" smtClean="0"/>
              <a:t>-o </a:t>
            </a:r>
            <a:r>
              <a:rPr lang="en-US" sz="1600" dirty="0" err="1" smtClean="0"/>
              <a:t>serie</a:t>
            </a:r>
            <a:r>
              <a:rPr lang="en-US" sz="1600" dirty="0" smtClean="0"/>
              <a:t> </a:t>
            </a:r>
            <a:r>
              <a:rPr lang="ro-RO" sz="1500" dirty="0" smtClean="0"/>
              <a:t>prezentări</a:t>
            </a:r>
            <a:r>
              <a:rPr lang="en-US" sz="1500" dirty="0" smtClean="0"/>
              <a:t> </a:t>
            </a:r>
            <a:r>
              <a:rPr lang="en-US" sz="1500" dirty="0" err="1" smtClean="0"/>
              <a:t>referitoare</a:t>
            </a:r>
            <a:r>
              <a:rPr lang="en-US" sz="1500" dirty="0" smtClean="0"/>
              <a:t> la </a:t>
            </a:r>
            <a:r>
              <a:rPr lang="en-US" sz="1500" dirty="0" err="1" smtClean="0"/>
              <a:t>utilizatorii</a:t>
            </a:r>
            <a:r>
              <a:rPr lang="en-US" sz="1500" dirty="0" smtClean="0"/>
              <a:t> din </a:t>
            </a:r>
            <a:r>
              <a:rPr lang="en-US" sz="1500" dirty="0" err="1" smtClean="0"/>
              <a:t>aval</a:t>
            </a:r>
            <a:r>
              <a:rPr lang="en-US" sz="1500" dirty="0" smtClean="0"/>
              <a:t> </a:t>
            </a:r>
            <a:r>
              <a:rPr lang="ro-RO" altLang="en-US" sz="1500" dirty="0"/>
              <a:t>ş</a:t>
            </a:r>
            <a:r>
              <a:rPr lang="en-US" sz="1500" dirty="0" err="1" smtClean="0"/>
              <a:t>i</a:t>
            </a:r>
            <a:r>
              <a:rPr lang="en-US" sz="1500" dirty="0" smtClean="0"/>
              <a:t> la REACH/CLP, care</a:t>
            </a:r>
            <a:r>
              <a:rPr lang="ro-RO" sz="1500" dirty="0" smtClean="0"/>
              <a:t> </a:t>
            </a:r>
            <a:r>
              <a:rPr lang="ro-RO" sz="1500" dirty="0"/>
              <a:t>sunt disponibile </a:t>
            </a:r>
            <a:r>
              <a:rPr lang="en-US" sz="1500" dirty="0" err="1" smtClean="0"/>
              <a:t>pe</a:t>
            </a:r>
            <a:r>
              <a:rPr lang="en-US" sz="1500" dirty="0" smtClean="0"/>
              <a:t> </a:t>
            </a:r>
            <a:r>
              <a:rPr lang="ro-RO" sz="1500" dirty="0" smtClean="0"/>
              <a:t>site-ul ECHA. </a:t>
            </a:r>
            <a:r>
              <a:rPr lang="ro-RO" sz="1500" dirty="0"/>
              <a:t>Sunt </a:t>
            </a:r>
            <a:r>
              <a:rPr lang="ro-RO" sz="1500" dirty="0" smtClean="0"/>
              <a:t>bine</a:t>
            </a:r>
            <a:r>
              <a:rPr lang="en-US" sz="1500" dirty="0" smtClean="0"/>
              <a:t>v</a:t>
            </a:r>
            <a:r>
              <a:rPr lang="ro-RO" sz="1500" dirty="0" err="1" smtClean="0"/>
              <a:t>enite</a:t>
            </a:r>
            <a:r>
              <a:rPr lang="ro-RO" sz="1500" dirty="0" smtClean="0"/>
              <a:t> </a:t>
            </a:r>
            <a:r>
              <a:rPr lang="ro-RO" sz="1500" dirty="0"/>
              <a:t>comentariile şi sugestiile Dvs. </a:t>
            </a:r>
            <a:r>
              <a:rPr lang="en-US" sz="1500" dirty="0" err="1" smtClean="0"/>
              <a:t>transmise</a:t>
            </a:r>
            <a:r>
              <a:rPr lang="en-US" sz="1500" dirty="0" smtClean="0"/>
              <a:t> </a:t>
            </a:r>
            <a:r>
              <a:rPr lang="ro-RO" sz="1500" dirty="0" smtClean="0"/>
              <a:t>la </a:t>
            </a:r>
            <a:r>
              <a:rPr lang="ro-RO" sz="1500" u="sng" dirty="0">
                <a:hlinkClick r:id="rId3"/>
              </a:rPr>
              <a:t>downstream_users@echa.europa.eu</a:t>
            </a:r>
            <a:r>
              <a:rPr lang="en-US" sz="1500" dirty="0"/>
              <a:t> </a:t>
            </a:r>
          </a:p>
          <a:p>
            <a:pPr marL="0" indent="0">
              <a:buNone/>
            </a:pPr>
            <a:r>
              <a:rPr lang="ro-RO" altLang="en-US" sz="1500" dirty="0"/>
              <a:t/>
            </a:r>
            <a:br>
              <a:rPr lang="ro-RO" altLang="en-US" sz="1500" dirty="0"/>
            </a:br>
            <a:r>
              <a:rPr lang="ro-RO" altLang="en-US" sz="1500" dirty="0"/>
              <a:t/>
            </a:r>
            <a:br>
              <a:rPr lang="ro-RO" altLang="en-US" sz="1500" dirty="0"/>
            </a:br>
            <a:r>
              <a:rPr lang="ro-RO" altLang="en-US" sz="1500" b="1" dirty="0"/>
              <a:t>Aviz juridic</a:t>
            </a:r>
            <a:r>
              <a:rPr lang="ro-RO" altLang="en-US" sz="1500" dirty="0"/>
              <a:t>: Informaţiile cuprinse în această prezentare nu constituie consultanţă juridică şi nu reprezintă în mod necesar în termeni juridici poziţia oficială a Agenţiei Europene pentru Produse Chimice. Agenţia Europeană pentru Produse Chimice nu îşi asumă responsabilitatea în ceea ce priveşte conţinutul acestui document.</a:t>
            </a: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fontAlgn="base">
              <a:spcAft>
                <a:spcPct val="0"/>
              </a:spcAft>
              <a:buNone/>
            </a:pP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0" indent="0" fontAlgn="base">
              <a:spcAft>
                <a:spcPct val="0"/>
              </a:spcAft>
              <a:buNone/>
            </a:pPr>
            <a:r>
              <a:rPr lang="en-GB" altLang="en-US" sz="15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Elaborata</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altLang="en-US" sz="15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septembrie</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2015 </a:t>
            </a:r>
            <a:r>
              <a:rPr lang="en-GB" altLang="en-US" sz="15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Ultima</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altLang="en-US" sz="15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actualizare</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altLang="en-US" sz="15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februarie</a:t>
            </a:r>
            <a:r>
              <a:rPr lang="en-GB" altLang="en-US" sz="15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2016</a:t>
            </a:r>
            <a:endParaRPr lang="en-GB" alt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4BEEE12E-00CA-42D6-926E-5AF396604CE1}" type="slidenum">
              <a:rPr lang="en-GB" sz="1000" smtClean="0">
                <a:latin typeface="Verdana" panose="020B0604030504040204" pitchFamily="34" charset="0"/>
                <a:ea typeface="Verdana" panose="020B0604030504040204" pitchFamily="34" charset="0"/>
                <a:cs typeface="Verdana" panose="020B0604030504040204" pitchFamily="34" charset="0"/>
              </a:rPr>
              <a:t>2</a:t>
            </a:fld>
            <a:endParaRPr lang="en-GB" sz="1000">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395536" y="188640"/>
            <a:ext cx="836295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46AD"/>
                </a:solidFill>
                <a:latin typeface="Verdana" panose="020B0604030504040204" pitchFamily="34" charset="0"/>
                <a:ea typeface="Verdana" panose="020B0604030504040204" pitchFamily="34" charset="0"/>
                <a:cs typeface="Verdana" panose="020B0604030504040204" pitchFamily="34" charset="0"/>
              </a:defRPr>
            </a:lvl1pPr>
          </a:lstStyle>
          <a:p>
            <a:r>
              <a:rPr lang="pt-BR" dirty="0" smtClean="0"/>
              <a:t>Scopul prezentării</a:t>
            </a:r>
            <a:r>
              <a:rPr lang="en-US" dirty="0" smtClean="0"/>
              <a:t> </a:t>
            </a:r>
            <a:endParaRPr lang="en-GB" dirty="0" smtClean="0"/>
          </a:p>
        </p:txBody>
      </p:sp>
    </p:spTree>
    <p:extLst>
      <p:ext uri="{BB962C8B-B14F-4D97-AF65-F5344CB8AC3E}">
        <p14:creationId xmlns:p14="http://schemas.microsoft.com/office/powerpoint/2010/main" val="319987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51520" y="188640"/>
            <a:ext cx="806291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o-RO" sz="3000" b="1" dirty="0" smtClean="0">
                <a:solidFill>
                  <a:srgbClr val="0046AD"/>
                </a:solidFill>
                <a:latin typeface="Verdana" pitchFamily="34" charset="0"/>
                <a:ea typeface="Verdana" pitchFamily="34" charset="0"/>
                <a:cs typeface="Verdana" pitchFamily="34" charset="0"/>
              </a:rPr>
              <a:t>Cum </a:t>
            </a:r>
            <a:r>
              <a:rPr lang="ro-RO" sz="3000" b="1" dirty="0">
                <a:solidFill>
                  <a:srgbClr val="0046AD"/>
                </a:solidFill>
                <a:latin typeface="Verdana" pitchFamily="34" charset="0"/>
                <a:ea typeface="Verdana" pitchFamily="34" charset="0"/>
                <a:cs typeface="Verdana" pitchFamily="34" charset="0"/>
              </a:rPr>
              <a:t>se comunică informaţiile din SE</a:t>
            </a:r>
          </a:p>
          <a:p>
            <a:pPr marL="0" indent="0">
              <a:spcBef>
                <a:spcPct val="0"/>
              </a:spcBef>
              <a:buFont typeface="Arial" panose="020B0604020202020204" pitchFamily="34" charset="0"/>
              <a:buNone/>
            </a:pPr>
            <a:endParaRPr lang="en-GB" altLang="it-IT" sz="3000" b="1" dirty="0">
              <a:solidFill>
                <a:srgbClr val="0046AD"/>
              </a:solidFill>
              <a:latin typeface="Verdana" pitchFamily="34" charset="0"/>
              <a:ea typeface="Verdana" pitchFamily="34" charset="0"/>
              <a:cs typeface="Verdana" pitchFamily="34" charset="0"/>
            </a:endParaRPr>
          </a:p>
        </p:txBody>
      </p:sp>
      <p:sp>
        <p:nvSpPr>
          <p:cNvPr id="4" name="Slide Number Placeholder 1"/>
          <p:cNvSpPr>
            <a:spLocks noGrp="1"/>
          </p:cNvSpPr>
          <p:nvPr>
            <p:ph type="sldNum" sz="quarter" idx="4294967295"/>
          </p:nvPr>
        </p:nvSpPr>
        <p:spPr>
          <a:xfrm>
            <a:off x="6553200" y="6356350"/>
            <a:ext cx="2133600" cy="365125"/>
          </a:xfrm>
          <a:prstGeom prst="rect">
            <a:avLst/>
          </a:prstGeom>
        </p:spPr>
        <p:txBody>
          <a:bodyPr/>
          <a:lstStyle/>
          <a:p>
            <a:pPr algn="r"/>
            <a:fld id="{FBF7E9CE-8ECA-47E2-BD73-4D736B317C11}" type="slidenum">
              <a:rPr lang="en-GB" sz="100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pPr algn="r"/>
              <a:t>20</a:t>
            </a:fld>
            <a:endParaRPr lang="en-GB" sz="1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24744"/>
            <a:ext cx="8100392" cy="5729307"/>
          </a:xfrm>
          <a:prstGeom prst="rect">
            <a:avLst/>
          </a:prstGeom>
        </p:spPr>
      </p:pic>
      <p:sp>
        <p:nvSpPr>
          <p:cNvPr id="5" name="Rectangle 4"/>
          <p:cNvSpPr/>
          <p:nvPr/>
        </p:nvSpPr>
        <p:spPr>
          <a:xfrm>
            <a:off x="4716016" y="1484784"/>
            <a:ext cx="2302490" cy="369332"/>
          </a:xfrm>
          <a:prstGeom prst="rect">
            <a:avLst/>
          </a:prstGeom>
        </p:spPr>
        <p:txBody>
          <a:bodyPr wrap="none">
            <a:spAutoFit/>
          </a:bodyPr>
          <a:lstStyle/>
          <a:p>
            <a:r>
              <a:rPr lang="ro-RO" dirty="0" smtClean="0"/>
              <a:t>Care sunt clienţii Dvs.?</a:t>
            </a:r>
            <a:endParaRPr lang="en-US" dirty="0"/>
          </a:p>
        </p:txBody>
      </p:sp>
      <p:sp>
        <p:nvSpPr>
          <p:cNvPr id="12289" name="Rectangle 1"/>
          <p:cNvSpPr>
            <a:spLocks noChangeArrowheads="1"/>
          </p:cNvSpPr>
          <p:nvPr/>
        </p:nvSpPr>
        <p:spPr bwMode="auto">
          <a:xfrm>
            <a:off x="1097868" y="2643818"/>
            <a:ext cx="16196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o-RO" dirty="0" smtClean="0"/>
              <a:t>Alţi formulatori</a:t>
            </a:r>
          </a:p>
        </p:txBody>
      </p:sp>
      <p:sp>
        <p:nvSpPr>
          <p:cNvPr id="7" name="Rectangle 6"/>
          <p:cNvSpPr/>
          <p:nvPr/>
        </p:nvSpPr>
        <p:spPr>
          <a:xfrm>
            <a:off x="0" y="3717032"/>
            <a:ext cx="2195736" cy="646331"/>
          </a:xfrm>
          <a:prstGeom prst="rect">
            <a:avLst/>
          </a:prstGeom>
        </p:spPr>
        <p:txBody>
          <a:bodyPr wrap="square">
            <a:spAutoFit/>
          </a:bodyPr>
          <a:lstStyle/>
          <a:p>
            <a:pPr algn="r"/>
            <a:r>
              <a:rPr lang="ro-RO" dirty="0" smtClean="0"/>
              <a:t>Ataşati SE relevante la FDS a Dvs</a:t>
            </a:r>
            <a:endParaRPr lang="en-US" dirty="0"/>
          </a:p>
        </p:txBody>
      </p:sp>
      <p:sp>
        <p:nvSpPr>
          <p:cNvPr id="12291" name="Rectangle 3"/>
          <p:cNvSpPr>
            <a:spLocks noChangeArrowheads="1"/>
          </p:cNvSpPr>
          <p:nvPr/>
        </p:nvSpPr>
        <p:spPr bwMode="auto">
          <a:xfrm>
            <a:off x="5674196" y="2643818"/>
            <a:ext cx="19077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o-RO" dirty="0" smtClean="0"/>
              <a:t>Utilizatori finali</a:t>
            </a:r>
          </a:p>
        </p:txBody>
      </p:sp>
      <p:sp>
        <p:nvSpPr>
          <p:cNvPr id="12292" name="Rectangle 4"/>
          <p:cNvSpPr>
            <a:spLocks noChangeArrowheads="1"/>
          </p:cNvSpPr>
          <p:nvPr/>
        </p:nvSpPr>
        <p:spPr bwMode="auto">
          <a:xfrm>
            <a:off x="5757640" y="3717032"/>
            <a:ext cx="25567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o-RO" dirty="0" smtClean="0"/>
              <a:t>Condiţiile de utilizare sunt diverse?</a:t>
            </a:r>
          </a:p>
        </p:txBody>
      </p:sp>
      <p:sp>
        <p:nvSpPr>
          <p:cNvPr id="12293" name="Rectangle 5"/>
          <p:cNvSpPr>
            <a:spLocks noChangeArrowheads="1"/>
          </p:cNvSpPr>
          <p:nvPr/>
        </p:nvSpPr>
        <p:spPr bwMode="auto">
          <a:xfrm>
            <a:off x="323528" y="5367699"/>
            <a:ext cx="29158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1169988" algn="l"/>
              </a:tabLst>
            </a:pPr>
            <a:r>
              <a:rPr lang="ro-RO" dirty="0" smtClean="0"/>
              <a:t>Adăugaţi informatiile despre utilizarea în siguranţă la FDS </a:t>
            </a:r>
          </a:p>
        </p:txBody>
      </p:sp>
      <p:sp>
        <p:nvSpPr>
          <p:cNvPr id="12294" name="Rectangle 6"/>
          <p:cNvSpPr>
            <a:spLocks noChangeArrowheads="1"/>
          </p:cNvSpPr>
          <p:nvPr/>
        </p:nvSpPr>
        <p:spPr bwMode="auto">
          <a:xfrm>
            <a:off x="6876256" y="5367699"/>
            <a:ext cx="22677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o-RO" dirty="0" smtClean="0"/>
              <a:t>Integraţi informaţiile în corpul FDS</a:t>
            </a:r>
          </a:p>
        </p:txBody>
      </p:sp>
      <p:sp>
        <p:nvSpPr>
          <p:cNvPr id="13" name="TextBox 12"/>
          <p:cNvSpPr txBox="1"/>
          <p:nvPr/>
        </p:nvSpPr>
        <p:spPr>
          <a:xfrm>
            <a:off x="3585096" y="4589522"/>
            <a:ext cx="456985" cy="369332"/>
          </a:xfrm>
          <a:prstGeom prst="rect">
            <a:avLst/>
          </a:prstGeom>
          <a:noFill/>
        </p:spPr>
        <p:txBody>
          <a:bodyPr wrap="square" rtlCol="0">
            <a:spAutoFit/>
          </a:bodyPr>
          <a:lstStyle/>
          <a:p>
            <a:r>
              <a:rPr lang="en-US" dirty="0" smtClean="0"/>
              <a:t>DA</a:t>
            </a:r>
            <a:endParaRPr lang="en-US" dirty="0"/>
          </a:p>
        </p:txBody>
      </p:sp>
      <p:sp>
        <p:nvSpPr>
          <p:cNvPr id="14" name="TextBox 13"/>
          <p:cNvSpPr txBox="1"/>
          <p:nvPr/>
        </p:nvSpPr>
        <p:spPr>
          <a:xfrm>
            <a:off x="6084168" y="4581128"/>
            <a:ext cx="481222" cy="369332"/>
          </a:xfrm>
          <a:prstGeom prst="rect">
            <a:avLst/>
          </a:prstGeom>
          <a:noFill/>
        </p:spPr>
        <p:txBody>
          <a:bodyPr wrap="none" rtlCol="0">
            <a:spAutoFit/>
          </a:bodyPr>
          <a:lstStyle/>
          <a:p>
            <a:r>
              <a:rPr lang="en-US" dirty="0" smtClean="0"/>
              <a:t>NU</a:t>
            </a:r>
            <a:endParaRPr lang="en-US" dirty="0"/>
          </a:p>
        </p:txBody>
      </p:sp>
      <p:sp>
        <p:nvSpPr>
          <p:cNvPr id="12295" name="Rectangle 7"/>
          <p:cNvSpPr>
            <a:spLocks noChangeArrowheads="1"/>
          </p:cNvSpPr>
          <p:nvPr/>
        </p:nvSpPr>
        <p:spPr bwMode="auto">
          <a:xfrm>
            <a:off x="899592" y="6488668"/>
            <a:ext cx="6815310" cy="369332"/>
          </a:xfrm>
          <a:prstGeom prst="rect">
            <a:avLst/>
          </a:prstGeom>
          <a:noFill/>
          <a:ln w="9525">
            <a:noFill/>
            <a:miter lim="800000"/>
            <a:headEnd/>
            <a:tailEnd/>
          </a:ln>
          <a:effectLst/>
        </p:spPr>
        <p:txBody>
          <a:bodyPr vert="horz" wrap="none" lIns="457056"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o-RO" b="1" dirty="0" smtClean="0">
                <a:solidFill>
                  <a:srgbClr val="0070C0"/>
                </a:solidFill>
              </a:rPr>
              <a:t>Informaţi-vă clienţii fără întârziere atunci când apar informaţii noi</a:t>
            </a:r>
          </a:p>
        </p:txBody>
      </p:sp>
    </p:spTree>
    <p:extLst>
      <p:ext uri="{BB962C8B-B14F-4D97-AF65-F5344CB8AC3E}">
        <p14:creationId xmlns:p14="http://schemas.microsoft.com/office/powerpoint/2010/main" val="61443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ro-RO" dirty="0" smtClean="0"/>
              <a:t>Beneficiile </a:t>
            </a:r>
            <a:r>
              <a:rPr lang="ro-RO" dirty="0"/>
              <a:t>îmbunătăţirii comunicării în lanțul de distribuţie</a:t>
            </a:r>
            <a:br>
              <a:rPr lang="ro-RO" dirty="0"/>
            </a:br>
            <a:endParaRPr lang="en-GB" strike="sngStrike" dirty="0"/>
          </a:p>
        </p:txBody>
      </p:sp>
      <p:sp>
        <p:nvSpPr>
          <p:cNvPr id="3" name="Content Placeholder 2"/>
          <p:cNvSpPr>
            <a:spLocks noGrp="1"/>
          </p:cNvSpPr>
          <p:nvPr>
            <p:ph idx="1"/>
          </p:nvPr>
        </p:nvSpPr>
        <p:spPr>
          <a:xfrm>
            <a:off x="899592" y="1916832"/>
            <a:ext cx="7990308" cy="3600400"/>
          </a:xfrm>
        </p:spPr>
        <p:txBody>
          <a:bodyPr>
            <a:noAutofit/>
          </a:bodyPr>
          <a:lstStyle/>
          <a:p>
            <a:pPr lvl="0"/>
            <a:r>
              <a:rPr lang="ro-RO" sz="2400" dirty="0"/>
              <a:t>Îmbunătăţirea mediului de afaceri</a:t>
            </a:r>
          </a:p>
          <a:p>
            <a:pPr lvl="0"/>
            <a:r>
              <a:rPr lang="ro-RO" sz="2400" dirty="0"/>
              <a:t>Îmbunătăţirea încrederii generale în domeniul securității chimice și în produsele Dvs.</a:t>
            </a:r>
          </a:p>
          <a:p>
            <a:pPr lvl="0"/>
            <a:r>
              <a:rPr lang="ro-RO" sz="2400" dirty="0"/>
              <a:t>Îmbunătăţirea bazei pentru luarea deciziilor de către autoritățile de reglementare </a:t>
            </a:r>
          </a:p>
          <a:p>
            <a:pPr lvl="0"/>
            <a:r>
              <a:rPr lang="ro-RO" sz="2400" dirty="0"/>
              <a:t>O protecţie mai buna a securităţii şi sănătăţii lucrătorilor, consumatorilor şi mediului înconjurător</a:t>
            </a:r>
          </a:p>
          <a:p>
            <a:pPr marL="457200" lvl="1" indent="0">
              <a:buNone/>
            </a:pPr>
            <a:endParaRPr lang="en-US" sz="2200" dirty="0">
              <a:solidFill>
                <a:prstClr val="black"/>
              </a:solidFill>
              <a:latin typeface="Verdana"/>
              <a:ea typeface="ＭＳ Ｐゴシック" charset="0"/>
              <a:cs typeface="Arial" charset="0"/>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21</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668" y="5301208"/>
            <a:ext cx="1728192" cy="1097090"/>
          </a:xfrm>
          <a:prstGeom prst="rect">
            <a:avLst/>
          </a:prstGeom>
        </p:spPr>
      </p:pic>
    </p:spTree>
    <p:extLst>
      <p:ext uri="{BB962C8B-B14F-4D97-AF65-F5344CB8AC3E}">
        <p14:creationId xmlns:p14="http://schemas.microsoft.com/office/powerpoint/2010/main" val="200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4BEEE12E-00CA-42D6-926E-5AF396604CE1}" type="slidenum">
              <a:rPr lang="en-GB" smtClean="0"/>
              <a:pPr/>
              <a:t>22</a:t>
            </a:fld>
            <a:endParaRPr lang="en-GB"/>
          </a:p>
        </p:txBody>
      </p:sp>
      <p:pic>
        <p:nvPicPr>
          <p:cNvPr id="1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892"/>
          <a:stretch/>
        </p:blipFill>
        <p:spPr bwMode="auto">
          <a:xfrm>
            <a:off x="3707904" y="2763056"/>
            <a:ext cx="1650604" cy="185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331640" y="4616792"/>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endParaRPr lang="en-US" sz="1400" kern="0" dirty="0" smtClean="0">
              <a:latin typeface="Verdana"/>
            </a:endParaRPr>
          </a:p>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utilizarea în siguranţă în aval</a:t>
            </a:r>
          </a:p>
          <a:p>
            <a:pPr marL="0" marR="0" lvl="0" indent="0" algn="ctr" defTabSz="6223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effectLst/>
              <a:uLnTx/>
              <a:uFillTx/>
              <a:latin typeface="Verdana"/>
              <a:ea typeface="+mn-ea"/>
              <a:cs typeface="+mn-cs"/>
            </a:endParaRPr>
          </a:p>
        </p:txBody>
      </p:sp>
      <p:sp>
        <p:nvSpPr>
          <p:cNvPr id="19" name="Rounded Rectangle 18"/>
          <p:cNvSpPr/>
          <p:nvPr/>
        </p:nvSpPr>
        <p:spPr>
          <a:xfrm>
            <a:off x="5868344" y="468900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a:r>
              <a:rPr lang="ro-RO" sz="1400" kern="0" dirty="0" smtClean="0">
                <a:latin typeface="Verdana"/>
              </a:rPr>
              <a:t>Gestionarea </a:t>
            </a:r>
            <a:r>
              <a:rPr lang="ro-RO" sz="1400" kern="0" dirty="0">
                <a:latin typeface="Verdana"/>
              </a:rPr>
              <a:t>substanţelor care îngrijorează din amestecurile Dvs.</a:t>
            </a:r>
          </a:p>
        </p:txBody>
      </p:sp>
      <p:sp>
        <p:nvSpPr>
          <p:cNvPr id="3" name="Rectangle 2"/>
          <p:cNvSpPr/>
          <p:nvPr/>
        </p:nvSpPr>
        <p:spPr>
          <a:xfrm>
            <a:off x="3739788" y="4616792"/>
            <a:ext cx="1652504" cy="461665"/>
          </a:xfrm>
          <a:prstGeom prst="rect">
            <a:avLst/>
          </a:prstGeom>
        </p:spPr>
        <p:txBody>
          <a:bodyPr wrap="none">
            <a:spAutoFit/>
          </a:bodyPr>
          <a:lstStyle/>
          <a:p>
            <a:r>
              <a:rPr lang="ro-RO" sz="2400" dirty="0">
                <a:solidFill>
                  <a:srgbClr val="008BC8"/>
                </a:solidFill>
              </a:rPr>
              <a:t>Formulatori</a:t>
            </a:r>
          </a:p>
        </p:txBody>
      </p:sp>
      <p:sp>
        <p:nvSpPr>
          <p:cNvPr id="10" name="Rounded Rectangle 9"/>
          <p:cNvSpPr>
            <a:spLocks noChangeAspect="1"/>
          </p:cNvSpPr>
          <p:nvPr/>
        </p:nvSpPr>
        <p:spPr>
          <a:xfrm>
            <a:off x="5724128" y="1463012"/>
            <a:ext cx="2571434"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fontAlgn="base">
              <a:spcBef>
                <a:spcPct val="20000"/>
              </a:spcBef>
              <a:spcAft>
                <a:spcPct val="0"/>
              </a:spcAft>
              <a:defRPr/>
            </a:pPr>
            <a:r>
              <a:rPr lang="ro-RO" sz="2000" b="1" kern="0" dirty="0" smtClean="0">
                <a:solidFill>
                  <a:schemeClr val="bg1"/>
                </a:solidFill>
                <a:latin typeface="Verdana"/>
              </a:rPr>
              <a:t>Clasificarea</a:t>
            </a:r>
            <a:r>
              <a:rPr lang="en-US" sz="2000" b="1" kern="0" dirty="0" smtClean="0">
                <a:solidFill>
                  <a:schemeClr val="bg1"/>
                </a:solidFill>
                <a:latin typeface="Verdana"/>
              </a:rPr>
              <a:t> </a:t>
            </a:r>
            <a:r>
              <a:rPr lang="ro-RO" sz="2000" b="1" kern="0" dirty="0" smtClean="0">
                <a:solidFill>
                  <a:schemeClr val="bg1"/>
                </a:solidFill>
                <a:latin typeface="Verdana"/>
              </a:rPr>
              <a:t>amestecurilor</a:t>
            </a:r>
            <a:endParaRPr lang="ro-RO" sz="2000" b="1" kern="0" dirty="0">
              <a:solidFill>
                <a:schemeClr val="bg1"/>
              </a:solidFill>
              <a:latin typeface="Verdana"/>
            </a:endParaRPr>
          </a:p>
        </p:txBody>
      </p:sp>
      <p:sp>
        <p:nvSpPr>
          <p:cNvPr id="11" name="Title 1"/>
          <p:cNvSpPr>
            <a:spLocks noGrp="1"/>
          </p:cNvSpPr>
          <p:nvPr>
            <p:ph type="title"/>
          </p:nvPr>
        </p:nvSpPr>
        <p:spPr>
          <a:xfrm>
            <a:off x="457200" y="274638"/>
            <a:ext cx="8867328" cy="1143000"/>
          </a:xfrm>
        </p:spPr>
        <p:txBody>
          <a:bodyPr/>
          <a:lstStyle/>
          <a:p>
            <a:pPr fontAlgn="base">
              <a:spcBef>
                <a:spcPct val="20000"/>
              </a:spcBef>
              <a:spcAft>
                <a:spcPct val="0"/>
              </a:spcAft>
              <a:defRPr/>
            </a:pPr>
            <a:r>
              <a:rPr lang="ro-RO" dirty="0" smtClean="0"/>
              <a:t>Clasificarea</a:t>
            </a:r>
            <a:r>
              <a:rPr lang="en-US" dirty="0" smtClean="0"/>
              <a:t> </a:t>
            </a:r>
            <a:r>
              <a:rPr lang="ro-RO" dirty="0"/>
              <a:t>amestecurilor</a:t>
            </a:r>
          </a:p>
        </p:txBody>
      </p:sp>
      <p:sp>
        <p:nvSpPr>
          <p:cNvPr id="13" name="Rounded Rectangle 12"/>
          <p:cNvSpPr/>
          <p:nvPr/>
        </p:nvSpPr>
        <p:spPr>
          <a:xfrm>
            <a:off x="1360240" y="150305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r>
              <a:rPr lang="ro-RO" sz="1400" kern="0" dirty="0">
                <a:latin typeface="Verdana"/>
              </a:rPr>
              <a:t>Comunicarea informaţiilor despre utilizări în </a:t>
            </a:r>
            <a:r>
              <a:rPr lang="ro-RO" sz="1400" kern="0" dirty="0" smtClean="0">
                <a:latin typeface="Verdana"/>
              </a:rPr>
              <a:t>amonte</a:t>
            </a:r>
            <a:endParaRPr kumimoji="0" lang="en-GB" sz="1400" b="0" i="0" u="none" strike="noStrike" kern="0" cap="none" spc="0" normalizeH="0" baseline="0" noProof="0" dirty="0">
              <a:ln>
                <a:noFill/>
              </a:ln>
              <a:effectLst/>
              <a:uLnTx/>
              <a:uFillTx/>
              <a:latin typeface="Verdana"/>
              <a:ea typeface="+mn-ea"/>
              <a:cs typeface="+mn-cs"/>
            </a:endParaRPr>
          </a:p>
        </p:txBody>
      </p:sp>
    </p:spTree>
    <p:extLst>
      <p:ext uri="{BB962C8B-B14F-4D97-AF65-F5344CB8AC3E}">
        <p14:creationId xmlns:p14="http://schemas.microsoft.com/office/powerpoint/2010/main" val="1441567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11188" y="1557338"/>
            <a:ext cx="2016125" cy="100806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ounded Rectangle 8"/>
          <p:cNvSpPr/>
          <p:nvPr/>
        </p:nvSpPr>
        <p:spPr>
          <a:xfrm>
            <a:off x="611188" y="2636838"/>
            <a:ext cx="2016125" cy="100806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ounded Rectangle 9"/>
          <p:cNvSpPr/>
          <p:nvPr/>
        </p:nvSpPr>
        <p:spPr>
          <a:xfrm>
            <a:off x="611188" y="3716338"/>
            <a:ext cx="2016125" cy="1296987"/>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Rounded Rectangle 10"/>
          <p:cNvSpPr/>
          <p:nvPr/>
        </p:nvSpPr>
        <p:spPr>
          <a:xfrm>
            <a:off x="611188" y="5084763"/>
            <a:ext cx="2016125" cy="100806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9" name="TextBox 11"/>
          <p:cNvSpPr txBox="1">
            <a:spLocks noChangeArrowheads="1"/>
          </p:cNvSpPr>
          <p:nvPr/>
        </p:nvSpPr>
        <p:spPr bwMode="auto">
          <a:xfrm>
            <a:off x="611188" y="1844675"/>
            <a:ext cx="18732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o-RO" sz="1700" b="1">
                <a:solidFill>
                  <a:srgbClr val="008BC8"/>
                </a:solidFill>
                <a:latin typeface="Verdana" pitchFamily="34" charset="0"/>
              </a:rPr>
              <a:t>Clasificare</a:t>
            </a:r>
            <a:endParaRPr lang="en-GB" sz="1700" b="1">
              <a:solidFill>
                <a:srgbClr val="008BC8"/>
              </a:solidFill>
              <a:latin typeface="Verdana" pitchFamily="34" charset="0"/>
            </a:endParaRPr>
          </a:p>
        </p:txBody>
      </p:sp>
      <p:sp>
        <p:nvSpPr>
          <p:cNvPr id="8200" name="TextBox 12"/>
          <p:cNvSpPr txBox="1">
            <a:spLocks noChangeArrowheads="1"/>
          </p:cNvSpPr>
          <p:nvPr/>
        </p:nvSpPr>
        <p:spPr bwMode="auto">
          <a:xfrm>
            <a:off x="684213" y="2813050"/>
            <a:ext cx="18716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o-RO" sz="1700" b="1">
                <a:solidFill>
                  <a:srgbClr val="008BC8"/>
                </a:solidFill>
                <a:latin typeface="Verdana" pitchFamily="34" charset="0"/>
              </a:rPr>
              <a:t>Etichetare şi ambalare</a:t>
            </a:r>
            <a:endParaRPr lang="en-GB" sz="1700" b="1">
              <a:solidFill>
                <a:srgbClr val="008BC8"/>
              </a:solidFill>
              <a:latin typeface="Verdana" pitchFamily="34" charset="0"/>
            </a:endParaRPr>
          </a:p>
        </p:txBody>
      </p:sp>
      <p:sp>
        <p:nvSpPr>
          <p:cNvPr id="8201" name="TextBox 13"/>
          <p:cNvSpPr txBox="1">
            <a:spLocks noChangeArrowheads="1"/>
          </p:cNvSpPr>
          <p:nvPr/>
        </p:nvSpPr>
        <p:spPr bwMode="auto">
          <a:xfrm>
            <a:off x="684213" y="4149725"/>
            <a:ext cx="18716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1700" b="1">
                <a:solidFill>
                  <a:srgbClr val="008BC8"/>
                </a:solidFill>
                <a:latin typeface="Verdana" pitchFamily="34" charset="0"/>
              </a:rPr>
              <a:t>Comunicare</a:t>
            </a:r>
          </a:p>
        </p:txBody>
      </p:sp>
      <p:sp>
        <p:nvSpPr>
          <p:cNvPr id="8202" name="TextBox 14"/>
          <p:cNvSpPr txBox="1">
            <a:spLocks noChangeArrowheads="1"/>
          </p:cNvSpPr>
          <p:nvPr/>
        </p:nvSpPr>
        <p:spPr bwMode="auto">
          <a:xfrm>
            <a:off x="468313" y="5380038"/>
            <a:ext cx="2159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o-RO" sz="1700" b="1">
                <a:solidFill>
                  <a:srgbClr val="008BC8"/>
                </a:solidFill>
                <a:latin typeface="Verdana" pitchFamily="34" charset="0"/>
              </a:rPr>
              <a:t>Armonizare</a:t>
            </a:r>
            <a:endParaRPr lang="en-GB" sz="1700" b="1">
              <a:solidFill>
                <a:srgbClr val="008BC8"/>
              </a:solidFill>
              <a:latin typeface="Verdana" pitchFamily="34" charset="0"/>
            </a:endParaRPr>
          </a:p>
        </p:txBody>
      </p:sp>
      <p:sp>
        <p:nvSpPr>
          <p:cNvPr id="16" name="TextBox 15"/>
          <p:cNvSpPr txBox="1"/>
          <p:nvPr/>
        </p:nvSpPr>
        <p:spPr>
          <a:xfrm>
            <a:off x="2771775" y="1779588"/>
            <a:ext cx="5184775" cy="549275"/>
          </a:xfrm>
          <a:prstGeom prst="rect">
            <a:avLst/>
          </a:prstGeom>
          <a:noFill/>
          <a:ln w="28575">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ro-RO" sz="1500">
                <a:latin typeface="Verdana" pitchFamily="34" charset="0"/>
              </a:rPr>
              <a:t>Producătorii, importatorii şi utilizatorii din aval clasifică substanţele şi amestecurile</a:t>
            </a:r>
            <a:r>
              <a:rPr lang="en-GB" sz="1500">
                <a:latin typeface="Verdana" pitchFamily="34" charset="0"/>
              </a:rPr>
              <a:t> </a:t>
            </a:r>
          </a:p>
        </p:txBody>
      </p:sp>
      <p:sp>
        <p:nvSpPr>
          <p:cNvPr id="18" name="Rounded Rectangle 17"/>
          <p:cNvSpPr/>
          <p:nvPr/>
        </p:nvSpPr>
        <p:spPr>
          <a:xfrm>
            <a:off x="2700338" y="1557338"/>
            <a:ext cx="5400675" cy="100806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TextBox 18"/>
          <p:cNvSpPr txBox="1"/>
          <p:nvPr/>
        </p:nvSpPr>
        <p:spPr>
          <a:xfrm>
            <a:off x="2771775" y="2787650"/>
            <a:ext cx="5184775" cy="777875"/>
          </a:xfrm>
          <a:prstGeom prst="rect">
            <a:avLst/>
          </a:prstGeom>
          <a:noFill/>
          <a:ln w="28575">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ro-RO" sz="1500">
                <a:latin typeface="Verdana" pitchFamily="34" charset="0"/>
              </a:rPr>
              <a:t>Furnizorii le ambalează şi le împachetează conform CLP</a:t>
            </a:r>
            <a:endParaRPr lang="en-GB" sz="1500">
              <a:latin typeface="Verdana" pitchFamily="34" charset="0"/>
            </a:endParaRPr>
          </a:p>
          <a:p>
            <a:r>
              <a:rPr lang="en-GB" sz="1500">
                <a:latin typeface="Verdana" pitchFamily="34" charset="0"/>
              </a:rPr>
              <a:t> </a:t>
            </a:r>
          </a:p>
        </p:txBody>
      </p:sp>
      <p:sp>
        <p:nvSpPr>
          <p:cNvPr id="20" name="Rounded Rectangle 19"/>
          <p:cNvSpPr/>
          <p:nvPr/>
        </p:nvSpPr>
        <p:spPr>
          <a:xfrm>
            <a:off x="2700338" y="2636838"/>
            <a:ext cx="5400675" cy="100806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extBox 20"/>
          <p:cNvSpPr txBox="1"/>
          <p:nvPr/>
        </p:nvSpPr>
        <p:spPr>
          <a:xfrm>
            <a:off x="2771775" y="3751263"/>
            <a:ext cx="5184775" cy="1235075"/>
          </a:xfrm>
          <a:prstGeom prst="rect">
            <a:avLst/>
          </a:prstGeom>
          <a:noFill/>
          <a:ln w="28575">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ro-RO" sz="1500" dirty="0">
                <a:latin typeface="Verdana" pitchFamily="34" charset="0"/>
              </a:rPr>
              <a:t>Producătorii, importatorii şi utilizatorii din aval notifică substanţa în inventarul de clasificare şi etichetare al ECHA</a:t>
            </a:r>
            <a:endParaRPr lang="en-US" sz="1500" dirty="0">
              <a:latin typeface="Verdana" pitchFamily="34" charset="0"/>
            </a:endParaRPr>
          </a:p>
          <a:p>
            <a:pPr>
              <a:buFont typeface="Arial" charset="0"/>
              <a:buChar char="•"/>
            </a:pPr>
            <a:r>
              <a:rPr lang="ro-RO" sz="1500" dirty="0">
                <a:latin typeface="Verdana" pitchFamily="34" charset="0"/>
              </a:rPr>
              <a:t>Furnizorii comunică informaţii la Centrele de toxicologie</a:t>
            </a:r>
            <a:r>
              <a:rPr lang="en-US" sz="1500" dirty="0">
                <a:latin typeface="Verdana" pitchFamily="34" charset="0"/>
              </a:rPr>
              <a:t>*</a:t>
            </a:r>
            <a:endParaRPr lang="en-GB" dirty="0"/>
          </a:p>
        </p:txBody>
      </p:sp>
      <p:sp>
        <p:nvSpPr>
          <p:cNvPr id="22" name="Rounded Rectangle 21"/>
          <p:cNvSpPr/>
          <p:nvPr/>
        </p:nvSpPr>
        <p:spPr>
          <a:xfrm>
            <a:off x="2700338" y="3716338"/>
            <a:ext cx="5400675" cy="1296987"/>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TextBox 22"/>
          <p:cNvSpPr txBox="1"/>
          <p:nvPr/>
        </p:nvSpPr>
        <p:spPr>
          <a:xfrm>
            <a:off x="2701925" y="5114925"/>
            <a:ext cx="5399088" cy="1015663"/>
          </a:xfrm>
          <a:prstGeom prst="rect">
            <a:avLst/>
          </a:prstGeom>
          <a:noFill/>
          <a:ln w="28575">
            <a:noFill/>
          </a:ln>
        </p:spPr>
        <p:txBody>
          <a:bodyPr wrap="square">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ro-RO" sz="1500" dirty="0">
                <a:latin typeface="Verdana" pitchFamily="34" charset="0"/>
              </a:rPr>
              <a:t>CLP implementează Sistemul Global Armonizat al Naţiunilor Unite</a:t>
            </a:r>
            <a:r>
              <a:rPr lang="en-US" sz="1500" dirty="0">
                <a:latin typeface="Verdana" pitchFamily="34" charset="0"/>
              </a:rPr>
              <a:t> (GHS – Global Harmonized System)</a:t>
            </a:r>
          </a:p>
          <a:p>
            <a:pPr>
              <a:buFont typeface="Arial" charset="0"/>
              <a:buChar char="•"/>
            </a:pPr>
            <a:r>
              <a:rPr lang="ro-RO" sz="1500" dirty="0">
                <a:latin typeface="Verdana" pitchFamily="34" charset="0"/>
              </a:rPr>
              <a:t>Clasificarea anumitor substanţe este armonizată</a:t>
            </a:r>
            <a:r>
              <a:rPr lang="en-GB" sz="1500" dirty="0">
                <a:latin typeface="Verdana" pitchFamily="34" charset="0"/>
              </a:rPr>
              <a:t> </a:t>
            </a:r>
          </a:p>
        </p:txBody>
      </p:sp>
      <p:sp>
        <p:nvSpPr>
          <p:cNvPr id="24" name="Rounded Rectangle 23"/>
          <p:cNvSpPr/>
          <p:nvPr/>
        </p:nvSpPr>
        <p:spPr>
          <a:xfrm>
            <a:off x="2700338" y="5084763"/>
            <a:ext cx="5400675" cy="100806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Slide Number Placeholder 2"/>
          <p:cNvSpPr>
            <a:spLocks noGrp="1"/>
          </p:cNvSpPr>
          <p:nvPr>
            <p:ph type="sldNum" sz="quarter" idx="12"/>
          </p:nvPr>
        </p:nvSpPr>
        <p:spPr/>
        <p:txBody>
          <a:bodyPr/>
          <a:lstStyle/>
          <a:p>
            <a:pPr>
              <a:defRPr/>
            </a:pPr>
            <a:fld id="{D1E40FD4-230C-481F-835B-C5108CBC03C7}" type="slidenum">
              <a:rPr lang="en-GB"/>
              <a:pPr>
                <a:defRPr/>
              </a:pPr>
              <a:t>23</a:t>
            </a:fld>
            <a:endParaRPr lang="en-GB"/>
          </a:p>
        </p:txBody>
      </p:sp>
      <p:sp>
        <p:nvSpPr>
          <p:cNvPr id="8213" name="Title 1"/>
          <p:cNvSpPr>
            <a:spLocks/>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o-RO" sz="3000" b="1" dirty="0">
                <a:solidFill>
                  <a:srgbClr val="0046AD"/>
                </a:solidFill>
                <a:latin typeface="Verdana" pitchFamily="34" charset="0"/>
              </a:rPr>
              <a:t>Elementele cheie ale </a:t>
            </a:r>
            <a:r>
              <a:rPr lang="en-US" sz="3000" b="1" dirty="0" smtClean="0">
                <a:solidFill>
                  <a:srgbClr val="0046AD"/>
                </a:solidFill>
                <a:latin typeface="Verdana" pitchFamily="34" charset="0"/>
              </a:rPr>
              <a:t>CLP</a:t>
            </a:r>
            <a:endParaRPr lang="en-GB" sz="4400" dirty="0"/>
          </a:p>
        </p:txBody>
      </p:sp>
      <p:sp>
        <p:nvSpPr>
          <p:cNvPr id="8214" name="Text Box 22"/>
          <p:cNvSpPr txBox="1">
            <a:spLocks noChangeArrowheads="1"/>
          </p:cNvSpPr>
          <p:nvPr/>
        </p:nvSpPr>
        <p:spPr bwMode="auto">
          <a:xfrm>
            <a:off x="303213" y="6264275"/>
            <a:ext cx="88407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Verdana" pitchFamily="34" charset="0"/>
              </a:rPr>
              <a:t>* - </a:t>
            </a:r>
            <a:r>
              <a:rPr lang="pt-BR" sz="1400">
                <a:latin typeface="Verdana" pitchFamily="34" charset="0"/>
              </a:rPr>
              <a:t>În România – Biroul pentru Regulamentul Sanitar Internaţional şi Informare Toxicologică de la INSP</a:t>
            </a:r>
            <a:endParaRPr lang="en-US" sz="1400">
              <a:latin typeface="Verdana" pitchFamily="34" charset="0"/>
            </a:endParaRPr>
          </a:p>
        </p:txBody>
      </p:sp>
    </p:spTree>
    <p:extLst>
      <p:ext uri="{BB962C8B-B14F-4D97-AF65-F5344CB8AC3E}">
        <p14:creationId xmlns:p14="http://schemas.microsoft.com/office/powerpoint/2010/main" val="2534966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dirty="0" smtClean="0"/>
              <a:t>Tranziţia </a:t>
            </a:r>
            <a:r>
              <a:rPr lang="ro-RO" dirty="0"/>
              <a:t>de la DSP/DPP la CLP</a:t>
            </a:r>
            <a:br>
              <a:rPr lang="ro-RO" dirty="0"/>
            </a:br>
            <a:endParaRPr lang="en-GB" dirty="0"/>
          </a:p>
        </p:txBody>
      </p:sp>
      <p:sp>
        <p:nvSpPr>
          <p:cNvPr id="3" name="Content Placeholder 2"/>
          <p:cNvSpPr>
            <a:spLocks noGrp="1"/>
          </p:cNvSpPr>
          <p:nvPr>
            <p:ph idx="1"/>
          </p:nvPr>
        </p:nvSpPr>
        <p:spPr>
          <a:xfrm>
            <a:off x="467544" y="1268760"/>
            <a:ext cx="8229600" cy="2232248"/>
          </a:xfrm>
        </p:spPr>
        <p:txBody>
          <a:bodyPr>
            <a:normAutofit/>
          </a:bodyPr>
          <a:lstStyle/>
          <a:p>
            <a:pPr lvl="0"/>
            <a:r>
              <a:rPr lang="en-US" sz="2000" dirty="0" smtClean="0"/>
              <a:t>De </a:t>
            </a:r>
            <a:r>
              <a:rPr lang="en-US" sz="2000" dirty="0"/>
              <a:t>l</a:t>
            </a:r>
            <a:r>
              <a:rPr lang="ro-RO" sz="2000" dirty="0"/>
              <a:t>a 1 iunie 2015 directivele privind substanțele </a:t>
            </a:r>
            <a:r>
              <a:rPr lang="ro-RO" sz="2000" dirty="0" err="1"/>
              <a:t>peric</a:t>
            </a:r>
            <a:r>
              <a:rPr lang="en-US" sz="2000" dirty="0" err="1"/>
              <a:t>uloase</a:t>
            </a:r>
            <a:r>
              <a:rPr lang="en-US" sz="2000" dirty="0"/>
              <a:t> </a:t>
            </a:r>
            <a:r>
              <a:rPr lang="en-US" sz="2000" dirty="0" err="1"/>
              <a:t>și</a:t>
            </a:r>
            <a:r>
              <a:rPr lang="en-US" sz="2000" dirty="0"/>
              <a:t> </a:t>
            </a:r>
            <a:r>
              <a:rPr lang="en-US" sz="2000" dirty="0" err="1" smtClean="0"/>
              <a:t>preparatele</a:t>
            </a:r>
            <a:r>
              <a:rPr lang="en-US" sz="2000" dirty="0" smtClean="0"/>
              <a:t> </a:t>
            </a:r>
            <a:r>
              <a:rPr lang="en-US" sz="2000" dirty="0" err="1"/>
              <a:t>periculoase</a:t>
            </a:r>
            <a:r>
              <a:rPr lang="ro-RO" sz="2000" dirty="0"/>
              <a:t> (DSD și DPD) au fost înlocuite în totalitate de Regulamentul CLP</a:t>
            </a:r>
            <a:r>
              <a:rPr lang="en-US" sz="2000" dirty="0"/>
              <a:t>.</a:t>
            </a:r>
            <a:endParaRPr lang="ro-RO" sz="2000" dirty="0"/>
          </a:p>
          <a:p>
            <a:pPr lvl="0"/>
            <a:r>
              <a:rPr lang="ro-RO" sz="2000" dirty="0"/>
              <a:t>Pentru </a:t>
            </a:r>
            <a:r>
              <a:rPr lang="ro-RO" sz="2000" b="1" dirty="0"/>
              <a:t>amestecuri</a:t>
            </a:r>
            <a:r>
              <a:rPr lang="ro-RO" sz="2000" dirty="0"/>
              <a:t>, se aplică până la iunie 2017 o perioadă de tranziție la CLP pentru amestecurile deja introduse pe piață înainte de iunie </a:t>
            </a:r>
            <a:r>
              <a:rPr lang="ro-RO" sz="2000" dirty="0" smtClean="0"/>
              <a:t>2015</a:t>
            </a:r>
            <a:endParaRPr lang="ro-RO" sz="2000"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24</a:t>
            </a:fld>
            <a:endParaRPr lang="en-GB"/>
          </a:p>
        </p:txBody>
      </p:sp>
      <p:graphicFrame>
        <p:nvGraphicFramePr>
          <p:cNvPr id="6" name="Diagram 5"/>
          <p:cNvGraphicFramePr/>
          <p:nvPr>
            <p:extLst>
              <p:ext uri="{D42A27DB-BD31-4B8C-83A1-F6EECF244321}">
                <p14:modId xmlns:p14="http://schemas.microsoft.com/office/powerpoint/2010/main" val="668608862"/>
              </p:ext>
            </p:extLst>
          </p:nvPr>
        </p:nvGraphicFramePr>
        <p:xfrm>
          <a:off x="1835696" y="3140968"/>
          <a:ext cx="5054882" cy="2752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99685" y="5949280"/>
            <a:ext cx="7844723" cy="523220"/>
          </a:xfrm>
          <a:prstGeom prst="rect">
            <a:avLst/>
          </a:prstGeom>
        </p:spPr>
        <p:txBody>
          <a:bodyPr wrap="square">
            <a:spAutoFit/>
          </a:bodyPr>
          <a:lstStyle/>
          <a:p>
            <a:r>
              <a:rPr lang="ro-RO" sz="1400" dirty="0" smtClean="0">
                <a:solidFill>
                  <a:prstClr val="black"/>
                </a:solidFill>
                <a:latin typeface="Verdana" pitchFamily="34" charset="0"/>
                <a:ea typeface="ＭＳ Ｐゴシック" charset="-128"/>
              </a:rPr>
              <a:t>CLP </a:t>
            </a:r>
            <a:r>
              <a:rPr lang="ro-RO" sz="1400" dirty="0">
                <a:solidFill>
                  <a:prstClr val="black"/>
                </a:solidFill>
                <a:latin typeface="Verdana" pitchFamily="34" charset="0"/>
                <a:ea typeface="ＭＳ Ｐゴシック" charset="-128"/>
              </a:rPr>
              <a:t>(CE 1272/2008) pune în aplicare în </a:t>
            </a:r>
            <a:r>
              <a:rPr lang="ro-RO" sz="1400" dirty="0" smtClean="0">
                <a:solidFill>
                  <a:prstClr val="black"/>
                </a:solidFill>
                <a:latin typeface="Verdana" pitchFamily="34" charset="0"/>
                <a:ea typeface="ＭＳ Ｐゴシック" charset="-128"/>
              </a:rPr>
              <a:t>UE</a:t>
            </a:r>
            <a:r>
              <a:rPr lang="en-US" sz="1400" dirty="0" smtClean="0">
                <a:solidFill>
                  <a:prstClr val="black"/>
                </a:solidFill>
                <a:latin typeface="Verdana" pitchFamily="34" charset="0"/>
                <a:ea typeface="ＭＳ Ｐゴシック" charset="-128"/>
              </a:rPr>
              <a:t> </a:t>
            </a:r>
            <a:r>
              <a:rPr lang="ro-RO" sz="1400" dirty="0" smtClean="0">
                <a:solidFill>
                  <a:prstClr val="black"/>
                </a:solidFill>
                <a:latin typeface="Verdana" pitchFamily="34" charset="0"/>
                <a:ea typeface="ＭＳ Ｐゴシック" charset="-128"/>
              </a:rPr>
              <a:t>Sistemul </a:t>
            </a:r>
            <a:r>
              <a:rPr lang="ro-RO" sz="1400" dirty="0">
                <a:solidFill>
                  <a:prstClr val="black"/>
                </a:solidFill>
                <a:latin typeface="Verdana" pitchFamily="34" charset="0"/>
                <a:ea typeface="ＭＳ Ｐゴシック" charset="-128"/>
              </a:rPr>
              <a:t>global armonizat de clasificare și etichetare a substanțelor chimice (GHS, ONU 2007</a:t>
            </a:r>
            <a:r>
              <a:rPr lang="ro-RO" sz="1400" dirty="0" smtClean="0">
                <a:solidFill>
                  <a:prstClr val="black"/>
                </a:solidFill>
                <a:latin typeface="Verdana" pitchFamily="34" charset="0"/>
                <a:ea typeface="ＭＳ Ｐゴシック" charset="-128"/>
              </a:rPr>
              <a:t>)</a:t>
            </a:r>
            <a:endParaRPr lang="ro-RO" sz="1400" dirty="0">
              <a:solidFill>
                <a:prstClr val="black"/>
              </a:solidFill>
              <a:latin typeface="Verdana" pitchFamily="34" charset="0"/>
              <a:ea typeface="ＭＳ Ｐゴシック" charset="-128"/>
            </a:endParaRPr>
          </a:p>
        </p:txBody>
      </p:sp>
    </p:spTree>
    <p:extLst>
      <p:ext uri="{BB962C8B-B14F-4D97-AF65-F5344CB8AC3E}">
        <p14:creationId xmlns:p14="http://schemas.microsoft.com/office/powerpoint/2010/main" val="3348613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pPr lvl="0"/>
            <a:r>
              <a:rPr lang="ro-RO" dirty="0" smtClean="0"/>
              <a:t>Exemplu </a:t>
            </a:r>
            <a:r>
              <a:rPr lang="ro-RO" dirty="0"/>
              <a:t>de diferenţă între vechea legislaţie şi CLP</a:t>
            </a:r>
          </a:p>
        </p:txBody>
      </p:sp>
      <p:sp>
        <p:nvSpPr>
          <p:cNvPr id="4" name="Slide Number Placeholder 3"/>
          <p:cNvSpPr>
            <a:spLocks noGrp="1"/>
          </p:cNvSpPr>
          <p:nvPr>
            <p:ph type="sldNum" sz="quarter" idx="12"/>
          </p:nvPr>
        </p:nvSpPr>
        <p:spPr/>
        <p:txBody>
          <a:bodyPr/>
          <a:lstStyle/>
          <a:p>
            <a:fld id="{4BEEE12E-00CA-42D6-926E-5AF396604CE1}" type="slidenum">
              <a:rPr lang="en-GB" smtClean="0"/>
              <a:pPr/>
              <a:t>25</a:t>
            </a:fld>
            <a:endParaRPr lang="en-GB"/>
          </a:p>
        </p:txBody>
      </p:sp>
      <p:sp>
        <p:nvSpPr>
          <p:cNvPr id="6" name="TextBox 5"/>
          <p:cNvSpPr txBox="1"/>
          <p:nvPr/>
        </p:nvSpPr>
        <p:spPr>
          <a:xfrm>
            <a:off x="611560" y="2704445"/>
            <a:ext cx="792088" cy="369332"/>
          </a:xfrm>
          <a:prstGeom prst="rect">
            <a:avLst/>
          </a:prstGeom>
          <a:noFill/>
        </p:spPr>
        <p:txBody>
          <a:bodyPr wrap="square" rtlCol="0">
            <a:spAutoFit/>
          </a:bodyPr>
          <a:lstStyle/>
          <a:p>
            <a:r>
              <a:rPr lang="en-GB"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DSD</a:t>
            </a:r>
            <a:endParaRPr lang="en-GB"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611560" y="4351337"/>
            <a:ext cx="792088" cy="369332"/>
          </a:xfrm>
          <a:prstGeom prst="rect">
            <a:avLst/>
          </a:prstGeom>
          <a:noFill/>
        </p:spPr>
        <p:txBody>
          <a:bodyPr wrap="square" rtlCol="0">
            <a:spAutoFit/>
          </a:bodyPr>
          <a:lstStyle/>
          <a:p>
            <a:r>
              <a:rPr lang="en-GB"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CLP</a:t>
            </a:r>
            <a:endParaRPr lang="en-GB"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643886" y="1844824"/>
            <a:ext cx="5752256" cy="369332"/>
          </a:xfrm>
          <a:prstGeom prst="rect">
            <a:avLst/>
          </a:prstGeom>
          <a:noFill/>
        </p:spPr>
        <p:txBody>
          <a:bodyPr wrap="square" rtlCol="0">
            <a:spAutoFit/>
          </a:bodyPr>
          <a:lstStyle/>
          <a:p>
            <a:r>
              <a:rPr lang="ro-RO" dirty="0" smtClean="0">
                <a:latin typeface="Verdana" panose="020B0604030504040204" pitchFamily="34" charset="0"/>
                <a:ea typeface="Verdana" panose="020B0604030504040204" pitchFamily="34" charset="0"/>
                <a:cs typeface="Verdana" panose="020B0604030504040204" pitchFamily="34" charset="0"/>
              </a:rPr>
              <a:t>Toxicitate </a:t>
            </a:r>
            <a:r>
              <a:rPr lang="ro-RO" dirty="0">
                <a:latin typeface="Verdana" panose="020B0604030504040204" pitchFamily="34" charset="0"/>
                <a:ea typeface="Verdana" panose="020B0604030504040204" pitchFamily="34" charset="0"/>
                <a:cs typeface="Verdana" panose="020B0604030504040204" pitchFamily="34" charset="0"/>
              </a:rPr>
              <a:t>acută: s-au modificat valorile limită</a:t>
            </a:r>
          </a:p>
        </p:txBody>
      </p:sp>
      <p:pic>
        <p:nvPicPr>
          <p:cNvPr id="10" name="Picture 39"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196" y="5098732"/>
            <a:ext cx="715012" cy="7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3500" y="5094256"/>
            <a:ext cx="778540" cy="7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5308" y="5098731"/>
            <a:ext cx="778540" cy="7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2585" y="5098732"/>
            <a:ext cx="778541" cy="77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2532" y="2612609"/>
            <a:ext cx="5229708" cy="2386800"/>
          </a:xfrm>
          <a:prstGeom prst="rect">
            <a:avLst/>
          </a:prstGeom>
        </p:spPr>
      </p:pic>
      <p:sp>
        <p:nvSpPr>
          <p:cNvPr id="5" name="Rectangle 4"/>
          <p:cNvSpPr/>
          <p:nvPr/>
        </p:nvSpPr>
        <p:spPr>
          <a:xfrm>
            <a:off x="1727033" y="2602845"/>
            <a:ext cx="861133" cy="261610"/>
          </a:xfrm>
          <a:prstGeom prst="rect">
            <a:avLst/>
          </a:prstGeom>
        </p:spPr>
        <p:txBody>
          <a:bodyPr wrap="none">
            <a:spAutoFit/>
          </a:bodyPr>
          <a:lstStyle/>
          <a:p>
            <a:r>
              <a:rPr lang="ro-RO" sz="1100" dirty="0"/>
              <a:t>Foarte toxic</a:t>
            </a:r>
          </a:p>
        </p:txBody>
      </p:sp>
      <p:sp>
        <p:nvSpPr>
          <p:cNvPr id="14" name="Rectangle 13"/>
          <p:cNvSpPr/>
          <p:nvPr/>
        </p:nvSpPr>
        <p:spPr>
          <a:xfrm>
            <a:off x="3456018" y="2602190"/>
            <a:ext cx="479618" cy="261610"/>
          </a:xfrm>
          <a:prstGeom prst="rect">
            <a:avLst/>
          </a:prstGeom>
        </p:spPr>
        <p:txBody>
          <a:bodyPr wrap="none">
            <a:spAutoFit/>
          </a:bodyPr>
          <a:lstStyle/>
          <a:p>
            <a:r>
              <a:rPr lang="en-US" sz="1100" dirty="0" smtClean="0"/>
              <a:t>T</a:t>
            </a:r>
            <a:r>
              <a:rPr lang="ro-RO" sz="1100" dirty="0" err="1" smtClean="0"/>
              <a:t>oxic</a:t>
            </a:r>
            <a:endParaRPr lang="ro-RO" sz="1100" dirty="0"/>
          </a:p>
        </p:txBody>
      </p:sp>
      <p:sp>
        <p:nvSpPr>
          <p:cNvPr id="9" name="Rectangle 8"/>
          <p:cNvSpPr/>
          <p:nvPr/>
        </p:nvSpPr>
        <p:spPr>
          <a:xfrm>
            <a:off x="5400865" y="2573640"/>
            <a:ext cx="505267" cy="261610"/>
          </a:xfrm>
          <a:prstGeom prst="rect">
            <a:avLst/>
          </a:prstGeom>
        </p:spPr>
        <p:txBody>
          <a:bodyPr wrap="none">
            <a:spAutoFit/>
          </a:bodyPr>
          <a:lstStyle/>
          <a:p>
            <a:r>
              <a:rPr lang="ro-RO" sz="1100" dirty="0"/>
              <a:t>Nociv</a:t>
            </a:r>
          </a:p>
        </p:txBody>
      </p:sp>
    </p:spTree>
    <p:extLst>
      <p:ext uri="{BB962C8B-B14F-4D97-AF65-F5344CB8AC3E}">
        <p14:creationId xmlns:p14="http://schemas.microsoft.com/office/powerpoint/2010/main" val="3430384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r>
              <a:rPr lang="en-US" dirty="0" err="1" smtClean="0"/>
              <a:t>Principalele</a:t>
            </a:r>
            <a:r>
              <a:rPr lang="en-US" dirty="0" smtClean="0"/>
              <a:t> o</a:t>
            </a:r>
            <a:r>
              <a:rPr lang="ro-RO" dirty="0" err="1" smtClean="0"/>
              <a:t>bligaţii</a:t>
            </a:r>
            <a:r>
              <a:rPr lang="en-US" dirty="0" smtClean="0"/>
              <a:t> a</a:t>
            </a:r>
            <a:r>
              <a:rPr lang="ro-RO" dirty="0" smtClean="0"/>
              <a:t>le </a:t>
            </a:r>
            <a:r>
              <a:rPr lang="ro-RO" dirty="0"/>
              <a:t>formulatorului conform CLP</a:t>
            </a:r>
            <a:endParaRPr lang="en-GB" dirty="0"/>
          </a:p>
        </p:txBody>
      </p:sp>
      <p:sp>
        <p:nvSpPr>
          <p:cNvPr id="3" name="Content Placeholder 2"/>
          <p:cNvSpPr>
            <a:spLocks noGrp="1"/>
          </p:cNvSpPr>
          <p:nvPr>
            <p:ph idx="1"/>
          </p:nvPr>
        </p:nvSpPr>
        <p:spPr>
          <a:xfrm>
            <a:off x="457200" y="1268760"/>
            <a:ext cx="8507288" cy="5472608"/>
          </a:xfrm>
        </p:spPr>
        <p:txBody>
          <a:bodyPr>
            <a:noAutofit/>
          </a:bodyPr>
          <a:lstStyle/>
          <a:p>
            <a:pPr lvl="0"/>
            <a:r>
              <a:rPr lang="ro-RO" sz="1800" b="1" dirty="0" smtClean="0"/>
              <a:t>Trebuie </a:t>
            </a:r>
            <a:r>
              <a:rPr lang="ro-RO" sz="1800" b="1" dirty="0"/>
              <a:t>să clasificaţi, etichetaţi și ambalaţi amestecurile, în conformitate cu CLP înainte de introducerea lor pe </a:t>
            </a:r>
            <a:r>
              <a:rPr lang="ro-RO" sz="1800" b="1" dirty="0" smtClean="0"/>
              <a:t>piață</a:t>
            </a:r>
            <a:endParaRPr lang="en-US" sz="1800" b="1" dirty="0" smtClean="0"/>
          </a:p>
          <a:p>
            <a:pPr lvl="0"/>
            <a:endParaRPr lang="ro-RO" sz="1800" b="1" dirty="0"/>
          </a:p>
          <a:p>
            <a:pPr lvl="0"/>
            <a:r>
              <a:rPr lang="ro-RO" sz="1800" dirty="0" smtClean="0"/>
              <a:t>Dacă </a:t>
            </a:r>
            <a:r>
              <a:rPr lang="ro-RO" sz="1800" b="1" dirty="0"/>
              <a:t>formulaţi sau modificaţi compoziția unui amestec</a:t>
            </a:r>
            <a:r>
              <a:rPr lang="ro-RO" sz="1800" dirty="0"/>
              <a:t>, trebuie să </a:t>
            </a:r>
            <a:r>
              <a:rPr lang="ro-RO" sz="1800" dirty="0" smtClean="0"/>
              <a:t>clasific</a:t>
            </a:r>
            <a:r>
              <a:rPr lang="en-US" sz="1800" dirty="0" err="1" smtClean="0"/>
              <a:t>ati</a:t>
            </a:r>
            <a:r>
              <a:rPr lang="ro-RO" sz="1800" dirty="0" smtClean="0"/>
              <a:t> amestecul</a:t>
            </a:r>
            <a:endParaRPr lang="en-US" sz="1800" dirty="0" smtClean="0"/>
          </a:p>
          <a:p>
            <a:pPr lvl="0"/>
            <a:endParaRPr lang="ro-RO" sz="1800" dirty="0"/>
          </a:p>
          <a:p>
            <a:pPr lvl="0"/>
            <a:r>
              <a:rPr lang="ro-RO" sz="1800" dirty="0"/>
              <a:t>Dacă </a:t>
            </a:r>
            <a:r>
              <a:rPr lang="ro-RO" sz="1800" b="1" dirty="0"/>
              <a:t>nu modificaţi compoziția unui amestec</a:t>
            </a:r>
            <a:r>
              <a:rPr lang="ro-RO" sz="1800" dirty="0"/>
              <a:t>, aţi putea prelua clasificarea amestecului deja obținută de un alt actor din lanțul de </a:t>
            </a:r>
            <a:r>
              <a:rPr lang="ro-RO" sz="1800" dirty="0" smtClean="0"/>
              <a:t>aprovizionare</a:t>
            </a:r>
            <a:endParaRPr lang="en-US" sz="1800" dirty="0" smtClean="0"/>
          </a:p>
          <a:p>
            <a:pPr lvl="0"/>
            <a:endParaRPr lang="ro-RO" sz="1800" dirty="0"/>
          </a:p>
          <a:p>
            <a:pPr lvl="0"/>
            <a:r>
              <a:rPr lang="ro-RO" sz="1800" dirty="0"/>
              <a:t>Dacă </a:t>
            </a:r>
            <a:r>
              <a:rPr lang="ro-RO" sz="1800" b="1" dirty="0"/>
              <a:t>importați un amestec periculos</a:t>
            </a:r>
            <a:r>
              <a:rPr lang="ro-RO" sz="1800" dirty="0"/>
              <a:t>, trebuie să clasificaţi şi </a:t>
            </a:r>
            <a:r>
              <a:rPr lang="ro-RO" sz="1800" u="sng" dirty="0"/>
              <a:t>substanțele componente </a:t>
            </a:r>
            <a:r>
              <a:rPr lang="ro-RO" sz="1800" dirty="0"/>
              <a:t>în conformitate cu CLP și să notificaţi Inventarul </a:t>
            </a:r>
            <a:r>
              <a:rPr lang="ro-RO" sz="1800" dirty="0" smtClean="0"/>
              <a:t>C&amp;L </a:t>
            </a:r>
            <a:r>
              <a:rPr lang="ro-RO" sz="1800" dirty="0"/>
              <a:t>(în cazul în care substanțele determină sau contribuie la clasificarea amestecului</a:t>
            </a:r>
            <a:r>
              <a:rPr lang="ro-RO" sz="1800" dirty="0" smtClean="0"/>
              <a:t>).</a:t>
            </a:r>
            <a:endParaRPr lang="en-US" sz="1800" dirty="0" smtClean="0"/>
          </a:p>
          <a:p>
            <a:pPr lvl="0"/>
            <a:endParaRPr lang="ro-RO" sz="1800" dirty="0"/>
          </a:p>
          <a:p>
            <a:pPr lvl="0"/>
            <a:r>
              <a:rPr lang="ro-RO" sz="1800" dirty="0"/>
              <a:t>Trebuie să fiţi </a:t>
            </a:r>
            <a:r>
              <a:rPr lang="ro-RO" sz="1800" b="1" dirty="0"/>
              <a:t>la zi</a:t>
            </a:r>
            <a:r>
              <a:rPr lang="ro-RO" sz="1800" dirty="0"/>
              <a:t> cu noile informații științifice sau tehnice care pot afecta clasificarea amestecurilor pe care le introduceţi pe piață (articolul 15 alineatul (1) CLP).</a:t>
            </a:r>
          </a:p>
        </p:txBody>
      </p:sp>
      <p:sp>
        <p:nvSpPr>
          <p:cNvPr id="4" name="Slide Number Placeholder 3"/>
          <p:cNvSpPr>
            <a:spLocks noGrp="1"/>
          </p:cNvSpPr>
          <p:nvPr>
            <p:ph type="sldNum" sz="quarter" idx="12"/>
          </p:nvPr>
        </p:nvSpPr>
        <p:spPr/>
        <p:txBody>
          <a:bodyPr/>
          <a:lstStyle/>
          <a:p>
            <a:fld id="{4BEEE12E-00CA-42D6-926E-5AF396604CE1}" type="slidenum">
              <a:rPr lang="en-GB" smtClean="0"/>
              <a:pPr/>
              <a:t>26</a:t>
            </a:fld>
            <a:endParaRPr lang="en-GB"/>
          </a:p>
        </p:txBody>
      </p:sp>
    </p:spTree>
    <p:extLst>
      <p:ext uri="{BB962C8B-B14F-4D97-AF65-F5344CB8AC3E}">
        <p14:creationId xmlns:p14="http://schemas.microsoft.com/office/powerpoint/2010/main" val="3370203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ro-RO" dirty="0" smtClean="0"/>
              <a:t>Tipuri </a:t>
            </a:r>
            <a:r>
              <a:rPr lang="ro-RO" dirty="0"/>
              <a:t>de clasificări</a:t>
            </a:r>
          </a:p>
        </p:txBody>
      </p:sp>
      <p:sp>
        <p:nvSpPr>
          <p:cNvPr id="4" name="Slide Number Placeholder 3"/>
          <p:cNvSpPr>
            <a:spLocks noGrp="1"/>
          </p:cNvSpPr>
          <p:nvPr>
            <p:ph type="sldNum" sz="quarter" idx="12"/>
          </p:nvPr>
        </p:nvSpPr>
        <p:spPr/>
        <p:txBody>
          <a:bodyPr/>
          <a:lstStyle/>
          <a:p>
            <a:fld id="{4BEEE12E-00CA-42D6-926E-5AF396604CE1}" type="slidenum">
              <a:rPr lang="en-GB" smtClean="0"/>
              <a:pPr/>
              <a:t>27</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18209055"/>
              </p:ext>
            </p:extLst>
          </p:nvPr>
        </p:nvGraphicFramePr>
        <p:xfrm>
          <a:off x="612601" y="1340395"/>
          <a:ext cx="7343775" cy="396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279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1143000"/>
          </a:xfrm>
        </p:spPr>
        <p:txBody>
          <a:bodyPr>
            <a:normAutofit fontScale="90000"/>
          </a:bodyPr>
          <a:lstStyle/>
          <a:p>
            <a:pPr lvl="0"/>
            <a:r>
              <a:rPr lang="ro-RO" dirty="0" smtClean="0"/>
              <a:t>Informaţii </a:t>
            </a:r>
            <a:r>
              <a:rPr lang="ro-RO" dirty="0"/>
              <a:t>despre </a:t>
            </a:r>
            <a:r>
              <a:rPr lang="ro-RO" dirty="0" smtClean="0"/>
              <a:t>cum</a:t>
            </a:r>
            <a:r>
              <a:rPr lang="en-US" dirty="0" smtClean="0"/>
              <a:t/>
            </a:r>
            <a:br>
              <a:rPr lang="en-US" dirty="0" smtClean="0"/>
            </a:br>
            <a:r>
              <a:rPr lang="ro-RO" dirty="0" smtClean="0"/>
              <a:t>se </a:t>
            </a:r>
            <a:r>
              <a:rPr lang="ro-RO" dirty="0"/>
              <a:t>clasifică un amestec</a:t>
            </a:r>
            <a:br>
              <a:rPr lang="ro-RO" dirty="0"/>
            </a:b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28</a:t>
            </a:fld>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94" y="335973"/>
            <a:ext cx="4088763" cy="602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9552" y="1772816"/>
            <a:ext cx="4572000" cy="646331"/>
          </a:xfrm>
          <a:prstGeom prst="rect">
            <a:avLst/>
          </a:prstGeom>
        </p:spPr>
        <p:txBody>
          <a:bodyPr>
            <a:spAutoFit/>
          </a:bodyPr>
          <a:lstStyle/>
          <a:p>
            <a:pPr lvl="0">
              <a:spcBef>
                <a:spcPct val="20000"/>
              </a:spcBef>
            </a:pPr>
            <a:r>
              <a:rPr lang="fi-FI" dirty="0" err="1" smtClean="0">
                <a:latin typeface="Verdana" pitchFamily="34" charset="0"/>
                <a:hlinkClick r:id="rId4"/>
              </a:rPr>
              <a:t>echa.europa.eu/support/mixture-classification</a:t>
            </a:r>
            <a:endParaRPr lang="fi-FI" dirty="0">
              <a:latin typeface="Verdana" pitchFamily="34" charset="0"/>
            </a:endParaRPr>
          </a:p>
        </p:txBody>
      </p:sp>
      <p:sp>
        <p:nvSpPr>
          <p:cNvPr id="3" name="Rectangle 2"/>
          <p:cNvSpPr/>
          <p:nvPr/>
        </p:nvSpPr>
        <p:spPr>
          <a:xfrm>
            <a:off x="107504" y="2887682"/>
            <a:ext cx="5004048" cy="369332"/>
          </a:xfrm>
          <a:prstGeom prst="rect">
            <a:avLst/>
          </a:prstGeom>
        </p:spPr>
        <p:txBody>
          <a:bodyPr wrap="square">
            <a:spAutoFit/>
          </a:bodyPr>
          <a:lstStyle/>
          <a:p>
            <a:r>
              <a:rPr lang="ro-RO" dirty="0"/>
              <a:t> </a:t>
            </a:r>
          </a:p>
        </p:txBody>
      </p:sp>
      <p:sp>
        <p:nvSpPr>
          <p:cNvPr id="6" name="TextBox 5"/>
          <p:cNvSpPr txBox="1"/>
          <p:nvPr/>
        </p:nvSpPr>
        <p:spPr>
          <a:xfrm>
            <a:off x="5111552" y="603794"/>
            <a:ext cx="1403548" cy="577081"/>
          </a:xfrm>
          <a:prstGeom prst="rect">
            <a:avLst/>
          </a:prstGeom>
          <a:solidFill>
            <a:schemeClr val="accent5">
              <a:lumMod val="20000"/>
              <a:lumOff val="80000"/>
            </a:schemeClr>
          </a:solidFill>
        </p:spPr>
        <p:txBody>
          <a:bodyPr wrap="square" rtlCol="0">
            <a:spAutoFit/>
          </a:bodyPr>
          <a:lstStyle/>
          <a:p>
            <a:pPr algn="ctr"/>
            <a:r>
              <a:rPr lang="ro-RO" sz="1050" b="1" dirty="0"/>
              <a:t>Identificarea tuturor informaţiilor disponibile</a:t>
            </a:r>
          </a:p>
        </p:txBody>
      </p:sp>
      <p:sp>
        <p:nvSpPr>
          <p:cNvPr id="8" name="TextBox 7"/>
          <p:cNvSpPr txBox="1"/>
          <p:nvPr/>
        </p:nvSpPr>
        <p:spPr>
          <a:xfrm>
            <a:off x="5086152" y="1894880"/>
            <a:ext cx="1403548" cy="577081"/>
          </a:xfrm>
          <a:prstGeom prst="rect">
            <a:avLst/>
          </a:prstGeom>
          <a:solidFill>
            <a:schemeClr val="accent5">
              <a:lumMod val="20000"/>
              <a:lumOff val="80000"/>
            </a:schemeClr>
          </a:solidFill>
        </p:spPr>
        <p:txBody>
          <a:bodyPr wrap="square" rtlCol="0">
            <a:spAutoFit/>
          </a:bodyPr>
          <a:lstStyle/>
          <a:p>
            <a:pPr algn="ctr"/>
            <a:r>
              <a:rPr lang="ro-RO" sz="1050" b="1" dirty="0" smtClean="0"/>
              <a:t>Examinarea/verifica</a:t>
            </a:r>
            <a:r>
              <a:rPr lang="en-US" sz="1050" b="1" dirty="0" smtClean="0"/>
              <a:t>-</a:t>
            </a:r>
            <a:r>
              <a:rPr lang="ro-RO" sz="1050" b="1" dirty="0" smtClean="0"/>
              <a:t>rea </a:t>
            </a:r>
            <a:r>
              <a:rPr lang="ro-RO" sz="1050" b="1" dirty="0"/>
              <a:t>încrucişată a informaţiilor </a:t>
            </a:r>
          </a:p>
        </p:txBody>
      </p:sp>
      <p:sp>
        <p:nvSpPr>
          <p:cNvPr id="9" name="TextBox 8"/>
          <p:cNvSpPr txBox="1"/>
          <p:nvPr/>
        </p:nvSpPr>
        <p:spPr>
          <a:xfrm>
            <a:off x="5121796" y="3142590"/>
            <a:ext cx="1403548" cy="577081"/>
          </a:xfrm>
          <a:prstGeom prst="rect">
            <a:avLst/>
          </a:prstGeom>
          <a:solidFill>
            <a:schemeClr val="accent5">
              <a:lumMod val="20000"/>
              <a:lumOff val="80000"/>
            </a:schemeClr>
          </a:solidFill>
        </p:spPr>
        <p:txBody>
          <a:bodyPr wrap="square" rtlCol="0">
            <a:spAutoFit/>
          </a:bodyPr>
          <a:lstStyle/>
          <a:p>
            <a:pPr algn="ctr"/>
            <a:r>
              <a:rPr lang="ro-RO" sz="1050" b="1" dirty="0"/>
              <a:t>Evaluarea informaţiilor faţă de criteriile de </a:t>
            </a:r>
            <a:r>
              <a:rPr lang="ro-RO" sz="1050" b="1" dirty="0" smtClean="0"/>
              <a:t>clasificare</a:t>
            </a:r>
            <a:endParaRPr lang="ro-RO" sz="1050" b="1" dirty="0"/>
          </a:p>
        </p:txBody>
      </p:sp>
      <p:sp>
        <p:nvSpPr>
          <p:cNvPr id="10" name="TextBox 9"/>
          <p:cNvSpPr txBox="1"/>
          <p:nvPr/>
        </p:nvSpPr>
        <p:spPr>
          <a:xfrm>
            <a:off x="5096396" y="4554572"/>
            <a:ext cx="1403548" cy="415498"/>
          </a:xfrm>
          <a:prstGeom prst="rect">
            <a:avLst/>
          </a:prstGeom>
          <a:solidFill>
            <a:schemeClr val="accent5">
              <a:lumMod val="20000"/>
              <a:lumOff val="80000"/>
            </a:schemeClr>
          </a:solidFill>
        </p:spPr>
        <p:txBody>
          <a:bodyPr wrap="square" rtlCol="0">
            <a:spAutoFit/>
          </a:bodyPr>
          <a:lstStyle/>
          <a:p>
            <a:pPr algn="ctr"/>
            <a:r>
              <a:rPr lang="ro-RO" sz="1050" b="1" dirty="0"/>
              <a:t>Deciderea clasificării şi a </a:t>
            </a:r>
            <a:r>
              <a:rPr lang="ro-RO" sz="1050" b="1" dirty="0" smtClean="0"/>
              <a:t>etichetării</a:t>
            </a:r>
            <a:endParaRPr lang="ro-RO" sz="1050" b="1" dirty="0"/>
          </a:p>
        </p:txBody>
      </p:sp>
      <p:sp>
        <p:nvSpPr>
          <p:cNvPr id="12" name="TextBox 11"/>
          <p:cNvSpPr txBox="1"/>
          <p:nvPr/>
        </p:nvSpPr>
        <p:spPr>
          <a:xfrm>
            <a:off x="5083324" y="5784676"/>
            <a:ext cx="1403548" cy="415498"/>
          </a:xfrm>
          <a:prstGeom prst="rect">
            <a:avLst/>
          </a:prstGeom>
          <a:solidFill>
            <a:schemeClr val="accent5">
              <a:lumMod val="20000"/>
              <a:lumOff val="80000"/>
            </a:schemeClr>
          </a:solidFill>
        </p:spPr>
        <p:txBody>
          <a:bodyPr wrap="square" rtlCol="0">
            <a:spAutoFit/>
          </a:bodyPr>
          <a:lstStyle/>
          <a:p>
            <a:pPr algn="ctr"/>
            <a:r>
              <a:rPr lang="ro-RO" sz="1050" b="1" dirty="0" smtClean="0"/>
              <a:t>Revede</a:t>
            </a:r>
            <a:r>
              <a:rPr lang="en-US" sz="1050" b="1" dirty="0" err="1" smtClean="0"/>
              <a:t>rea</a:t>
            </a:r>
            <a:r>
              <a:rPr lang="ro-RO" sz="1050" b="1" dirty="0" smtClean="0"/>
              <a:t> </a:t>
            </a:r>
            <a:r>
              <a:rPr lang="ro-RO" sz="1050" b="1" dirty="0" err="1" smtClean="0"/>
              <a:t>clasificar</a:t>
            </a:r>
            <a:r>
              <a:rPr lang="en-US" sz="1050" b="1" dirty="0" smtClean="0"/>
              <a:t>ii</a:t>
            </a:r>
            <a:endParaRPr lang="ro-RO" sz="1050" b="1" dirty="0"/>
          </a:p>
          <a:p>
            <a:pPr algn="ctr"/>
            <a:endParaRPr lang="ro-RO" sz="1050" b="1" dirty="0"/>
          </a:p>
        </p:txBody>
      </p:sp>
      <p:sp>
        <p:nvSpPr>
          <p:cNvPr id="17" name="TextBox 16"/>
          <p:cNvSpPr txBox="1"/>
          <p:nvPr/>
        </p:nvSpPr>
        <p:spPr>
          <a:xfrm>
            <a:off x="7040264" y="654595"/>
            <a:ext cx="2000258" cy="577081"/>
          </a:xfrm>
          <a:prstGeom prst="rect">
            <a:avLst/>
          </a:prstGeom>
          <a:solidFill>
            <a:schemeClr val="bg1"/>
          </a:solidFill>
        </p:spPr>
        <p:txBody>
          <a:bodyPr wrap="square" rtlCol="0">
            <a:spAutoFit/>
          </a:bodyPr>
          <a:lstStyle/>
          <a:p>
            <a:r>
              <a:rPr lang="ro-RO" sz="1050" dirty="0">
                <a:solidFill>
                  <a:srgbClr val="0046AD"/>
                </a:solidFill>
              </a:rPr>
              <a:t>Aveţi în vedere ce informaţii a</a:t>
            </a:r>
            <a:r>
              <a:rPr lang="en-US" sz="1050" dirty="0">
                <a:solidFill>
                  <a:srgbClr val="0046AD"/>
                </a:solidFill>
              </a:rPr>
              <a:t>v</a:t>
            </a:r>
            <a:r>
              <a:rPr lang="ro-RO" sz="1050" dirty="0" err="1" smtClean="0">
                <a:solidFill>
                  <a:srgbClr val="0046AD"/>
                </a:solidFill>
              </a:rPr>
              <a:t>eţi</a:t>
            </a:r>
            <a:r>
              <a:rPr lang="en-US" sz="1050" dirty="0" smtClean="0">
                <a:solidFill>
                  <a:srgbClr val="0046AD"/>
                </a:solidFill>
              </a:rPr>
              <a:t> </a:t>
            </a:r>
            <a:r>
              <a:rPr lang="ro-RO" sz="1050" dirty="0" smtClean="0">
                <a:solidFill>
                  <a:srgbClr val="0046AD"/>
                </a:solidFill>
              </a:rPr>
              <a:t>de </a:t>
            </a:r>
            <a:r>
              <a:rPr lang="ro-RO" sz="1050" dirty="0">
                <a:solidFill>
                  <a:srgbClr val="0046AD"/>
                </a:solidFill>
              </a:rPr>
              <a:t>fapt disponibile</a:t>
            </a:r>
          </a:p>
          <a:p>
            <a:pPr algn="ctr"/>
            <a:endParaRPr lang="ro-RO" sz="1050" b="1" dirty="0"/>
          </a:p>
        </p:txBody>
      </p:sp>
      <p:sp>
        <p:nvSpPr>
          <p:cNvPr id="18" name="TextBox 17"/>
          <p:cNvSpPr txBox="1"/>
          <p:nvPr/>
        </p:nvSpPr>
        <p:spPr>
          <a:xfrm>
            <a:off x="7018955" y="1932978"/>
            <a:ext cx="2000258" cy="577081"/>
          </a:xfrm>
          <a:prstGeom prst="rect">
            <a:avLst/>
          </a:prstGeom>
          <a:solidFill>
            <a:schemeClr val="bg1"/>
          </a:solidFill>
        </p:spPr>
        <p:txBody>
          <a:bodyPr wrap="square" rtlCol="0">
            <a:spAutoFit/>
          </a:bodyPr>
          <a:lstStyle/>
          <a:p>
            <a:r>
              <a:rPr lang="ro-RO" sz="1050" dirty="0" smtClean="0">
                <a:solidFill>
                  <a:srgbClr val="0046AD"/>
                </a:solidFill>
              </a:rPr>
              <a:t>Informaţiile </a:t>
            </a:r>
            <a:r>
              <a:rPr lang="ro-RO" sz="1050" dirty="0">
                <a:solidFill>
                  <a:srgbClr val="0046AD"/>
                </a:solidFill>
              </a:rPr>
              <a:t>Dvs. sunt relevante şi de încredere</a:t>
            </a:r>
            <a:r>
              <a:rPr lang="ro-RO" sz="1050" dirty="0" smtClean="0">
                <a:solidFill>
                  <a:srgbClr val="0046AD"/>
                </a:solidFill>
              </a:rPr>
              <a:t>?</a:t>
            </a:r>
            <a:endParaRPr lang="en-US" sz="1050" dirty="0" smtClean="0">
              <a:solidFill>
                <a:srgbClr val="0046AD"/>
              </a:solidFill>
            </a:endParaRPr>
          </a:p>
          <a:p>
            <a:endParaRPr lang="ro-RO" sz="1050" dirty="0">
              <a:solidFill>
                <a:srgbClr val="0046AD"/>
              </a:solidFill>
            </a:endParaRPr>
          </a:p>
        </p:txBody>
      </p:sp>
      <p:sp>
        <p:nvSpPr>
          <p:cNvPr id="19" name="TextBox 18"/>
          <p:cNvSpPr txBox="1"/>
          <p:nvPr/>
        </p:nvSpPr>
        <p:spPr>
          <a:xfrm>
            <a:off x="7120202" y="3244887"/>
            <a:ext cx="2000258" cy="253916"/>
          </a:xfrm>
          <a:prstGeom prst="rect">
            <a:avLst/>
          </a:prstGeom>
          <a:solidFill>
            <a:schemeClr val="bg1"/>
          </a:solidFill>
        </p:spPr>
        <p:txBody>
          <a:bodyPr wrap="square" rtlCol="0">
            <a:spAutoFit/>
          </a:bodyPr>
          <a:lstStyle/>
          <a:p>
            <a:r>
              <a:rPr lang="ro-RO" sz="1050" dirty="0" smtClean="0">
                <a:solidFill>
                  <a:srgbClr val="0046AD"/>
                </a:solidFill>
              </a:rPr>
              <a:t>Luaţi </a:t>
            </a:r>
            <a:r>
              <a:rPr lang="ro-RO" sz="1050" dirty="0">
                <a:solidFill>
                  <a:srgbClr val="0046AD"/>
                </a:solidFill>
              </a:rPr>
              <a:t>la rând fiecare pericol</a:t>
            </a:r>
          </a:p>
        </p:txBody>
      </p:sp>
      <p:sp>
        <p:nvSpPr>
          <p:cNvPr id="20" name="TextBox 19"/>
          <p:cNvSpPr txBox="1"/>
          <p:nvPr/>
        </p:nvSpPr>
        <p:spPr>
          <a:xfrm>
            <a:off x="7164354" y="4436311"/>
            <a:ext cx="2000258" cy="577081"/>
          </a:xfrm>
          <a:prstGeom prst="rect">
            <a:avLst/>
          </a:prstGeom>
          <a:solidFill>
            <a:schemeClr val="bg1"/>
          </a:solidFill>
        </p:spPr>
        <p:txBody>
          <a:bodyPr wrap="square" rtlCol="0">
            <a:spAutoFit/>
          </a:bodyPr>
          <a:lstStyle/>
          <a:p>
            <a:r>
              <a:rPr lang="ro-RO" sz="1050" dirty="0" smtClean="0">
                <a:solidFill>
                  <a:srgbClr val="0046AD"/>
                </a:solidFill>
              </a:rPr>
              <a:t>Clasificaţi </a:t>
            </a:r>
            <a:r>
              <a:rPr lang="ro-RO" sz="1050" dirty="0">
                <a:solidFill>
                  <a:srgbClr val="0046AD"/>
                </a:solidFill>
              </a:rPr>
              <a:t>şi etichetaţi cu elementele de etichetare adecvate</a:t>
            </a:r>
          </a:p>
        </p:txBody>
      </p:sp>
      <p:sp>
        <p:nvSpPr>
          <p:cNvPr id="21" name="TextBox 20"/>
          <p:cNvSpPr txBox="1"/>
          <p:nvPr/>
        </p:nvSpPr>
        <p:spPr>
          <a:xfrm>
            <a:off x="7120202" y="5654669"/>
            <a:ext cx="2000258" cy="577081"/>
          </a:xfrm>
          <a:prstGeom prst="rect">
            <a:avLst/>
          </a:prstGeom>
          <a:solidFill>
            <a:schemeClr val="bg1"/>
          </a:solidFill>
        </p:spPr>
        <p:txBody>
          <a:bodyPr wrap="square" rtlCol="0">
            <a:spAutoFit/>
          </a:bodyPr>
          <a:lstStyle/>
          <a:p>
            <a:r>
              <a:rPr lang="ro-RO" sz="1050" dirty="0" smtClean="0">
                <a:solidFill>
                  <a:srgbClr val="0046AD"/>
                </a:solidFill>
              </a:rPr>
              <a:t>Sunt </a:t>
            </a:r>
            <a:r>
              <a:rPr lang="ro-RO" sz="1050" dirty="0">
                <a:solidFill>
                  <a:srgbClr val="0046AD"/>
                </a:solidFill>
              </a:rPr>
              <a:t>generate informaţii noi tot timpul – ţine-le le zi</a:t>
            </a:r>
            <a:r>
              <a:rPr lang="ro-RO" sz="1050" dirty="0" smtClean="0">
                <a:solidFill>
                  <a:srgbClr val="0046AD"/>
                </a:solidFill>
              </a:rPr>
              <a:t>!</a:t>
            </a:r>
            <a:endParaRPr lang="en-US" sz="1050" dirty="0" smtClean="0">
              <a:solidFill>
                <a:srgbClr val="0046AD"/>
              </a:solidFill>
            </a:endParaRPr>
          </a:p>
          <a:p>
            <a:endParaRPr lang="ro-RO" sz="1050" dirty="0">
              <a:solidFill>
                <a:srgbClr val="0046AD"/>
              </a:solidFill>
            </a:endParaRPr>
          </a:p>
        </p:txBody>
      </p:sp>
    </p:spTree>
    <p:extLst>
      <p:ext uri="{BB962C8B-B14F-4D97-AF65-F5344CB8AC3E}">
        <p14:creationId xmlns:p14="http://schemas.microsoft.com/office/powerpoint/2010/main" val="1258553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pPr lvl="0"/>
            <a:r>
              <a:rPr lang="ro-RO" dirty="0" smtClean="0"/>
              <a:t>Puncte </a:t>
            </a:r>
            <a:r>
              <a:rPr lang="ro-RO" dirty="0"/>
              <a:t>importante când vă clasificaţi amestecul</a:t>
            </a:r>
          </a:p>
        </p:txBody>
      </p:sp>
      <p:sp>
        <p:nvSpPr>
          <p:cNvPr id="3" name="Content Placeholder 2"/>
          <p:cNvSpPr>
            <a:spLocks noGrp="1"/>
          </p:cNvSpPr>
          <p:nvPr>
            <p:ph idx="1"/>
          </p:nvPr>
        </p:nvSpPr>
        <p:spPr>
          <a:xfrm>
            <a:off x="457200" y="1711349"/>
            <a:ext cx="8229600" cy="4525963"/>
          </a:xfrm>
        </p:spPr>
        <p:txBody>
          <a:bodyPr>
            <a:noAutofit/>
          </a:bodyPr>
          <a:lstStyle/>
          <a:p>
            <a:pPr marL="0" lvl="0" indent="0">
              <a:lnSpc>
                <a:spcPct val="110000"/>
              </a:lnSpc>
              <a:spcBef>
                <a:spcPts val="0"/>
              </a:spcBef>
              <a:buNone/>
            </a:pPr>
            <a:endParaRPr lang="en-GB" altLang="en-US" sz="1800" dirty="0">
              <a:solidFill>
                <a:prstClr val="black"/>
              </a:solidFill>
            </a:endParaRPr>
          </a:p>
          <a:p>
            <a:pPr lvl="0">
              <a:buFont typeface="+mj-lt"/>
              <a:buAutoNum type="arabicPeriod"/>
            </a:pPr>
            <a:r>
              <a:rPr lang="ro-RO" sz="1800" dirty="0"/>
              <a:t>În cazul în care o substanță ingredient are o </a:t>
            </a:r>
            <a:r>
              <a:rPr lang="ro-RO" sz="1800" b="1" dirty="0"/>
              <a:t>clasificare și o etichetarea armonizate</a:t>
            </a:r>
            <a:r>
              <a:rPr lang="ro-RO" sz="1800" dirty="0"/>
              <a:t> (partea 3 din anexa VI la CLP), această clasificare trebuie luată în considerare la clasificarea amestecului.</a:t>
            </a:r>
          </a:p>
          <a:p>
            <a:pPr>
              <a:buFont typeface="+mj-lt"/>
              <a:buAutoNum type="arabicPeriod"/>
            </a:pPr>
            <a:r>
              <a:rPr lang="ro-RO" sz="1800" dirty="0"/>
              <a:t>Furnizorul este responsabil pentru evaluarea tuturor claselor de pericol relevante și, dacă este necesar, pentru adăugarea </a:t>
            </a:r>
            <a:r>
              <a:rPr lang="ro-RO" sz="1800" b="1" dirty="0"/>
              <a:t>auto-clasificării</a:t>
            </a:r>
            <a:r>
              <a:rPr lang="ro-RO" sz="1800" dirty="0"/>
              <a:t> </a:t>
            </a:r>
            <a:r>
              <a:rPr lang="ro-RO" sz="1800" b="1" dirty="0"/>
              <a:t>claselor suplimentare de pericol relevante și pentru diferențieri</a:t>
            </a:r>
            <a:r>
              <a:rPr lang="ro-RO" sz="1800" dirty="0"/>
              <a:t> care nu sunt acoperite de clasificarea și etichetarea armonizate.</a:t>
            </a:r>
            <a:br>
              <a:rPr lang="ro-RO" sz="1800" dirty="0"/>
            </a:br>
            <a:endParaRPr lang="en-GB" sz="1800" dirty="0">
              <a:solidFill>
                <a:prstClr val="black"/>
              </a:solidFill>
            </a:endParaRPr>
          </a:p>
          <a:p>
            <a:pPr marL="400050" lvl="1" indent="0">
              <a:lnSpc>
                <a:spcPct val="110000"/>
              </a:lnSpc>
              <a:spcBef>
                <a:spcPts val="0"/>
              </a:spcBef>
              <a:buNone/>
            </a:pPr>
            <a:endParaRPr lang="en-GB" sz="1800" dirty="0" smtClean="0">
              <a:solidFill>
                <a:prstClr val="black"/>
              </a:solidFill>
            </a:endParaRPr>
          </a:p>
          <a:p>
            <a:pPr marL="914400" lvl="0" indent="0">
              <a:buNone/>
            </a:pPr>
            <a:r>
              <a:rPr lang="ro-RO" sz="1800" dirty="0" smtClean="0">
                <a:solidFill>
                  <a:prstClr val="black"/>
                </a:solidFill>
              </a:rPr>
              <a:t>Astfel</a:t>
            </a:r>
            <a:r>
              <a:rPr lang="ro-RO" sz="1800" dirty="0">
                <a:solidFill>
                  <a:prstClr val="black"/>
                </a:solidFill>
              </a:rPr>
              <a:t>, clasificarea completă primită de la furnizorul substanței, incluzând atât clasificarea armonizată cât și posibila auto-clasificare, trebuie să se aplice atunci când se clasifică un amestec.</a:t>
            </a:r>
          </a:p>
          <a:p>
            <a:pPr marL="0" indent="0">
              <a:buNone/>
            </a:pPr>
            <a:r>
              <a:rPr lang="ro-RO" dirty="0"/>
              <a:t> </a:t>
            </a:r>
          </a:p>
          <a:p>
            <a:pPr marL="0" lvl="0" indent="0">
              <a:lnSpc>
                <a:spcPct val="110000"/>
              </a:lnSpc>
              <a:spcBef>
                <a:spcPts val="0"/>
              </a:spcBef>
              <a:buNone/>
            </a:pPr>
            <a:endParaRPr lang="en-GB" sz="1800" dirty="0">
              <a:solidFill>
                <a:prstClr val="black"/>
              </a:solidFill>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29</a:t>
            </a:fld>
            <a:endParaRPr lang="en-GB"/>
          </a:p>
        </p:txBody>
      </p:sp>
      <p:sp>
        <p:nvSpPr>
          <p:cNvPr id="5" name="Right Arrow 4"/>
          <p:cNvSpPr/>
          <p:nvPr/>
        </p:nvSpPr>
        <p:spPr>
          <a:xfrm>
            <a:off x="774275" y="5013176"/>
            <a:ext cx="546360" cy="288032"/>
          </a:xfrm>
          <a:prstGeom prst="rightArrow">
            <a:avLst/>
          </a:prstGeom>
          <a:solidFill>
            <a:srgbClr val="008BC8"/>
          </a:solid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24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Conţinut</a:t>
            </a:r>
            <a:endParaRPr lang="en-GB" dirty="0"/>
          </a:p>
        </p:txBody>
      </p:sp>
      <p:sp>
        <p:nvSpPr>
          <p:cNvPr id="3" name="Content Placeholder 2"/>
          <p:cNvSpPr>
            <a:spLocks noGrp="1"/>
          </p:cNvSpPr>
          <p:nvPr>
            <p:ph idx="1"/>
          </p:nvPr>
        </p:nvSpPr>
        <p:spPr/>
        <p:txBody>
          <a:bodyPr>
            <a:normAutofit/>
          </a:bodyPr>
          <a:lstStyle/>
          <a:p>
            <a:r>
              <a:rPr lang="ro-RO" sz="2800" dirty="0" smtClean="0"/>
              <a:t>Rolul </a:t>
            </a:r>
            <a:r>
              <a:rPr lang="ro-RO" sz="2800" dirty="0"/>
              <a:t>formulatorilor conform REACH și </a:t>
            </a:r>
            <a:r>
              <a:rPr lang="ro-RO" sz="2800" dirty="0" smtClean="0"/>
              <a:t>CLP</a:t>
            </a:r>
            <a:endParaRPr lang="en-US" sz="2800" dirty="0" smtClean="0"/>
          </a:p>
          <a:p>
            <a:r>
              <a:rPr lang="ro-RO" sz="2800" dirty="0"/>
              <a:t>Comunicarea informațiilor în amonte </a:t>
            </a:r>
            <a:endParaRPr lang="en-US" sz="2800" dirty="0"/>
          </a:p>
          <a:p>
            <a:r>
              <a:rPr lang="ro-RO" sz="2800" dirty="0"/>
              <a:t>Comunicarea</a:t>
            </a:r>
            <a:r>
              <a:rPr lang="en-US" sz="2800" dirty="0"/>
              <a:t> </a:t>
            </a:r>
            <a:r>
              <a:rPr lang="ro-RO" sz="2800" dirty="0"/>
              <a:t>informațiilor în </a:t>
            </a:r>
            <a:r>
              <a:rPr lang="ro-RO" sz="2800" dirty="0" smtClean="0"/>
              <a:t>aval</a:t>
            </a:r>
            <a:endParaRPr lang="en-US" sz="2800" dirty="0" smtClean="0"/>
          </a:p>
          <a:p>
            <a:r>
              <a:rPr lang="ro-RO" sz="2800" dirty="0" smtClean="0"/>
              <a:t>Clasificarea</a:t>
            </a:r>
            <a:r>
              <a:rPr lang="en-US" sz="2800" dirty="0" smtClean="0"/>
              <a:t> </a:t>
            </a:r>
            <a:r>
              <a:rPr lang="ro-RO" sz="2800" dirty="0"/>
              <a:t>amestecurilor</a:t>
            </a:r>
            <a:r>
              <a:rPr lang="en-US" sz="2800" dirty="0"/>
              <a:t> </a:t>
            </a:r>
          </a:p>
          <a:p>
            <a:r>
              <a:rPr lang="ro-RO" sz="2800" dirty="0"/>
              <a:t>Gestionarea substanțelor care îngrijorează din amestecuri</a:t>
            </a:r>
            <a:r>
              <a:rPr lang="en-US" sz="2800" dirty="0"/>
              <a:t>le</a:t>
            </a:r>
            <a:r>
              <a:rPr lang="ro-RO" sz="2800" dirty="0"/>
              <a:t> </a:t>
            </a:r>
            <a:r>
              <a:rPr lang="en-US" sz="2800" dirty="0" err="1"/>
              <a:t>Dvs</a:t>
            </a:r>
            <a:r>
              <a:rPr lang="en-US" sz="2800" dirty="0"/>
              <a:t>.</a:t>
            </a:r>
            <a:endParaRPr lang="ro-RO" sz="2800" dirty="0"/>
          </a:p>
        </p:txBody>
      </p:sp>
      <p:sp>
        <p:nvSpPr>
          <p:cNvPr id="4" name="Slide Number Placeholder 3"/>
          <p:cNvSpPr>
            <a:spLocks noGrp="1"/>
          </p:cNvSpPr>
          <p:nvPr>
            <p:ph type="sldNum" sz="quarter" idx="12"/>
          </p:nvPr>
        </p:nvSpPr>
        <p:spPr/>
        <p:txBody>
          <a:bodyPr/>
          <a:lstStyle/>
          <a:p>
            <a:fld id="{4BEEE12E-00CA-42D6-926E-5AF396604CE1}" type="slidenum">
              <a:rPr lang="en-GB" smtClean="0"/>
              <a:t>3</a:t>
            </a:fld>
            <a:endParaRPr lang="en-GB" dirty="0"/>
          </a:p>
        </p:txBody>
      </p:sp>
    </p:spTree>
    <p:extLst>
      <p:ext uri="{BB962C8B-B14F-4D97-AF65-F5344CB8AC3E}">
        <p14:creationId xmlns:p14="http://schemas.microsoft.com/office/powerpoint/2010/main" val="253725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18864" y="260648"/>
            <a:ext cx="8229600" cy="720080"/>
          </a:xfrm>
        </p:spPr>
        <p:txBody>
          <a:bodyPr>
            <a:normAutofit/>
          </a:bodyPr>
          <a:lstStyle/>
          <a:p>
            <a:pPr algn="l"/>
            <a:r>
              <a:rPr lang="en-GB" sz="24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InfoCard</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/Brief Profile </a:t>
            </a:r>
            <a:r>
              <a:rPr lang="en-GB" sz="24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pe</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site-</a:t>
            </a:r>
            <a:r>
              <a:rPr lang="en-GB" sz="24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ul</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ECHA</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30</a:t>
            </a:fld>
            <a:endParaRPr lang="en-GB" dirty="0"/>
          </a:p>
        </p:txBody>
      </p:sp>
      <p:sp>
        <p:nvSpPr>
          <p:cNvPr id="15" name="Text Placeholder 3"/>
          <p:cNvSpPr txBox="1">
            <a:spLocks/>
          </p:cNvSpPr>
          <p:nvPr/>
        </p:nvSpPr>
        <p:spPr>
          <a:xfrm>
            <a:off x="423336" y="1568891"/>
            <a:ext cx="8064000" cy="415202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smtClean="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smtClean="0">
              <a:solidFill>
                <a:sysClr val="windowText" lastClr="000000"/>
              </a:solidFill>
              <a:latin typeface="Verdana"/>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GB" sz="2000" dirty="0">
              <a:solidFill>
                <a:sysClr val="windowText" lastClr="000000"/>
              </a:solidFill>
              <a:latin typeface="Verdana"/>
            </a:endParaRPr>
          </a:p>
          <a:p>
            <a:endParaRPr lang="en-GB" i="1" dirty="0" smtClean="0">
              <a:solidFill>
                <a:sysClr val="windowText" lastClr="000000"/>
              </a:solidFill>
              <a:latin typeface="Verdana"/>
            </a:endParaRPr>
          </a:p>
          <a:p>
            <a:endParaRPr lang="en-GB" i="1" dirty="0">
              <a:solidFill>
                <a:sysClr val="windowText" lastClr="000000"/>
              </a:solidFill>
              <a:latin typeface="Verdana"/>
            </a:endParaRPr>
          </a:p>
          <a:p>
            <a:endParaRPr lang="en-GB" i="1" dirty="0" smtClean="0">
              <a:solidFill>
                <a:sysClr val="windowText" lastClr="000000"/>
              </a:solidFill>
              <a:latin typeface="Verdana"/>
            </a:endParaRPr>
          </a:p>
          <a:p>
            <a:endParaRPr lang="en-GB" i="1" dirty="0">
              <a:solidFill>
                <a:sysClr val="windowText" lastClr="000000"/>
              </a:solidFill>
              <a:latin typeface="Verdana"/>
            </a:endParaRPr>
          </a:p>
        </p:txBody>
      </p:sp>
      <p:sp>
        <p:nvSpPr>
          <p:cNvPr id="6" name="Rectangle 5"/>
          <p:cNvSpPr/>
          <p:nvPr/>
        </p:nvSpPr>
        <p:spPr>
          <a:xfrm>
            <a:off x="539551" y="1213008"/>
            <a:ext cx="8278173" cy="923330"/>
          </a:xfrm>
          <a:prstGeom prst="rect">
            <a:avLst/>
          </a:prstGeom>
        </p:spPr>
        <p:txBody>
          <a:bodyPr wrap="square">
            <a:spAutoFit/>
          </a:bodyPr>
          <a:lstStyle/>
          <a:p>
            <a:r>
              <a:rPr lang="ro-RO" dirty="0" err="1" smtClean="0">
                <a:latin typeface="Verdana" panose="020B0604030504040204" pitchFamily="34" charset="0"/>
                <a:ea typeface="Verdana" panose="020B0604030504040204" pitchFamily="34" charset="0"/>
                <a:cs typeface="Verdana" panose="020B0604030504040204" pitchFamily="34" charset="0"/>
              </a:rPr>
              <a:t>Cardurile</a:t>
            </a:r>
            <a:r>
              <a:rPr lang="ro-RO" dirty="0" smtClean="0">
                <a:latin typeface="Verdana" panose="020B0604030504040204" pitchFamily="34" charset="0"/>
                <a:ea typeface="Verdana" panose="020B0604030504040204" pitchFamily="34" charset="0"/>
                <a:cs typeface="Verdana" panose="020B0604030504040204" pitchFamily="34" charset="0"/>
              </a:rPr>
              <a:t> </a:t>
            </a:r>
            <a:r>
              <a:rPr lang="ro-RO" dirty="0">
                <a:latin typeface="Verdana" panose="020B0604030504040204" pitchFamily="34" charset="0"/>
                <a:ea typeface="Verdana" panose="020B0604030504040204" pitchFamily="34" charset="0"/>
                <a:cs typeface="Verdana" panose="020B0604030504040204" pitchFamily="34" charset="0"/>
              </a:rPr>
              <a:t>cu informații / Profilul scurt de pe site-ul ECHA oferă informații colaționate cu privire la substanțe, inclusiv clasificarea și etichetarea. </a:t>
            </a:r>
            <a:r>
              <a:rPr lang="ro-RO" dirty="0">
                <a:latin typeface="Verdana" panose="020B0604030504040204" pitchFamily="34" charset="0"/>
                <a:ea typeface="Verdana" panose="020B0604030504040204" pitchFamily="34" charset="0"/>
                <a:cs typeface="Verdana" panose="020B0604030504040204" pitchFamily="34" charset="0"/>
              </a:rPr>
              <a:t>Datele prezentate nu sunt verificate de ECHA.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83" y="2276872"/>
            <a:ext cx="5665735" cy="287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51" y="5225816"/>
            <a:ext cx="50768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72200" y="2852936"/>
            <a:ext cx="2445524" cy="646331"/>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Segment </a:t>
            </a:r>
            <a:r>
              <a:rPr lang="en-GB" dirty="0">
                <a:latin typeface="Verdana" panose="020B0604030504040204" pitchFamily="34" charset="0"/>
                <a:ea typeface="Verdana" panose="020B0604030504040204" pitchFamily="34" charset="0"/>
                <a:cs typeface="Verdana" panose="020B0604030504040204" pitchFamily="34" charset="0"/>
              </a:rPr>
              <a:t>C&amp;L </a:t>
            </a:r>
            <a:r>
              <a:rPr lang="en-GB" dirty="0" smtClean="0">
                <a:latin typeface="Verdana" panose="020B0604030504040204" pitchFamily="34" charset="0"/>
                <a:ea typeface="Verdana" panose="020B0604030504040204" pitchFamily="34" charset="0"/>
                <a:cs typeface="Verdana" panose="020B0604030504040204" pitchFamily="34" charset="0"/>
              </a:rPr>
              <a:t>din</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Brief Profile </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3022962" y="5905578"/>
            <a:ext cx="4572000" cy="369332"/>
          </a:xfrm>
          <a:prstGeom prst="rect">
            <a:avLst/>
          </a:prstGeom>
        </p:spPr>
        <p:txBody>
          <a:bodyPr>
            <a:spAutoFit/>
          </a:bodyPr>
          <a:lstStyle/>
          <a:p>
            <a:r>
              <a:rPr lang="en-US" dirty="0" smtClean="0"/>
              <a:t>(</a:t>
            </a:r>
            <a:r>
              <a:rPr lang="ro-RO" dirty="0" smtClean="0"/>
              <a:t>Notificări CLP</a:t>
            </a:r>
            <a:r>
              <a:rPr lang="en-US" dirty="0" smtClean="0"/>
              <a:t>)</a:t>
            </a:r>
            <a:endParaRPr lang="ro-RO" dirty="0"/>
          </a:p>
        </p:txBody>
      </p:sp>
      <p:sp>
        <p:nvSpPr>
          <p:cNvPr id="5" name="Rectangle 4"/>
          <p:cNvSpPr/>
          <p:nvPr/>
        </p:nvSpPr>
        <p:spPr>
          <a:xfrm>
            <a:off x="3884830" y="5264872"/>
            <a:ext cx="2383088" cy="369332"/>
          </a:xfrm>
          <a:prstGeom prst="rect">
            <a:avLst/>
          </a:prstGeom>
        </p:spPr>
        <p:txBody>
          <a:bodyPr wrap="none">
            <a:spAutoFit/>
          </a:bodyPr>
          <a:lstStyle/>
          <a:p>
            <a:r>
              <a:rPr lang="en-US" dirty="0"/>
              <a:t>(</a:t>
            </a:r>
            <a:r>
              <a:rPr lang="ro-RO" dirty="0"/>
              <a:t>Clasificare armonizată</a:t>
            </a:r>
            <a:r>
              <a:rPr lang="en-US" dirty="0"/>
              <a:t>)</a:t>
            </a:r>
            <a:endParaRPr lang="ro-RO" dirty="0"/>
          </a:p>
        </p:txBody>
      </p:sp>
      <p:sp>
        <p:nvSpPr>
          <p:cNvPr id="7" name="Rectangle 6"/>
          <p:cNvSpPr/>
          <p:nvPr/>
        </p:nvSpPr>
        <p:spPr>
          <a:xfrm>
            <a:off x="5551240" y="5640116"/>
            <a:ext cx="3253135" cy="369332"/>
          </a:xfrm>
          <a:prstGeom prst="rect">
            <a:avLst/>
          </a:prstGeom>
        </p:spPr>
        <p:txBody>
          <a:bodyPr wrap="none">
            <a:spAutoFit/>
          </a:bodyPr>
          <a:lstStyle/>
          <a:p>
            <a:r>
              <a:rPr lang="en-US" dirty="0" smtClean="0"/>
              <a:t>(</a:t>
            </a:r>
            <a:r>
              <a:rPr lang="ro-RO" dirty="0" smtClean="0"/>
              <a:t>Dosarele </a:t>
            </a:r>
            <a:r>
              <a:rPr lang="ro-RO" dirty="0"/>
              <a:t>de înregistrare </a:t>
            </a:r>
            <a:r>
              <a:rPr lang="ro-RO" dirty="0" smtClean="0"/>
              <a:t>REACH</a:t>
            </a:r>
            <a:r>
              <a:rPr lang="en-US" dirty="0" smtClean="0"/>
              <a:t>)</a:t>
            </a:r>
            <a:endParaRPr lang="ro-RO" dirty="0"/>
          </a:p>
        </p:txBody>
      </p:sp>
    </p:spTree>
    <p:extLst>
      <p:ext uri="{BB962C8B-B14F-4D97-AF65-F5344CB8AC3E}">
        <p14:creationId xmlns:p14="http://schemas.microsoft.com/office/powerpoint/2010/main" val="3921726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EE12E-00CA-42D6-926E-5AF396604CE1}" type="slidenum">
              <a:rPr lang="en-GB" smtClean="0"/>
              <a:pPr/>
              <a:t>31</a:t>
            </a:fld>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16" y="2184432"/>
            <a:ext cx="7543317" cy="282874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476" y="3643672"/>
            <a:ext cx="6549980" cy="273900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2148" y="5057889"/>
            <a:ext cx="1872208" cy="1815882"/>
          </a:xfrm>
          <a:prstGeom prst="rect">
            <a:avLst/>
          </a:prstGeom>
          <a:noFill/>
        </p:spPr>
        <p:txBody>
          <a:bodyPr wrap="square" rtlCol="0">
            <a:spAutoFit/>
          </a:bodyPr>
          <a:lstStyle/>
          <a:p>
            <a:r>
              <a:rPr lang="ro-RO" sz="1600" dirty="0" smtClean="0">
                <a:latin typeface="Verdana" pitchFamily="34" charset="0"/>
                <a:ea typeface="ＭＳ Ｐゴシック" charset="-128"/>
              </a:rPr>
              <a:t>Clasificare </a:t>
            </a:r>
            <a:r>
              <a:rPr lang="ro-RO" sz="1600" dirty="0">
                <a:latin typeface="Verdana" pitchFamily="34" charset="0"/>
                <a:ea typeface="ＭＳ Ｐゴシック" charset="-128"/>
              </a:rPr>
              <a:t>armonizată în câmpurile albastre, intrările de notificări în portocaliu.</a:t>
            </a:r>
          </a:p>
        </p:txBody>
      </p:sp>
      <p:sp>
        <p:nvSpPr>
          <p:cNvPr id="3" name="Rectangle 2"/>
          <p:cNvSpPr/>
          <p:nvPr/>
        </p:nvSpPr>
        <p:spPr>
          <a:xfrm>
            <a:off x="467544" y="1052736"/>
            <a:ext cx="8278173" cy="923330"/>
          </a:xfrm>
          <a:prstGeom prst="rect">
            <a:avLst/>
          </a:prstGeom>
        </p:spPr>
        <p:txBody>
          <a:bodyPr wrap="square">
            <a:spAutoFit/>
          </a:bodyPr>
          <a:lstStyle/>
          <a:p>
            <a:r>
              <a:rPr lang="ro-RO" dirty="0" smtClean="0">
                <a:latin typeface="Verdana" panose="020B0604030504040204" pitchFamily="34" charset="0"/>
                <a:ea typeface="Verdana" panose="020B0604030504040204" pitchFamily="34" charset="0"/>
                <a:cs typeface="Verdana" panose="020B0604030504040204" pitchFamily="34" charset="0"/>
              </a:rPr>
              <a:t>Inventarul </a:t>
            </a:r>
            <a:r>
              <a:rPr lang="ro-RO" dirty="0">
                <a:latin typeface="Verdana" panose="020B0604030504040204" pitchFamily="34" charset="0"/>
                <a:ea typeface="Verdana" panose="020B0604030504040204" pitchFamily="34" charset="0"/>
                <a:cs typeface="Verdana" panose="020B0604030504040204" pitchFamily="34" charset="0"/>
              </a:rPr>
              <a:t>C &amp; L de pe site-ul ECHA oferă informații cu privire la substanțele notificate și înregistrate primite de la producători și importatori, plus lista de clasificări armonizate.</a:t>
            </a:r>
          </a:p>
        </p:txBody>
      </p:sp>
      <p:sp>
        <p:nvSpPr>
          <p:cNvPr id="9" name="Title 1"/>
          <p:cNvSpPr>
            <a:spLocks noGrp="1"/>
          </p:cNvSpPr>
          <p:nvPr>
            <p:ph type="title"/>
          </p:nvPr>
        </p:nvSpPr>
        <p:spPr>
          <a:xfrm>
            <a:off x="251520" y="116632"/>
            <a:ext cx="8507288" cy="634082"/>
          </a:xfrm>
        </p:spPr>
        <p:txBody>
          <a:bodyPr/>
          <a:lstStyle/>
          <a:p>
            <a:r>
              <a:rPr lang="en-GB" dirty="0" err="1" smtClean="0"/>
              <a:t>Inventarul</a:t>
            </a:r>
            <a:r>
              <a:rPr lang="en-GB" dirty="0" smtClean="0"/>
              <a:t> </a:t>
            </a:r>
            <a:r>
              <a:rPr lang="en-GB" dirty="0" err="1" smtClean="0"/>
              <a:t>Clasificarilor</a:t>
            </a:r>
            <a:r>
              <a:rPr lang="en-GB" dirty="0" smtClean="0"/>
              <a:t> &amp;</a:t>
            </a:r>
            <a:r>
              <a:rPr lang="en-GB" dirty="0" err="1" smtClean="0"/>
              <a:t>Etichetarilor</a:t>
            </a:r>
            <a:endParaRPr lang="en-GB" dirty="0"/>
          </a:p>
        </p:txBody>
      </p:sp>
    </p:spTree>
    <p:extLst>
      <p:ext uri="{BB962C8B-B14F-4D97-AF65-F5344CB8AC3E}">
        <p14:creationId xmlns:p14="http://schemas.microsoft.com/office/powerpoint/2010/main" val="3541934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a:bodyPr>
          <a:lstStyle/>
          <a:p>
            <a:r>
              <a:rPr lang="ro-RO" dirty="0" smtClean="0"/>
              <a:t>De </a:t>
            </a:r>
            <a:r>
              <a:rPr lang="ro-RO" dirty="0"/>
              <a:t>ce aceeași substanță chimică are uneori clasificări diferite?</a:t>
            </a:r>
          </a:p>
        </p:txBody>
      </p:sp>
      <p:sp>
        <p:nvSpPr>
          <p:cNvPr id="4" name="Slide Number Placeholder 3"/>
          <p:cNvSpPr>
            <a:spLocks noGrp="1"/>
          </p:cNvSpPr>
          <p:nvPr>
            <p:ph type="sldNum" sz="quarter" idx="12"/>
          </p:nvPr>
        </p:nvSpPr>
        <p:spPr/>
        <p:txBody>
          <a:bodyPr/>
          <a:lstStyle/>
          <a:p>
            <a:fld id="{4BEEE12E-00CA-42D6-926E-5AF396604CE1}" type="slidenum">
              <a:rPr lang="en-GB" smtClean="0"/>
              <a:pPr/>
              <a:t>32</a:t>
            </a:fld>
            <a:endParaRPr lang="en-GB"/>
          </a:p>
        </p:txBody>
      </p:sp>
      <p:sp>
        <p:nvSpPr>
          <p:cNvPr id="6" name="Rectangle 5"/>
          <p:cNvSpPr/>
          <p:nvPr/>
        </p:nvSpPr>
        <p:spPr>
          <a:xfrm>
            <a:off x="216024" y="5949280"/>
            <a:ext cx="8676456" cy="323165"/>
          </a:xfrm>
          <a:prstGeom prst="rect">
            <a:avLst/>
          </a:prstGeom>
        </p:spPr>
        <p:txBody>
          <a:bodyPr wrap="square">
            <a:spAutoFit/>
          </a:bodyPr>
          <a:lstStyle/>
          <a:p>
            <a:r>
              <a:rPr lang="ro-RO" sz="15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Contactați-vă </a:t>
            </a:r>
            <a:r>
              <a:rPr lang="ro-RO" sz="1500" b="1" dirty="0">
                <a:solidFill>
                  <a:srgbClr val="008BC8"/>
                </a:solidFill>
                <a:latin typeface="Verdana" panose="020B0604030504040204" pitchFamily="34" charset="0"/>
                <a:ea typeface="Verdana" panose="020B0604030504040204" pitchFamily="34" charset="0"/>
                <a:cs typeface="Verdana" panose="020B0604030504040204" pitchFamily="34" charset="0"/>
              </a:rPr>
              <a:t>furnizorii și încurajați-i să adopte o clasificare comună.</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680" y="1404065"/>
            <a:ext cx="5946656" cy="26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611560" y="3924345"/>
            <a:ext cx="8229600" cy="2049091"/>
          </a:xfrm>
        </p:spPr>
        <p:txBody>
          <a:bodyPr>
            <a:normAutofit/>
          </a:bodyPr>
          <a:lstStyle/>
          <a:p>
            <a:r>
              <a:rPr lang="ro-RO" sz="1800" dirty="0" smtClean="0"/>
              <a:t>Impurități </a:t>
            </a:r>
            <a:r>
              <a:rPr lang="ro-RO" sz="1800" dirty="0"/>
              <a:t>periculoase, aditivi sau ingrediente </a:t>
            </a:r>
            <a:r>
              <a:rPr lang="ro-RO" sz="1800" dirty="0" smtClean="0"/>
              <a:t>diferite</a:t>
            </a:r>
            <a:endParaRPr lang="en-US" sz="1800" dirty="0" smtClean="0"/>
          </a:p>
          <a:p>
            <a:r>
              <a:rPr lang="ro-RO" sz="1800" dirty="0" smtClean="0"/>
              <a:t>Proprietăți </a:t>
            </a:r>
            <a:r>
              <a:rPr lang="ro-RO" sz="1800" dirty="0"/>
              <a:t>diferite, cum ar fi forma fizică, pH-ul, punctul de </a:t>
            </a:r>
            <a:r>
              <a:rPr lang="ro-RO" sz="1800" dirty="0" smtClean="0"/>
              <a:t>aprindere</a:t>
            </a:r>
            <a:endParaRPr lang="en-US" sz="1800" dirty="0" smtClean="0"/>
          </a:p>
          <a:p>
            <a:r>
              <a:rPr lang="ro-RO" sz="1800" dirty="0" smtClean="0"/>
              <a:t>Concluzii </a:t>
            </a:r>
            <a:r>
              <a:rPr lang="ro-RO" sz="1800" dirty="0"/>
              <a:t>diferite din studiile </a:t>
            </a:r>
            <a:r>
              <a:rPr lang="ro-RO" sz="1800" dirty="0" smtClean="0"/>
              <a:t>științifice</a:t>
            </a:r>
            <a:endParaRPr lang="en-US" sz="1800" dirty="0" smtClean="0"/>
          </a:p>
          <a:p>
            <a:r>
              <a:rPr lang="ro-RO" sz="1800" dirty="0" smtClean="0"/>
              <a:t>Pentru </a:t>
            </a:r>
            <a:r>
              <a:rPr lang="ro-RO" sz="1800" dirty="0"/>
              <a:t>amestecuri, clasificări  diferite ale substanțelor componente utilizate pentru clasificarea amestecului</a:t>
            </a:r>
          </a:p>
        </p:txBody>
      </p:sp>
      <p:sp>
        <p:nvSpPr>
          <p:cNvPr id="3" name="Rectangle 2"/>
          <p:cNvSpPr/>
          <p:nvPr/>
        </p:nvSpPr>
        <p:spPr>
          <a:xfrm>
            <a:off x="1649680" y="2675140"/>
            <a:ext cx="1988840" cy="738664"/>
          </a:xfrm>
          <a:prstGeom prst="rect">
            <a:avLst/>
          </a:prstGeom>
        </p:spPr>
        <p:txBody>
          <a:bodyPr wrap="square">
            <a:spAutoFit/>
          </a:bodyPr>
          <a:lstStyle/>
          <a:p>
            <a:pPr algn="ctr"/>
            <a:r>
              <a:rPr lang="ro-RO" sz="1400" dirty="0"/>
              <a:t>De la Furnizorul A:</a:t>
            </a:r>
          </a:p>
          <a:p>
            <a:pPr algn="ctr"/>
            <a:r>
              <a:rPr lang="ro-RO" sz="1400" dirty="0"/>
              <a:t>Corosiv, nociv în caz de înghiţire</a:t>
            </a:r>
          </a:p>
        </p:txBody>
      </p:sp>
      <p:sp>
        <p:nvSpPr>
          <p:cNvPr id="7" name="Rectangle 6"/>
          <p:cNvSpPr/>
          <p:nvPr/>
        </p:nvSpPr>
        <p:spPr>
          <a:xfrm>
            <a:off x="5436096" y="2660160"/>
            <a:ext cx="2069976" cy="738664"/>
          </a:xfrm>
          <a:prstGeom prst="rect">
            <a:avLst/>
          </a:prstGeom>
        </p:spPr>
        <p:txBody>
          <a:bodyPr wrap="square">
            <a:spAutoFit/>
          </a:bodyPr>
          <a:lstStyle/>
          <a:p>
            <a:pPr algn="ctr"/>
            <a:r>
              <a:rPr lang="ro-RO" sz="1400" dirty="0"/>
              <a:t>De la Furnizorul B:</a:t>
            </a:r>
          </a:p>
          <a:p>
            <a:pPr algn="ctr"/>
            <a:r>
              <a:rPr lang="ro-RO" sz="1400" dirty="0"/>
              <a:t>Iritant, toxic în caz de înghiţire</a:t>
            </a:r>
          </a:p>
        </p:txBody>
      </p:sp>
    </p:spTree>
    <p:extLst>
      <p:ext uri="{BB962C8B-B14F-4D97-AF65-F5344CB8AC3E}">
        <p14:creationId xmlns:p14="http://schemas.microsoft.com/office/powerpoint/2010/main" val="1144285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Ce </a:t>
            </a:r>
            <a:r>
              <a:rPr lang="ro-RO" dirty="0"/>
              <a:t>clasificare să utilizaţi?</a:t>
            </a:r>
          </a:p>
        </p:txBody>
      </p:sp>
      <p:sp>
        <p:nvSpPr>
          <p:cNvPr id="4" name="Slide Number Placeholder 3"/>
          <p:cNvSpPr>
            <a:spLocks noGrp="1"/>
          </p:cNvSpPr>
          <p:nvPr>
            <p:ph type="sldNum" sz="quarter" idx="12"/>
          </p:nvPr>
        </p:nvSpPr>
        <p:spPr/>
        <p:txBody>
          <a:bodyPr/>
          <a:lstStyle/>
          <a:p>
            <a:fld id="{4BEEE12E-00CA-42D6-926E-5AF396604CE1}" type="slidenum">
              <a:rPr lang="en-GB" smtClean="0"/>
              <a:pPr/>
              <a:t>33</a:t>
            </a:fld>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86" r="35261"/>
          <a:stretch/>
        </p:blipFill>
        <p:spPr bwMode="auto">
          <a:xfrm>
            <a:off x="3568700" y="1484784"/>
            <a:ext cx="1828800" cy="26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echanet.echa.europa.local/support/corpidentity/image-bank/Photos/CLP%20Pictogram_Corrosiv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401" y="1395847"/>
            <a:ext cx="1708299" cy="1708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hanet.echa.europa.local/support/corpidentity/image-bank/Photos/CLP%20Pictogram_Health%20haz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0" y="1440315"/>
            <a:ext cx="1622736" cy="16193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83568" y="4051319"/>
            <a:ext cx="8229600" cy="1897961"/>
          </a:xfrm>
        </p:spPr>
        <p:txBody>
          <a:bodyPr>
            <a:normAutofit/>
          </a:bodyPr>
          <a:lstStyle/>
          <a:p>
            <a:pPr marL="0" lvl="0" indent="0">
              <a:buNone/>
            </a:pPr>
            <a:r>
              <a:rPr lang="ro-RO" sz="1600" dirty="0" smtClean="0"/>
              <a:t>În </a:t>
            </a:r>
            <a:r>
              <a:rPr lang="ro-RO" sz="1600" dirty="0"/>
              <a:t>cazul în care există o clasificare armonizată, trebuie </a:t>
            </a:r>
            <a:r>
              <a:rPr lang="ro-RO" sz="1600" dirty="0" smtClean="0"/>
              <a:t>să</a:t>
            </a:r>
            <a:r>
              <a:rPr lang="en-US" sz="1600" dirty="0" smtClean="0"/>
              <a:t> o</a:t>
            </a:r>
            <a:r>
              <a:rPr lang="ro-RO" sz="1600" dirty="0" smtClean="0"/>
              <a:t> </a:t>
            </a:r>
            <a:r>
              <a:rPr lang="ro-RO" sz="1600" dirty="0"/>
              <a:t>utilizați. Altfel </a:t>
            </a:r>
            <a:r>
              <a:rPr lang="ro-RO" sz="1600" dirty="0" smtClean="0"/>
              <a:t>a</a:t>
            </a:r>
            <a:r>
              <a:rPr lang="ro-RO" sz="1600" dirty="0"/>
              <a:t>ț</a:t>
            </a:r>
            <a:r>
              <a:rPr lang="ro-RO" sz="1600" dirty="0" smtClean="0"/>
              <a:t>i putea</a:t>
            </a:r>
            <a:r>
              <a:rPr lang="en-US" sz="1600" dirty="0" smtClean="0"/>
              <a:t> s</a:t>
            </a:r>
            <a:r>
              <a:rPr lang="ro-RO" sz="1600" dirty="0"/>
              <a:t>ă</a:t>
            </a:r>
            <a:r>
              <a:rPr lang="ro-RO" sz="1600" dirty="0" smtClean="0"/>
              <a:t>:</a:t>
            </a:r>
            <a:r>
              <a:rPr lang="ro-RO" sz="1600" dirty="0"/>
              <a:t/>
            </a:r>
            <a:br>
              <a:rPr lang="ro-RO" sz="1600" dirty="0"/>
            </a:br>
            <a:endParaRPr lang="en-GB" sz="1600" dirty="0"/>
          </a:p>
          <a:p>
            <a:r>
              <a:rPr lang="ro-RO" sz="1600" dirty="0"/>
              <a:t>Adoptaţi clasificarea cea mai strictă - </a:t>
            </a:r>
            <a:r>
              <a:rPr lang="ro-RO" sz="1600" i="1" dirty="0"/>
              <a:t>abordare </a:t>
            </a:r>
            <a:r>
              <a:rPr lang="ro-RO" sz="1600" i="1" dirty="0" smtClean="0"/>
              <a:t>precaută</a:t>
            </a:r>
            <a:endParaRPr lang="en-US" sz="1600" i="1" dirty="0" smtClean="0"/>
          </a:p>
          <a:p>
            <a:r>
              <a:rPr lang="ro-RO" sz="1600" dirty="0" smtClean="0"/>
              <a:t>Adoptaţi </a:t>
            </a:r>
            <a:r>
              <a:rPr lang="ro-RO" sz="1600" dirty="0"/>
              <a:t>clasificarea de care sunteţi cei mai siguri - </a:t>
            </a:r>
            <a:r>
              <a:rPr lang="ro-RO" sz="1600" i="1" dirty="0"/>
              <a:t>justificarea </a:t>
            </a:r>
            <a:r>
              <a:rPr lang="ro-RO" sz="1600" i="1" dirty="0" smtClean="0"/>
              <a:t>necesară</a:t>
            </a:r>
            <a:endParaRPr lang="en-US" sz="1600" i="1" dirty="0" smtClean="0"/>
          </a:p>
          <a:p>
            <a:r>
              <a:rPr lang="ro-RO" sz="1600" dirty="0" smtClean="0"/>
              <a:t>Clasificaţi-vă </a:t>
            </a:r>
            <a:r>
              <a:rPr lang="ro-RO" sz="1600" dirty="0"/>
              <a:t>singuri chimicalele - </a:t>
            </a:r>
            <a:r>
              <a:rPr lang="ro-RO" sz="1600" i="1" dirty="0"/>
              <a:t>experiența necesară</a:t>
            </a:r>
          </a:p>
          <a:p>
            <a:endParaRPr lang="ro-RO" sz="1600" i="1" dirty="0"/>
          </a:p>
        </p:txBody>
      </p:sp>
      <p:sp>
        <p:nvSpPr>
          <p:cNvPr id="10" name="Rectangle 9"/>
          <p:cNvSpPr/>
          <p:nvPr/>
        </p:nvSpPr>
        <p:spPr>
          <a:xfrm>
            <a:off x="224656" y="6134907"/>
            <a:ext cx="8676456" cy="323165"/>
          </a:xfrm>
          <a:prstGeom prst="rect">
            <a:avLst/>
          </a:prstGeom>
        </p:spPr>
        <p:txBody>
          <a:bodyPr wrap="square">
            <a:spAutoFit/>
          </a:bodyPr>
          <a:lstStyle/>
          <a:p>
            <a:r>
              <a:rPr lang="ro-RO" sz="15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Contactați-vă </a:t>
            </a:r>
            <a:r>
              <a:rPr lang="ro-RO" sz="1500" b="1" dirty="0">
                <a:solidFill>
                  <a:srgbClr val="008BC8"/>
                </a:solidFill>
                <a:latin typeface="Verdana" panose="020B0604030504040204" pitchFamily="34" charset="0"/>
                <a:ea typeface="Verdana" panose="020B0604030504040204" pitchFamily="34" charset="0"/>
                <a:cs typeface="Verdana" panose="020B0604030504040204" pitchFamily="34" charset="0"/>
              </a:rPr>
              <a:t>furnizorii și încurajați-i să adopte o clasificare comună.</a:t>
            </a:r>
          </a:p>
        </p:txBody>
      </p:sp>
    </p:spTree>
    <p:extLst>
      <p:ext uri="{BB962C8B-B14F-4D97-AF65-F5344CB8AC3E}">
        <p14:creationId xmlns:p14="http://schemas.microsoft.com/office/powerpoint/2010/main" val="2790984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Autofit/>
          </a:bodyPr>
          <a:lstStyle/>
          <a:p>
            <a:r>
              <a:rPr lang="en-US" dirty="0" smtClean="0"/>
              <a:t>R</a:t>
            </a:r>
            <a:r>
              <a:rPr lang="ro-RO" dirty="0" smtClean="0"/>
              <a:t>aportul </a:t>
            </a:r>
            <a:r>
              <a:rPr lang="ro-RO" dirty="0"/>
              <a:t>UA cu privire la diferenţele de clasificare</a:t>
            </a:r>
            <a:endParaRPr lang="en-GB" dirty="0"/>
          </a:p>
        </p:txBody>
      </p:sp>
      <p:sp>
        <p:nvSpPr>
          <p:cNvPr id="3" name="Content Placeholder 2"/>
          <p:cNvSpPr>
            <a:spLocks noGrp="1"/>
          </p:cNvSpPr>
          <p:nvPr>
            <p:ph idx="1"/>
          </p:nvPr>
        </p:nvSpPr>
        <p:spPr>
          <a:xfrm>
            <a:off x="457200" y="1528193"/>
            <a:ext cx="8229600" cy="1684783"/>
          </a:xfrm>
        </p:spPr>
        <p:txBody>
          <a:bodyPr>
            <a:normAutofit/>
          </a:bodyPr>
          <a:lstStyle/>
          <a:p>
            <a:pPr lvl="0"/>
            <a:r>
              <a:rPr lang="ro-RO" sz="2100" dirty="0" smtClean="0">
                <a:solidFill>
                  <a:prstClr val="black"/>
                </a:solidFill>
                <a:latin typeface="Verdana"/>
                <a:ea typeface="+mn-ea"/>
                <a:cs typeface="+mn-cs"/>
              </a:rPr>
              <a:t>Puteți </a:t>
            </a:r>
            <a:r>
              <a:rPr lang="ro-RO" sz="2100" dirty="0">
                <a:solidFill>
                  <a:prstClr val="black"/>
                </a:solidFill>
                <a:latin typeface="Verdana"/>
                <a:ea typeface="+mn-ea"/>
                <a:cs typeface="+mn-cs"/>
              </a:rPr>
              <a:t>decide să clasificaţi o substanță ingredient diferit de furnizori</a:t>
            </a:r>
            <a:r>
              <a:rPr lang="en-US" sz="2100" dirty="0" err="1">
                <a:solidFill>
                  <a:prstClr val="black"/>
                </a:solidFill>
                <a:latin typeface="Verdana"/>
                <a:ea typeface="+mn-ea"/>
                <a:cs typeface="+mn-cs"/>
              </a:rPr>
              <a:t>i</a:t>
            </a:r>
            <a:r>
              <a:rPr lang="ro-RO" sz="2100" dirty="0">
                <a:solidFill>
                  <a:prstClr val="black"/>
                </a:solidFill>
                <a:latin typeface="Verdana"/>
                <a:ea typeface="+mn-ea"/>
                <a:cs typeface="+mn-cs"/>
              </a:rPr>
              <a:t> Dvs.</a:t>
            </a:r>
          </a:p>
          <a:p>
            <a:pPr lvl="0"/>
            <a:r>
              <a:rPr lang="ro-RO" sz="2100" dirty="0">
                <a:solidFill>
                  <a:prstClr val="black"/>
                </a:solidFill>
                <a:latin typeface="Verdana"/>
                <a:ea typeface="+mn-ea"/>
                <a:cs typeface="+mn-cs"/>
              </a:rPr>
              <a:t>În </a:t>
            </a:r>
            <a:r>
              <a:rPr lang="en-US" sz="2100" dirty="0" err="1">
                <a:solidFill>
                  <a:prstClr val="black"/>
                </a:solidFill>
                <a:latin typeface="Verdana"/>
                <a:ea typeface="+mn-ea"/>
                <a:cs typeface="+mn-cs"/>
              </a:rPr>
              <a:t>acest</a:t>
            </a:r>
            <a:r>
              <a:rPr lang="en-US" sz="2100" dirty="0">
                <a:solidFill>
                  <a:prstClr val="black"/>
                </a:solidFill>
                <a:latin typeface="Verdana"/>
                <a:ea typeface="+mn-ea"/>
                <a:cs typeface="+mn-cs"/>
              </a:rPr>
              <a:t> </a:t>
            </a:r>
            <a:r>
              <a:rPr lang="ro-RO" sz="2100" dirty="0">
                <a:solidFill>
                  <a:prstClr val="black"/>
                </a:solidFill>
                <a:latin typeface="Verdana"/>
                <a:ea typeface="+mn-ea"/>
                <a:cs typeface="+mn-cs"/>
              </a:rPr>
              <a:t>caz, Regulamentul REACH vă solicită să raportaţi</a:t>
            </a:r>
            <a:r>
              <a:rPr lang="en-US" sz="2100" dirty="0">
                <a:solidFill>
                  <a:prstClr val="black"/>
                </a:solidFill>
                <a:latin typeface="Verdana"/>
                <a:ea typeface="+mn-ea"/>
                <a:cs typeface="+mn-cs"/>
              </a:rPr>
              <a:t> </a:t>
            </a:r>
            <a:r>
              <a:rPr lang="en-US" sz="2100" dirty="0" err="1">
                <a:solidFill>
                  <a:prstClr val="black"/>
                </a:solidFill>
                <a:latin typeface="Verdana"/>
                <a:ea typeface="+mn-ea"/>
                <a:cs typeface="+mn-cs"/>
              </a:rPr>
              <a:t>aceasta</a:t>
            </a:r>
            <a:r>
              <a:rPr lang="ro-RO" sz="2100" dirty="0">
                <a:solidFill>
                  <a:prstClr val="black"/>
                </a:solidFill>
                <a:latin typeface="Verdana"/>
                <a:ea typeface="+mn-ea"/>
                <a:cs typeface="+mn-cs"/>
              </a:rPr>
              <a:t> </a:t>
            </a:r>
            <a:r>
              <a:rPr lang="en-US" sz="2100" dirty="0">
                <a:solidFill>
                  <a:prstClr val="black"/>
                </a:solidFill>
                <a:latin typeface="Verdana"/>
                <a:ea typeface="+mn-ea"/>
                <a:cs typeface="+mn-cs"/>
              </a:rPr>
              <a:t>la </a:t>
            </a:r>
            <a:r>
              <a:rPr lang="ro-RO" sz="2100" dirty="0">
                <a:solidFill>
                  <a:prstClr val="black"/>
                </a:solidFill>
                <a:latin typeface="Verdana"/>
                <a:ea typeface="+mn-ea"/>
                <a:cs typeface="+mn-cs"/>
              </a:rPr>
              <a:t>ECHA</a:t>
            </a:r>
          </a:p>
          <a:p>
            <a:endParaRPr lang="en-GB" sz="2100" dirty="0">
              <a:solidFill>
                <a:prstClr val="black"/>
              </a:solidFill>
              <a:latin typeface="Verdana"/>
              <a:ea typeface="+mn-ea"/>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34</a:t>
            </a:fld>
            <a:endParaRPr lang="en-GB"/>
          </a:p>
        </p:txBody>
      </p:sp>
      <p:sp>
        <p:nvSpPr>
          <p:cNvPr id="6" name="Rectangle 5"/>
          <p:cNvSpPr/>
          <p:nvPr/>
        </p:nvSpPr>
        <p:spPr>
          <a:xfrm>
            <a:off x="792088" y="5243135"/>
            <a:ext cx="7596336" cy="1354217"/>
          </a:xfrm>
          <a:prstGeom prst="rect">
            <a:avLst/>
          </a:prstGeom>
        </p:spPr>
        <p:txBody>
          <a:bodyPr wrap="square">
            <a:spAutoFit/>
          </a:bodyPr>
          <a:lstStyle/>
          <a:p>
            <a:pPr marL="0" lvl="1">
              <a:spcBef>
                <a:spcPct val="20000"/>
              </a:spcBef>
              <a:defRPr/>
            </a:pPr>
            <a:r>
              <a:rPr lang="ro-RO" sz="1600" b="1" dirty="0" smtClean="0">
                <a:solidFill>
                  <a:prstClr val="black"/>
                </a:solidFill>
                <a:latin typeface="Verdana"/>
              </a:rPr>
              <a:t>Notă</a:t>
            </a:r>
            <a:r>
              <a:rPr lang="ro-RO" sz="1600" b="1" dirty="0">
                <a:solidFill>
                  <a:prstClr val="black"/>
                </a:solidFill>
                <a:latin typeface="Verdana"/>
              </a:rPr>
              <a:t>: </a:t>
            </a:r>
            <a:r>
              <a:rPr lang="ro-RO" sz="1600" dirty="0">
                <a:solidFill>
                  <a:prstClr val="black"/>
                </a:solidFill>
                <a:latin typeface="Verdana"/>
              </a:rPr>
              <a:t>Raportarea diferențele de clasificare nu este necesară pentru o substanță utilizată în cantități mai mici de 1 tonă pe an</a:t>
            </a:r>
          </a:p>
          <a:p>
            <a:pPr marL="0" lvl="1">
              <a:spcBef>
                <a:spcPct val="20000"/>
              </a:spcBef>
              <a:defRPr/>
            </a:pPr>
            <a:endParaRPr lang="en-GB" sz="1600" b="1" dirty="0">
              <a:solidFill>
                <a:prstClr val="black"/>
              </a:solidFill>
              <a:latin typeface="Verdana"/>
            </a:endParaRPr>
          </a:p>
          <a:p>
            <a:pPr marL="0" lvl="1">
              <a:spcBef>
                <a:spcPct val="20000"/>
              </a:spcBef>
              <a:defRPr/>
            </a:pPr>
            <a:r>
              <a:rPr lang="en-GB" sz="1400" dirty="0" smtClean="0">
                <a:solidFill>
                  <a:srgbClr val="0046AD"/>
                </a:solidFill>
                <a:latin typeface="Verdana"/>
                <a:hlinkClick r:id="rId3"/>
              </a:rPr>
              <a:t>echa.europa.eu/web/guest/support/dossier-submission-tools/reach-it/submitting-a-downstream-user-report-classification-differences</a:t>
            </a:r>
            <a:endParaRPr lang="en-GB" sz="1400" dirty="0">
              <a:solidFill>
                <a:srgbClr val="0046AD"/>
              </a:solidFill>
              <a:latin typeface="Verdana"/>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248379"/>
            <a:ext cx="2517828" cy="1728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3248379"/>
            <a:ext cx="2517828" cy="1728000"/>
          </a:xfrm>
          <a:prstGeom prst="rect">
            <a:avLst/>
          </a:prstGeom>
        </p:spPr>
      </p:pic>
      <p:sp>
        <p:nvSpPr>
          <p:cNvPr id="11" name="Right Arrow Callout 10"/>
          <p:cNvSpPr/>
          <p:nvPr/>
        </p:nvSpPr>
        <p:spPr>
          <a:xfrm>
            <a:off x="323528" y="3728772"/>
            <a:ext cx="3096344" cy="395346"/>
          </a:xfrm>
          <a:prstGeom prst="rightArrowCallout">
            <a:avLst>
              <a:gd name="adj1" fmla="val 25000"/>
              <a:gd name="adj2" fmla="val 25000"/>
              <a:gd name="adj3" fmla="val 25000"/>
              <a:gd name="adj4" fmla="val 63979"/>
            </a:avLst>
          </a:prstGeom>
          <a:no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smtClean="0">
                <a:solidFill>
                  <a:srgbClr val="008BC8"/>
                </a:solidFill>
                <a:latin typeface="Verdana" panose="020B0604030504040204" pitchFamily="34" charset="0"/>
                <a:ea typeface="Verdana" panose="020B0604030504040204" pitchFamily="34" charset="0"/>
                <a:cs typeface="Verdana" panose="020B0604030504040204" pitchFamily="34" charset="0"/>
              </a:rPr>
              <a:t>Clasificarea</a:t>
            </a: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 UA</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ight Arrow Callout 11"/>
          <p:cNvSpPr/>
          <p:nvPr/>
        </p:nvSpPr>
        <p:spPr>
          <a:xfrm>
            <a:off x="323528" y="3245558"/>
            <a:ext cx="2304256" cy="395346"/>
          </a:xfrm>
          <a:prstGeom prst="rightArrowCallout">
            <a:avLst>
              <a:gd name="adj1" fmla="val 25000"/>
              <a:gd name="adj2" fmla="val 18575"/>
              <a:gd name="adj3" fmla="val 25000"/>
              <a:gd name="adj4" fmla="val 85936"/>
            </a:avLst>
          </a:prstGeom>
          <a:noFill/>
          <a:ln>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smtClean="0">
                <a:solidFill>
                  <a:srgbClr val="008BC8"/>
                </a:solidFill>
                <a:latin typeface="Verdana" panose="020B0604030504040204" pitchFamily="34" charset="0"/>
                <a:ea typeface="Verdana" panose="020B0604030504040204" pitchFamily="34" charset="0"/>
                <a:cs typeface="Verdana" panose="020B0604030504040204" pitchFamily="34" charset="0"/>
              </a:rPr>
              <a:t>Clasificarea</a:t>
            </a:r>
            <a:r>
              <a:rPr lang="en-GB" sz="12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 </a:t>
            </a:r>
            <a:r>
              <a:rPr lang="en-GB" sz="1200" b="1" dirty="0" err="1" smtClean="0">
                <a:solidFill>
                  <a:srgbClr val="008BC8"/>
                </a:solidFill>
                <a:latin typeface="Verdana" panose="020B0604030504040204" pitchFamily="34" charset="0"/>
                <a:ea typeface="Verdana" panose="020B0604030504040204" pitchFamily="34" charset="0"/>
                <a:cs typeface="Verdana" panose="020B0604030504040204" pitchFamily="34" charset="0"/>
              </a:rPr>
              <a:t>furnizorului</a:t>
            </a:r>
            <a:endParaRPr lang="en-GB" sz="12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2320640" y="4735539"/>
            <a:ext cx="1029256" cy="276999"/>
          </a:xfrm>
          <a:prstGeom prst="rect">
            <a:avLst/>
          </a:prstGeom>
        </p:spPr>
        <p:txBody>
          <a:bodyPr wrap="none">
            <a:spAutoFit/>
          </a:bodyPr>
          <a:lstStyle/>
          <a:p>
            <a:r>
              <a:rPr lang="ro-RO" sz="1200" b="1" dirty="0" smtClean="0">
                <a:solidFill>
                  <a:srgbClr val="FF6600"/>
                </a:solidFill>
              </a:rPr>
              <a:t>Niciun </a:t>
            </a:r>
            <a:r>
              <a:rPr lang="ro-RO" sz="1200" b="1" dirty="0">
                <a:solidFill>
                  <a:srgbClr val="FF6600"/>
                </a:solidFill>
              </a:rPr>
              <a:t>raport</a:t>
            </a:r>
          </a:p>
        </p:txBody>
      </p:sp>
      <p:sp>
        <p:nvSpPr>
          <p:cNvPr id="14" name="Rectangle 13"/>
          <p:cNvSpPr/>
          <p:nvPr/>
        </p:nvSpPr>
        <p:spPr>
          <a:xfrm>
            <a:off x="7452320" y="4735149"/>
            <a:ext cx="620683" cy="276999"/>
          </a:xfrm>
          <a:prstGeom prst="rect">
            <a:avLst/>
          </a:prstGeom>
        </p:spPr>
        <p:txBody>
          <a:bodyPr wrap="none">
            <a:spAutoFit/>
          </a:bodyPr>
          <a:lstStyle/>
          <a:p>
            <a:r>
              <a:rPr lang="en-US" sz="1200" b="1" dirty="0" smtClean="0">
                <a:solidFill>
                  <a:srgbClr val="FF6600"/>
                </a:solidFill>
              </a:rPr>
              <a:t>R</a:t>
            </a:r>
            <a:r>
              <a:rPr lang="ro-RO" sz="1200" b="1" dirty="0" smtClean="0">
                <a:solidFill>
                  <a:srgbClr val="FF6600"/>
                </a:solidFill>
              </a:rPr>
              <a:t>aport</a:t>
            </a:r>
            <a:endParaRPr lang="ro-RO" sz="1200" b="1" dirty="0">
              <a:solidFill>
                <a:srgbClr val="FF6600"/>
              </a:solidFill>
            </a:endParaRPr>
          </a:p>
        </p:txBody>
      </p:sp>
      <p:sp>
        <p:nvSpPr>
          <p:cNvPr id="15" name="TextBox 14"/>
          <p:cNvSpPr txBox="1"/>
          <p:nvPr/>
        </p:nvSpPr>
        <p:spPr>
          <a:xfrm>
            <a:off x="4390105" y="3816341"/>
            <a:ext cx="400302" cy="307777"/>
          </a:xfrm>
          <a:prstGeom prst="rect">
            <a:avLst/>
          </a:prstGeom>
          <a:noFill/>
        </p:spPr>
        <p:txBody>
          <a:bodyPr wrap="none" rtlCol="0">
            <a:spAutoFit/>
          </a:bodyPr>
          <a:lstStyle/>
          <a:p>
            <a:r>
              <a:rPr lang="en-US" sz="1400" dirty="0" smtClean="0"/>
              <a:t>UA</a:t>
            </a:r>
            <a:endParaRPr lang="ro-RO" sz="1400" dirty="0"/>
          </a:p>
        </p:txBody>
      </p:sp>
      <p:sp>
        <p:nvSpPr>
          <p:cNvPr id="16" name="TextBox 15"/>
          <p:cNvSpPr txBox="1"/>
          <p:nvPr/>
        </p:nvSpPr>
        <p:spPr>
          <a:xfrm>
            <a:off x="7540104" y="3772556"/>
            <a:ext cx="400302" cy="307777"/>
          </a:xfrm>
          <a:prstGeom prst="rect">
            <a:avLst/>
          </a:prstGeom>
          <a:noFill/>
        </p:spPr>
        <p:txBody>
          <a:bodyPr wrap="none" rtlCol="0">
            <a:spAutoFit/>
          </a:bodyPr>
          <a:lstStyle/>
          <a:p>
            <a:r>
              <a:rPr lang="en-US" sz="1400" dirty="0" smtClean="0"/>
              <a:t>UA</a:t>
            </a:r>
            <a:endParaRPr lang="ro-RO" sz="1400" dirty="0"/>
          </a:p>
        </p:txBody>
      </p:sp>
    </p:spTree>
    <p:extLst>
      <p:ext uri="{BB962C8B-B14F-4D97-AF65-F5344CB8AC3E}">
        <p14:creationId xmlns:p14="http://schemas.microsoft.com/office/powerpoint/2010/main" val="18711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706090"/>
          </a:xfrm>
        </p:spPr>
        <p:txBody>
          <a:bodyPr>
            <a:normAutofit fontScale="90000"/>
          </a:bodyPr>
          <a:lstStyle/>
          <a:p>
            <a:r>
              <a:rPr lang="ro-RO" dirty="0" smtClean="0"/>
              <a:t>Etichetaţi-vă </a:t>
            </a:r>
            <a:r>
              <a:rPr lang="ro-RO" dirty="0"/>
              <a:t>si </a:t>
            </a:r>
            <a:r>
              <a:rPr lang="ro-RO" dirty="0" smtClean="0"/>
              <a:t>ambalaţi-vă</a:t>
            </a:r>
            <a:r>
              <a:rPr lang="en-US" dirty="0" smtClean="0"/>
              <a:t> </a:t>
            </a:r>
            <a:r>
              <a:rPr lang="ro-RO" dirty="0" smtClean="0"/>
              <a:t>amestecul</a:t>
            </a:r>
            <a:r>
              <a:rPr lang="ro-RO" dirty="0"/>
              <a:t/>
            </a:r>
            <a:br>
              <a:rPr lang="ro-RO" dirty="0"/>
            </a:br>
            <a:endParaRPr lang="en-GB" dirty="0"/>
          </a:p>
        </p:txBody>
      </p:sp>
      <p:sp>
        <p:nvSpPr>
          <p:cNvPr id="3" name="Content Placeholder 2"/>
          <p:cNvSpPr>
            <a:spLocks noGrp="1"/>
          </p:cNvSpPr>
          <p:nvPr>
            <p:ph idx="1"/>
          </p:nvPr>
        </p:nvSpPr>
        <p:spPr>
          <a:xfrm>
            <a:off x="467544" y="3429000"/>
            <a:ext cx="8229600" cy="3096344"/>
          </a:xfrm>
        </p:spPr>
        <p:txBody>
          <a:bodyPr>
            <a:normAutofit/>
          </a:bodyPr>
          <a:lstStyle/>
          <a:p>
            <a:pPr marL="0" lvl="0" indent="0">
              <a:buNone/>
            </a:pPr>
            <a:endParaRPr lang="en-GB" altLang="en-US" sz="1800" dirty="0" smtClean="0">
              <a:solidFill>
                <a:prstClr val="black"/>
              </a:solidFill>
            </a:endParaRPr>
          </a:p>
          <a:p>
            <a:pPr lvl="0">
              <a:buFont typeface="+mj-lt"/>
              <a:buAutoNum type="arabicPeriod"/>
            </a:pPr>
            <a:r>
              <a:rPr lang="ro-RO" sz="1800" dirty="0"/>
              <a:t>În cazul în care amestecul este clasificat ca fiind </a:t>
            </a:r>
            <a:r>
              <a:rPr lang="ro-RO" sz="1800" b="1" dirty="0"/>
              <a:t>periculos</a:t>
            </a:r>
            <a:r>
              <a:rPr lang="ro-RO" sz="1800" dirty="0"/>
              <a:t>, trebuie să vă asigurați că acesta este </a:t>
            </a:r>
            <a:r>
              <a:rPr lang="ro-RO" sz="1800" b="1" dirty="0"/>
              <a:t>etichetat</a:t>
            </a:r>
            <a:r>
              <a:rPr lang="ro-RO" sz="1800" dirty="0"/>
              <a:t> și </a:t>
            </a:r>
            <a:r>
              <a:rPr lang="ro-RO" sz="1800" b="1" dirty="0"/>
              <a:t>ambalat</a:t>
            </a:r>
            <a:r>
              <a:rPr lang="ro-RO" sz="1800" dirty="0"/>
              <a:t> în conformitate cu CLP înainte de introducerea pe piață.</a:t>
            </a:r>
          </a:p>
          <a:p>
            <a:pPr lvl="0">
              <a:buFont typeface="+mj-lt"/>
              <a:buAutoNum type="arabicPeriod"/>
            </a:pPr>
            <a:r>
              <a:rPr lang="ro-RO" sz="1800" dirty="0"/>
              <a:t>Dvs., ca furnizor, sunteţi responsabil pentru informațiile de pe etichetă</a:t>
            </a:r>
            <a:r>
              <a:rPr lang="ro-RO" sz="1800" dirty="0" smtClean="0"/>
              <a:t>.</a:t>
            </a:r>
            <a:r>
              <a:rPr lang="en-US" sz="1800" dirty="0" smtClean="0"/>
              <a:t> </a:t>
            </a:r>
            <a:r>
              <a:rPr lang="ro-RO" sz="1800" dirty="0" smtClean="0"/>
              <a:t>Informațiile </a:t>
            </a:r>
            <a:r>
              <a:rPr lang="ro-RO" sz="1800" dirty="0"/>
              <a:t>de pe etichetă trebuie să fie în concordanță cu informațiile din FDS</a:t>
            </a:r>
            <a:r>
              <a:rPr lang="ro-RO" sz="1800" dirty="0" smtClean="0"/>
              <a:t>.</a:t>
            </a:r>
            <a:endParaRPr lang="en-US" sz="1800" dirty="0" smtClean="0"/>
          </a:p>
          <a:p>
            <a:pPr>
              <a:buFont typeface="+mj-lt"/>
              <a:buAutoNum type="arabicPeriod"/>
            </a:pPr>
            <a:r>
              <a:rPr lang="ro-RO" sz="1800" dirty="0"/>
              <a:t>Ambalajul produselor chimice periculoase trebuie să ţină lucrătorii și mediul în condiții de siguranță faţă de contactul neintenționat.</a:t>
            </a:r>
          </a:p>
          <a:p>
            <a:pPr marL="0" lvl="0" indent="0">
              <a:buNone/>
            </a:pPr>
            <a:endParaRPr lang="ro-RO" sz="1800"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35</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412776"/>
            <a:ext cx="3017778" cy="1568885"/>
          </a:xfrm>
          <a:prstGeom prst="rect">
            <a:avLst/>
          </a:prstGeom>
        </p:spPr>
      </p:pic>
      <p:sp>
        <p:nvSpPr>
          <p:cNvPr id="6" name="TextBox 5"/>
          <p:cNvSpPr txBox="1"/>
          <p:nvPr/>
        </p:nvSpPr>
        <p:spPr>
          <a:xfrm>
            <a:off x="3779912" y="1772816"/>
            <a:ext cx="1080120" cy="1323439"/>
          </a:xfrm>
          <a:prstGeom prst="rect">
            <a:avLst/>
          </a:prstGeom>
          <a:noFill/>
        </p:spPr>
        <p:txBody>
          <a:bodyPr wrap="square" rtlCol="0">
            <a:spAutoFit/>
          </a:bodyPr>
          <a:lstStyle/>
          <a:p>
            <a:pPr algn="ctr"/>
            <a:r>
              <a:rPr lang="en-GB" sz="8000" b="1" dirty="0" smtClean="0">
                <a:solidFill>
                  <a:srgbClr val="0046AD"/>
                </a:solidFill>
              </a:rPr>
              <a:t>+</a:t>
            </a:r>
            <a:endParaRPr lang="en-GB" sz="8000" b="1" dirty="0">
              <a:solidFill>
                <a:srgbClr val="0046AD"/>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412776"/>
            <a:ext cx="2880320" cy="184943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2842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338263"/>
            <a:ext cx="41814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BEEE12E-00CA-42D6-926E-5AF396604CE1}" type="slidenum">
              <a:rPr lang="en-GB" smtClean="0"/>
              <a:pPr/>
              <a:t>36</a:t>
            </a:fld>
            <a:endParaRPr lang="en-GB"/>
          </a:p>
        </p:txBody>
      </p:sp>
      <p:pic>
        <p:nvPicPr>
          <p:cNvPr id="16"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4892"/>
          <a:stretch/>
        </p:blipFill>
        <p:spPr bwMode="auto">
          <a:xfrm>
            <a:off x="3707904" y="2763056"/>
            <a:ext cx="1650604" cy="185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331640" y="4616792"/>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endParaRPr lang="en-US" sz="1400" kern="0" dirty="0" smtClean="0">
              <a:latin typeface="Verdana"/>
            </a:endParaRPr>
          </a:p>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utilizarea în siguranţă în aval</a:t>
            </a:r>
          </a:p>
          <a:p>
            <a:pPr marL="0" marR="0" lvl="0" indent="0" algn="ctr" defTabSz="6223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effectLst/>
              <a:uLnTx/>
              <a:uFillTx/>
              <a:latin typeface="Verdana"/>
              <a:ea typeface="+mn-ea"/>
              <a:cs typeface="+mn-cs"/>
            </a:endParaRPr>
          </a:p>
        </p:txBody>
      </p:sp>
      <p:sp>
        <p:nvSpPr>
          <p:cNvPr id="3" name="Rectangle 2"/>
          <p:cNvSpPr/>
          <p:nvPr/>
        </p:nvSpPr>
        <p:spPr>
          <a:xfrm>
            <a:off x="3739788" y="4616792"/>
            <a:ext cx="1652504" cy="461665"/>
          </a:xfrm>
          <a:prstGeom prst="rect">
            <a:avLst/>
          </a:prstGeom>
        </p:spPr>
        <p:txBody>
          <a:bodyPr wrap="none">
            <a:spAutoFit/>
          </a:bodyPr>
          <a:lstStyle/>
          <a:p>
            <a:r>
              <a:rPr lang="ro-RO" sz="2400" dirty="0">
                <a:solidFill>
                  <a:srgbClr val="008BC8"/>
                </a:solidFill>
              </a:rPr>
              <a:t>Formulatori</a:t>
            </a:r>
          </a:p>
        </p:txBody>
      </p:sp>
      <p:sp>
        <p:nvSpPr>
          <p:cNvPr id="10" name="Rounded Rectangle 9"/>
          <p:cNvSpPr>
            <a:spLocks noChangeAspect="1"/>
          </p:cNvSpPr>
          <p:nvPr/>
        </p:nvSpPr>
        <p:spPr>
          <a:xfrm>
            <a:off x="5751016" y="4346792"/>
            <a:ext cx="2571434"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fontAlgn="base">
              <a:spcBef>
                <a:spcPct val="20000"/>
              </a:spcBef>
              <a:spcAft>
                <a:spcPct val="0"/>
              </a:spcAft>
              <a:defRPr/>
            </a:pPr>
            <a:endParaRPr lang="en-US" sz="2000" b="1" kern="0" dirty="0">
              <a:solidFill>
                <a:schemeClr val="bg1"/>
              </a:solidFill>
              <a:latin typeface="Verdana"/>
            </a:endParaRPr>
          </a:p>
          <a:p>
            <a:pPr algn="ctr" fontAlgn="base">
              <a:spcBef>
                <a:spcPct val="20000"/>
              </a:spcBef>
              <a:spcAft>
                <a:spcPct val="0"/>
              </a:spcAft>
              <a:defRPr/>
            </a:pPr>
            <a:r>
              <a:rPr lang="ro-RO" sz="2000" b="1" kern="0" dirty="0" smtClean="0">
                <a:solidFill>
                  <a:schemeClr val="bg1"/>
                </a:solidFill>
                <a:latin typeface="Verdana"/>
              </a:rPr>
              <a:t>Gestionarea </a:t>
            </a:r>
            <a:r>
              <a:rPr lang="ro-RO" sz="2000" b="1" kern="0" dirty="0">
                <a:solidFill>
                  <a:schemeClr val="bg1"/>
                </a:solidFill>
                <a:latin typeface="Verdana"/>
              </a:rPr>
              <a:t>substanţelor care îngrijorează din amestecurile Dvs.</a:t>
            </a:r>
          </a:p>
          <a:p>
            <a:pPr algn="ctr" fontAlgn="base">
              <a:spcBef>
                <a:spcPct val="20000"/>
              </a:spcBef>
              <a:spcAft>
                <a:spcPct val="0"/>
              </a:spcAft>
              <a:defRPr/>
            </a:pPr>
            <a:endParaRPr lang="ro-RO" sz="2000" b="1" kern="0" dirty="0">
              <a:solidFill>
                <a:schemeClr val="bg1"/>
              </a:solidFill>
              <a:latin typeface="Verdana"/>
            </a:endParaRPr>
          </a:p>
        </p:txBody>
      </p:sp>
      <p:sp>
        <p:nvSpPr>
          <p:cNvPr id="13" name="Rounded Rectangle 12"/>
          <p:cNvSpPr/>
          <p:nvPr/>
        </p:nvSpPr>
        <p:spPr>
          <a:xfrm>
            <a:off x="1360240" y="150305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r>
              <a:rPr lang="ro-RO" sz="1400" kern="0" dirty="0">
                <a:latin typeface="Verdana"/>
              </a:rPr>
              <a:t>Comunicarea informaţiilor despre utilizări în </a:t>
            </a:r>
            <a:r>
              <a:rPr lang="ro-RO" sz="1400" kern="0" dirty="0" smtClean="0">
                <a:latin typeface="Verdana"/>
              </a:rPr>
              <a:t>amonte</a:t>
            </a:r>
            <a:endParaRPr kumimoji="0" lang="en-GB" sz="1400" b="0" i="0" u="none" strike="noStrike" kern="0" cap="none" spc="0" normalizeH="0" baseline="0" noProof="0" dirty="0">
              <a:ln>
                <a:noFill/>
              </a:ln>
              <a:effectLst/>
              <a:uLnTx/>
              <a:uFillTx/>
              <a:latin typeface="Verdana"/>
              <a:ea typeface="+mn-ea"/>
              <a:cs typeface="+mn-cs"/>
            </a:endParaRPr>
          </a:p>
        </p:txBody>
      </p:sp>
      <p:sp>
        <p:nvSpPr>
          <p:cNvPr id="12" name="Title 1"/>
          <p:cNvSpPr>
            <a:spLocks noGrp="1"/>
          </p:cNvSpPr>
          <p:nvPr>
            <p:ph type="title"/>
          </p:nvPr>
        </p:nvSpPr>
        <p:spPr>
          <a:xfrm>
            <a:off x="-5960" y="195263"/>
            <a:ext cx="9144000" cy="1143000"/>
          </a:xfrm>
        </p:spPr>
        <p:txBody>
          <a:bodyPr>
            <a:normAutofit/>
          </a:bodyPr>
          <a:lstStyle/>
          <a:p>
            <a:pPr lvl="0"/>
            <a:r>
              <a:rPr lang="en-US" dirty="0" smtClean="0"/>
              <a:t>G</a:t>
            </a:r>
            <a:r>
              <a:rPr lang="ro-RO" dirty="0" err="1" smtClean="0"/>
              <a:t>estionarea</a:t>
            </a:r>
            <a:r>
              <a:rPr lang="ro-RO" dirty="0" smtClean="0"/>
              <a:t> </a:t>
            </a:r>
            <a:r>
              <a:rPr lang="ro-RO" dirty="0"/>
              <a:t>substanţelor care îngrijorează</a:t>
            </a:r>
          </a:p>
        </p:txBody>
      </p:sp>
      <p:sp>
        <p:nvSpPr>
          <p:cNvPr id="14" name="Rounded Rectangle 13"/>
          <p:cNvSpPr/>
          <p:nvPr/>
        </p:nvSpPr>
        <p:spPr>
          <a:xfrm>
            <a:off x="5652120" y="162880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fontAlgn="base">
              <a:spcBef>
                <a:spcPct val="20000"/>
              </a:spcBef>
              <a:spcAft>
                <a:spcPct val="0"/>
              </a:spcAft>
              <a:defRPr/>
            </a:pPr>
            <a:r>
              <a:rPr lang="ro-RO" sz="1400" kern="0" dirty="0" smtClean="0">
                <a:latin typeface="Verdana"/>
              </a:rPr>
              <a:t>Clasificarea</a:t>
            </a:r>
            <a:r>
              <a:rPr lang="ro-RO" sz="1400" kern="0" dirty="0">
                <a:latin typeface="Verdana"/>
              </a:rPr>
              <a:t>, etichetarea şi ambalarea amestecurilor</a:t>
            </a:r>
          </a:p>
        </p:txBody>
      </p:sp>
    </p:spTree>
    <p:extLst>
      <p:ext uri="{BB962C8B-B14F-4D97-AF65-F5344CB8AC3E}">
        <p14:creationId xmlns:p14="http://schemas.microsoft.com/office/powerpoint/2010/main" val="2617129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bwMode="auto">
          <a:xfrm>
            <a:off x="3455845" y="5144839"/>
            <a:ext cx="0" cy="530225"/>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6713" y="260648"/>
            <a:ext cx="8229600" cy="1143000"/>
          </a:xfrm>
        </p:spPr>
        <p:txBody>
          <a:bodyPr/>
          <a:lstStyle/>
          <a:p>
            <a:pPr lvl="0"/>
            <a:r>
              <a:rPr lang="ro-RO" dirty="0" smtClean="0"/>
              <a:t>Controlul </a:t>
            </a:r>
            <a:r>
              <a:rPr lang="ro-RO" dirty="0"/>
              <a:t>reglementar al substanţelor care îngrijorează</a:t>
            </a:r>
          </a:p>
        </p:txBody>
      </p:sp>
      <p:sp>
        <p:nvSpPr>
          <p:cNvPr id="4" name="Slide Number Placeholder 3"/>
          <p:cNvSpPr>
            <a:spLocks noGrp="1"/>
          </p:cNvSpPr>
          <p:nvPr>
            <p:ph type="sldNum" sz="quarter" idx="12"/>
          </p:nvPr>
        </p:nvSpPr>
        <p:spPr>
          <a:xfrm>
            <a:off x="5899578" y="6317117"/>
            <a:ext cx="1440433" cy="365125"/>
          </a:xfrm>
        </p:spPr>
        <p:txBody>
          <a:bodyPr/>
          <a:lstStyle/>
          <a:p>
            <a:pPr algn="ctr"/>
            <a:r>
              <a:rPr lang="ro-RO" sz="1400" dirty="0">
                <a:solidFill>
                  <a:schemeClr val="tx1"/>
                </a:solidFill>
                <a:latin typeface="+mn-lt"/>
                <a:ea typeface="+mn-ea"/>
                <a:cs typeface="+mn-cs"/>
              </a:rPr>
              <a:t>Restricţionare</a:t>
            </a:r>
          </a:p>
        </p:txBody>
      </p:sp>
      <p:sp>
        <p:nvSpPr>
          <p:cNvPr id="5" name="TextBox 4"/>
          <p:cNvSpPr>
            <a:spLocks noChangeArrowheads="1"/>
          </p:cNvSpPr>
          <p:nvPr/>
        </p:nvSpPr>
        <p:spPr bwMode="auto">
          <a:xfrm>
            <a:off x="485457" y="1584791"/>
            <a:ext cx="7993062" cy="919401"/>
          </a:xfrm>
          <a:prstGeom prst="roundRect">
            <a:avLst>
              <a:gd name="adj" fmla="val 16667"/>
            </a:avLst>
          </a:prstGeom>
          <a:solidFill>
            <a:srgbClr val="D7EFFA"/>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o-RO" sz="1600" b="1" dirty="0" smtClean="0">
                <a:solidFill>
                  <a:srgbClr val="008BC8"/>
                </a:solidFill>
                <a:latin typeface="Verdana" pitchFamily="34" charset="0"/>
                <a:ea typeface="Verdana" pitchFamily="34" charset="0"/>
                <a:cs typeface="Verdana" pitchFamily="34" charset="0"/>
              </a:rPr>
              <a:t>Autoritățile </a:t>
            </a:r>
            <a:r>
              <a:rPr lang="ro-RO" sz="1600" b="1" dirty="0">
                <a:solidFill>
                  <a:srgbClr val="008BC8"/>
                </a:solidFill>
                <a:latin typeface="Verdana" pitchFamily="34" charset="0"/>
                <a:ea typeface="Verdana" pitchFamily="34" charset="0"/>
                <a:cs typeface="Verdana" pitchFamily="34" charset="0"/>
              </a:rPr>
              <a:t>controlează riscurile la nivel de reglementare, prin identificarea și reglementarea substanțelor care îngrijorează în conformitate cu REACH și CLP. Abordarea tipică este:</a:t>
            </a:r>
          </a:p>
        </p:txBody>
      </p:sp>
      <p:grpSp>
        <p:nvGrpSpPr>
          <p:cNvPr id="6" name="Group 40"/>
          <p:cNvGrpSpPr>
            <a:grpSpLocks/>
          </p:cNvGrpSpPr>
          <p:nvPr/>
        </p:nvGrpSpPr>
        <p:grpSpPr bwMode="auto">
          <a:xfrm>
            <a:off x="179388" y="2912814"/>
            <a:ext cx="8785225" cy="3409950"/>
            <a:chOff x="179512" y="2612841"/>
            <a:chExt cx="8784976" cy="3409533"/>
          </a:xfrm>
        </p:grpSpPr>
        <p:cxnSp>
          <p:nvCxnSpPr>
            <p:cNvPr id="7" name="Straight Connector 6"/>
            <p:cNvCxnSpPr>
              <a:stCxn id="13" idx="0"/>
            </p:cNvCxnSpPr>
            <p:nvPr/>
          </p:nvCxnSpPr>
          <p:spPr>
            <a:xfrm>
              <a:off x="4481515" y="3908083"/>
              <a:ext cx="0" cy="93651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1300"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8250"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88067"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2347" y="4844593"/>
              <a:ext cx="0" cy="53016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12" name="TextBox 9"/>
            <p:cNvSpPr>
              <a:spLocks noChangeArrowheads="1"/>
            </p:cNvSpPr>
            <p:nvPr/>
          </p:nvSpPr>
          <p:spPr bwMode="auto">
            <a:xfrm>
              <a:off x="3275856" y="2612841"/>
              <a:ext cx="2412268" cy="646986"/>
            </a:xfrm>
            <a:prstGeom prst="roundRect">
              <a:avLst>
                <a:gd name="adj" fmla="val 16667"/>
              </a:avLst>
            </a:prstGeom>
            <a:solidFill>
              <a:srgbClr val="008BC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600" dirty="0">
                  <a:solidFill>
                    <a:prstClr val="white"/>
                  </a:solidFill>
                  <a:latin typeface="Verdana" pitchFamily="34" charset="0"/>
                  <a:ea typeface="Verdana" pitchFamily="34" charset="0"/>
                  <a:cs typeface="Verdana" pitchFamily="34" charset="0"/>
                </a:rPr>
                <a:t>Identify </a:t>
              </a:r>
              <a:r>
                <a:rPr lang="en-GB" altLang="en-US" sz="1600" dirty="0" smtClean="0">
                  <a:solidFill>
                    <a:prstClr val="white"/>
                  </a:solidFill>
                  <a:latin typeface="Verdana" pitchFamily="34" charset="0"/>
                  <a:ea typeface="Verdana" pitchFamily="34" charset="0"/>
                  <a:cs typeface="Verdana" pitchFamily="34" charset="0"/>
                </a:rPr>
                <a:t>substance </a:t>
              </a:r>
              <a:r>
                <a:rPr lang="en-GB" altLang="en-US" sz="1600" dirty="0">
                  <a:solidFill>
                    <a:prstClr val="white"/>
                  </a:solidFill>
                  <a:latin typeface="Verdana" pitchFamily="34" charset="0"/>
                  <a:ea typeface="Verdana" pitchFamily="34" charset="0"/>
                  <a:cs typeface="Verdana" pitchFamily="34" charset="0"/>
                </a:rPr>
                <a:t>of concern</a:t>
              </a:r>
            </a:p>
          </p:txBody>
        </p:sp>
        <p:sp>
          <p:nvSpPr>
            <p:cNvPr id="13" name="TextBox 10"/>
            <p:cNvSpPr>
              <a:spLocks noChangeArrowheads="1"/>
            </p:cNvSpPr>
            <p:nvPr/>
          </p:nvSpPr>
          <p:spPr bwMode="auto">
            <a:xfrm>
              <a:off x="3275856" y="3907899"/>
              <a:ext cx="2412268" cy="646986"/>
            </a:xfrm>
            <a:prstGeom prst="roundRect">
              <a:avLst>
                <a:gd name="adj" fmla="val 16667"/>
              </a:avLst>
            </a:prstGeom>
            <a:solidFill>
              <a:srgbClr val="008BC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600" dirty="0">
                  <a:solidFill>
                    <a:prstClr val="white"/>
                  </a:solidFill>
                  <a:latin typeface="Verdana" pitchFamily="34" charset="0"/>
                  <a:ea typeface="Verdana" pitchFamily="34" charset="0"/>
                  <a:cs typeface="Verdana" pitchFamily="34" charset="0"/>
                </a:rPr>
                <a:t>Analyse the risk management options</a:t>
              </a:r>
            </a:p>
          </p:txBody>
        </p:sp>
        <p:sp>
          <p:nvSpPr>
            <p:cNvPr id="14" name="TextBox 11"/>
            <p:cNvSpPr>
              <a:spLocks noChangeArrowheads="1"/>
            </p:cNvSpPr>
            <p:nvPr/>
          </p:nvSpPr>
          <p:spPr bwMode="auto">
            <a:xfrm>
              <a:off x="179512" y="5205129"/>
              <a:ext cx="864096" cy="817245"/>
            </a:xfrm>
            <a:prstGeom prst="roundRect">
              <a:avLst>
                <a:gd name="adj" fmla="val 16667"/>
              </a:avLst>
            </a:prstGeom>
            <a:solidFill>
              <a:schemeClr val="bg1"/>
            </a:solidFill>
            <a:ln w="19050">
              <a:solidFill>
                <a:srgbClr val="008BC8"/>
              </a:solidFill>
              <a:round/>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srgbClr val="008BC8"/>
                  </a:solidFill>
                  <a:latin typeface="Verdana" pitchFamily="34" charset="0"/>
                  <a:ea typeface="Verdana" pitchFamily="34" charset="0"/>
                  <a:cs typeface="Verdana" pitchFamily="34" charset="0"/>
                </a:rPr>
                <a:t>No action</a:t>
              </a:r>
            </a:p>
            <a:p>
              <a:pPr algn="ctr">
                <a:spcBef>
                  <a:spcPct val="0"/>
                </a:spcBef>
                <a:buFontTx/>
                <a:buNone/>
              </a:pPr>
              <a:endParaRPr lang="en-GB" altLang="en-US" sz="1400">
                <a:solidFill>
                  <a:srgbClr val="008BC8"/>
                </a:solidFill>
                <a:latin typeface="Verdana" pitchFamily="34" charset="0"/>
                <a:ea typeface="Verdana" pitchFamily="34" charset="0"/>
                <a:cs typeface="Verdana" pitchFamily="34" charset="0"/>
              </a:endParaRPr>
            </a:p>
          </p:txBody>
        </p:sp>
        <p:sp>
          <p:nvSpPr>
            <p:cNvPr id="15" name="TextBox 12"/>
            <p:cNvSpPr>
              <a:spLocks noChangeArrowheads="1"/>
            </p:cNvSpPr>
            <p:nvPr/>
          </p:nvSpPr>
          <p:spPr bwMode="auto">
            <a:xfrm>
              <a:off x="1115616" y="5204043"/>
              <a:ext cx="1656184" cy="817245"/>
            </a:xfrm>
            <a:prstGeom prst="roundRect">
              <a:avLst>
                <a:gd name="adj" fmla="val 16667"/>
              </a:avLst>
            </a:prstGeom>
            <a:solidFill>
              <a:srgbClr val="008BC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prstClr val="white"/>
                  </a:solidFill>
                  <a:latin typeface="Verdana" pitchFamily="34" charset="0"/>
                  <a:ea typeface="Verdana" pitchFamily="34" charset="0"/>
                  <a:cs typeface="Verdana" pitchFamily="34" charset="0"/>
                </a:rPr>
                <a:t>Harmonised classification and labelling</a:t>
              </a:r>
            </a:p>
          </p:txBody>
        </p:sp>
        <p:sp>
          <p:nvSpPr>
            <p:cNvPr id="17" name="TextBox 14"/>
            <p:cNvSpPr>
              <a:spLocks noChangeArrowheads="1"/>
            </p:cNvSpPr>
            <p:nvPr/>
          </p:nvSpPr>
          <p:spPr bwMode="auto">
            <a:xfrm>
              <a:off x="4283968" y="5204043"/>
              <a:ext cx="1512168" cy="817245"/>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dirty="0">
                  <a:solidFill>
                    <a:prstClr val="white"/>
                  </a:solidFill>
                  <a:latin typeface="Verdana" pitchFamily="34" charset="0"/>
                  <a:ea typeface="Verdana" pitchFamily="34" charset="0"/>
                  <a:cs typeface="Verdana" pitchFamily="34" charset="0"/>
                </a:rPr>
                <a:t>Authorisation List</a:t>
              </a:r>
            </a:p>
            <a:p>
              <a:pPr algn="ctr">
                <a:spcBef>
                  <a:spcPct val="0"/>
                </a:spcBef>
                <a:buFontTx/>
                <a:buNone/>
              </a:pPr>
              <a:endParaRPr lang="en-GB" altLang="en-US" sz="1400" dirty="0">
                <a:solidFill>
                  <a:prstClr val="white"/>
                </a:solidFill>
                <a:latin typeface="Verdana" pitchFamily="34" charset="0"/>
                <a:ea typeface="Verdana" pitchFamily="34" charset="0"/>
                <a:cs typeface="Verdana" pitchFamily="34" charset="0"/>
              </a:endParaRPr>
            </a:p>
          </p:txBody>
        </p:sp>
        <p:sp>
          <p:nvSpPr>
            <p:cNvPr id="18" name="TextBox 15"/>
            <p:cNvSpPr>
              <a:spLocks noChangeArrowheads="1"/>
            </p:cNvSpPr>
            <p:nvPr/>
          </p:nvSpPr>
          <p:spPr bwMode="auto">
            <a:xfrm>
              <a:off x="5868144" y="5204043"/>
              <a:ext cx="1512168" cy="817245"/>
            </a:xfrm>
            <a:prstGeom prst="roundRect">
              <a:avLst>
                <a:gd name="adj" fmla="val 16667"/>
              </a:avLst>
            </a:prstGeom>
            <a:solidFill>
              <a:srgbClr val="E45E24"/>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prstClr val="white"/>
                  </a:solidFill>
                  <a:latin typeface="Verdana" pitchFamily="34" charset="0"/>
                  <a:ea typeface="Verdana" pitchFamily="34" charset="0"/>
                  <a:cs typeface="Verdana" pitchFamily="34" charset="0"/>
                </a:rPr>
                <a:t>Restriction</a:t>
              </a:r>
            </a:p>
            <a:p>
              <a:pPr algn="ctr">
                <a:spcBef>
                  <a:spcPct val="0"/>
                </a:spcBef>
                <a:buFontTx/>
                <a:buNone/>
              </a:pPr>
              <a:endParaRPr lang="en-GB" altLang="en-US" sz="1400">
                <a:solidFill>
                  <a:prstClr val="white"/>
                </a:solidFill>
                <a:latin typeface="Verdana" pitchFamily="34" charset="0"/>
                <a:ea typeface="Verdana" pitchFamily="34" charset="0"/>
                <a:cs typeface="Verdana" pitchFamily="34" charset="0"/>
              </a:endParaRPr>
            </a:p>
            <a:p>
              <a:pPr algn="ctr">
                <a:spcBef>
                  <a:spcPct val="0"/>
                </a:spcBef>
                <a:buFontTx/>
                <a:buNone/>
              </a:pPr>
              <a:endParaRPr lang="en-GB" altLang="en-US" sz="1400">
                <a:solidFill>
                  <a:prstClr val="white"/>
                </a:solidFill>
                <a:latin typeface="Verdana" pitchFamily="34" charset="0"/>
                <a:ea typeface="Verdana" pitchFamily="34" charset="0"/>
                <a:cs typeface="Verdana" pitchFamily="34" charset="0"/>
              </a:endParaRPr>
            </a:p>
          </p:txBody>
        </p:sp>
        <p:sp>
          <p:nvSpPr>
            <p:cNvPr id="19" name="TextBox 16"/>
            <p:cNvSpPr>
              <a:spLocks noChangeArrowheads="1"/>
            </p:cNvSpPr>
            <p:nvPr/>
          </p:nvSpPr>
          <p:spPr bwMode="auto">
            <a:xfrm>
              <a:off x="7452320" y="5201225"/>
              <a:ext cx="1512168" cy="817245"/>
            </a:xfrm>
            <a:prstGeom prst="roundRect">
              <a:avLst>
                <a:gd name="adj" fmla="val 16667"/>
              </a:avLst>
            </a:prstGeom>
            <a:solidFill>
              <a:schemeClr val="bg1"/>
            </a:solidFill>
            <a:ln w="19050">
              <a:solidFill>
                <a:srgbClr val="008BC8"/>
              </a:solidFill>
              <a:round/>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a:solidFill>
                    <a:srgbClr val="008BC8"/>
                  </a:solidFill>
                  <a:latin typeface="Verdana" pitchFamily="34" charset="0"/>
                  <a:ea typeface="Verdana" pitchFamily="34" charset="0"/>
                  <a:cs typeface="Verdana" pitchFamily="34" charset="0"/>
                </a:rPr>
                <a:t>Other legislation</a:t>
              </a:r>
            </a:p>
            <a:p>
              <a:pPr algn="ctr">
                <a:spcBef>
                  <a:spcPct val="0"/>
                </a:spcBef>
                <a:buFontTx/>
                <a:buNone/>
              </a:pPr>
              <a:endParaRPr lang="en-GB" altLang="en-US" sz="1400">
                <a:solidFill>
                  <a:srgbClr val="008BC8"/>
                </a:solidFill>
                <a:latin typeface="Verdana" pitchFamily="34" charset="0"/>
                <a:ea typeface="Verdana" pitchFamily="34" charset="0"/>
                <a:cs typeface="Verdana" pitchFamily="34" charset="0"/>
              </a:endParaRPr>
            </a:p>
          </p:txBody>
        </p:sp>
        <p:cxnSp>
          <p:nvCxnSpPr>
            <p:cNvPr id="20" name="Straight Connector 19"/>
            <p:cNvCxnSpPr/>
            <p:nvPr/>
          </p:nvCxnSpPr>
          <p:spPr>
            <a:xfrm>
              <a:off x="611300" y="4844593"/>
              <a:ext cx="7561048" cy="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a:off x="4481515" y="3260462"/>
              <a:ext cx="0" cy="647621"/>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7" idx="1"/>
            </p:cNvCxnSpPr>
            <p:nvPr/>
          </p:nvCxnSpPr>
          <p:spPr>
            <a:xfrm>
              <a:off x="4067189" y="5612849"/>
              <a:ext cx="217482"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sp>
          <p:nvSpPr>
            <p:cNvPr id="16" name="TextBox 13"/>
            <p:cNvSpPr>
              <a:spLocks noChangeArrowheads="1"/>
            </p:cNvSpPr>
            <p:nvPr/>
          </p:nvSpPr>
          <p:spPr bwMode="auto">
            <a:xfrm>
              <a:off x="2843808" y="5204043"/>
              <a:ext cx="1224136" cy="817245"/>
            </a:xfrm>
            <a:prstGeom prst="roundRect">
              <a:avLst>
                <a:gd name="adj" fmla="val 16667"/>
              </a:avLst>
            </a:prstGeom>
            <a:solidFill>
              <a:srgbClr val="62247E"/>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0"/>
                </a:spcBef>
                <a:buFontTx/>
                <a:buNone/>
              </a:pPr>
              <a:r>
                <a:rPr lang="en-GB" altLang="en-US" sz="1400" dirty="0">
                  <a:solidFill>
                    <a:prstClr val="white"/>
                  </a:solidFill>
                  <a:latin typeface="Verdana" pitchFamily="34" charset="0"/>
                  <a:ea typeface="Verdana" pitchFamily="34" charset="0"/>
                  <a:cs typeface="Verdana" pitchFamily="34" charset="0"/>
                </a:rPr>
                <a:t>Candidate List</a:t>
              </a:r>
            </a:p>
            <a:p>
              <a:pPr algn="ctr">
                <a:spcBef>
                  <a:spcPct val="0"/>
                </a:spcBef>
                <a:buFontTx/>
                <a:buNone/>
              </a:pPr>
              <a:endParaRPr lang="en-GB" altLang="en-US" sz="1400" dirty="0">
                <a:solidFill>
                  <a:prstClr val="white"/>
                </a:solidFill>
                <a:latin typeface="Verdana" pitchFamily="34" charset="0"/>
                <a:ea typeface="Verdana" pitchFamily="34" charset="0"/>
                <a:cs typeface="Verdana" pitchFamily="34" charset="0"/>
              </a:endParaRPr>
            </a:p>
          </p:txBody>
        </p:sp>
      </p:grpSp>
      <p:sp>
        <p:nvSpPr>
          <p:cNvPr id="3" name="Rectangle 2"/>
          <p:cNvSpPr/>
          <p:nvPr/>
        </p:nvSpPr>
        <p:spPr>
          <a:xfrm>
            <a:off x="5803776" y="2929334"/>
            <a:ext cx="3072471" cy="646331"/>
          </a:xfrm>
          <a:prstGeom prst="rect">
            <a:avLst/>
          </a:prstGeom>
        </p:spPr>
        <p:txBody>
          <a:bodyPr wrap="square">
            <a:spAutoFit/>
          </a:bodyPr>
          <a:lstStyle/>
          <a:p>
            <a:r>
              <a:rPr lang="ro-RO" dirty="0"/>
              <a:t>Identificarea substanţei care îngrijorează</a:t>
            </a:r>
          </a:p>
        </p:txBody>
      </p:sp>
      <p:sp>
        <p:nvSpPr>
          <p:cNvPr id="25" name="Rectangle 24"/>
          <p:cNvSpPr/>
          <p:nvPr/>
        </p:nvSpPr>
        <p:spPr>
          <a:xfrm>
            <a:off x="5868181" y="4208030"/>
            <a:ext cx="2756373" cy="646331"/>
          </a:xfrm>
          <a:prstGeom prst="rect">
            <a:avLst/>
          </a:prstGeom>
        </p:spPr>
        <p:txBody>
          <a:bodyPr wrap="square">
            <a:spAutoFit/>
          </a:bodyPr>
          <a:lstStyle/>
          <a:p>
            <a:r>
              <a:rPr lang="ro-RO" dirty="0"/>
              <a:t>Analiza opţiunilor de management al riscului</a:t>
            </a:r>
          </a:p>
        </p:txBody>
      </p:sp>
      <p:sp>
        <p:nvSpPr>
          <p:cNvPr id="27" name="Rectangle 26"/>
          <p:cNvSpPr/>
          <p:nvPr/>
        </p:nvSpPr>
        <p:spPr>
          <a:xfrm>
            <a:off x="227368" y="6337528"/>
            <a:ext cx="768159" cy="523220"/>
          </a:xfrm>
          <a:prstGeom prst="rect">
            <a:avLst/>
          </a:prstGeom>
        </p:spPr>
        <p:txBody>
          <a:bodyPr wrap="none">
            <a:spAutoFit/>
          </a:bodyPr>
          <a:lstStyle/>
          <a:p>
            <a:r>
              <a:rPr lang="ro-RO" sz="1400" dirty="0" err="1">
                <a:solidFill>
                  <a:prstClr val="black"/>
                </a:solidFill>
              </a:rPr>
              <a:t>Nicio</a:t>
            </a:r>
            <a:r>
              <a:rPr lang="ro-RO" sz="1400" dirty="0">
                <a:solidFill>
                  <a:prstClr val="black"/>
                </a:solidFill>
              </a:rPr>
              <a:t> </a:t>
            </a:r>
            <a:endParaRPr lang="en-US" sz="1400" dirty="0" smtClean="0">
              <a:solidFill>
                <a:prstClr val="black"/>
              </a:solidFill>
            </a:endParaRPr>
          </a:p>
          <a:p>
            <a:r>
              <a:rPr lang="ro-RO" sz="1400" dirty="0" smtClean="0">
                <a:solidFill>
                  <a:prstClr val="black"/>
                </a:solidFill>
              </a:rPr>
              <a:t>acţiune</a:t>
            </a:r>
            <a:r>
              <a:rPr lang="en-US" sz="1400" dirty="0" smtClean="0">
                <a:solidFill>
                  <a:prstClr val="black"/>
                </a:solidFill>
              </a:rPr>
              <a:t> </a:t>
            </a:r>
            <a:endParaRPr lang="ro-RO" sz="1400" dirty="0"/>
          </a:p>
        </p:txBody>
      </p:sp>
      <p:sp>
        <p:nvSpPr>
          <p:cNvPr id="28" name="Rectangle 27"/>
          <p:cNvSpPr/>
          <p:nvPr/>
        </p:nvSpPr>
        <p:spPr>
          <a:xfrm>
            <a:off x="1098339" y="6318860"/>
            <a:ext cx="1757089" cy="523220"/>
          </a:xfrm>
          <a:prstGeom prst="rect">
            <a:avLst/>
          </a:prstGeom>
        </p:spPr>
        <p:txBody>
          <a:bodyPr wrap="square">
            <a:spAutoFit/>
          </a:bodyPr>
          <a:lstStyle/>
          <a:p>
            <a:pPr algn="ctr"/>
            <a:r>
              <a:rPr lang="ro-RO" sz="1400" dirty="0"/>
              <a:t>Clasificare şi </a:t>
            </a:r>
            <a:r>
              <a:rPr lang="ro-RO" sz="1400" dirty="0" err="1" smtClean="0"/>
              <a:t>etiche</a:t>
            </a:r>
            <a:r>
              <a:rPr lang="en-US" sz="1400" dirty="0" smtClean="0"/>
              <a:t>-</a:t>
            </a:r>
            <a:r>
              <a:rPr lang="ro-RO" sz="1400" dirty="0" smtClean="0"/>
              <a:t>tare</a:t>
            </a:r>
            <a:r>
              <a:rPr lang="en-US" sz="1400" dirty="0" smtClean="0"/>
              <a:t> </a:t>
            </a:r>
            <a:r>
              <a:rPr lang="ro-RO" sz="1400" dirty="0"/>
              <a:t>armonizate</a:t>
            </a:r>
          </a:p>
        </p:txBody>
      </p:sp>
      <p:sp>
        <p:nvSpPr>
          <p:cNvPr id="29" name="Rectangle 28"/>
          <p:cNvSpPr/>
          <p:nvPr/>
        </p:nvSpPr>
        <p:spPr>
          <a:xfrm>
            <a:off x="2988057" y="6318860"/>
            <a:ext cx="1102931" cy="523220"/>
          </a:xfrm>
          <a:prstGeom prst="rect">
            <a:avLst/>
          </a:prstGeom>
        </p:spPr>
        <p:txBody>
          <a:bodyPr wrap="none">
            <a:spAutoFit/>
          </a:bodyPr>
          <a:lstStyle/>
          <a:p>
            <a:pPr algn="ctr"/>
            <a:r>
              <a:rPr lang="ro-RO" sz="1400" dirty="0" smtClean="0"/>
              <a:t>Lista</a:t>
            </a:r>
            <a:endParaRPr lang="en-US" sz="1400" dirty="0" smtClean="0"/>
          </a:p>
          <a:p>
            <a:pPr algn="ctr"/>
            <a:r>
              <a:rPr lang="ro-RO" sz="1400" dirty="0" smtClean="0"/>
              <a:t>candidatelor</a:t>
            </a:r>
            <a:endParaRPr lang="ro-RO" sz="1400" dirty="0"/>
          </a:p>
        </p:txBody>
      </p:sp>
      <p:sp>
        <p:nvSpPr>
          <p:cNvPr id="30" name="Rectangle 29"/>
          <p:cNvSpPr/>
          <p:nvPr/>
        </p:nvSpPr>
        <p:spPr>
          <a:xfrm>
            <a:off x="4391819" y="6345792"/>
            <a:ext cx="1494705" cy="307777"/>
          </a:xfrm>
          <a:prstGeom prst="rect">
            <a:avLst/>
          </a:prstGeom>
        </p:spPr>
        <p:txBody>
          <a:bodyPr wrap="none">
            <a:spAutoFit/>
          </a:bodyPr>
          <a:lstStyle/>
          <a:p>
            <a:r>
              <a:rPr lang="ro-RO" sz="1400" dirty="0"/>
              <a:t>Lista autorizatelor</a:t>
            </a:r>
          </a:p>
        </p:txBody>
      </p:sp>
      <p:sp>
        <p:nvSpPr>
          <p:cNvPr id="31" name="Rectangle 30"/>
          <p:cNvSpPr/>
          <p:nvPr/>
        </p:nvSpPr>
        <p:spPr>
          <a:xfrm>
            <a:off x="7625943" y="6346173"/>
            <a:ext cx="1165127" cy="307777"/>
          </a:xfrm>
          <a:prstGeom prst="rect">
            <a:avLst/>
          </a:prstGeom>
        </p:spPr>
        <p:txBody>
          <a:bodyPr wrap="none">
            <a:spAutoFit/>
          </a:bodyPr>
          <a:lstStyle/>
          <a:p>
            <a:r>
              <a:rPr lang="ro-RO" sz="1400" dirty="0"/>
              <a:t>Altă legislaţie</a:t>
            </a:r>
          </a:p>
        </p:txBody>
      </p:sp>
    </p:spTree>
    <p:extLst>
      <p:ext uri="{BB962C8B-B14F-4D97-AF65-F5344CB8AC3E}">
        <p14:creationId xmlns:p14="http://schemas.microsoft.com/office/powerpoint/2010/main" val="1852525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07288" cy="1143000"/>
          </a:xfrm>
        </p:spPr>
        <p:txBody>
          <a:bodyPr>
            <a:normAutofit fontScale="90000"/>
          </a:bodyPr>
          <a:lstStyle/>
          <a:p>
            <a:r>
              <a:rPr lang="ro-RO" dirty="0" smtClean="0"/>
              <a:t>Rolul </a:t>
            </a:r>
            <a:r>
              <a:rPr lang="ro-RO" dirty="0"/>
              <a:t>cheie al formulatorilor în controlarea substanțelor chimice care îngrijorează</a:t>
            </a:r>
          </a:p>
        </p:txBody>
      </p:sp>
      <p:sp>
        <p:nvSpPr>
          <p:cNvPr id="3" name="Content Placeholder 2"/>
          <p:cNvSpPr>
            <a:spLocks noGrp="1"/>
          </p:cNvSpPr>
          <p:nvPr>
            <p:ph idx="1"/>
          </p:nvPr>
        </p:nvSpPr>
        <p:spPr>
          <a:xfrm>
            <a:off x="457200" y="1486197"/>
            <a:ext cx="8075240" cy="4525963"/>
          </a:xfrm>
        </p:spPr>
        <p:txBody>
          <a:bodyPr>
            <a:noAutofit/>
          </a:bodyPr>
          <a:lstStyle/>
          <a:p>
            <a:pPr marL="0" indent="0">
              <a:buNone/>
            </a:pPr>
            <a:r>
              <a:rPr lang="ro-RO" sz="2000" dirty="0" smtClean="0"/>
              <a:t>Formulatori pot:</a:t>
            </a:r>
            <a:endParaRPr lang="en-US" sz="2000" dirty="0" smtClean="0"/>
          </a:p>
          <a:p>
            <a:r>
              <a:rPr lang="ro-RO" sz="2000" dirty="0" smtClean="0"/>
              <a:t>Să </a:t>
            </a:r>
            <a:r>
              <a:rPr lang="ro-RO" sz="2000" dirty="0"/>
              <a:t>caute alternative mai sigure la substanțele care îngrijorează din produsele </a:t>
            </a:r>
            <a:r>
              <a:rPr lang="ro-RO" sz="2000" dirty="0" smtClean="0"/>
              <a:t>lor.</a:t>
            </a:r>
            <a:endParaRPr lang="en-US" sz="2000" dirty="0" smtClean="0"/>
          </a:p>
          <a:p>
            <a:pPr marL="914400" indent="0">
              <a:buNone/>
            </a:pPr>
            <a:r>
              <a:rPr lang="ro-RO" sz="1600" i="1" dirty="0">
                <a:solidFill>
                  <a:prstClr val="black"/>
                </a:solidFill>
                <a:latin typeface="Verdana"/>
                <a:cs typeface="Arial" pitchFamily="34" charset="0"/>
              </a:rPr>
              <a:t>Substanțele </a:t>
            </a:r>
            <a:r>
              <a:rPr lang="ro-RO" sz="1600" i="1" dirty="0">
                <a:solidFill>
                  <a:prstClr val="black"/>
                </a:solidFill>
                <a:latin typeface="Verdana"/>
                <a:cs typeface="Arial" pitchFamily="34" charset="0"/>
              </a:rPr>
              <a:t>nocive sunt eliminate din amestecurile furnizate în </a:t>
            </a:r>
            <a:r>
              <a:rPr lang="ro-RO" sz="1600" i="1" dirty="0" smtClean="0">
                <a:solidFill>
                  <a:prstClr val="black"/>
                </a:solidFill>
                <a:latin typeface="Verdana"/>
                <a:cs typeface="Arial" pitchFamily="34" charset="0"/>
              </a:rPr>
              <a:t>aval</a:t>
            </a:r>
            <a:endParaRPr lang="en-US" sz="1600" i="1" dirty="0" smtClean="0">
              <a:solidFill>
                <a:prstClr val="black"/>
              </a:solidFill>
              <a:latin typeface="Verdana"/>
              <a:cs typeface="Arial" pitchFamily="34" charset="0"/>
            </a:endParaRPr>
          </a:p>
          <a:p>
            <a:pPr marL="914400" indent="0">
              <a:buNone/>
            </a:pPr>
            <a:endParaRPr lang="en-US" sz="1600" i="1" dirty="0">
              <a:solidFill>
                <a:prstClr val="black"/>
              </a:solidFill>
              <a:latin typeface="Verdana"/>
              <a:cs typeface="Arial" pitchFamily="34" charset="0"/>
            </a:endParaRPr>
          </a:p>
          <a:p>
            <a:r>
              <a:rPr lang="ro-RO" sz="2000" dirty="0"/>
              <a:t>Să participe la consultări publice și să furnizeze informații realiste </a:t>
            </a:r>
            <a:r>
              <a:rPr lang="ro-RO" sz="2000" dirty="0" err="1" smtClean="0"/>
              <a:t>titutlarilor</a:t>
            </a:r>
            <a:r>
              <a:rPr lang="en-US" sz="2000" dirty="0" smtClean="0"/>
              <a:t> </a:t>
            </a:r>
            <a:r>
              <a:rPr lang="ro-RO" sz="2000" dirty="0" smtClean="0"/>
              <a:t>înregistrărilor </a:t>
            </a:r>
            <a:r>
              <a:rPr lang="ro-RO" sz="2000" dirty="0"/>
              <a:t>(de obicei, prin intermediul organizațiilor </a:t>
            </a:r>
            <a:r>
              <a:rPr lang="ro-RO" sz="2000" dirty="0"/>
              <a:t>sectoriale)</a:t>
            </a:r>
            <a:endParaRPr lang="en-US" sz="2000" dirty="0"/>
          </a:p>
          <a:p>
            <a:pPr marL="914400" indent="0">
              <a:buNone/>
            </a:pPr>
            <a:r>
              <a:rPr lang="ro-RO" sz="1600" i="1" dirty="0">
                <a:solidFill>
                  <a:prstClr val="black"/>
                </a:solidFill>
                <a:latin typeface="Verdana"/>
                <a:cs typeface="Arial" pitchFamily="34" charset="0"/>
              </a:rPr>
              <a:t>Deciziile </a:t>
            </a:r>
            <a:r>
              <a:rPr lang="ro-RO" sz="1600" i="1" dirty="0">
                <a:solidFill>
                  <a:prstClr val="black"/>
                </a:solidFill>
                <a:latin typeface="Verdana"/>
                <a:cs typeface="Arial" pitchFamily="34" charset="0"/>
              </a:rPr>
              <a:t>de reglementare se bazează pe informații </a:t>
            </a:r>
            <a:r>
              <a:rPr lang="ro-RO" sz="1600" i="1" dirty="0" smtClean="0">
                <a:solidFill>
                  <a:prstClr val="black"/>
                </a:solidFill>
                <a:latin typeface="Verdana"/>
                <a:cs typeface="Arial" pitchFamily="34" charset="0"/>
              </a:rPr>
              <a:t>bune</a:t>
            </a:r>
            <a:endParaRPr lang="en-US" sz="1600" i="1" dirty="0" smtClean="0">
              <a:solidFill>
                <a:prstClr val="black"/>
              </a:solidFill>
              <a:latin typeface="Verdana"/>
              <a:cs typeface="Arial" pitchFamily="34" charset="0"/>
            </a:endParaRPr>
          </a:p>
          <a:p>
            <a:pPr marL="914400" indent="0">
              <a:buNone/>
            </a:pPr>
            <a:endParaRPr lang="en-US" sz="1600" i="1" dirty="0">
              <a:solidFill>
                <a:prstClr val="black"/>
              </a:solidFill>
              <a:latin typeface="Verdana"/>
              <a:cs typeface="Arial" pitchFamily="34" charset="0"/>
            </a:endParaRPr>
          </a:p>
          <a:p>
            <a:r>
              <a:rPr lang="ro-RO" sz="2000" dirty="0" smtClean="0"/>
              <a:t>Să </a:t>
            </a:r>
            <a:r>
              <a:rPr lang="ro-RO" sz="2000" dirty="0"/>
              <a:t>comunice în mod clar clienților informaţii cu privire la pericole,la  sfaturi de utilizare în condiții de siguranță și la statutul de </a:t>
            </a:r>
            <a:r>
              <a:rPr lang="ro-RO" sz="2000" dirty="0" smtClean="0"/>
              <a:t>reglementare</a:t>
            </a:r>
            <a:endParaRPr lang="en-US" sz="2000" dirty="0" smtClean="0"/>
          </a:p>
          <a:p>
            <a:pPr marL="914400" indent="0">
              <a:buNone/>
            </a:pPr>
            <a:r>
              <a:rPr lang="ro-RO" sz="1600" i="1" dirty="0">
                <a:solidFill>
                  <a:prstClr val="black"/>
                </a:solidFill>
                <a:latin typeface="Verdana"/>
                <a:cs typeface="Arial" pitchFamily="34" charset="0"/>
              </a:rPr>
              <a:t>Utilizatorii de produse chimice care îngrijorează sunt bine informați</a:t>
            </a:r>
          </a:p>
        </p:txBody>
      </p:sp>
      <p:sp>
        <p:nvSpPr>
          <p:cNvPr id="4" name="Slide Number Placeholder 3"/>
          <p:cNvSpPr>
            <a:spLocks noGrp="1"/>
          </p:cNvSpPr>
          <p:nvPr>
            <p:ph type="sldNum" sz="quarter" idx="12"/>
          </p:nvPr>
        </p:nvSpPr>
        <p:spPr/>
        <p:txBody>
          <a:bodyPr/>
          <a:lstStyle/>
          <a:p>
            <a:fld id="{4BEEE12E-00CA-42D6-926E-5AF396604CE1}" type="slidenum">
              <a:rPr lang="en-GB" smtClean="0"/>
              <a:pPr/>
              <a:t>38</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564904"/>
            <a:ext cx="440686" cy="52102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27" y="4115144"/>
            <a:ext cx="440686" cy="52102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760776"/>
            <a:ext cx="440686" cy="521024"/>
          </a:xfrm>
          <a:prstGeom prst="rect">
            <a:avLst/>
          </a:prstGeom>
        </p:spPr>
      </p:pic>
    </p:spTree>
    <p:extLst>
      <p:ext uri="{BB962C8B-B14F-4D97-AF65-F5344CB8AC3E}">
        <p14:creationId xmlns:p14="http://schemas.microsoft.com/office/powerpoint/2010/main" val="1488832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56" y="260648"/>
            <a:ext cx="8229600" cy="1143000"/>
          </a:xfrm>
        </p:spPr>
        <p:txBody>
          <a:bodyPr/>
          <a:lstStyle/>
          <a:p>
            <a:pPr lvl="0"/>
            <a:r>
              <a:rPr lang="ro-RO" dirty="0" smtClean="0"/>
              <a:t>Informaţii </a:t>
            </a:r>
            <a:r>
              <a:rPr lang="ro-RO" dirty="0"/>
              <a:t>pentru formulatori pe site-ul ECHA</a:t>
            </a:r>
          </a:p>
        </p:txBody>
      </p:sp>
      <p:sp>
        <p:nvSpPr>
          <p:cNvPr id="4" name="Slide Number Placeholder 3"/>
          <p:cNvSpPr>
            <a:spLocks noGrp="1"/>
          </p:cNvSpPr>
          <p:nvPr>
            <p:ph type="sldNum" sz="quarter" idx="12"/>
          </p:nvPr>
        </p:nvSpPr>
        <p:spPr/>
        <p:txBody>
          <a:bodyPr/>
          <a:lstStyle/>
          <a:p>
            <a:fld id="{4BEEE12E-00CA-42D6-926E-5AF396604CE1}" type="slidenum">
              <a:rPr lang="en-GB" smtClean="0"/>
              <a:pPr/>
              <a:t>39</a:t>
            </a:fld>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394" y="1628800"/>
            <a:ext cx="5218894" cy="448296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67544" y="6146140"/>
            <a:ext cx="7931224" cy="523220"/>
          </a:xfrm>
          <a:prstGeom prst="rect">
            <a:avLst/>
          </a:prstGeom>
        </p:spPr>
        <p:txBody>
          <a:bodyPr wrap="square">
            <a:spAutoFit/>
          </a:bodyPr>
          <a:lstStyle/>
          <a:p>
            <a:pPr algn="ctr" fontAlgn="base">
              <a:spcBef>
                <a:spcPct val="20000"/>
              </a:spcBef>
              <a:spcAft>
                <a:spcPct val="0"/>
              </a:spcAft>
            </a:pPr>
            <a:r>
              <a:rPr lang="en-GB" sz="1400" dirty="0" smtClean="0">
                <a:solidFill>
                  <a:srgbClr val="0046AD"/>
                </a:solidFill>
                <a:latin typeface="Verdana" pitchFamily="34" charset="0"/>
                <a:ea typeface="ＭＳ Ｐゴシック" charset="-128"/>
                <a:hlinkClick r:id="rId4"/>
              </a:rPr>
              <a:t>http://echa.europa.eu/regulations/reach/downstream-users/who-is-a-downstream-user/formulators</a:t>
            </a:r>
            <a:endParaRPr lang="en-GB" sz="1400" dirty="0">
              <a:solidFill>
                <a:srgbClr val="0046AD"/>
              </a:solidFill>
              <a:latin typeface="Verdana" pitchFamily="34" charset="0"/>
              <a:ea typeface="ＭＳ Ｐゴシック" charset="-128"/>
            </a:endParaRPr>
          </a:p>
        </p:txBody>
      </p:sp>
    </p:spTree>
    <p:extLst>
      <p:ext uri="{BB962C8B-B14F-4D97-AF65-F5344CB8AC3E}">
        <p14:creationId xmlns:p14="http://schemas.microsoft.com/office/powerpoint/2010/main" val="144285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136904" cy="1143000"/>
          </a:xfrm>
        </p:spPr>
        <p:txBody>
          <a:bodyPr>
            <a:normAutofit fontScale="90000"/>
          </a:bodyPr>
          <a:lstStyle/>
          <a:p>
            <a:r>
              <a:rPr lang="en-US" sz="3200" dirty="0" smtClean="0"/>
              <a:t>F</a:t>
            </a:r>
            <a:r>
              <a:rPr lang="ro-RO" sz="3200" dirty="0" err="1" smtClean="0"/>
              <a:t>ormulatori</a:t>
            </a:r>
            <a:r>
              <a:rPr lang="en-US" sz="3200" dirty="0" err="1" smtClean="0"/>
              <a:t>i</a:t>
            </a:r>
            <a:r>
              <a:rPr lang="en-US" sz="3200" dirty="0" smtClean="0"/>
              <a:t> </a:t>
            </a:r>
            <a:r>
              <a:rPr lang="en-US" sz="3200" dirty="0" err="1" smtClean="0"/>
              <a:t>si</a:t>
            </a:r>
            <a:r>
              <a:rPr lang="ro-RO" sz="3200" dirty="0" smtClean="0"/>
              <a:t> </a:t>
            </a:r>
            <a:r>
              <a:rPr lang="en-US" sz="3200" dirty="0" smtClean="0"/>
              <a:t>r</a:t>
            </a:r>
            <a:r>
              <a:rPr lang="ro-RO" sz="3200" dirty="0" smtClean="0"/>
              <a:t>olul </a:t>
            </a:r>
            <a:r>
              <a:rPr lang="en-US" sz="3200" dirty="0" smtClean="0"/>
              <a:t>in </a:t>
            </a:r>
            <a:r>
              <a:rPr lang="ro-RO" sz="3200" dirty="0" smtClean="0"/>
              <a:t>REACH </a:t>
            </a:r>
            <a:r>
              <a:rPr lang="ro-RO" sz="3200" dirty="0"/>
              <a:t>și </a:t>
            </a:r>
            <a:r>
              <a:rPr lang="ro-RO" sz="3200" dirty="0" smtClean="0"/>
              <a:t>CLP</a:t>
            </a:r>
            <a:r>
              <a:rPr lang="ro-RO" dirty="0"/>
              <a:t/>
            </a:r>
            <a:br>
              <a:rPr lang="ro-RO" dirty="0"/>
            </a:b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4</a:t>
            </a:fld>
            <a:endParaRPr lang="en-GB"/>
          </a:p>
        </p:txBody>
      </p:sp>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b="16498"/>
          <a:stretch/>
        </p:blipFill>
        <p:spPr bwMode="auto">
          <a:xfrm>
            <a:off x="3131840" y="1772817"/>
            <a:ext cx="2736304" cy="30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06716" y="4941168"/>
            <a:ext cx="2386551" cy="646331"/>
          </a:xfrm>
          <a:prstGeom prst="rect">
            <a:avLst/>
          </a:prstGeom>
        </p:spPr>
        <p:txBody>
          <a:bodyPr wrap="none">
            <a:spAutoFit/>
          </a:bodyPr>
          <a:lstStyle/>
          <a:p>
            <a:r>
              <a:rPr lang="ro-RO" sz="3600" dirty="0">
                <a:solidFill>
                  <a:srgbClr val="008BC8"/>
                </a:solidFill>
              </a:rPr>
              <a:t>Formulatori</a:t>
            </a:r>
          </a:p>
        </p:txBody>
      </p:sp>
    </p:spTree>
    <p:extLst>
      <p:ext uri="{BB962C8B-B14F-4D97-AF65-F5344CB8AC3E}">
        <p14:creationId xmlns:p14="http://schemas.microsoft.com/office/powerpoint/2010/main" val="956917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44538" y="6145361"/>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5pPr>
            <a:lvl6pPr marL="457200"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6pPr>
            <a:lvl7pPr marL="914400"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7pPr>
            <a:lvl8pPr marL="1371600"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8pPr>
            <a:lvl9pPr marL="1828800" algn="l" rtl="0" eaLnBrk="0" fontAlgn="base" hangingPunct="0">
              <a:spcBef>
                <a:spcPct val="0"/>
              </a:spcBef>
              <a:spcAft>
                <a:spcPct val="0"/>
              </a:spcAft>
              <a:defRPr sz="2600" b="1">
                <a:solidFill>
                  <a:schemeClr val="tx2"/>
                </a:solidFill>
                <a:latin typeface="Verdana" pitchFamily="34" charset="0"/>
                <a:ea typeface="ＭＳ Ｐゴシック" pitchFamily="-28" charset="-128"/>
              </a:defRPr>
            </a:lvl9pPr>
          </a:lstStyle>
          <a:p>
            <a:pPr eaLnBrk="1" hangingPunct="1">
              <a:defRPr/>
            </a:pPr>
            <a:r>
              <a:rPr lang="fi-FI"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echa.europa.eu/documents/10162/966058/mindmap_du_en.pdf </a:t>
            </a:r>
            <a:endParaRPr lang="en-GB" altLang="en-US" sz="14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40</a:t>
            </a:fld>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2" t="2783" b="3084"/>
          <a:stretch/>
        </p:blipFill>
        <p:spPr bwMode="auto">
          <a:xfrm>
            <a:off x="1115616" y="1602237"/>
            <a:ext cx="6768563" cy="454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318356" y="260648"/>
            <a:ext cx="8229600" cy="1143000"/>
          </a:xfrm>
        </p:spPr>
        <p:txBody>
          <a:bodyPr/>
          <a:lstStyle/>
          <a:p>
            <a:pPr lvl="0"/>
            <a:r>
              <a:rPr lang="ro-RO" dirty="0" smtClean="0"/>
              <a:t>Informaţii </a:t>
            </a:r>
            <a:r>
              <a:rPr lang="ro-RO" dirty="0"/>
              <a:t>pentru </a:t>
            </a:r>
            <a:r>
              <a:rPr lang="en-US" dirty="0" smtClean="0"/>
              <a:t>UA </a:t>
            </a:r>
            <a:r>
              <a:rPr lang="ro-RO" dirty="0" smtClean="0"/>
              <a:t>pe </a:t>
            </a:r>
            <a:r>
              <a:rPr lang="ro-RO" dirty="0"/>
              <a:t>site-ul ECHA</a:t>
            </a:r>
          </a:p>
        </p:txBody>
      </p:sp>
    </p:spTree>
    <p:extLst>
      <p:ext uri="{BB962C8B-B14F-4D97-AF65-F5344CB8AC3E}">
        <p14:creationId xmlns:p14="http://schemas.microsoft.com/office/powerpoint/2010/main" val="1699725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85775"/>
            <a:ext cx="8362950" cy="1143000"/>
          </a:xfrm>
        </p:spPr>
        <p:txBody>
          <a:bodyPr/>
          <a:lstStyle/>
          <a:p>
            <a:pPr algn="l" eaLnBrk="1" hangingPunct="1"/>
            <a:r>
              <a:rPr lang="ro-RO" sz="3000" b="1" smtClean="0">
                <a:solidFill>
                  <a:srgbClr val="0046AD"/>
                </a:solidFill>
                <a:latin typeface="Verdana" pitchFamily="34" charset="0"/>
              </a:rPr>
              <a:t>Utilizaţi substanţe chimice? </a:t>
            </a:r>
            <a:r>
              <a:rPr lang="en-US" sz="3000" b="1" smtClean="0">
                <a:solidFill>
                  <a:srgbClr val="0046AD"/>
                </a:solidFill>
                <a:latin typeface="Verdana" pitchFamily="34" charset="0"/>
              </a:rPr>
              <a:t/>
            </a:r>
            <a:br>
              <a:rPr lang="en-US" sz="3000" b="1" smtClean="0">
                <a:solidFill>
                  <a:srgbClr val="0046AD"/>
                </a:solidFill>
                <a:latin typeface="Verdana" pitchFamily="34" charset="0"/>
              </a:rPr>
            </a:br>
            <a:r>
              <a:rPr lang="ro-RO" sz="3000" b="1" smtClean="0">
                <a:solidFill>
                  <a:srgbClr val="0046AD"/>
                </a:solidFill>
                <a:latin typeface="Verdana" pitchFamily="34" charset="0"/>
              </a:rPr>
              <a:t>Utilizaţi-le în siguranţă!</a:t>
            </a:r>
            <a:r>
              <a:rPr lang="en-US" smtClean="0"/>
              <a:t> </a:t>
            </a:r>
            <a:endParaRPr lang="en-GB" smtClean="0"/>
          </a:p>
        </p:txBody>
      </p:sp>
      <p:sp>
        <p:nvSpPr>
          <p:cNvPr id="35843" name="Title 1"/>
          <p:cNvSpPr txBox="1">
            <a:spLocks/>
          </p:cNvSpPr>
          <p:nvPr/>
        </p:nvSpPr>
        <p:spPr bwMode="auto">
          <a:xfrm>
            <a:off x="457200" y="5381625"/>
            <a:ext cx="8362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b="1">
                <a:solidFill>
                  <a:srgbClr val="0046AD"/>
                </a:solidFill>
                <a:latin typeface="Verdana" pitchFamily="34" charset="0"/>
              </a:rPr>
              <a:t>http://echa.europa.eu/downstream</a:t>
            </a:r>
          </a:p>
        </p:txBody>
      </p:sp>
      <p:sp>
        <p:nvSpPr>
          <p:cNvPr id="2" name="Slide Number Placeholder 1"/>
          <p:cNvSpPr>
            <a:spLocks noGrp="1"/>
          </p:cNvSpPr>
          <p:nvPr>
            <p:ph type="sldNum" sz="quarter" idx="12"/>
          </p:nvPr>
        </p:nvSpPr>
        <p:spPr/>
        <p:txBody>
          <a:bodyPr/>
          <a:lstStyle/>
          <a:p>
            <a:pPr>
              <a:defRPr/>
            </a:pPr>
            <a:fld id="{2DFBE860-1DB9-4D4A-8C07-83DCEBF6A4F6}" type="slidenum">
              <a:rPr lang="en-GB"/>
              <a:pPr>
                <a:defRPr/>
              </a:pPr>
              <a:t>41</a:t>
            </a:fld>
            <a:endParaRPr lang="en-GB" dirty="0"/>
          </a:p>
        </p:txBody>
      </p:sp>
      <p:pic>
        <p:nvPicPr>
          <p:cNvPr id="358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590675"/>
            <a:ext cx="6892925"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Formulatori</a:t>
            </a:r>
            <a:endParaRPr lang="en-GB" dirty="0"/>
          </a:p>
        </p:txBody>
      </p:sp>
      <p:sp>
        <p:nvSpPr>
          <p:cNvPr id="3" name="Content Placeholder 2"/>
          <p:cNvSpPr>
            <a:spLocks noGrp="1"/>
          </p:cNvSpPr>
          <p:nvPr>
            <p:ph idx="1"/>
          </p:nvPr>
        </p:nvSpPr>
        <p:spPr>
          <a:xfrm>
            <a:off x="457200" y="1456185"/>
            <a:ext cx="8167688" cy="2188840"/>
          </a:xfrm>
        </p:spPr>
        <p:txBody>
          <a:bodyPr/>
          <a:lstStyle/>
          <a:p>
            <a:pPr marL="0" lvl="0" indent="0">
              <a:buNone/>
              <a:defRPr/>
            </a:pPr>
            <a:r>
              <a:rPr lang="ro-RO" sz="2400" dirty="0" smtClean="0"/>
              <a:t>Formulatorii </a:t>
            </a:r>
            <a:r>
              <a:rPr lang="ro-RO" sz="2400" dirty="0"/>
              <a:t>produc amestecuri, care, de obicei, sunt furnizate în aval</a:t>
            </a:r>
            <a:br>
              <a:rPr lang="ro-RO" sz="2400" dirty="0"/>
            </a:br>
            <a:endParaRPr lang="en-GB" sz="2200" dirty="0">
              <a:solidFill>
                <a:prstClr val="black"/>
              </a:solidFill>
            </a:endParaRPr>
          </a:p>
          <a:p>
            <a:pPr lvl="0">
              <a:defRPr/>
            </a:pPr>
            <a:r>
              <a:rPr lang="ro-RO" sz="2400" dirty="0" smtClean="0"/>
              <a:t>Exemple </a:t>
            </a:r>
            <a:r>
              <a:rPr lang="ro-RO" sz="2400" dirty="0"/>
              <a:t>de amestecuri: vopsele, lubrifianți, agenți de curățare și adezivi</a:t>
            </a:r>
            <a:endParaRPr lang="en-GB" sz="2200" dirty="0">
              <a:solidFill>
                <a:prstClr val="black"/>
              </a:solidFill>
            </a:endParaRPr>
          </a:p>
          <a:p>
            <a:pPr marL="0" indent="0">
              <a:buNone/>
            </a:pPr>
            <a:endParaRPr lang="en-GB"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5</a:t>
            </a:fld>
            <a:endParaRPr lang="en-GB"/>
          </a:p>
        </p:txBody>
      </p:sp>
      <p:sp>
        <p:nvSpPr>
          <p:cNvPr id="7" name="Title 1"/>
          <p:cNvSpPr txBox="1">
            <a:spLocks/>
          </p:cNvSpPr>
          <p:nvPr/>
        </p:nvSpPr>
        <p:spPr bwMode="auto">
          <a:xfrm>
            <a:off x="139138" y="5301208"/>
            <a:ext cx="86412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20000"/>
              </a:spcBef>
              <a:spcAft>
                <a:spcPct val="0"/>
              </a:spcAft>
            </a:pPr>
            <a:r>
              <a:rPr lang="ro-RO" sz="2400" b="1" dirty="0" smtClean="0">
                <a:solidFill>
                  <a:srgbClr val="0046AD"/>
                </a:solidFill>
                <a:latin typeface="Verdana" pitchFamily="34" charset="0"/>
                <a:ea typeface="Verdana" pitchFamily="34" charset="0"/>
                <a:cs typeface="Verdana" pitchFamily="34" charset="0"/>
              </a:rPr>
              <a:t>… </a:t>
            </a:r>
            <a:r>
              <a:rPr lang="ro-RO" sz="2400" b="1" dirty="0">
                <a:solidFill>
                  <a:srgbClr val="0046AD"/>
                </a:solidFill>
                <a:latin typeface="Verdana" pitchFamily="34" charset="0"/>
                <a:ea typeface="Verdana" pitchFamily="34" charset="0"/>
                <a:cs typeface="Verdana" pitchFamily="34" charset="0"/>
              </a:rPr>
              <a:t>sunt utilizatori din aval conform REACH şi </a:t>
            </a:r>
            <a:r>
              <a:rPr lang="ro-RO" sz="2400" b="1" dirty="0" smtClean="0">
                <a:solidFill>
                  <a:srgbClr val="0046AD"/>
                </a:solidFill>
                <a:latin typeface="Verdana" pitchFamily="34" charset="0"/>
                <a:ea typeface="Verdana" pitchFamily="34" charset="0"/>
                <a:cs typeface="Verdana" pitchFamily="34" charset="0"/>
              </a:rPr>
              <a:t>CLP</a:t>
            </a:r>
            <a:endParaRPr lang="en-GB" altLang="en-US" sz="2400" b="1" dirty="0">
              <a:solidFill>
                <a:srgbClr val="0046AD"/>
              </a:solidFill>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540835"/>
            <a:ext cx="1262616" cy="17281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645024"/>
            <a:ext cx="1975974" cy="16425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472120"/>
            <a:ext cx="3456384" cy="1796907"/>
          </a:xfrm>
          <a:prstGeom prst="rect">
            <a:avLst/>
          </a:prstGeom>
        </p:spPr>
      </p:pic>
    </p:spTree>
    <p:extLst>
      <p:ext uri="{BB962C8B-B14F-4D97-AF65-F5344CB8AC3E}">
        <p14:creationId xmlns:p14="http://schemas.microsoft.com/office/powerpoint/2010/main" val="317493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ro-RO" dirty="0" smtClean="0"/>
              <a:t>Alţi </a:t>
            </a:r>
            <a:r>
              <a:rPr lang="ro-RO" dirty="0"/>
              <a:t>furnizori de amestecuri</a:t>
            </a:r>
            <a:br>
              <a:rPr lang="ro-RO" dirty="0"/>
            </a:br>
            <a:endParaRPr lang="en-GB" dirty="0"/>
          </a:p>
        </p:txBody>
      </p:sp>
      <p:sp>
        <p:nvSpPr>
          <p:cNvPr id="3" name="Content Placeholder 2"/>
          <p:cNvSpPr>
            <a:spLocks noGrp="1"/>
          </p:cNvSpPr>
          <p:nvPr>
            <p:ph idx="1"/>
          </p:nvPr>
        </p:nvSpPr>
        <p:spPr>
          <a:xfrm>
            <a:off x="3635896" y="1600201"/>
            <a:ext cx="5050904" cy="1108719"/>
          </a:xfrm>
        </p:spPr>
        <p:txBody>
          <a:bodyPr>
            <a:normAutofit fontScale="92500" lnSpcReduction="20000"/>
          </a:bodyPr>
          <a:lstStyle/>
          <a:p>
            <a:pPr marL="0" lvl="0" indent="0" fontAlgn="base">
              <a:spcAft>
                <a:spcPct val="0"/>
              </a:spcAft>
              <a:buNone/>
            </a:pPr>
            <a:r>
              <a:rPr lang="ro-RO" sz="2000" b="1" dirty="0" smtClean="0"/>
              <a:t>Importator</a:t>
            </a:r>
            <a:r>
              <a:rPr lang="ro-RO" sz="2000" dirty="0" smtClean="0"/>
              <a:t> </a:t>
            </a:r>
            <a:r>
              <a:rPr lang="en-US" sz="2000" dirty="0" err="1" smtClean="0"/>
              <a:t>este</a:t>
            </a:r>
            <a:r>
              <a:rPr lang="en-US" sz="2000" dirty="0" smtClean="0"/>
              <a:t> </a:t>
            </a:r>
            <a:r>
              <a:rPr lang="ro-RO" sz="2000" dirty="0" smtClean="0"/>
              <a:t>orice </a:t>
            </a:r>
            <a:r>
              <a:rPr lang="ro-RO" sz="2000" dirty="0"/>
              <a:t>persoană fizică sau juridică stabilită pe teritoriul Comunității care este responsabilă pentru import.</a:t>
            </a:r>
            <a:endParaRPr lang="en-GB" sz="2000" dirty="0">
              <a:ea typeface="ＭＳ Ｐゴシック" charset="-128"/>
              <a:cs typeface="+mn-cs"/>
            </a:endParaRPr>
          </a:p>
        </p:txBody>
      </p:sp>
      <p:sp>
        <p:nvSpPr>
          <p:cNvPr id="4" name="Slide Number Placeholder 3"/>
          <p:cNvSpPr>
            <a:spLocks noGrp="1"/>
          </p:cNvSpPr>
          <p:nvPr>
            <p:ph type="sldNum" sz="quarter" idx="12"/>
          </p:nvPr>
        </p:nvSpPr>
        <p:spPr/>
        <p:txBody>
          <a:bodyPr/>
          <a:lstStyle/>
          <a:p>
            <a:fld id="{4BEEE12E-00CA-42D6-926E-5AF396604CE1}" type="slidenum">
              <a:rPr lang="en-GB" smtClean="0"/>
              <a:pPr/>
              <a:t>6</a:t>
            </a:fld>
            <a:endParaRPr lang="en-GB"/>
          </a:p>
        </p:txBody>
      </p:sp>
      <p:sp>
        <p:nvSpPr>
          <p:cNvPr id="5" name="Content Placeholder 2"/>
          <p:cNvSpPr txBox="1">
            <a:spLocks/>
          </p:cNvSpPr>
          <p:nvPr/>
        </p:nvSpPr>
        <p:spPr>
          <a:xfrm>
            <a:off x="3635896" y="2824337"/>
            <a:ext cx="5256584" cy="1396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o-RO" sz="2000" dirty="0" smtClean="0"/>
              <a:t>Cei </a:t>
            </a:r>
            <a:r>
              <a:rPr lang="ro-RO" sz="2000" dirty="0"/>
              <a:t>care realizează </a:t>
            </a:r>
            <a:r>
              <a:rPr lang="en-US" sz="2000" b="1" dirty="0" err="1" smtClean="0"/>
              <a:t>reambalarea</a:t>
            </a:r>
            <a:r>
              <a:rPr lang="en-US" sz="2000" b="1" dirty="0" smtClean="0"/>
              <a:t> (</a:t>
            </a:r>
            <a:r>
              <a:rPr lang="ro-RO" sz="2000" b="1" dirty="0" smtClean="0"/>
              <a:t>re-umplerea</a:t>
            </a:r>
            <a:r>
              <a:rPr lang="en-US" sz="2000" b="1" dirty="0" smtClean="0"/>
              <a:t>)</a:t>
            </a:r>
            <a:r>
              <a:rPr lang="ro-RO" sz="2000" dirty="0" smtClean="0"/>
              <a:t> </a:t>
            </a:r>
            <a:r>
              <a:rPr lang="ro-RO" sz="2000" dirty="0"/>
              <a:t>transferă substanțe sau amestecuri dintr-un recipient în altul, în general, în cursul reambalării sau </a:t>
            </a:r>
            <a:r>
              <a:rPr lang="ro-RO" sz="2000" dirty="0" err="1"/>
              <a:t>rebranding-ului</a:t>
            </a:r>
            <a:r>
              <a:rPr lang="ro-RO" sz="2000" dirty="0"/>
              <a:t>.</a:t>
            </a:r>
          </a:p>
        </p:txBody>
      </p:sp>
      <p:sp>
        <p:nvSpPr>
          <p:cNvPr id="6" name="Content Placeholder 2"/>
          <p:cNvSpPr txBox="1">
            <a:spLocks/>
          </p:cNvSpPr>
          <p:nvPr/>
        </p:nvSpPr>
        <p:spPr>
          <a:xfrm>
            <a:off x="3607420" y="4475685"/>
            <a:ext cx="5412804" cy="22656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Aft>
                <a:spcPct val="0"/>
              </a:spcAft>
              <a:buNone/>
            </a:pPr>
            <a:r>
              <a:rPr lang="ro-RO" sz="2000" b="1" dirty="0" smtClean="0"/>
              <a:t>Distribuitor </a:t>
            </a:r>
            <a:r>
              <a:rPr lang="en-US" sz="2000" dirty="0" err="1" smtClean="0"/>
              <a:t>este</a:t>
            </a:r>
            <a:r>
              <a:rPr lang="en-US" sz="2000" b="1" dirty="0" smtClean="0"/>
              <a:t> </a:t>
            </a:r>
            <a:r>
              <a:rPr lang="ro-RO" sz="2000" dirty="0" smtClean="0"/>
              <a:t>orice </a:t>
            </a:r>
            <a:r>
              <a:rPr lang="ro-RO" sz="2000" dirty="0"/>
              <a:t>persoană fizică sau juridică stabilită pe teritoriul Comunității, inclusiv un comerciant cu amănuntul, a cărui activitate vizează exclusiv depozitarea şi introducerea pe piaţă a unei substanţe, ca atare sau în amestec, în beneficiul unor terţi.</a:t>
            </a:r>
            <a:endParaRPr lang="en-GB" sz="2000" dirty="0">
              <a:ea typeface="ＭＳ Ｐゴシック" charset="-128"/>
              <a:cs typeface="+mn-cs"/>
            </a:endParaRPr>
          </a:p>
        </p:txBody>
      </p:sp>
      <p:pic>
        <p:nvPicPr>
          <p:cNvPr id="7" name="Picture 4" descr="W:\CSA Programme\2.1 DU support package\2.1.14 Video Tutorials\DUtutorials Images\DU_tutorials_symbols\Who_is_DU\distribu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869160"/>
            <a:ext cx="1423643" cy="914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CSA Programme\2.1 DU support package\2.1.14 Video Tutorials\DUtutorials Images\DU_tutorials_symbols\Who_is_DU\Importer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04"/>
          <a:stretch/>
        </p:blipFill>
        <p:spPr bwMode="auto">
          <a:xfrm>
            <a:off x="1172489" y="1504669"/>
            <a:ext cx="1383287" cy="1352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CSA Programme\2.1 DU support package\2.1.14 Video Tutorials\DUtutorials Images\DU_tutorials_symbols\Who_is_DU\Re-fill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455" y="3068960"/>
            <a:ext cx="1239271" cy="138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0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829297"/>
            <a:ext cx="914682" cy="1108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658" y="834674"/>
            <a:ext cx="1258913" cy="1622705"/>
          </a:xfrm>
          <a:prstGeom prst="rect">
            <a:avLst/>
          </a:prstGeom>
        </p:spPr>
      </p:pic>
      <p:sp>
        <p:nvSpPr>
          <p:cNvPr id="2" name="Title 1"/>
          <p:cNvSpPr>
            <a:spLocks noGrp="1"/>
          </p:cNvSpPr>
          <p:nvPr>
            <p:ph type="title"/>
          </p:nvPr>
        </p:nvSpPr>
        <p:spPr/>
        <p:txBody>
          <a:bodyPr/>
          <a:lstStyle/>
          <a:p>
            <a:pPr lvl="0"/>
            <a:r>
              <a:rPr lang="ro-RO" dirty="0" smtClean="0"/>
              <a:t>Lanţul </a:t>
            </a:r>
            <a:r>
              <a:rPr lang="ro-RO" dirty="0"/>
              <a:t>de aprovizionare</a:t>
            </a:r>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79806" y="1091265"/>
            <a:ext cx="6890308" cy="5145435"/>
          </a:xfrm>
        </p:spPr>
      </p:pic>
      <p:sp>
        <p:nvSpPr>
          <p:cNvPr id="4" name="Slide Number Placeholder 3"/>
          <p:cNvSpPr>
            <a:spLocks noGrp="1"/>
          </p:cNvSpPr>
          <p:nvPr>
            <p:ph type="sldNum" sz="quarter" idx="12"/>
          </p:nvPr>
        </p:nvSpPr>
        <p:spPr/>
        <p:txBody>
          <a:bodyPr/>
          <a:lstStyle/>
          <a:p>
            <a:fld id="{4BEEE12E-00CA-42D6-926E-5AF396604CE1}" type="slidenum">
              <a:rPr lang="en-GB" smtClean="0"/>
              <a:pPr/>
              <a:t>7</a:t>
            </a:fld>
            <a:endParaRPr lang="en-GB" dirty="0"/>
          </a:p>
        </p:txBody>
      </p:sp>
      <p:grpSp>
        <p:nvGrpSpPr>
          <p:cNvPr id="7" name="Group 6"/>
          <p:cNvGrpSpPr/>
          <p:nvPr/>
        </p:nvGrpSpPr>
        <p:grpSpPr>
          <a:xfrm>
            <a:off x="827584" y="4273838"/>
            <a:ext cx="1753443" cy="1171386"/>
            <a:chOff x="639486" y="4284276"/>
            <a:chExt cx="1468471" cy="981011"/>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86" y="4284276"/>
              <a:ext cx="1268218" cy="981011"/>
            </a:xfrm>
            <a:prstGeom prst="rect">
              <a:avLst/>
            </a:prstGeom>
          </p:spPr>
        </p:pic>
        <p:sp>
          <p:nvSpPr>
            <p:cNvPr id="9" name="TextBox 8"/>
            <p:cNvSpPr txBox="1"/>
            <p:nvPr/>
          </p:nvSpPr>
          <p:spPr>
            <a:xfrm>
              <a:off x="730714" y="4542801"/>
              <a:ext cx="1377243" cy="463962"/>
            </a:xfrm>
            <a:prstGeom prst="rect">
              <a:avLst/>
            </a:prstGeom>
            <a:noFill/>
          </p:spPr>
          <p:txBody>
            <a:bodyPr wrap="square" rtlCol="0">
              <a:spAutoFit/>
            </a:bodyPr>
            <a:lstStyle/>
            <a:p>
              <a:pPr algn="ctr" fontAlgn="base">
                <a:spcBef>
                  <a:spcPct val="0"/>
                </a:spcBef>
                <a:spcAft>
                  <a:spcPct val="0"/>
                </a:spcAft>
              </a:pPr>
              <a:r>
                <a:rPr lang="fi-FI" sz="1000" b="1" noProof="1" smtClean="0">
                  <a:solidFill>
                    <a:schemeClr val="bg1"/>
                  </a:solidFill>
                  <a:latin typeface="Verdana" pitchFamily="34" charset="0"/>
                  <a:ea typeface="ＭＳ Ｐゴシック" pitchFamily="34" charset="-128"/>
                  <a:cs typeface="Arial" charset="0"/>
                </a:rPr>
                <a:t>Informatii</a:t>
              </a:r>
            </a:p>
            <a:p>
              <a:pPr algn="ctr" fontAlgn="base">
                <a:spcBef>
                  <a:spcPct val="0"/>
                </a:spcBef>
                <a:spcAft>
                  <a:spcPct val="0"/>
                </a:spcAft>
              </a:pPr>
              <a:r>
                <a:rPr lang="fi-FI" sz="1000" b="1" noProof="1">
                  <a:solidFill>
                    <a:schemeClr val="bg1"/>
                  </a:solidFill>
                  <a:latin typeface="Verdana" pitchFamily="34" charset="0"/>
                  <a:ea typeface="ＭＳ Ｐゴシック" pitchFamily="34" charset="-128"/>
                  <a:cs typeface="Arial" charset="0"/>
                </a:rPr>
                <a:t>p</a:t>
              </a:r>
              <a:r>
                <a:rPr lang="fi-FI" sz="1000" b="1" noProof="1" smtClean="0">
                  <a:solidFill>
                    <a:schemeClr val="bg1"/>
                  </a:solidFill>
                  <a:latin typeface="Verdana" pitchFamily="34" charset="0"/>
                  <a:ea typeface="ＭＳ Ｐゴシック" pitchFamily="34" charset="-128"/>
                  <a:cs typeface="Arial" charset="0"/>
                </a:rPr>
                <a:t>t. titualrii inregistrarii</a:t>
              </a:r>
              <a:endParaRPr lang="fi-FI" sz="1000" b="1" noProof="1">
                <a:solidFill>
                  <a:schemeClr val="bg1"/>
                </a:solidFill>
                <a:latin typeface="Verdana" pitchFamily="34" charset="0"/>
                <a:ea typeface="ＭＳ Ｐゴシック" pitchFamily="34" charset="-128"/>
                <a:cs typeface="Arial" charset="0"/>
              </a:endParaRP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6955" y="1091265"/>
            <a:ext cx="915277" cy="11095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222" y="4382088"/>
            <a:ext cx="914682" cy="1108800"/>
          </a:xfrm>
          <a:prstGeom prst="rect">
            <a:avLst/>
          </a:prstGeom>
        </p:spPr>
      </p:pic>
      <p:sp>
        <p:nvSpPr>
          <p:cNvPr id="6" name="Rectangle 5"/>
          <p:cNvSpPr/>
          <p:nvPr/>
        </p:nvSpPr>
        <p:spPr>
          <a:xfrm>
            <a:off x="3491879" y="2613874"/>
            <a:ext cx="1279133" cy="646331"/>
          </a:xfrm>
          <a:prstGeom prst="rect">
            <a:avLst/>
          </a:prstGeom>
        </p:spPr>
        <p:txBody>
          <a:bodyPr wrap="none">
            <a:spAutoFit/>
          </a:bodyPr>
          <a:lstStyle/>
          <a:p>
            <a:r>
              <a:rPr lang="ro-RO" dirty="0"/>
              <a:t>Importatori</a:t>
            </a:r>
          </a:p>
          <a:p>
            <a:r>
              <a:rPr lang="ro-RO" dirty="0" smtClean="0"/>
              <a:t>Producători</a:t>
            </a:r>
            <a:endParaRPr lang="ro-RO" dirty="0"/>
          </a:p>
        </p:txBody>
      </p:sp>
      <p:sp>
        <p:nvSpPr>
          <p:cNvPr id="12" name="Rectangle 11"/>
          <p:cNvSpPr/>
          <p:nvPr/>
        </p:nvSpPr>
        <p:spPr>
          <a:xfrm>
            <a:off x="2868088" y="3638166"/>
            <a:ext cx="2317558" cy="369332"/>
          </a:xfrm>
          <a:prstGeom prst="rect">
            <a:avLst/>
          </a:prstGeom>
        </p:spPr>
        <p:txBody>
          <a:bodyPr wrap="none">
            <a:spAutoFit/>
          </a:bodyPr>
          <a:lstStyle/>
          <a:p>
            <a:r>
              <a:rPr lang="ro-RO" dirty="0"/>
              <a:t>Organizaţiile sectoriale</a:t>
            </a:r>
          </a:p>
        </p:txBody>
      </p:sp>
      <p:sp>
        <p:nvSpPr>
          <p:cNvPr id="13" name="Rectangle 12"/>
          <p:cNvSpPr/>
          <p:nvPr/>
        </p:nvSpPr>
        <p:spPr>
          <a:xfrm>
            <a:off x="539552" y="3918010"/>
            <a:ext cx="1286442" cy="369332"/>
          </a:xfrm>
          <a:prstGeom prst="rect">
            <a:avLst/>
          </a:prstGeom>
        </p:spPr>
        <p:txBody>
          <a:bodyPr wrap="none">
            <a:spAutoFit/>
          </a:bodyPr>
          <a:lstStyle/>
          <a:p>
            <a:r>
              <a:rPr lang="ro-RO" dirty="0"/>
              <a:t>Formulatori</a:t>
            </a:r>
          </a:p>
        </p:txBody>
      </p:sp>
      <p:sp>
        <p:nvSpPr>
          <p:cNvPr id="15" name="Rectangle 14"/>
          <p:cNvSpPr/>
          <p:nvPr/>
        </p:nvSpPr>
        <p:spPr>
          <a:xfrm>
            <a:off x="2884159" y="6203404"/>
            <a:ext cx="2336217" cy="369332"/>
          </a:xfrm>
          <a:prstGeom prst="rect">
            <a:avLst/>
          </a:prstGeom>
        </p:spPr>
        <p:txBody>
          <a:bodyPr wrap="none">
            <a:spAutoFit/>
          </a:bodyPr>
          <a:lstStyle/>
          <a:p>
            <a:r>
              <a:rPr lang="ro-RO" dirty="0"/>
              <a:t>Utilizatori din </a:t>
            </a:r>
            <a:r>
              <a:rPr lang="ro-RO" dirty="0" smtClean="0"/>
              <a:t>aval</a:t>
            </a:r>
            <a:r>
              <a:rPr lang="en-US" dirty="0" smtClean="0"/>
              <a:t> (UA)</a:t>
            </a:r>
            <a:endParaRPr lang="ro-RO" dirty="0"/>
          </a:p>
        </p:txBody>
      </p:sp>
      <p:sp>
        <p:nvSpPr>
          <p:cNvPr id="16" name="Rectangle 15"/>
          <p:cNvSpPr/>
          <p:nvPr/>
        </p:nvSpPr>
        <p:spPr>
          <a:xfrm>
            <a:off x="5978247" y="2134213"/>
            <a:ext cx="990336" cy="584775"/>
          </a:xfrm>
          <a:prstGeom prst="rect">
            <a:avLst/>
          </a:prstGeom>
        </p:spPr>
        <p:txBody>
          <a:bodyPr wrap="none">
            <a:spAutoFit/>
          </a:bodyPr>
          <a:lstStyle/>
          <a:p>
            <a:pPr algn="ctr"/>
            <a:r>
              <a:rPr lang="ro-RO" sz="1600" dirty="0"/>
              <a:t>FDS </a:t>
            </a:r>
            <a:endParaRPr lang="en-US" sz="1600" dirty="0" smtClean="0"/>
          </a:p>
          <a:p>
            <a:pPr algn="ctr"/>
            <a:r>
              <a:rPr lang="ro-RO" sz="1600" dirty="0" smtClean="0"/>
              <a:t>substanță</a:t>
            </a:r>
            <a:endParaRPr lang="ro-RO" sz="1600" dirty="0"/>
          </a:p>
        </p:txBody>
      </p:sp>
      <p:sp>
        <p:nvSpPr>
          <p:cNvPr id="17" name="Rectangle 16"/>
          <p:cNvSpPr/>
          <p:nvPr/>
        </p:nvSpPr>
        <p:spPr>
          <a:xfrm>
            <a:off x="6517209" y="5427247"/>
            <a:ext cx="882293" cy="584775"/>
          </a:xfrm>
          <a:prstGeom prst="rect">
            <a:avLst/>
          </a:prstGeom>
        </p:spPr>
        <p:txBody>
          <a:bodyPr wrap="none">
            <a:spAutoFit/>
          </a:bodyPr>
          <a:lstStyle/>
          <a:p>
            <a:pPr algn="ctr"/>
            <a:r>
              <a:rPr lang="ro-RO" sz="1600" dirty="0"/>
              <a:t>FDS </a:t>
            </a:r>
            <a:endParaRPr lang="en-US" sz="1600" dirty="0" smtClean="0"/>
          </a:p>
          <a:p>
            <a:pPr algn="ctr"/>
            <a:r>
              <a:rPr lang="ro-RO" sz="1600" dirty="0" smtClean="0"/>
              <a:t>amestec</a:t>
            </a:r>
            <a:endParaRPr lang="ro-RO" sz="1600" dirty="0"/>
          </a:p>
        </p:txBody>
      </p:sp>
      <p:sp>
        <p:nvSpPr>
          <p:cNvPr id="18" name="Rectangle 17"/>
          <p:cNvSpPr/>
          <p:nvPr/>
        </p:nvSpPr>
        <p:spPr>
          <a:xfrm>
            <a:off x="7170477" y="5864119"/>
            <a:ext cx="2045831" cy="1077218"/>
          </a:xfrm>
          <a:prstGeom prst="rect">
            <a:avLst/>
          </a:prstGeom>
        </p:spPr>
        <p:txBody>
          <a:bodyPr wrap="square">
            <a:spAutoFit/>
          </a:bodyPr>
          <a:lstStyle/>
          <a:p>
            <a:pPr algn="ctr"/>
            <a:r>
              <a:rPr lang="ro-RO" sz="1600" dirty="0"/>
              <a:t>SUMI</a:t>
            </a:r>
          </a:p>
          <a:p>
            <a:pPr algn="ctr"/>
            <a:r>
              <a:rPr lang="ro-RO" sz="1600" dirty="0"/>
              <a:t>Informaţii despre utilizarea în siguranţă a amestecului</a:t>
            </a:r>
          </a:p>
        </p:txBody>
      </p:sp>
      <p:sp>
        <p:nvSpPr>
          <p:cNvPr id="19" name="Rectangle 18"/>
          <p:cNvSpPr/>
          <p:nvPr/>
        </p:nvSpPr>
        <p:spPr>
          <a:xfrm>
            <a:off x="953899" y="5496692"/>
            <a:ext cx="1297215" cy="523220"/>
          </a:xfrm>
          <a:prstGeom prst="rect">
            <a:avLst/>
          </a:prstGeom>
        </p:spPr>
        <p:txBody>
          <a:bodyPr wrap="none">
            <a:spAutoFit/>
          </a:bodyPr>
          <a:lstStyle/>
          <a:p>
            <a:pPr algn="r"/>
            <a:r>
              <a:rPr lang="ro-RO" sz="1400" dirty="0"/>
              <a:t>Utilizatori </a:t>
            </a:r>
            <a:r>
              <a:rPr lang="ro-RO" sz="1400" dirty="0" smtClean="0"/>
              <a:t>finali</a:t>
            </a:r>
            <a:endParaRPr lang="en-US" sz="1400" dirty="0" smtClean="0"/>
          </a:p>
          <a:p>
            <a:pPr algn="r"/>
            <a:r>
              <a:rPr lang="ro-RO" sz="1400" dirty="0" smtClean="0"/>
              <a:t> </a:t>
            </a:r>
            <a:r>
              <a:rPr lang="ro-RO" sz="1400" dirty="0"/>
              <a:t>industriali</a:t>
            </a:r>
          </a:p>
        </p:txBody>
      </p:sp>
      <p:sp>
        <p:nvSpPr>
          <p:cNvPr id="20" name="Rectangle 19"/>
          <p:cNvSpPr/>
          <p:nvPr/>
        </p:nvSpPr>
        <p:spPr>
          <a:xfrm>
            <a:off x="5224940" y="5333438"/>
            <a:ext cx="1337289" cy="523220"/>
          </a:xfrm>
          <a:prstGeom prst="rect">
            <a:avLst/>
          </a:prstGeom>
        </p:spPr>
        <p:txBody>
          <a:bodyPr wrap="none">
            <a:spAutoFit/>
          </a:bodyPr>
          <a:lstStyle/>
          <a:p>
            <a:r>
              <a:rPr lang="ro-RO" sz="1400" dirty="0"/>
              <a:t>Utilizatori finali </a:t>
            </a:r>
            <a:endParaRPr lang="en-US" sz="1400" dirty="0" smtClean="0"/>
          </a:p>
          <a:p>
            <a:r>
              <a:rPr lang="ro-RO" sz="1400" dirty="0" smtClean="0"/>
              <a:t>profesionali</a:t>
            </a:r>
            <a:endParaRPr lang="ro-RO" sz="1400" dirty="0"/>
          </a:p>
        </p:txBody>
      </p:sp>
      <p:sp>
        <p:nvSpPr>
          <p:cNvPr id="21" name="Rectangle 20"/>
          <p:cNvSpPr/>
          <p:nvPr/>
        </p:nvSpPr>
        <p:spPr>
          <a:xfrm>
            <a:off x="6238934" y="3969398"/>
            <a:ext cx="1286442" cy="369332"/>
          </a:xfrm>
          <a:prstGeom prst="rect">
            <a:avLst/>
          </a:prstGeom>
        </p:spPr>
        <p:txBody>
          <a:bodyPr wrap="none">
            <a:spAutoFit/>
          </a:bodyPr>
          <a:lstStyle/>
          <a:p>
            <a:r>
              <a:rPr lang="ro-RO" dirty="0"/>
              <a:t>Formulatori</a:t>
            </a:r>
          </a:p>
        </p:txBody>
      </p:sp>
      <p:sp>
        <p:nvSpPr>
          <p:cNvPr id="22" name="Rectangle 21"/>
          <p:cNvSpPr/>
          <p:nvPr/>
        </p:nvSpPr>
        <p:spPr>
          <a:xfrm>
            <a:off x="7093936" y="2438088"/>
            <a:ext cx="380232" cy="338554"/>
          </a:xfrm>
          <a:prstGeom prst="rect">
            <a:avLst/>
          </a:prstGeom>
        </p:spPr>
        <p:txBody>
          <a:bodyPr wrap="none">
            <a:spAutoFit/>
          </a:bodyPr>
          <a:lstStyle/>
          <a:p>
            <a:r>
              <a:rPr lang="en-US" sz="1600" dirty="0" smtClean="0"/>
              <a:t>SE</a:t>
            </a:r>
            <a:endParaRPr lang="ro-RO" sz="1600" dirty="0"/>
          </a:p>
        </p:txBody>
      </p:sp>
    </p:spTree>
    <p:extLst>
      <p:ext uri="{BB962C8B-B14F-4D97-AF65-F5344CB8AC3E}">
        <p14:creationId xmlns:p14="http://schemas.microsoft.com/office/powerpoint/2010/main" val="273756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err="1" smtClean="0"/>
              <a:t>Formulatorii</a:t>
            </a:r>
            <a:r>
              <a:rPr lang="en-US" dirty="0" smtClean="0"/>
              <a:t> au un </a:t>
            </a:r>
            <a:r>
              <a:rPr lang="en-US" dirty="0" err="1" smtClean="0"/>
              <a:t>rol</a:t>
            </a:r>
            <a:r>
              <a:rPr lang="en-US" dirty="0" smtClean="0"/>
              <a:t> central</a:t>
            </a:r>
            <a:endParaRPr lang="ro-RO" dirty="0"/>
          </a:p>
        </p:txBody>
      </p:sp>
      <p:sp>
        <p:nvSpPr>
          <p:cNvPr id="4" name="Slide Number Placeholder 3"/>
          <p:cNvSpPr>
            <a:spLocks noGrp="1"/>
          </p:cNvSpPr>
          <p:nvPr>
            <p:ph type="sldNum" sz="quarter" idx="12"/>
          </p:nvPr>
        </p:nvSpPr>
        <p:spPr/>
        <p:txBody>
          <a:bodyPr/>
          <a:lstStyle/>
          <a:p>
            <a:fld id="{4BEEE12E-00CA-42D6-926E-5AF396604CE1}" type="slidenum">
              <a:rPr lang="en-GB" smtClean="0"/>
              <a:pPr/>
              <a:t>8</a:t>
            </a:fld>
            <a:endParaRPr lang="en-GB"/>
          </a:p>
        </p:txBody>
      </p:sp>
      <p:sp>
        <p:nvSpPr>
          <p:cNvPr id="15" name="Rounded Rectangle 14"/>
          <p:cNvSpPr/>
          <p:nvPr/>
        </p:nvSpPr>
        <p:spPr>
          <a:xfrm>
            <a:off x="5796336" y="177281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fontAlgn="base">
              <a:spcBef>
                <a:spcPct val="20000"/>
              </a:spcBef>
              <a:spcAft>
                <a:spcPct val="0"/>
              </a:spcAft>
              <a:defRPr/>
            </a:pPr>
            <a:r>
              <a:rPr lang="ro-RO" sz="1400" kern="0" dirty="0" smtClean="0">
                <a:latin typeface="Verdana"/>
              </a:rPr>
              <a:t>Clasificarea</a:t>
            </a:r>
            <a:r>
              <a:rPr lang="ro-RO" sz="1400" kern="0" dirty="0">
                <a:latin typeface="Verdana"/>
              </a:rPr>
              <a:t>, etichetarea şi ambalarea </a:t>
            </a:r>
            <a:r>
              <a:rPr lang="ro-RO" sz="1400" kern="0" dirty="0" smtClean="0">
                <a:latin typeface="Verdana"/>
              </a:rPr>
              <a:t>amestecurilor</a:t>
            </a:r>
            <a:endParaRPr kumimoji="0" lang="en-GB" sz="1400" b="0" i="0" u="none" strike="noStrike" kern="0" cap="none" spc="0" normalizeH="0" baseline="0" noProof="0" dirty="0">
              <a:ln>
                <a:noFill/>
              </a:ln>
              <a:effectLst/>
              <a:uLnTx/>
              <a:uFillTx/>
              <a:latin typeface="Verdana"/>
              <a:ea typeface="+mn-ea"/>
              <a:cs typeface="+mn-cs"/>
            </a:endParaRPr>
          </a:p>
        </p:txBody>
      </p:sp>
      <p:pic>
        <p:nvPicPr>
          <p:cNvPr id="1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892"/>
          <a:stretch/>
        </p:blipFill>
        <p:spPr bwMode="auto">
          <a:xfrm>
            <a:off x="3707904" y="2763056"/>
            <a:ext cx="1650604" cy="185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331840" y="180868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utilizări în </a:t>
            </a:r>
            <a:r>
              <a:rPr lang="ro-RO" sz="1400" kern="0" dirty="0" smtClean="0">
                <a:latin typeface="Verdana"/>
              </a:rPr>
              <a:t>amonte</a:t>
            </a:r>
            <a:endParaRPr lang="en-GB" sz="1400" kern="0" dirty="0">
              <a:latin typeface="Verdana"/>
            </a:endParaRPr>
          </a:p>
        </p:txBody>
      </p:sp>
      <p:sp>
        <p:nvSpPr>
          <p:cNvPr id="18" name="Rounded Rectangle 17"/>
          <p:cNvSpPr/>
          <p:nvPr/>
        </p:nvSpPr>
        <p:spPr>
          <a:xfrm>
            <a:off x="1331640" y="4616792"/>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endParaRPr lang="en-US" sz="1400" kern="0" dirty="0" smtClean="0">
              <a:latin typeface="Verdana"/>
            </a:endParaRPr>
          </a:p>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utilizarea în siguranţă în aval</a:t>
            </a:r>
          </a:p>
          <a:p>
            <a:pPr marL="0" marR="0" lvl="0" indent="0" algn="ctr" defTabSz="6223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effectLst/>
              <a:uLnTx/>
              <a:uFillTx/>
              <a:latin typeface="Verdana"/>
              <a:ea typeface="+mn-ea"/>
              <a:cs typeface="+mn-cs"/>
            </a:endParaRPr>
          </a:p>
        </p:txBody>
      </p:sp>
      <p:sp>
        <p:nvSpPr>
          <p:cNvPr id="19" name="Rounded Rectangle 18"/>
          <p:cNvSpPr/>
          <p:nvPr/>
        </p:nvSpPr>
        <p:spPr>
          <a:xfrm>
            <a:off x="5868344" y="468900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a:r>
              <a:rPr lang="ro-RO" sz="1400" kern="0" dirty="0" smtClean="0">
                <a:latin typeface="Verdana"/>
              </a:rPr>
              <a:t>Gestionarea </a:t>
            </a:r>
            <a:r>
              <a:rPr lang="ro-RO" sz="1400" kern="0" dirty="0">
                <a:latin typeface="Verdana"/>
              </a:rPr>
              <a:t>substanţelor care îngrijorează din amestecurile Dvs.</a:t>
            </a:r>
          </a:p>
        </p:txBody>
      </p:sp>
      <p:sp>
        <p:nvSpPr>
          <p:cNvPr id="3" name="Rectangle 2"/>
          <p:cNvSpPr/>
          <p:nvPr/>
        </p:nvSpPr>
        <p:spPr>
          <a:xfrm>
            <a:off x="3739788" y="4616792"/>
            <a:ext cx="1652504" cy="461665"/>
          </a:xfrm>
          <a:prstGeom prst="rect">
            <a:avLst/>
          </a:prstGeom>
        </p:spPr>
        <p:txBody>
          <a:bodyPr wrap="none">
            <a:spAutoFit/>
          </a:bodyPr>
          <a:lstStyle/>
          <a:p>
            <a:r>
              <a:rPr lang="ro-RO" sz="2400" dirty="0">
                <a:solidFill>
                  <a:srgbClr val="008BC8"/>
                </a:solidFill>
              </a:rPr>
              <a:t>Formulatori</a:t>
            </a:r>
          </a:p>
        </p:txBody>
      </p:sp>
    </p:spTree>
    <p:extLst>
      <p:ext uri="{BB962C8B-B14F-4D97-AF65-F5344CB8AC3E}">
        <p14:creationId xmlns:p14="http://schemas.microsoft.com/office/powerpoint/2010/main" val="11997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447664" y="1700808"/>
            <a:ext cx="4104456" cy="4104456"/>
          </a:xfrm>
          <a:prstGeom prst="ellipse">
            <a:avLst/>
          </a:prstGeom>
          <a:noFill/>
          <a:ln w="76200">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ro-RO" dirty="0" smtClean="0"/>
              <a:t>Rolul </a:t>
            </a:r>
            <a:r>
              <a:rPr lang="ro-RO" dirty="0"/>
              <a:t>formulatorilor în comunicarea în amonte</a:t>
            </a:r>
          </a:p>
        </p:txBody>
      </p:sp>
      <p:sp>
        <p:nvSpPr>
          <p:cNvPr id="4" name="Slide Number Placeholder 3"/>
          <p:cNvSpPr>
            <a:spLocks noGrp="1"/>
          </p:cNvSpPr>
          <p:nvPr>
            <p:ph type="sldNum" sz="quarter" idx="12"/>
          </p:nvPr>
        </p:nvSpPr>
        <p:spPr/>
        <p:txBody>
          <a:bodyPr/>
          <a:lstStyle/>
          <a:p>
            <a:fld id="{4BEEE12E-00CA-42D6-926E-5AF396604CE1}" type="slidenum">
              <a:rPr lang="en-GB" smtClean="0"/>
              <a:pPr/>
              <a:t>9</a:t>
            </a:fld>
            <a:endParaRPr lang="en-GB"/>
          </a:p>
        </p:txBody>
      </p:sp>
      <p:sp>
        <p:nvSpPr>
          <p:cNvPr id="15" name="Rounded Rectangle 14"/>
          <p:cNvSpPr/>
          <p:nvPr/>
        </p:nvSpPr>
        <p:spPr>
          <a:xfrm>
            <a:off x="5796336" y="1772816"/>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fontAlgn="base">
              <a:spcBef>
                <a:spcPct val="20000"/>
              </a:spcBef>
              <a:spcAft>
                <a:spcPct val="0"/>
              </a:spcAft>
              <a:defRPr/>
            </a:pPr>
            <a:r>
              <a:rPr lang="ro-RO" sz="1400" kern="0" dirty="0" smtClean="0">
                <a:latin typeface="Verdana"/>
              </a:rPr>
              <a:t>Clasificarea</a:t>
            </a:r>
            <a:r>
              <a:rPr lang="ro-RO" sz="1400" kern="0" dirty="0">
                <a:latin typeface="Verdana"/>
              </a:rPr>
              <a:t>, etichetarea şi ambalarea </a:t>
            </a:r>
            <a:r>
              <a:rPr lang="ro-RO" sz="1400" kern="0" dirty="0" smtClean="0">
                <a:latin typeface="Verdana"/>
              </a:rPr>
              <a:t>amestecurilor</a:t>
            </a:r>
            <a:endParaRPr kumimoji="0" lang="en-GB" sz="1400" b="0" i="0" u="none" strike="noStrike" kern="0" cap="none" spc="0" normalizeH="0" baseline="0" noProof="0" dirty="0">
              <a:ln>
                <a:noFill/>
              </a:ln>
              <a:effectLst/>
              <a:uLnTx/>
              <a:uFillTx/>
              <a:latin typeface="Verdana"/>
              <a:ea typeface="+mn-ea"/>
              <a:cs typeface="+mn-cs"/>
            </a:endParaRPr>
          </a:p>
        </p:txBody>
      </p:sp>
      <p:pic>
        <p:nvPicPr>
          <p:cNvPr id="1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892"/>
          <a:stretch/>
        </p:blipFill>
        <p:spPr bwMode="auto">
          <a:xfrm>
            <a:off x="3707904" y="2763056"/>
            <a:ext cx="1650604" cy="185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331640" y="4616792"/>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endParaRPr lang="en-US" sz="1400" kern="0" dirty="0" smtClean="0">
              <a:latin typeface="Verdana"/>
            </a:endParaRPr>
          </a:p>
          <a:p>
            <a:pPr algn="ctr" defTabSz="622300" fontAlgn="base">
              <a:lnSpc>
                <a:spcPct val="90000"/>
              </a:lnSpc>
              <a:spcBef>
                <a:spcPct val="0"/>
              </a:spcBef>
              <a:spcAft>
                <a:spcPct val="35000"/>
              </a:spcAft>
              <a:defRPr/>
            </a:pPr>
            <a:r>
              <a:rPr lang="ro-RO" sz="1400" kern="0" dirty="0" smtClean="0">
                <a:latin typeface="Verdana"/>
              </a:rPr>
              <a:t>Comunicarea </a:t>
            </a:r>
            <a:r>
              <a:rPr lang="ro-RO" sz="1400" kern="0" dirty="0">
                <a:latin typeface="Verdana"/>
              </a:rPr>
              <a:t>informaţiilor despre utilizarea în siguranţă în aval</a:t>
            </a:r>
          </a:p>
          <a:p>
            <a:pPr marL="0" marR="0" lvl="0" indent="0" algn="ctr" defTabSz="6223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effectLst/>
              <a:uLnTx/>
              <a:uFillTx/>
              <a:latin typeface="Verdana"/>
              <a:ea typeface="+mn-ea"/>
              <a:cs typeface="+mn-cs"/>
            </a:endParaRPr>
          </a:p>
        </p:txBody>
      </p:sp>
      <p:sp>
        <p:nvSpPr>
          <p:cNvPr id="19" name="Rounded Rectangle 18"/>
          <p:cNvSpPr/>
          <p:nvPr/>
        </p:nvSpPr>
        <p:spPr>
          <a:xfrm>
            <a:off x="5868344" y="4689000"/>
            <a:ext cx="1800000" cy="1260000"/>
          </a:xfrm>
          <a:prstGeom prst="roundRect">
            <a:avLst>
              <a:gd name="adj" fmla="val 10000"/>
            </a:avLst>
          </a:prstGeom>
          <a:solidFill>
            <a:srgbClr val="D7EFFA"/>
          </a:solidFill>
          <a:ln w="25400" cap="flat" cmpd="sng" algn="ctr">
            <a:solidFill>
              <a:srgbClr val="008BC8"/>
            </a:solidFill>
            <a:prstDash val="solid"/>
          </a:ln>
          <a:effectLst/>
        </p:spPr>
        <p:txBody>
          <a:bodyPr lIns="72000" tIns="72000" rIns="72000" bIns="72000" anchor="ctr" anchorCtr="0"/>
          <a:lstStyle/>
          <a:p>
            <a:pPr algn="ctr"/>
            <a:r>
              <a:rPr lang="ro-RO" sz="1400" kern="0" dirty="0" smtClean="0">
                <a:latin typeface="Verdana"/>
              </a:rPr>
              <a:t>Gestionarea </a:t>
            </a:r>
            <a:r>
              <a:rPr lang="ro-RO" sz="1400" kern="0" dirty="0">
                <a:latin typeface="Verdana"/>
              </a:rPr>
              <a:t>substanţelor care îngrijorează din amestecurile Dvs.</a:t>
            </a:r>
          </a:p>
        </p:txBody>
      </p:sp>
      <p:sp>
        <p:nvSpPr>
          <p:cNvPr id="3" name="Rectangle 2"/>
          <p:cNvSpPr/>
          <p:nvPr/>
        </p:nvSpPr>
        <p:spPr>
          <a:xfrm>
            <a:off x="3739788" y="4616792"/>
            <a:ext cx="1652504" cy="461665"/>
          </a:xfrm>
          <a:prstGeom prst="rect">
            <a:avLst/>
          </a:prstGeom>
        </p:spPr>
        <p:txBody>
          <a:bodyPr wrap="none">
            <a:spAutoFit/>
          </a:bodyPr>
          <a:lstStyle/>
          <a:p>
            <a:r>
              <a:rPr lang="ro-RO" sz="2400" dirty="0">
                <a:solidFill>
                  <a:srgbClr val="008BC8"/>
                </a:solidFill>
              </a:rPr>
              <a:t>Formulatori</a:t>
            </a:r>
          </a:p>
        </p:txBody>
      </p:sp>
      <p:sp>
        <p:nvSpPr>
          <p:cNvPr id="10" name="Rounded Rectangle 9"/>
          <p:cNvSpPr>
            <a:spLocks noChangeAspect="1"/>
          </p:cNvSpPr>
          <p:nvPr/>
        </p:nvSpPr>
        <p:spPr>
          <a:xfrm>
            <a:off x="945923" y="1628800"/>
            <a:ext cx="2571434" cy="1800000"/>
          </a:xfrm>
          <a:prstGeom prst="roundRect">
            <a:avLst>
              <a:gd name="adj" fmla="val 10000"/>
            </a:avLst>
          </a:prstGeom>
          <a:solidFill>
            <a:srgbClr val="008BC8"/>
          </a:solidFill>
          <a:ln w="25400" cap="flat" cmpd="sng" algn="ctr">
            <a:solidFill>
              <a:sysClr val="window" lastClr="FFFFFF">
                <a:hueOff val="0"/>
                <a:satOff val="0"/>
                <a:lumOff val="0"/>
                <a:alphaOff val="0"/>
              </a:sysClr>
            </a:solidFill>
            <a:prstDash val="solid"/>
          </a:ln>
          <a:effectLst/>
        </p:spPr>
        <p:txBody>
          <a:bodyPr lIns="72000" tIns="72000" rIns="72000" bIns="72000" anchor="ctr" anchorCtr="0"/>
          <a:lstStyle/>
          <a:p>
            <a:pPr algn="ctr" defTabSz="622300" fontAlgn="base">
              <a:lnSpc>
                <a:spcPct val="90000"/>
              </a:lnSpc>
              <a:spcBef>
                <a:spcPct val="0"/>
              </a:spcBef>
              <a:spcAft>
                <a:spcPct val="35000"/>
              </a:spcAft>
              <a:defRPr/>
            </a:pPr>
            <a:r>
              <a:rPr lang="ro-RO" sz="2000" b="1" kern="0" dirty="0" smtClean="0">
                <a:solidFill>
                  <a:schemeClr val="bg1"/>
                </a:solidFill>
                <a:latin typeface="Verdana"/>
              </a:rPr>
              <a:t>Comunicarea </a:t>
            </a:r>
            <a:r>
              <a:rPr lang="ro-RO" sz="2000" b="1" kern="0" dirty="0">
                <a:solidFill>
                  <a:schemeClr val="bg1"/>
                </a:solidFill>
                <a:latin typeface="Verdana"/>
              </a:rPr>
              <a:t>informaţiilor despre utilizări în </a:t>
            </a:r>
            <a:r>
              <a:rPr lang="ro-RO" sz="2000" b="1" kern="0" dirty="0" smtClean="0">
                <a:solidFill>
                  <a:schemeClr val="bg1"/>
                </a:solidFill>
                <a:latin typeface="Verdana"/>
              </a:rPr>
              <a:t>amonte</a:t>
            </a:r>
            <a:endParaRPr kumimoji="0" lang="en-GB" sz="2000" b="1" i="0" u="none" strike="noStrike" kern="0" cap="none" spc="0" normalizeH="0" baseline="0" noProof="0" dirty="0">
              <a:ln>
                <a:noFill/>
              </a:ln>
              <a:solidFill>
                <a:schemeClr val="bg1"/>
              </a:solidFill>
              <a:effectLst/>
              <a:uLnTx/>
              <a:uFillTx/>
              <a:latin typeface="Verdana"/>
              <a:ea typeface="+mn-ea"/>
              <a:cs typeface="+mn-cs"/>
            </a:endParaRPr>
          </a:p>
        </p:txBody>
      </p:sp>
    </p:spTree>
    <p:extLst>
      <p:ext uri="{BB962C8B-B14F-4D97-AF65-F5344CB8AC3E}">
        <p14:creationId xmlns:p14="http://schemas.microsoft.com/office/powerpoint/2010/main" val="343119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01998545ADF9924281D07AB4103C3421" ma:contentTypeVersion="16" ma:contentTypeDescription="Content type for ECHA process documents" ma:contentTypeScope="" ma:versionID="e5d163a7baea069de2c0a550f28418c2">
  <xsd:schema xmlns:xsd="http://www.w3.org/2001/XMLSchema" xmlns:xs="http://www.w3.org/2001/XMLSchema" xmlns:p="http://schemas.microsoft.com/office/2006/metadata/properties" xmlns:ns2="a3c34eed-3ef9-4750-993f-44a2ccbf1637" xmlns:ns3="b80ede5c-af4c-4bf2-9a87-706a3579dc11" targetNamespace="http://schemas.microsoft.com/office/2006/metadata/properties" ma:root="true" ma:fieldsID="a62af5c258f04a30f589d05c78c2f079" ns2:_="" ns3:_="">
    <xsd:import namespace="a3c34eed-3ef9-4750-993f-44a2ccbf1637"/>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34eed-3ef9-4750-993f-44a2ccbf1637"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8da9f775-fdf3-4d14-99ae-8f8e0cbfc351}" ma:internalName="TaxCatchAll" ma:showField="CatchAllData" ma:web="a3c34eed-3ef9-4750-993f-44a2ccbf163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da9f775-fdf3-4d14-99ae-8f8e0cbfc351}" ma:internalName="TaxCatchAllLabel" ma:readOnly="true" ma:showField="CatchAllDataLabel" ma:web="a3c34eed-3ef9-4750-993f-44a2ccbf1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a3c34eed-3ef9-4750-993f-44a2ccbf1637">
      <Terms xmlns="http://schemas.microsoft.com/office/infopath/2007/PartnerControls"/>
    </ECHADocumentTypeTaxHTField0>
    <ECHAProcessTaxHTField0 xmlns="a3c34eed-3ef9-4750-993f-44a2ccbf1637">
      <Terms xmlns="http://schemas.microsoft.com/office/infopath/2007/PartnerControls">
        <TermInfo xmlns="http://schemas.microsoft.com/office/infopath/2007/PartnerControls">
          <TermName xmlns="http://schemas.microsoft.com/office/infopath/2007/PartnerControls">01.09 CSA programme</TermName>
          <TermId xmlns="http://schemas.microsoft.com/office/infopath/2007/PartnerControls">70ae4229-956a-4b22-bf07-877fb3bf4a31</TermId>
        </TermInfo>
      </Terms>
    </ECHAProcessTaxHTField0>
    <_dlc_DocId xmlns="b80ede5c-af4c-4bf2-9a87-706a3579dc11">ACTV1-50-9065</_dlc_DocId>
    <TaxCatchAll xmlns="b80ede5c-af4c-4bf2-9a87-706a3579dc11">
      <Value>1</Value>
      <Value>66</Value>
    </TaxCatchAll>
    <ECHASecClassTaxHTField0 xmlns="a3c34eed-3ef9-4750-993f-44a2ccbf1637">
      <Terms xmlns="http://schemas.microsoft.com/office/infopath/2007/PartnerControls">
        <TermInfo xmlns="http://schemas.microsoft.com/office/infopath/2007/PartnerControls">
          <TermName xmlns="http://schemas.microsoft.com/office/infopath/2007/PartnerControls"/>
          <TermId xmlns="http://schemas.microsoft.com/office/infopath/2007/PartnerControls">a0307bc2-faf9-4068-8aeb-b713e4fa2a0f</TermId>
        </TermInfo>
      </Terms>
    </ECHASecClassTaxHTField0>
    <_dlc_DocIdUrl xmlns="b80ede5c-af4c-4bf2-9a87-706a3579dc11">
      <Url>https://activity.echa.europa.eu/sites/act-1/process-1-9/_layouts/DocIdRedir.aspx?ID=ACTV1-50-9065</Url>
      <Description>ACTV1-50-9065</Description>
    </_dlc_DocIdUrl>
    <ECHACategoryTaxHTField0 xmlns="a3c34eed-3ef9-4750-993f-44a2ccbf1637">
      <Terms xmlns="http://schemas.microsoft.com/office/infopath/2007/PartnerControls"/>
    </ECHACategoryTaxHTField0>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4195C-B463-4C72-A036-BD797C483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c34eed-3ef9-4750-993f-44a2ccbf1637"/>
    <ds:schemaRef ds:uri="b80ede5c-af4c-4bf2-9a87-706a3579dc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015DF-7C8B-4495-965C-77B3E3023073}">
  <ds:schemaRefs>
    <ds:schemaRef ds:uri="Microsoft.SharePoint.Taxonomy.ContentTypeSync"/>
  </ds:schemaRefs>
</ds:datastoreItem>
</file>

<file path=customXml/itemProps3.xml><?xml version="1.0" encoding="utf-8"?>
<ds:datastoreItem xmlns:ds="http://schemas.openxmlformats.org/officeDocument/2006/customXml" ds:itemID="{E2E14549-6E7B-4EB3-9F6F-1EA99E40C111}">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80ede5c-af4c-4bf2-9a87-706a3579dc11"/>
    <ds:schemaRef ds:uri="a3c34eed-3ef9-4750-993f-44a2ccbf1637"/>
    <ds:schemaRef ds:uri="http://purl.org/dc/terms/"/>
    <ds:schemaRef ds:uri="http://purl.org/dc/dcmitype/"/>
    <ds:schemaRef ds:uri="http://schemas.microsoft.com/office/2006/documentManagement/types"/>
    <ds:schemaRef ds:uri="http://www.w3.org/XML/1998/namespace"/>
  </ds:schemaRefs>
</ds:datastoreItem>
</file>

<file path=customXml/itemProps4.xml><?xml version="1.0" encoding="utf-8"?>
<ds:datastoreItem xmlns:ds="http://schemas.openxmlformats.org/officeDocument/2006/customXml" ds:itemID="{8FCCD649-54DD-421C-96DD-B401B36281CA}">
  <ds:schemaRefs>
    <ds:schemaRef ds:uri="http://schemas.microsoft.com/sharepoint/events"/>
  </ds:schemaRefs>
</ds:datastoreItem>
</file>

<file path=customXml/itemProps5.xml><?xml version="1.0" encoding="utf-8"?>
<ds:datastoreItem xmlns:ds="http://schemas.openxmlformats.org/officeDocument/2006/customXml" ds:itemID="{4D203CC2-2949-4DE4-BD90-F8C82B59E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2905</TotalTime>
  <Words>4175</Words>
  <Application>Microsoft Office PowerPoint</Application>
  <PresentationFormat>On-screen Show (4:3)</PresentationFormat>
  <Paragraphs>501</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Conţinut</vt:lpstr>
      <vt:lpstr>Formulatorii si rolul in REACH și CLP </vt:lpstr>
      <vt:lpstr>Formulatori</vt:lpstr>
      <vt:lpstr>Alţi furnizori de amestecuri </vt:lpstr>
      <vt:lpstr>Lanţul de aprovizionare</vt:lpstr>
      <vt:lpstr>Formulatorii au un rol central</vt:lpstr>
      <vt:lpstr>Rolul formulatorilor în comunicarea în amonte</vt:lpstr>
      <vt:lpstr>Comunicarea informaţiilor în amonte </vt:lpstr>
      <vt:lpstr>Comunicarea despre utilizari în amonte</vt:lpstr>
      <vt:lpstr>Rolul formulatorilor în comunicarea în aval</vt:lpstr>
      <vt:lpstr>Fişa cu date de securitate (FDS)</vt:lpstr>
      <vt:lpstr>PowerPoint Presentation</vt:lpstr>
      <vt:lpstr>Când este de aşteptat o FDS </vt:lpstr>
      <vt:lpstr>Când este de aşteptat un scenariu de expunere </vt:lpstr>
      <vt:lpstr>Formularea de amestecuri pentru utilizatori finali </vt:lpstr>
      <vt:lpstr>PowerPoint Presentation</vt:lpstr>
      <vt:lpstr>Identificarea a ceea ce sa comunice, atunci când un SUMI nu este disponibil</vt:lpstr>
      <vt:lpstr>PowerPoint Presentation</vt:lpstr>
      <vt:lpstr>Beneficiile îmbunătăţirii comunicării în lanțul de distribuţie </vt:lpstr>
      <vt:lpstr>Clasificarea amestecurilor</vt:lpstr>
      <vt:lpstr>PowerPoint Presentation</vt:lpstr>
      <vt:lpstr>Tranziţia de la DSP/DPP la CLP </vt:lpstr>
      <vt:lpstr>Exemplu de diferenţă între vechea legislaţie şi CLP</vt:lpstr>
      <vt:lpstr>Principalele obligaţii ale formulatorului conform CLP</vt:lpstr>
      <vt:lpstr>Tipuri de clasificări</vt:lpstr>
      <vt:lpstr>Informaţii despre cum se clasifică un amestec </vt:lpstr>
      <vt:lpstr>Puncte importante când vă clasificaţi amestecul</vt:lpstr>
      <vt:lpstr>InfoCard/Brief Profile pe site-ul ECHA</vt:lpstr>
      <vt:lpstr>Inventarul Clasificarilor &amp;Etichetarilor</vt:lpstr>
      <vt:lpstr>De ce aceeași substanță chimică are uneori clasificări diferite?</vt:lpstr>
      <vt:lpstr>Ce clasificare să utilizaţi?</vt:lpstr>
      <vt:lpstr>Raportul UA cu privire la diferenţele de clasificare</vt:lpstr>
      <vt:lpstr>Etichetaţi-vă si ambalaţi-vă amestecul </vt:lpstr>
      <vt:lpstr>Gestionarea substanţelor care îngrijorează</vt:lpstr>
      <vt:lpstr>Controlul reglementar al substanţelor care îngrijorează</vt:lpstr>
      <vt:lpstr>Rolul cheie al formulatorilor în controlarea substanțelor chimice care îngrijorează</vt:lpstr>
      <vt:lpstr>Informaţii pentru formulatori pe site-ul ECHA</vt:lpstr>
      <vt:lpstr>Informaţii pentru UA pe site-ul ECHA</vt:lpstr>
      <vt:lpstr>Utilizaţi substanţe chimice?  Utilizaţi-le în siguranţă! </vt:lpstr>
    </vt:vector>
  </TitlesOfParts>
  <Company>European Chemicals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RODES Ana</dc:creator>
  <cp:lastModifiedBy>Morariu Tamara</cp:lastModifiedBy>
  <cp:revision>153</cp:revision>
  <cp:lastPrinted>2016-03-09T10:46:37Z</cp:lastPrinted>
  <dcterms:created xsi:type="dcterms:W3CDTF">2015-09-01T07:52:29Z</dcterms:created>
  <dcterms:modified xsi:type="dcterms:W3CDTF">2016-03-09T11:14:46Z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HAProcess">
    <vt:lpwstr>66;#01.09 CSA programme|70ae4229-956a-4b22-bf07-877fb3bf4a31</vt:lpwstr>
  </property>
  <property fmtid="{D5CDD505-2E9C-101B-9397-08002B2CF9AE}" pid="3" name="ContentTypeId">
    <vt:lpwstr>0x010100B558917389A54ADDB58930FBD7E6FD57008586DED9191B4C4CBD31A5DF7F304A710001998545ADF9924281D07AB4103C3421</vt:lpwstr>
  </property>
  <property fmtid="{D5CDD505-2E9C-101B-9397-08002B2CF9AE}" pid="4" name="ECHADocumentType">
    <vt:lpwstr/>
  </property>
  <property fmtid="{D5CDD505-2E9C-101B-9397-08002B2CF9AE}" pid="5" name="ECHASecClass">
    <vt:lpwstr>1;#|a0307bc2-faf9-4068-8aeb-b713e4fa2a0f</vt:lpwstr>
  </property>
  <property fmtid="{D5CDD505-2E9C-101B-9397-08002B2CF9AE}" pid="6" name="ECHACategory">
    <vt:lpwstr/>
  </property>
  <property fmtid="{D5CDD505-2E9C-101B-9397-08002B2CF9AE}" pid="7" name="_dlc_DocIdItemGuid">
    <vt:lpwstr>697034a1-667b-4adc-94ae-e3d0219eb84c</vt:lpwstr>
  </property>
</Properties>
</file>