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321" r:id="rId5"/>
    <p:sldId id="323" r:id="rId6"/>
    <p:sldId id="324" r:id="rId7"/>
    <p:sldId id="325" r:id="rId8"/>
    <p:sldId id="32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069"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DC1"/>
    <a:srgbClr val="006239"/>
    <a:srgbClr val="0356B1"/>
    <a:srgbClr val="024EA2"/>
    <a:srgbClr val="024B9C"/>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479" autoAdjust="0"/>
  </p:normalViewPr>
  <p:slideViewPr>
    <p:cSldViewPr snapToGrid="0">
      <p:cViewPr>
        <p:scale>
          <a:sx n="90" d="100"/>
          <a:sy n="90" d="100"/>
        </p:scale>
        <p:origin x="-492" y="-60"/>
      </p:cViewPr>
      <p:guideLst>
        <p:guide orient="horz" pos="2069"/>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0" d="100"/>
          <a:sy n="80" d="100"/>
        </p:scale>
        <p:origin x="306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01/02/2022</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01/02/2022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(1)</a:t>
            </a:r>
            <a:r>
              <a:rPr lang="sv-SE" baseline="0" dirty="0" smtClean="0"/>
              <a:t> </a:t>
            </a:r>
            <a:r>
              <a:rPr lang="sv-SE" sz="1200" b="0" i="0" u="none" strike="noStrike" kern="1200" baseline="0" dirty="0" smtClean="0">
                <a:solidFill>
                  <a:schemeClr val="tx1"/>
                </a:solidFill>
                <a:latin typeface="+mn-lt"/>
                <a:ea typeface="+mn-ea"/>
                <a:cs typeface="+mn-cs"/>
              </a:rPr>
              <a:t>Jan de Kok, Paul </a:t>
            </a:r>
            <a:r>
              <a:rPr lang="sv-SE" sz="1200" b="0" i="0" u="none" strike="noStrike" kern="1200" baseline="0" dirty="0" err="1" smtClean="0">
                <a:solidFill>
                  <a:schemeClr val="tx1"/>
                </a:solidFill>
                <a:latin typeface="+mn-lt"/>
                <a:ea typeface="+mn-ea"/>
                <a:cs typeface="+mn-cs"/>
              </a:rPr>
              <a:t>Vroonhof</a:t>
            </a:r>
            <a:r>
              <a:rPr lang="sv-SE" sz="1200" b="0" i="0" u="none" strike="noStrike" kern="1200" baseline="0" dirty="0" smtClean="0">
                <a:solidFill>
                  <a:schemeClr val="tx1"/>
                </a:solidFill>
                <a:latin typeface="+mn-lt"/>
                <a:ea typeface="+mn-ea"/>
                <a:cs typeface="+mn-cs"/>
              </a:rPr>
              <a:t>, Jacqueline </a:t>
            </a:r>
            <a:r>
              <a:rPr lang="sv-SE" sz="1200" b="0" i="0" u="none" strike="noStrike" kern="1200" baseline="0" dirty="0" err="1" smtClean="0">
                <a:solidFill>
                  <a:schemeClr val="tx1"/>
                </a:solidFill>
                <a:latin typeface="+mn-lt"/>
                <a:ea typeface="+mn-ea"/>
                <a:cs typeface="+mn-cs"/>
              </a:rPr>
              <a:t>Snijders</a:t>
            </a:r>
            <a:r>
              <a:rPr lang="sv-SE" sz="1200" b="0" i="0" u="none" strike="noStrike" kern="1200" baseline="0" dirty="0" smtClean="0">
                <a:solidFill>
                  <a:schemeClr val="tx1"/>
                </a:solidFill>
                <a:latin typeface="+mn-lt"/>
                <a:ea typeface="+mn-ea"/>
                <a:cs typeface="+mn-cs"/>
              </a:rPr>
              <a:t>, Georgios </a:t>
            </a:r>
            <a:r>
              <a:rPr lang="sv-SE" sz="1200" b="0" i="0" u="none" strike="noStrike" kern="1200" baseline="0" dirty="0" err="1" smtClean="0">
                <a:solidFill>
                  <a:schemeClr val="tx1"/>
                </a:solidFill>
                <a:latin typeface="+mn-lt"/>
                <a:ea typeface="+mn-ea"/>
                <a:cs typeface="+mn-cs"/>
              </a:rPr>
              <a:t>Roullis</a:t>
            </a:r>
            <a:r>
              <a:rPr lang="sv-SE" sz="1200" b="0" i="0" u="none" strike="noStrike" kern="1200" baseline="0" dirty="0" smtClean="0">
                <a:solidFill>
                  <a:schemeClr val="tx1"/>
                </a:solidFill>
                <a:latin typeface="+mn-lt"/>
                <a:ea typeface="+mn-ea"/>
                <a:cs typeface="+mn-cs"/>
              </a:rPr>
              <a:t>, Martin Clarke (</a:t>
            </a:r>
            <a:r>
              <a:rPr lang="sv-SE" sz="1200" b="0" i="0" u="none" strike="noStrike" kern="1200" baseline="0" dirty="0" err="1" smtClean="0">
                <a:solidFill>
                  <a:schemeClr val="tx1"/>
                </a:solidFill>
                <a:latin typeface="+mn-lt"/>
                <a:ea typeface="+mn-ea"/>
                <a:cs typeface="+mn-cs"/>
              </a:rPr>
              <a:t>Panteia</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Kees</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Peereboom</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Pim</a:t>
            </a:r>
            <a:r>
              <a:rPr lang="sv-SE" sz="1200" b="0" i="0" u="none" strike="noStrike" kern="1200" baseline="0" dirty="0" smtClean="0">
                <a:solidFill>
                  <a:schemeClr val="tx1"/>
                </a:solidFill>
                <a:latin typeface="+mn-lt"/>
                <a:ea typeface="+mn-ea"/>
                <a:cs typeface="+mn-cs"/>
              </a:rPr>
              <a:t> van </a:t>
            </a:r>
            <a:r>
              <a:rPr lang="sv-SE" sz="1200" b="0" i="0" u="none" strike="noStrike" kern="1200" baseline="0" dirty="0" err="1" smtClean="0">
                <a:solidFill>
                  <a:schemeClr val="tx1"/>
                </a:solidFill>
                <a:latin typeface="+mn-lt"/>
                <a:ea typeface="+mn-ea"/>
                <a:cs typeface="+mn-cs"/>
              </a:rPr>
              <a:t>Dorst</a:t>
            </a:r>
            <a:r>
              <a:rPr lang="sv-SE" sz="1200" b="0" i="0" u="none" strike="noStrike" kern="1200" baseline="0" dirty="0" smtClean="0">
                <a:solidFill>
                  <a:schemeClr val="tx1"/>
                </a:solidFill>
                <a:latin typeface="+mn-lt"/>
                <a:ea typeface="+mn-ea"/>
                <a:cs typeface="+mn-cs"/>
              </a:rPr>
              <a:t> ( </a:t>
            </a:r>
            <a:r>
              <a:rPr lang="sv-SE" sz="1200" b="0" i="0" u="none" strike="noStrike" kern="1200" baseline="0" dirty="0" err="1" smtClean="0">
                <a:solidFill>
                  <a:schemeClr val="tx1"/>
                </a:solidFill>
                <a:latin typeface="+mn-lt"/>
                <a:ea typeface="+mn-ea"/>
                <a:cs typeface="+mn-cs"/>
              </a:rPr>
              <a:t>vhp</a:t>
            </a:r>
            <a:r>
              <a:rPr lang="sv-SE" sz="1200" b="0" i="0" u="none" strike="noStrike" kern="1200" baseline="0" dirty="0" smtClean="0">
                <a:solidFill>
                  <a:schemeClr val="tx1"/>
                </a:solidFill>
                <a:latin typeface="+mn-lt"/>
                <a:ea typeface="+mn-ea"/>
                <a:cs typeface="+mn-cs"/>
              </a:rPr>
              <a:t> human </a:t>
            </a:r>
            <a:r>
              <a:rPr lang="sv-SE" sz="1200" b="0" i="0" u="none" strike="noStrike" kern="1200" baseline="0" dirty="0" err="1" smtClean="0">
                <a:solidFill>
                  <a:schemeClr val="tx1"/>
                </a:solidFill>
                <a:latin typeface="+mn-lt"/>
                <a:ea typeface="+mn-ea"/>
                <a:cs typeface="+mn-cs"/>
              </a:rPr>
              <a:t>performance</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Iñigo</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Isusi</a:t>
            </a:r>
            <a:r>
              <a:rPr lang="sv-SE" sz="1200" b="0" i="0" u="none" strike="noStrike" kern="1200" baseline="0" dirty="0" smtClean="0">
                <a:solidFill>
                  <a:schemeClr val="tx1"/>
                </a:solidFill>
                <a:latin typeface="+mn-lt"/>
                <a:ea typeface="+mn-ea"/>
                <a:cs typeface="+mn-cs"/>
              </a:rPr>
              <a:t> (IKEI) </a:t>
            </a:r>
          </a:p>
          <a:p>
            <a:r>
              <a:rPr lang="en-US" sz="1200" b="0" i="0" u="none" strike="noStrike" kern="1200" baseline="0" dirty="0" smtClean="0">
                <a:solidFill>
                  <a:schemeClr val="tx1"/>
                </a:solidFill>
                <a:latin typeface="+mn-lt"/>
                <a:ea typeface="+mn-ea"/>
                <a:cs typeface="+mn-cs"/>
              </a:rPr>
              <a:t>Work-related musculoskeletal disorders: prevalence, costs and demographics in the EU, report EU-OSHA.</a:t>
            </a:r>
          </a:p>
          <a:p>
            <a:endParaRPr lang="en-GB" sz="1200" u="sng" kern="1200" dirty="0" smtClean="0">
              <a:solidFill>
                <a:schemeClr val="tx1"/>
              </a:solidFill>
              <a:effectLst/>
              <a:latin typeface="+mn-lt"/>
              <a:ea typeface="+mn-ea"/>
              <a:cs typeface="+mn-cs"/>
            </a:endParaRPr>
          </a:p>
          <a:p>
            <a:r>
              <a:rPr lang="en-GB" sz="1200" u="none" kern="1200" dirty="0" smtClean="0">
                <a:solidFill>
                  <a:schemeClr val="tx1"/>
                </a:solidFill>
                <a:effectLst/>
                <a:latin typeface="+mn-lt"/>
                <a:ea typeface="+mn-ea"/>
                <a:cs typeface="+mn-cs"/>
              </a:rPr>
              <a:t>(2) </a:t>
            </a:r>
            <a:r>
              <a:rPr lang="en-US" sz="1200" b="0" i="0" u="none" strike="noStrike" kern="1200" baseline="0" dirty="0" smtClean="0">
                <a:solidFill>
                  <a:schemeClr val="tx1"/>
                </a:solidFill>
                <a:latin typeface="+mn-lt"/>
                <a:ea typeface="+mn-ea"/>
                <a:cs typeface="+mn-cs"/>
              </a:rPr>
              <a:t>Lars L. Andersen, MSc, PhD, National Research Centre for the Working Environment, Copenhagen, Denmark.</a:t>
            </a:r>
          </a:p>
          <a:p>
            <a:r>
              <a:rPr lang="en-US" sz="1200" b="0" i="0" u="none" strike="noStrike" kern="1200" baseline="0" dirty="0" smtClean="0">
                <a:solidFill>
                  <a:schemeClr val="tx1"/>
                </a:solidFill>
                <a:latin typeface="+mn-lt"/>
                <a:ea typeface="+mn-ea"/>
                <a:cs typeface="+mn-cs"/>
              </a:rPr>
              <a:t>Musculoskeletal disorders in the health care sector, discussion paper, EU-OSHA.</a:t>
            </a:r>
          </a:p>
          <a:p>
            <a:endParaRPr lang="en-GB" sz="1200" u="sng" kern="1200" dirty="0" smtClean="0">
              <a:solidFill>
                <a:schemeClr val="tx1"/>
              </a:solidFill>
              <a:effectLst/>
              <a:latin typeface="+mn-lt"/>
              <a:ea typeface="+mn-ea"/>
              <a:cs typeface="+mn-cs"/>
            </a:endParaRPr>
          </a:p>
          <a:p>
            <a:r>
              <a:rPr lang="en-GB" sz="1200" u="none" kern="1200" dirty="0" smtClean="0">
                <a:solidFill>
                  <a:schemeClr val="tx1"/>
                </a:solidFill>
                <a:effectLst/>
                <a:latin typeface="+mn-lt"/>
                <a:ea typeface="+mn-ea"/>
                <a:cs typeface="+mn-cs"/>
              </a:rPr>
              <a:t>(3) </a:t>
            </a:r>
            <a:r>
              <a:rPr lang="sv-SE" b="0" dirty="0" smtClean="0"/>
              <a:t>Vidmantas </a:t>
            </a:r>
            <a:r>
              <a:rPr lang="sv-SE" b="0" dirty="0" err="1" smtClean="0"/>
              <a:t>Januskevicius</a:t>
            </a:r>
            <a:r>
              <a:rPr lang="sv-SE" b="0" dirty="0" smtClean="0"/>
              <a:t>, </a:t>
            </a:r>
            <a:r>
              <a:rPr lang="sv-SE" dirty="0" smtClean="0"/>
              <a:t>Aleksandras </a:t>
            </a:r>
            <a:r>
              <a:rPr lang="sv-SE" dirty="0" err="1" smtClean="0"/>
              <a:t>Stulginskis</a:t>
            </a:r>
            <a:r>
              <a:rPr lang="sv-SE" dirty="0" smtClean="0"/>
              <a:t> University, </a:t>
            </a:r>
            <a:r>
              <a:rPr lang="sv-SE" dirty="0" err="1" smtClean="0"/>
              <a:t>Lithuania</a:t>
            </a:r>
            <a:r>
              <a:rPr lang="sv-SE" dirty="0" smtClean="0"/>
              <a:t>.</a:t>
            </a:r>
          </a:p>
          <a:p>
            <a:r>
              <a:rPr lang="en-US" b="0" dirty="0" smtClean="0">
                <a:effectLst/>
              </a:rPr>
              <a:t>Work-related musculoskeletal disorders among hospital workers, article OSH-WIKI, EU-OSHA.</a:t>
            </a:r>
            <a:endParaRPr lang="en-GB" sz="1200" b="0" u="none" kern="1200" smtClean="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1</a:t>
            </a:fld>
            <a:endParaRPr lang="en-GB"/>
          </a:p>
        </p:txBody>
      </p:sp>
    </p:spTree>
    <p:extLst>
      <p:ext uri="{BB962C8B-B14F-4D97-AF65-F5344CB8AC3E}">
        <p14:creationId xmlns:p14="http://schemas.microsoft.com/office/powerpoint/2010/main" val="1193056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Both"/>
            </a:pPr>
            <a:r>
              <a:rPr lang="en-US" dirty="0" err="1" smtClean="0">
                <a:effectLst/>
                <a:latin typeface="Times" panose="02020603050405020304" pitchFamily="18" charset="0"/>
              </a:rPr>
              <a:t>Kitzig</a:t>
            </a:r>
            <a:r>
              <a:rPr lang="en-US" dirty="0" smtClean="0">
                <a:effectLst/>
                <a:latin typeface="Times" panose="02020603050405020304" pitchFamily="18" charset="0"/>
              </a:rPr>
              <a:t> D, </a:t>
            </a:r>
            <a:r>
              <a:rPr lang="en-US" dirty="0" err="1" smtClean="0">
                <a:effectLst/>
                <a:latin typeface="Times" panose="02020603050405020304" pitchFamily="18" charset="0"/>
              </a:rPr>
              <a:t>Freitag</a:t>
            </a:r>
            <a:r>
              <a:rPr lang="en-US" dirty="0" smtClean="0">
                <a:effectLst/>
                <a:latin typeface="Times" panose="02020603050405020304" pitchFamily="18" charset="0"/>
              </a:rPr>
              <a:t> S, </a:t>
            </a:r>
            <a:r>
              <a:rPr lang="en-US" dirty="0" err="1" smtClean="0">
                <a:effectLst/>
                <a:latin typeface="Times" panose="02020603050405020304" pitchFamily="18" charset="0"/>
              </a:rPr>
              <a:t>Nienhaus</a:t>
            </a:r>
            <a:r>
              <a:rPr lang="en-US" dirty="0" smtClean="0">
                <a:effectLst/>
                <a:latin typeface="Times" panose="02020603050405020304" pitchFamily="18" charset="0"/>
              </a:rPr>
              <a:t> A. [Musculoskeletal stress among hairdressers.] </a:t>
            </a:r>
            <a:r>
              <a:rPr lang="en-US" dirty="0" err="1" smtClean="0">
                <a:effectLst/>
                <a:latin typeface="Times" panose="02020603050405020304" pitchFamily="18" charset="0"/>
              </a:rPr>
              <a:t>Zbl</a:t>
            </a:r>
            <a:r>
              <a:rPr lang="en-US" dirty="0" smtClean="0">
                <a:effectLst/>
                <a:latin typeface="Times" panose="02020603050405020304" pitchFamily="18" charset="0"/>
              </a:rPr>
              <a:t> </a:t>
            </a:r>
            <a:r>
              <a:rPr lang="en-US" dirty="0" err="1" smtClean="0">
                <a:effectLst/>
                <a:latin typeface="Times" panose="02020603050405020304" pitchFamily="18" charset="0"/>
              </a:rPr>
              <a:t>Arbeitsmed</a:t>
            </a:r>
            <a:r>
              <a:rPr lang="pl-PL" dirty="0" smtClean="0">
                <a:effectLst/>
                <a:latin typeface="Times" panose="02020603050405020304" pitchFamily="18" charset="0"/>
              </a:rPr>
              <a:t> </a:t>
            </a:r>
            <a:r>
              <a:rPr lang="en-US" dirty="0" smtClean="0">
                <a:effectLst/>
                <a:latin typeface="Times" panose="02020603050405020304" pitchFamily="18" charset="0"/>
              </a:rPr>
              <a:t>2015;65:21-7. </a:t>
            </a:r>
          </a:p>
          <a:p>
            <a:pPr marL="228600" indent="-228600">
              <a:buAutoNum type="arabicParenBoth"/>
            </a:pPr>
            <a:r>
              <a:rPr lang="en-US" dirty="0" err="1" smtClean="0">
                <a:effectLst/>
                <a:latin typeface="Times" panose="02020603050405020304" pitchFamily="18" charset="0"/>
              </a:rPr>
              <a:t>Veiersted</a:t>
            </a:r>
            <a:r>
              <a:rPr lang="en-US" dirty="0" smtClean="0">
                <a:effectLst/>
                <a:latin typeface="Times" panose="02020603050405020304" pitchFamily="18" charset="0"/>
              </a:rPr>
              <a:t> KB, Gould KS, </a:t>
            </a:r>
            <a:r>
              <a:rPr lang="en-US" dirty="0" err="1" smtClean="0">
                <a:effectLst/>
                <a:latin typeface="Times" panose="02020603050405020304" pitchFamily="18" charset="0"/>
              </a:rPr>
              <a:t>Osteras</a:t>
            </a:r>
            <a:r>
              <a:rPr lang="en-US" dirty="0" smtClean="0">
                <a:effectLst/>
                <a:latin typeface="Times" panose="02020603050405020304" pitchFamily="18" charset="0"/>
              </a:rPr>
              <a:t> N, Hansson G-A. Effect of an intervention addressing working</a:t>
            </a:r>
            <a:r>
              <a:rPr lang="pl-PL" dirty="0" smtClean="0">
                <a:effectLst/>
                <a:latin typeface="Times" panose="02020603050405020304" pitchFamily="18" charset="0"/>
              </a:rPr>
              <a:t> </a:t>
            </a:r>
            <a:r>
              <a:rPr lang="en-US" dirty="0" smtClean="0">
                <a:effectLst/>
                <a:latin typeface="Times" panose="02020603050405020304" pitchFamily="18" charset="0"/>
              </a:rPr>
              <a:t>technique on the biomechanical load of the neck and shoulders among hairdressers. </a:t>
            </a:r>
            <a:r>
              <a:rPr lang="en-US" dirty="0" err="1" smtClean="0">
                <a:effectLst/>
                <a:latin typeface="Times" panose="02020603050405020304" pitchFamily="18" charset="0"/>
              </a:rPr>
              <a:t>Appl</a:t>
            </a:r>
            <a:r>
              <a:rPr lang="pl-PL" dirty="0" smtClean="0">
                <a:effectLst/>
                <a:latin typeface="Times" panose="02020603050405020304" pitchFamily="18" charset="0"/>
              </a:rPr>
              <a:t> </a:t>
            </a:r>
            <a:r>
              <a:rPr lang="en-US" dirty="0" smtClean="0">
                <a:effectLst/>
                <a:latin typeface="Times" panose="02020603050405020304" pitchFamily="18" charset="0"/>
              </a:rPr>
              <a:t>Ergon 2008;39:183-90. </a:t>
            </a:r>
          </a:p>
          <a:p>
            <a:r>
              <a:rPr lang="pl-PL" dirty="0" smtClean="0">
                <a:effectLst/>
                <a:latin typeface="Times" panose="02020603050405020304" pitchFamily="18" charset="0"/>
              </a:rPr>
              <a:t>(3) </a:t>
            </a:r>
            <a:r>
              <a:rPr lang="en-US" dirty="0" err="1" smtClean="0">
                <a:effectLst/>
                <a:latin typeface="Times" panose="02020603050405020304" pitchFamily="18" charset="0"/>
              </a:rPr>
              <a:t>Wahlström</a:t>
            </a:r>
            <a:r>
              <a:rPr lang="en-US" dirty="0" smtClean="0">
                <a:effectLst/>
                <a:latin typeface="Times" panose="02020603050405020304" pitchFamily="18" charset="0"/>
              </a:rPr>
              <a:t> J, </a:t>
            </a:r>
            <a:r>
              <a:rPr lang="en-US" dirty="0" err="1" smtClean="0">
                <a:effectLst/>
                <a:latin typeface="Times" panose="02020603050405020304" pitchFamily="18" charset="0"/>
              </a:rPr>
              <a:t>Mathiassen</a:t>
            </a:r>
            <a:r>
              <a:rPr lang="en-US" dirty="0" smtClean="0">
                <a:effectLst/>
                <a:latin typeface="Times" panose="02020603050405020304" pitchFamily="18" charset="0"/>
              </a:rPr>
              <a:t> SE, Liv P, </a:t>
            </a:r>
            <a:r>
              <a:rPr lang="en-US" dirty="0" err="1" smtClean="0">
                <a:effectLst/>
                <a:latin typeface="Times" panose="02020603050405020304" pitchFamily="18" charset="0"/>
              </a:rPr>
              <a:t>Hedlund</a:t>
            </a:r>
            <a:r>
              <a:rPr lang="en-US" dirty="0" smtClean="0">
                <a:effectLst/>
                <a:latin typeface="Times" panose="02020603050405020304" pitchFamily="18" charset="0"/>
              </a:rPr>
              <a:t> P, </a:t>
            </a:r>
            <a:r>
              <a:rPr lang="en-US" dirty="0" err="1" smtClean="0">
                <a:effectLst/>
                <a:latin typeface="Times" panose="02020603050405020304" pitchFamily="18" charset="0"/>
              </a:rPr>
              <a:t>Ahlgren</a:t>
            </a:r>
            <a:r>
              <a:rPr lang="en-US" dirty="0" smtClean="0">
                <a:effectLst/>
                <a:latin typeface="Times" panose="02020603050405020304" pitchFamily="18" charset="0"/>
              </a:rPr>
              <a:t> C, </a:t>
            </a:r>
            <a:r>
              <a:rPr lang="en-US" dirty="0" err="1" smtClean="0">
                <a:effectLst/>
                <a:latin typeface="Times" panose="02020603050405020304" pitchFamily="18" charset="0"/>
              </a:rPr>
              <a:t>Forsman</a:t>
            </a:r>
            <a:r>
              <a:rPr lang="en-US" dirty="0" smtClean="0">
                <a:effectLst/>
                <a:latin typeface="Times" panose="02020603050405020304" pitchFamily="18" charset="0"/>
              </a:rPr>
              <a:t> M. Upper arm postures</a:t>
            </a:r>
            <a:r>
              <a:rPr lang="pl-PL" dirty="0" smtClean="0">
                <a:effectLst/>
                <a:latin typeface="Times" panose="02020603050405020304" pitchFamily="18" charset="0"/>
              </a:rPr>
              <a:t> </a:t>
            </a:r>
            <a:r>
              <a:rPr lang="en-US" dirty="0" smtClean="0">
                <a:effectLst/>
                <a:latin typeface="Times" panose="02020603050405020304" pitchFamily="18" charset="0"/>
              </a:rPr>
              <a:t>and movements in female hairdressers across four full working days. Ann </a:t>
            </a:r>
            <a:r>
              <a:rPr lang="en-US" dirty="0" err="1" smtClean="0">
                <a:effectLst/>
                <a:latin typeface="Times" panose="02020603050405020304" pitchFamily="18" charset="0"/>
              </a:rPr>
              <a:t>Occup</a:t>
            </a:r>
            <a:r>
              <a:rPr lang="pl-PL" dirty="0" smtClean="0">
                <a:effectLst/>
                <a:latin typeface="Times" panose="02020603050405020304" pitchFamily="18" charset="0"/>
              </a:rPr>
              <a:t>.</a:t>
            </a:r>
            <a:r>
              <a:rPr lang="en-US" dirty="0" smtClean="0">
                <a:effectLst/>
                <a:latin typeface="Times" panose="02020603050405020304" pitchFamily="18" charset="0"/>
              </a:rPr>
              <a:t> </a:t>
            </a:r>
            <a:r>
              <a:rPr lang="en-US" dirty="0" err="1" smtClean="0">
                <a:effectLst/>
                <a:latin typeface="Times" panose="02020603050405020304" pitchFamily="18" charset="0"/>
              </a:rPr>
              <a:t>Hyg</a:t>
            </a:r>
            <a:r>
              <a:rPr lang="pl-PL" dirty="0" smtClean="0">
                <a:effectLst/>
                <a:latin typeface="Times" panose="02020603050405020304" pitchFamily="18" charset="0"/>
              </a:rPr>
              <a:t>. </a:t>
            </a:r>
            <a:r>
              <a:rPr lang="en-US" dirty="0" smtClean="0">
                <a:effectLst/>
                <a:latin typeface="Times" panose="02020603050405020304" pitchFamily="18" charset="0"/>
              </a:rPr>
              <a:t>2010;54:584-94</a:t>
            </a:r>
            <a:endParaRPr lang="pl-PL" dirty="0" smtClean="0">
              <a:effectLst/>
              <a:latin typeface="Times" panose="02020603050405020304" pitchFamily="18" charset="0"/>
            </a:endParaRPr>
          </a:p>
          <a:p>
            <a:pPr>
              <a:lnSpc>
                <a:spcPct val="107000"/>
              </a:lnSpc>
              <a:spcAft>
                <a:spcPts val="800"/>
              </a:spcAft>
            </a:pPr>
            <a:r>
              <a:rPr lang="pl-PL" dirty="0" smtClean="0">
                <a:effectLst/>
                <a:latin typeface="Times" panose="02020603050405020304" pitchFamily="18" charset="0"/>
              </a:rPr>
              <a:t>(4)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Leino</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T,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Kahkonen</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E, Saarinen L,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Henriks-Eckerman</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ML,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Paakkulainen</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H. Working conditions</a:t>
            </a:r>
            <a:r>
              <a:rPr lang="pl-PL" sz="1800" dirty="0" smtClean="0">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and health in hairdressing salons.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Appl</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Occup</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Environ </a:t>
            </a:r>
            <a:r>
              <a:rPr lang="en-US" sz="1800" dirty="0" err="1" smtClean="0">
                <a:effectLst/>
                <a:latin typeface="Times" panose="02020603050405020304" pitchFamily="18" charset="0"/>
                <a:ea typeface="Times New Roman" panose="02020603050405020304" pitchFamily="18" charset="0"/>
                <a:cs typeface="Times New Roman" panose="02020603050405020304" pitchFamily="18" charset="0"/>
              </a:rPr>
              <a:t>Hyg</a:t>
            </a:r>
            <a:r>
              <a:rPr lang="en-US" sz="1800" dirty="0" smtClean="0">
                <a:effectLst/>
                <a:latin typeface="Times" panose="02020603050405020304" pitchFamily="18" charset="0"/>
                <a:ea typeface="Times New Roman" panose="02020603050405020304" pitchFamily="18" charset="0"/>
                <a:cs typeface="Times New Roman" panose="02020603050405020304" pitchFamily="18" charset="0"/>
              </a:rPr>
              <a:t> 1999;14:26-33</a:t>
            </a:r>
            <a:endParaRPr lang="en-US" dirty="0" smtClean="0">
              <a:effectLst/>
              <a:latin typeface="Times"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l-PL" dirty="0" smtClean="0"/>
              <a:t>(5) </a:t>
            </a:r>
            <a:r>
              <a:rPr lang="pl-PL" dirty="0" err="1" smtClean="0"/>
              <a:t>Discussion</a:t>
            </a:r>
            <a:r>
              <a:rPr lang="pl-PL" dirty="0" smtClean="0"/>
              <a:t> </a:t>
            </a:r>
            <a:r>
              <a:rPr lang="pl-PL" dirty="0" err="1" smtClean="0"/>
              <a:t>paper</a:t>
            </a:r>
            <a:r>
              <a:rPr lang="pl-PL" dirty="0" smtClean="0"/>
              <a:t> „</a:t>
            </a:r>
            <a:r>
              <a:rPr lang="pl-PL" dirty="0" err="1" smtClean="0"/>
              <a:t>Musculoskeletal</a:t>
            </a:r>
            <a:r>
              <a:rPr lang="pl-PL" dirty="0" smtClean="0"/>
              <a:t> Health of </a:t>
            </a:r>
            <a:r>
              <a:rPr lang="pl-PL" dirty="0" err="1" smtClean="0"/>
              <a:t>Hairdressers</a:t>
            </a:r>
            <a:r>
              <a:rPr lang="pl-PL" dirty="0" smtClean="0"/>
              <a:t>” on the </a:t>
            </a:r>
            <a:r>
              <a:rPr lang="pl-PL" dirty="0" err="1" smtClean="0"/>
              <a:t>basis</a:t>
            </a:r>
            <a:r>
              <a:rPr lang="pl-PL" dirty="0" smtClean="0"/>
              <a:t> of ERGOHAIR</a:t>
            </a:r>
            <a:endParaRPr lang="pl-PL" sz="18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l-PL" dirty="0" smtClean="0">
                <a:solidFill>
                  <a:srgbClr val="003399"/>
                </a:solidFill>
                <a:effectLst/>
                <a:latin typeface="Times" panose="02020603050405020304" pitchFamily="18" charset="0"/>
              </a:rPr>
              <a:t>(6) </a:t>
            </a:r>
            <a:r>
              <a:rPr lang="nl-BE" dirty="0" smtClean="0">
                <a:solidFill>
                  <a:srgbClr val="003399"/>
                </a:solidFill>
                <a:effectLst/>
                <a:latin typeface="Times" panose="02020603050405020304" pitchFamily="18" charset="0"/>
              </a:rPr>
              <a:t>OSH WIKI: </a:t>
            </a:r>
            <a:r>
              <a:rPr lang="en-US" sz="1200" b="0" i="0" kern="1200" dirty="0" smtClean="0">
                <a:solidFill>
                  <a:schemeClr val="tx1"/>
                </a:solidFill>
                <a:effectLst/>
                <a:latin typeface="+mn-lt"/>
                <a:ea typeface="+mn-ea"/>
                <a:cs typeface="+mn-cs"/>
              </a:rPr>
              <a:t>OSH in the hairdressing sector</a:t>
            </a:r>
          </a:p>
          <a:p>
            <a:pPr marL="0" marR="0" lvl="0" indent="0" algn="l" defTabSz="914400" rtl="0" eaLnBrk="1" fontAlgn="auto" latinLnBrk="0" hangingPunct="1">
              <a:lnSpc>
                <a:spcPct val="100000"/>
              </a:lnSpc>
              <a:spcBef>
                <a:spcPts val="0"/>
              </a:spcBef>
              <a:spcAft>
                <a:spcPts val="0"/>
              </a:spcAft>
              <a:buClrTx/>
              <a:buSzTx/>
              <a:buFontTx/>
              <a:buNone/>
              <a:tabLst/>
              <a:defRPr/>
            </a:pPr>
            <a:r>
              <a:rPr lang="pl-PL" dirty="0" smtClean="0">
                <a:solidFill>
                  <a:srgbClr val="003399"/>
                </a:solidFill>
                <a:effectLst/>
                <a:latin typeface="Times" panose="02020603050405020304" pitchFamily="18" charset="0"/>
              </a:rPr>
              <a:t>(7) </a:t>
            </a:r>
            <a:r>
              <a:rPr lang="en-US" sz="1800" dirty="0" smtClean="0">
                <a:effectLst/>
                <a:latin typeface="Arial" panose="020B0604020202020204" pitchFamily="34" charset="0"/>
                <a:ea typeface="Calibri" panose="020F0502020204030204" pitchFamily="34" charset="0"/>
                <a:cs typeface="Times New Roman" panose="02020603050405020304" pitchFamily="18" charset="0"/>
              </a:rPr>
              <a:t>Risk assessment for Hairdressers  E-facts 34</a:t>
            </a: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3399"/>
              </a:solidFill>
              <a:effectLst/>
              <a:latin typeface="Times" panose="02020603050405020304" pitchFamily="18" charset="0"/>
            </a:endParaRPr>
          </a:p>
          <a:p>
            <a:endParaRPr lang="en-US" dirty="0" smtClean="0"/>
          </a:p>
          <a:p>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17837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Both"/>
            </a:pPr>
            <a:r>
              <a:rPr lang="en-US" sz="1200" b="0" u="none" kern="1200" dirty="0" smtClean="0">
                <a:solidFill>
                  <a:schemeClr val="tx1"/>
                </a:solidFill>
                <a:effectLst/>
                <a:latin typeface="+mn-lt"/>
                <a:ea typeface="+mn-ea"/>
                <a:cs typeface="+mn-cs"/>
              </a:rPr>
              <a:t>Moving food and drink: manual handling solutions for the food and drink industries </a:t>
            </a:r>
            <a:r>
              <a:rPr lang="pl-PL" sz="1200" b="0" u="none" kern="1200" dirty="0" smtClean="0">
                <a:solidFill>
                  <a:schemeClr val="tx1"/>
                </a:solidFill>
                <a:effectLst/>
                <a:latin typeface="+mn-lt"/>
                <a:ea typeface="+mn-ea"/>
                <a:cs typeface="+mn-cs"/>
              </a:rPr>
              <a:t>HSE</a:t>
            </a:r>
            <a:endParaRPr lang="pl-PL" sz="1200" kern="1200" dirty="0" smtClean="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lang="en-US" sz="1200" dirty="0" smtClean="0"/>
              <a:t>Guide on Manual Handling Risk Assessment in the Manufacturing Sector</a:t>
            </a:r>
            <a:r>
              <a:rPr lang="pl-PL" sz="1200" dirty="0" smtClean="0"/>
              <a:t> HSA</a:t>
            </a:r>
            <a:endParaRPr lang="pl-PL" sz="1200" b="0" u="non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3399"/>
              </a:solidFill>
              <a:effectLst/>
              <a:latin typeface="Times" panose="02020603050405020304" pitchFamily="18" charset="0"/>
            </a:endParaRPr>
          </a:p>
          <a:p>
            <a:endParaRPr lang="en-US" dirty="0" smtClean="0"/>
          </a:p>
          <a:p>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3</a:t>
            </a:fld>
            <a:endParaRPr lang="en-GB"/>
          </a:p>
        </p:txBody>
      </p:sp>
    </p:spTree>
    <p:extLst>
      <p:ext uri="{BB962C8B-B14F-4D97-AF65-F5344CB8AC3E}">
        <p14:creationId xmlns:p14="http://schemas.microsoft.com/office/powerpoint/2010/main" val="1299716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(1)</a:t>
            </a:r>
            <a:r>
              <a:rPr lang="sv-SE" baseline="0" dirty="0" smtClean="0"/>
              <a:t> </a:t>
            </a:r>
            <a:r>
              <a:rPr lang="sv-SE" sz="1200" b="0" i="0" u="none" strike="noStrike" kern="1200" baseline="0" dirty="0" smtClean="0">
                <a:solidFill>
                  <a:schemeClr val="tx1"/>
                </a:solidFill>
                <a:latin typeface="+mn-lt"/>
                <a:ea typeface="+mn-ea"/>
                <a:cs typeface="+mn-cs"/>
              </a:rPr>
              <a:t>Jan de Kok, Paul </a:t>
            </a:r>
            <a:r>
              <a:rPr lang="sv-SE" sz="1200" b="0" i="0" u="none" strike="noStrike" kern="1200" baseline="0" dirty="0" err="1" smtClean="0">
                <a:solidFill>
                  <a:schemeClr val="tx1"/>
                </a:solidFill>
                <a:latin typeface="+mn-lt"/>
                <a:ea typeface="+mn-ea"/>
                <a:cs typeface="+mn-cs"/>
              </a:rPr>
              <a:t>Vroonhof</a:t>
            </a:r>
            <a:r>
              <a:rPr lang="sv-SE" sz="1200" b="0" i="0" u="none" strike="noStrike" kern="1200" baseline="0" dirty="0" smtClean="0">
                <a:solidFill>
                  <a:schemeClr val="tx1"/>
                </a:solidFill>
                <a:latin typeface="+mn-lt"/>
                <a:ea typeface="+mn-ea"/>
                <a:cs typeface="+mn-cs"/>
              </a:rPr>
              <a:t>, Jacqueline </a:t>
            </a:r>
            <a:r>
              <a:rPr lang="sv-SE" sz="1200" b="0" i="0" u="none" strike="noStrike" kern="1200" baseline="0" dirty="0" err="1" smtClean="0">
                <a:solidFill>
                  <a:schemeClr val="tx1"/>
                </a:solidFill>
                <a:latin typeface="+mn-lt"/>
                <a:ea typeface="+mn-ea"/>
                <a:cs typeface="+mn-cs"/>
              </a:rPr>
              <a:t>Snijders</a:t>
            </a:r>
            <a:r>
              <a:rPr lang="sv-SE" sz="1200" b="0" i="0" u="none" strike="noStrike" kern="1200" baseline="0" dirty="0" smtClean="0">
                <a:solidFill>
                  <a:schemeClr val="tx1"/>
                </a:solidFill>
                <a:latin typeface="+mn-lt"/>
                <a:ea typeface="+mn-ea"/>
                <a:cs typeface="+mn-cs"/>
              </a:rPr>
              <a:t>, Georgios </a:t>
            </a:r>
            <a:r>
              <a:rPr lang="sv-SE" sz="1200" b="0" i="0" u="none" strike="noStrike" kern="1200" baseline="0" dirty="0" err="1" smtClean="0">
                <a:solidFill>
                  <a:schemeClr val="tx1"/>
                </a:solidFill>
                <a:latin typeface="+mn-lt"/>
                <a:ea typeface="+mn-ea"/>
                <a:cs typeface="+mn-cs"/>
              </a:rPr>
              <a:t>Roullis</a:t>
            </a:r>
            <a:r>
              <a:rPr lang="sv-SE" sz="1200" b="0" i="0" u="none" strike="noStrike" kern="1200" baseline="0" dirty="0" smtClean="0">
                <a:solidFill>
                  <a:schemeClr val="tx1"/>
                </a:solidFill>
                <a:latin typeface="+mn-lt"/>
                <a:ea typeface="+mn-ea"/>
                <a:cs typeface="+mn-cs"/>
              </a:rPr>
              <a:t>, Martin Clarke (</a:t>
            </a:r>
            <a:r>
              <a:rPr lang="sv-SE" sz="1200" b="0" i="0" u="none" strike="noStrike" kern="1200" baseline="0" dirty="0" err="1" smtClean="0">
                <a:solidFill>
                  <a:schemeClr val="tx1"/>
                </a:solidFill>
                <a:latin typeface="+mn-lt"/>
                <a:ea typeface="+mn-ea"/>
                <a:cs typeface="+mn-cs"/>
              </a:rPr>
              <a:t>Panteia</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Kees</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Peereboom</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Pim</a:t>
            </a:r>
            <a:r>
              <a:rPr lang="sv-SE" sz="1200" b="0" i="0" u="none" strike="noStrike" kern="1200" baseline="0" dirty="0" smtClean="0">
                <a:solidFill>
                  <a:schemeClr val="tx1"/>
                </a:solidFill>
                <a:latin typeface="+mn-lt"/>
                <a:ea typeface="+mn-ea"/>
                <a:cs typeface="+mn-cs"/>
              </a:rPr>
              <a:t> van </a:t>
            </a:r>
            <a:r>
              <a:rPr lang="sv-SE" sz="1200" b="0" i="0" u="none" strike="noStrike" kern="1200" baseline="0" dirty="0" err="1" smtClean="0">
                <a:solidFill>
                  <a:schemeClr val="tx1"/>
                </a:solidFill>
                <a:latin typeface="+mn-lt"/>
                <a:ea typeface="+mn-ea"/>
                <a:cs typeface="+mn-cs"/>
              </a:rPr>
              <a:t>Dorst</a:t>
            </a:r>
            <a:r>
              <a:rPr lang="sv-SE" sz="1200" b="0" i="0" u="none" strike="noStrike" kern="1200" baseline="0" dirty="0" smtClean="0">
                <a:solidFill>
                  <a:schemeClr val="tx1"/>
                </a:solidFill>
                <a:latin typeface="+mn-lt"/>
                <a:ea typeface="+mn-ea"/>
                <a:cs typeface="+mn-cs"/>
              </a:rPr>
              <a:t> ( </a:t>
            </a:r>
            <a:r>
              <a:rPr lang="sv-SE" sz="1200" b="0" i="0" u="none" strike="noStrike" kern="1200" baseline="0" dirty="0" err="1" smtClean="0">
                <a:solidFill>
                  <a:schemeClr val="tx1"/>
                </a:solidFill>
                <a:latin typeface="+mn-lt"/>
                <a:ea typeface="+mn-ea"/>
                <a:cs typeface="+mn-cs"/>
              </a:rPr>
              <a:t>vhp</a:t>
            </a:r>
            <a:r>
              <a:rPr lang="sv-SE" sz="1200" b="0" i="0" u="none" strike="noStrike" kern="1200" baseline="0" dirty="0" smtClean="0">
                <a:solidFill>
                  <a:schemeClr val="tx1"/>
                </a:solidFill>
                <a:latin typeface="+mn-lt"/>
                <a:ea typeface="+mn-ea"/>
                <a:cs typeface="+mn-cs"/>
              </a:rPr>
              <a:t> human </a:t>
            </a:r>
            <a:r>
              <a:rPr lang="sv-SE" sz="1200" b="0" i="0" u="none" strike="noStrike" kern="1200" baseline="0" dirty="0" err="1" smtClean="0">
                <a:solidFill>
                  <a:schemeClr val="tx1"/>
                </a:solidFill>
                <a:latin typeface="+mn-lt"/>
                <a:ea typeface="+mn-ea"/>
                <a:cs typeface="+mn-cs"/>
              </a:rPr>
              <a:t>performance</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Iñigo</a:t>
            </a:r>
            <a:r>
              <a:rPr lang="sv-SE" sz="1200" b="0" i="0" u="none" strike="noStrike" kern="1200" baseline="0" dirty="0" smtClean="0">
                <a:solidFill>
                  <a:schemeClr val="tx1"/>
                </a:solidFill>
                <a:latin typeface="+mn-lt"/>
                <a:ea typeface="+mn-ea"/>
                <a:cs typeface="+mn-cs"/>
              </a:rPr>
              <a:t> </a:t>
            </a:r>
            <a:r>
              <a:rPr lang="sv-SE" sz="1200" b="0" i="0" u="none" strike="noStrike" kern="1200" baseline="0" dirty="0" err="1" smtClean="0">
                <a:solidFill>
                  <a:schemeClr val="tx1"/>
                </a:solidFill>
                <a:latin typeface="+mn-lt"/>
                <a:ea typeface="+mn-ea"/>
                <a:cs typeface="+mn-cs"/>
              </a:rPr>
              <a:t>Isusi</a:t>
            </a:r>
            <a:r>
              <a:rPr lang="sv-SE" sz="1200" b="0" i="0" u="none" strike="noStrike" kern="1200" baseline="0" dirty="0" smtClean="0">
                <a:solidFill>
                  <a:schemeClr val="tx1"/>
                </a:solidFill>
                <a:latin typeface="+mn-lt"/>
                <a:ea typeface="+mn-ea"/>
                <a:cs typeface="+mn-cs"/>
              </a:rPr>
              <a:t> (IKEI) </a:t>
            </a:r>
          </a:p>
          <a:p>
            <a:r>
              <a:rPr lang="en-US" sz="1200" b="0" i="0" u="none" strike="noStrike" kern="1200" baseline="0" dirty="0" smtClean="0">
                <a:solidFill>
                  <a:schemeClr val="tx1"/>
                </a:solidFill>
                <a:latin typeface="+mn-lt"/>
                <a:ea typeface="+mn-ea"/>
                <a:cs typeface="+mn-cs"/>
              </a:rPr>
              <a:t>Work-related musculoskeletal disorders: prevalence, costs and demographics in the EU, report EU-OSHA.</a:t>
            </a:r>
          </a:p>
          <a:p>
            <a:endParaRPr lang="en-GB" sz="1200" u="none" kern="1200" dirty="0" smtClean="0">
              <a:solidFill>
                <a:schemeClr val="tx1"/>
              </a:solidFill>
              <a:effectLst/>
              <a:latin typeface="+mn-lt"/>
              <a:ea typeface="+mn-ea"/>
              <a:cs typeface="+mn-cs"/>
            </a:endParaRPr>
          </a:p>
          <a:p>
            <a:r>
              <a:rPr lang="en-GB" sz="1200" u="none" kern="1200" dirty="0" smtClean="0">
                <a:solidFill>
                  <a:schemeClr val="tx1"/>
                </a:solidFill>
                <a:effectLst/>
                <a:latin typeface="+mn-lt"/>
                <a:ea typeface="+mn-ea"/>
                <a:cs typeface="+mn-cs"/>
              </a:rPr>
              <a:t>(2) </a:t>
            </a:r>
            <a:r>
              <a:rPr lang="en-US" sz="1200" b="0" i="0" u="none" strike="noStrike" kern="1200" baseline="0" dirty="0" smtClean="0">
                <a:solidFill>
                  <a:schemeClr val="tx1"/>
                </a:solidFill>
                <a:effectLst/>
                <a:latin typeface="+mn-lt"/>
                <a:ea typeface="+mn-ea"/>
                <a:cs typeface="+mn-cs"/>
              </a:rPr>
              <a:t>Eurostat statistics</a:t>
            </a:r>
            <a:endParaRPr lang="en-GB" sz="1200" u="sng"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003399"/>
              </a:solidFill>
              <a:effectLst/>
              <a:latin typeface="Times" panose="02020603050405020304" pitchFamily="18" charset="0"/>
            </a:endParaRPr>
          </a:p>
          <a:p>
            <a:endParaRPr lang="en-US" dirty="0" smtClean="0"/>
          </a:p>
          <a:p>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2245686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Both"/>
            </a:pPr>
            <a:r>
              <a:rPr lang="en-US" dirty="0" smtClean="0"/>
              <a:t>Eurostat (2013). Construction sector statistics. Retrieved 1 December 2013</a:t>
            </a:r>
          </a:p>
          <a:p>
            <a:pPr marL="228600" indent="-228600">
              <a:buAutoNum type="arabicParenBoth"/>
            </a:pPr>
            <a:r>
              <a:rPr lang="en-US" dirty="0" smtClean="0"/>
              <a:t>European Builders Federation, 'Enhancing social dialogue in construction SMEs (Press Release)', Brussels, 4 July 2013.</a:t>
            </a: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lang="en-GB" sz="1200" kern="1200" dirty="0" smtClean="0">
                <a:solidFill>
                  <a:schemeClr val="tx1"/>
                </a:solidFill>
                <a:effectLst/>
                <a:latin typeface="+mn-lt"/>
                <a:ea typeface="+mn-ea"/>
                <a:cs typeface="+mn-cs"/>
              </a:rPr>
              <a:t>EU-OSHA, </a:t>
            </a:r>
            <a:r>
              <a:rPr lang="en-GB" sz="1200" u="none" kern="1200" dirty="0" smtClean="0">
                <a:solidFill>
                  <a:schemeClr val="tx1"/>
                </a:solidFill>
                <a:effectLst/>
                <a:latin typeface="+mn-lt"/>
                <a:ea typeface="+mn-ea"/>
                <a:cs typeface="+mn-cs"/>
              </a:rPr>
              <a:t>E-fact 1 </a:t>
            </a:r>
            <a:r>
              <a:rPr lang="en-GB" sz="1200" kern="1200" dirty="0" smtClean="0">
                <a:solidFill>
                  <a:schemeClr val="tx1"/>
                </a:solidFill>
                <a:effectLst/>
                <a:latin typeface="+mn-lt"/>
                <a:ea typeface="+mn-ea"/>
                <a:cs typeface="+mn-cs"/>
              </a:rPr>
              <a:t>- Musculoskeletal disorders in construction</a:t>
            </a:r>
            <a:endParaRPr lang="nl-BE" sz="1200" kern="1200" dirty="0" smtClean="0">
              <a:solidFill>
                <a:schemeClr val="tx1"/>
              </a:solidFill>
              <a:effectLst/>
              <a:latin typeface="+mn-lt"/>
              <a:ea typeface="+mn-ea"/>
              <a:cs typeface="+mn-cs"/>
            </a:endParaRPr>
          </a:p>
          <a:p>
            <a:r>
              <a:rPr lang="nl-BE" sz="1200" b="0" i="0" u="none" strike="noStrike" kern="1200" baseline="0" dirty="0" smtClean="0">
                <a:solidFill>
                  <a:schemeClr val="tx1"/>
                </a:solidFill>
                <a:latin typeface="+mn-lt"/>
                <a:ea typeface="+mn-ea"/>
                <a:cs typeface="+mn-cs"/>
              </a:rPr>
              <a:t>(4) </a:t>
            </a:r>
            <a:r>
              <a:rPr lang="en-US" sz="1200" b="0" i="0" u="none" strike="noStrike" kern="1200" baseline="0" dirty="0" smtClean="0">
                <a:solidFill>
                  <a:schemeClr val="tx1"/>
                </a:solidFill>
                <a:latin typeface="+mn-lt"/>
                <a:ea typeface="+mn-ea"/>
                <a:cs typeface="+mn-cs"/>
              </a:rPr>
              <a:t>EU-OSHA, 2019 (based on </a:t>
            </a:r>
            <a:r>
              <a:rPr lang="en-US" sz="1200" b="0" i="0" u="none" strike="noStrike" kern="1200" baseline="0" dirty="0" err="1" smtClean="0">
                <a:solidFill>
                  <a:schemeClr val="tx1"/>
                </a:solidFill>
                <a:latin typeface="+mn-lt"/>
                <a:ea typeface="+mn-ea"/>
                <a:cs typeface="+mn-cs"/>
              </a:rPr>
              <a:t>Eurofound</a:t>
            </a:r>
            <a:r>
              <a:rPr lang="en-US" sz="1200" b="0" i="0" u="none" strike="noStrike" kern="1200" baseline="0" dirty="0" smtClean="0">
                <a:solidFill>
                  <a:schemeClr val="tx1"/>
                </a:solidFill>
                <a:latin typeface="+mn-lt"/>
                <a:ea typeface="+mn-ea"/>
                <a:cs typeface="+mn-cs"/>
              </a:rPr>
              <a:t> EWCS 2015 data) </a:t>
            </a:r>
          </a:p>
          <a:p>
            <a:r>
              <a:rPr lang="en-US" sz="1200" b="0" i="0" u="none" strike="noStrike" kern="1200" baseline="0" dirty="0" smtClean="0">
                <a:solidFill>
                  <a:schemeClr val="tx1"/>
                </a:solidFill>
                <a:latin typeface="+mn-lt"/>
                <a:ea typeface="+mn-ea"/>
                <a:cs typeface="+mn-cs"/>
              </a:rPr>
              <a:t>(5) Preventing low back pain in bricklaying legislation and social partners agreement in the construction sector (Denmark)</a:t>
            </a:r>
          </a:p>
          <a:p>
            <a:r>
              <a:rPr lang="en-US" sz="1200" b="0" i="0" u="none" strike="noStrike" kern="1200" baseline="0" dirty="0" smtClean="0">
                <a:solidFill>
                  <a:schemeClr val="tx1"/>
                </a:solidFill>
                <a:latin typeface="+mn-lt"/>
                <a:ea typeface="+mn-ea"/>
                <a:cs typeface="+mn-cs"/>
              </a:rPr>
              <a:t>(6) </a:t>
            </a:r>
            <a:r>
              <a:rPr lang="en-US" dirty="0" smtClean="0"/>
              <a:t>EC - European Council, ‘Council Directive 89/391/EEC of 12 June 1989 on the introduction of measures to encourage improvements in the safety and health of workers at work (Framework Directive)</a:t>
            </a: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112275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dirty="0" smtClean="0"/>
              <a:t>Edit Master text styles</a:t>
            </a:r>
          </a:p>
        </p:txBody>
      </p:sp>
    </p:spTree>
    <p:extLst>
      <p:ext uri="{BB962C8B-B14F-4D97-AF65-F5344CB8AC3E}">
        <p14:creationId xmlns:p14="http://schemas.microsoft.com/office/powerpoint/2010/main" val="399218334"/>
      </p:ext>
    </p:extLst>
  </p:cSld>
  <p:clrMapOvr>
    <a:masterClrMapping/>
  </p:clrMapOvr>
  <p:extLst mod="1">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
        <p:nvSpPr>
          <p:cNvPr id="7" name="Picture Placeholder 4"/>
          <p:cNvSpPr>
            <a:spLocks noGrp="1"/>
          </p:cNvSpPr>
          <p:nvPr>
            <p:ph type="pic" sz="quarter" idx="13"/>
          </p:nvPr>
        </p:nvSpPr>
        <p:spPr>
          <a:xfrm>
            <a:off x="-46383" y="-46383"/>
            <a:ext cx="6142383" cy="6964017"/>
          </a:xfrm>
          <a:ln w="28575">
            <a:solidFill>
              <a:schemeClr val="accent5"/>
            </a:solidFill>
          </a:ln>
        </p:spPr>
        <p:txBody>
          <a:bodyPr/>
          <a:lstStyle/>
          <a:p>
            <a:endParaRPr lang="en-GB" dirty="0"/>
          </a:p>
        </p:txBody>
      </p:sp>
    </p:spTree>
    <p:extLst>
      <p:ext uri="{BB962C8B-B14F-4D97-AF65-F5344CB8AC3E}">
        <p14:creationId xmlns:p14="http://schemas.microsoft.com/office/powerpoint/2010/main" val="3692034474"/>
      </p:ext>
    </p:extLst>
  </p:cSld>
  <p:clrMapOvr>
    <a:masterClrMapping/>
  </p:clrMapOvr>
  <p:extLst mod="1">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gallery">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cxnSp>
        <p:nvCxnSpPr>
          <p:cNvPr id="4" name="Straight Connector 3"/>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Picture Placeholder 5"/>
          <p:cNvSpPr>
            <a:spLocks noGrp="1"/>
          </p:cNvSpPr>
          <p:nvPr>
            <p:ph type="pic" sz="quarter" idx="11"/>
          </p:nvPr>
        </p:nvSpPr>
        <p:spPr>
          <a:xfrm>
            <a:off x="838199" y="1748079"/>
            <a:ext cx="1896289" cy="1896289"/>
          </a:xfrm>
        </p:spPr>
        <p:txBody>
          <a:bodyPr/>
          <a:lstStyle/>
          <a:p>
            <a:endParaRPr lang="en-GB"/>
          </a:p>
        </p:txBody>
      </p:sp>
      <p:sp>
        <p:nvSpPr>
          <p:cNvPr id="7" name="Picture Placeholder 5"/>
          <p:cNvSpPr>
            <a:spLocks noGrp="1"/>
          </p:cNvSpPr>
          <p:nvPr>
            <p:ph type="pic" sz="quarter" idx="12"/>
          </p:nvPr>
        </p:nvSpPr>
        <p:spPr>
          <a:xfrm>
            <a:off x="2993027" y="1748079"/>
            <a:ext cx="1896289" cy="1896289"/>
          </a:xfrm>
        </p:spPr>
        <p:txBody>
          <a:bodyPr/>
          <a:lstStyle/>
          <a:p>
            <a:endParaRPr lang="en-GB"/>
          </a:p>
        </p:txBody>
      </p:sp>
      <p:sp>
        <p:nvSpPr>
          <p:cNvPr id="8" name="Picture Placeholder 5"/>
          <p:cNvSpPr>
            <a:spLocks noGrp="1"/>
          </p:cNvSpPr>
          <p:nvPr>
            <p:ph type="pic" sz="quarter" idx="13"/>
          </p:nvPr>
        </p:nvSpPr>
        <p:spPr>
          <a:xfrm>
            <a:off x="5147855" y="1748078"/>
            <a:ext cx="1896289" cy="1896289"/>
          </a:xfrm>
        </p:spPr>
        <p:txBody>
          <a:bodyPr/>
          <a:lstStyle/>
          <a:p>
            <a:endParaRPr lang="en-GB"/>
          </a:p>
        </p:txBody>
      </p:sp>
      <p:sp>
        <p:nvSpPr>
          <p:cNvPr id="9" name="Picture Placeholder 5"/>
          <p:cNvSpPr>
            <a:spLocks noGrp="1"/>
          </p:cNvSpPr>
          <p:nvPr>
            <p:ph type="pic" sz="quarter" idx="14"/>
          </p:nvPr>
        </p:nvSpPr>
        <p:spPr>
          <a:xfrm>
            <a:off x="7302683" y="1748077"/>
            <a:ext cx="1896289" cy="1896289"/>
          </a:xfrm>
        </p:spPr>
        <p:txBody>
          <a:bodyPr/>
          <a:lstStyle/>
          <a:p>
            <a:endParaRPr lang="en-GB"/>
          </a:p>
        </p:txBody>
      </p:sp>
      <p:sp>
        <p:nvSpPr>
          <p:cNvPr id="10" name="Picture Placeholder 5"/>
          <p:cNvSpPr>
            <a:spLocks noGrp="1"/>
          </p:cNvSpPr>
          <p:nvPr>
            <p:ph type="pic" sz="quarter" idx="15"/>
          </p:nvPr>
        </p:nvSpPr>
        <p:spPr>
          <a:xfrm>
            <a:off x="9457511" y="1748077"/>
            <a:ext cx="1896289" cy="1896289"/>
          </a:xfrm>
        </p:spPr>
        <p:txBody>
          <a:bodyPr/>
          <a:lstStyle/>
          <a:p>
            <a:endParaRPr lang="en-GB"/>
          </a:p>
        </p:txBody>
      </p:sp>
      <p:sp>
        <p:nvSpPr>
          <p:cNvPr id="11" name="Picture Placeholder 5"/>
          <p:cNvSpPr>
            <a:spLocks noGrp="1"/>
          </p:cNvSpPr>
          <p:nvPr>
            <p:ph type="pic" sz="quarter" idx="16"/>
          </p:nvPr>
        </p:nvSpPr>
        <p:spPr>
          <a:xfrm>
            <a:off x="838199" y="3934111"/>
            <a:ext cx="1896289" cy="1896289"/>
          </a:xfrm>
        </p:spPr>
        <p:txBody>
          <a:bodyPr/>
          <a:lstStyle/>
          <a:p>
            <a:endParaRPr lang="en-GB"/>
          </a:p>
        </p:txBody>
      </p:sp>
      <p:sp>
        <p:nvSpPr>
          <p:cNvPr id="12" name="Picture Placeholder 5"/>
          <p:cNvSpPr>
            <a:spLocks noGrp="1"/>
          </p:cNvSpPr>
          <p:nvPr>
            <p:ph type="pic" sz="quarter" idx="17"/>
          </p:nvPr>
        </p:nvSpPr>
        <p:spPr>
          <a:xfrm>
            <a:off x="2993027" y="3934111"/>
            <a:ext cx="1896289" cy="1896289"/>
          </a:xfrm>
        </p:spPr>
        <p:txBody>
          <a:bodyPr/>
          <a:lstStyle/>
          <a:p>
            <a:endParaRPr lang="en-GB"/>
          </a:p>
        </p:txBody>
      </p:sp>
      <p:sp>
        <p:nvSpPr>
          <p:cNvPr id="13" name="Picture Placeholder 5"/>
          <p:cNvSpPr>
            <a:spLocks noGrp="1"/>
          </p:cNvSpPr>
          <p:nvPr>
            <p:ph type="pic" sz="quarter" idx="18"/>
          </p:nvPr>
        </p:nvSpPr>
        <p:spPr>
          <a:xfrm>
            <a:off x="5147855" y="3934110"/>
            <a:ext cx="1896289" cy="1896289"/>
          </a:xfrm>
        </p:spPr>
        <p:txBody>
          <a:bodyPr/>
          <a:lstStyle/>
          <a:p>
            <a:endParaRPr lang="en-GB"/>
          </a:p>
        </p:txBody>
      </p:sp>
      <p:sp>
        <p:nvSpPr>
          <p:cNvPr id="14" name="Picture Placeholder 5"/>
          <p:cNvSpPr>
            <a:spLocks noGrp="1"/>
          </p:cNvSpPr>
          <p:nvPr>
            <p:ph type="pic" sz="quarter" idx="19"/>
          </p:nvPr>
        </p:nvSpPr>
        <p:spPr>
          <a:xfrm>
            <a:off x="7302683" y="3934109"/>
            <a:ext cx="1896289" cy="1896289"/>
          </a:xfrm>
        </p:spPr>
        <p:txBody>
          <a:bodyPr/>
          <a:lstStyle/>
          <a:p>
            <a:endParaRPr lang="en-GB"/>
          </a:p>
        </p:txBody>
      </p:sp>
      <p:sp>
        <p:nvSpPr>
          <p:cNvPr id="15" name="Picture Placeholder 5"/>
          <p:cNvSpPr>
            <a:spLocks noGrp="1"/>
          </p:cNvSpPr>
          <p:nvPr>
            <p:ph type="pic" sz="quarter" idx="20"/>
          </p:nvPr>
        </p:nvSpPr>
        <p:spPr>
          <a:xfrm>
            <a:off x="9457511" y="3934109"/>
            <a:ext cx="1896289" cy="1896289"/>
          </a:xfrm>
        </p:spPr>
        <p:txBody>
          <a:bodyPr/>
          <a:lstStyle/>
          <a:p>
            <a:endParaRPr lang="en-GB"/>
          </a:p>
        </p:txBody>
      </p:sp>
      <p:sp>
        <p:nvSpPr>
          <p:cNvPr id="16"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2518834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Collage">
    <p:spTree>
      <p:nvGrpSpPr>
        <p:cNvPr id="1" name=""/>
        <p:cNvGrpSpPr/>
        <p:nvPr/>
      </p:nvGrpSpPr>
      <p:grpSpPr>
        <a:xfrm>
          <a:off x="0" y="0"/>
          <a:ext cx="0" cy="0"/>
          <a:chOff x="0" y="0"/>
          <a:chExt cx="0" cy="0"/>
        </a:xfrm>
      </p:grpSpPr>
      <p:sp>
        <p:nvSpPr>
          <p:cNvPr id="10" name="Picture Placeholder 5"/>
          <p:cNvSpPr>
            <a:spLocks noGrp="1"/>
          </p:cNvSpPr>
          <p:nvPr>
            <p:ph type="pic" sz="quarter" idx="15"/>
          </p:nvPr>
        </p:nvSpPr>
        <p:spPr>
          <a:xfrm>
            <a:off x="9478619" y="1913416"/>
            <a:ext cx="1875181" cy="2434309"/>
          </a:xfrm>
          <a:solidFill>
            <a:schemeClr val="bg2"/>
          </a:solidFill>
          <a:ln w="28575">
            <a:solidFill>
              <a:schemeClr val="bg1"/>
            </a:solidFill>
          </a:ln>
        </p:spPr>
        <p:txBody>
          <a:bodyPr/>
          <a:lstStyle/>
          <a:p>
            <a:endParaRPr lang="en-GB"/>
          </a:p>
        </p:txBody>
      </p:sp>
      <p:sp>
        <p:nvSpPr>
          <p:cNvPr id="9" name="Picture Placeholder 5"/>
          <p:cNvSpPr>
            <a:spLocks noGrp="1"/>
          </p:cNvSpPr>
          <p:nvPr>
            <p:ph type="pic" sz="quarter" idx="14"/>
          </p:nvPr>
        </p:nvSpPr>
        <p:spPr>
          <a:xfrm>
            <a:off x="7051401" y="2898477"/>
            <a:ext cx="2307284" cy="2307284"/>
          </a:xfrm>
          <a:solidFill>
            <a:schemeClr val="bg2"/>
          </a:solidFill>
          <a:ln w="28575">
            <a:solidFill>
              <a:schemeClr val="bg1"/>
            </a:solidFill>
          </a:ln>
        </p:spPr>
        <p:txBody>
          <a:bodyPr/>
          <a:lstStyle/>
          <a:p>
            <a:endParaRPr lang="en-GB"/>
          </a:p>
        </p:txBody>
      </p:sp>
      <p:sp>
        <p:nvSpPr>
          <p:cNvPr id="8" name="Picture Placeholder 5"/>
          <p:cNvSpPr>
            <a:spLocks noGrp="1"/>
          </p:cNvSpPr>
          <p:nvPr>
            <p:ph type="pic" sz="quarter" idx="13"/>
          </p:nvPr>
        </p:nvSpPr>
        <p:spPr>
          <a:xfrm>
            <a:off x="4081980" y="1913416"/>
            <a:ext cx="3185512" cy="2184030"/>
          </a:xfrm>
          <a:solidFill>
            <a:schemeClr val="bg2"/>
          </a:solidFill>
          <a:ln w="28575">
            <a:solidFill>
              <a:schemeClr val="bg1"/>
            </a:solidFill>
          </a:ln>
        </p:spPr>
        <p:txBody>
          <a:bodyPr/>
          <a:lstStyle/>
          <a:p>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cxnSp>
        <p:nvCxnSpPr>
          <p:cNvPr id="4" name="Straight Connector 3"/>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Picture Placeholder 5"/>
          <p:cNvSpPr>
            <a:spLocks noGrp="1"/>
          </p:cNvSpPr>
          <p:nvPr>
            <p:ph type="pic" sz="quarter" idx="11"/>
          </p:nvPr>
        </p:nvSpPr>
        <p:spPr>
          <a:xfrm>
            <a:off x="938213" y="1748077"/>
            <a:ext cx="2643187" cy="1868487"/>
          </a:xfrm>
          <a:solidFill>
            <a:schemeClr val="bg2"/>
          </a:solidFill>
          <a:ln w="28575">
            <a:solidFill>
              <a:schemeClr val="bg1"/>
            </a:solidFill>
          </a:ln>
        </p:spPr>
        <p:txBody>
          <a:bodyPr/>
          <a:lstStyle/>
          <a:p>
            <a:endParaRPr lang="en-GB"/>
          </a:p>
        </p:txBody>
      </p:sp>
      <p:sp>
        <p:nvSpPr>
          <p:cNvPr id="7" name="Picture Placeholder 5"/>
          <p:cNvSpPr>
            <a:spLocks noGrp="1"/>
          </p:cNvSpPr>
          <p:nvPr>
            <p:ph type="pic" sz="quarter" idx="12"/>
          </p:nvPr>
        </p:nvSpPr>
        <p:spPr>
          <a:xfrm>
            <a:off x="2840251" y="2860831"/>
            <a:ext cx="1620431" cy="2184030"/>
          </a:xfrm>
          <a:solidFill>
            <a:schemeClr val="bg2"/>
          </a:solidFill>
          <a:ln w="28575">
            <a:solidFill>
              <a:schemeClr val="bg1"/>
            </a:solidFill>
          </a:ln>
        </p:spPr>
        <p:txBody>
          <a:bodyPr/>
          <a:lstStyle/>
          <a:p>
            <a:endParaRPr lang="en-GB"/>
          </a:p>
        </p:txBody>
      </p:sp>
      <p:sp>
        <p:nvSpPr>
          <p:cNvPr id="12" name="Picture Placeholder 11"/>
          <p:cNvSpPr>
            <a:spLocks noGrp="1"/>
          </p:cNvSpPr>
          <p:nvPr>
            <p:ph type="pic" sz="quarter" idx="16"/>
          </p:nvPr>
        </p:nvSpPr>
        <p:spPr>
          <a:xfrm>
            <a:off x="4919097" y="3790927"/>
            <a:ext cx="1987550" cy="1987550"/>
          </a:xfrm>
          <a:solidFill>
            <a:schemeClr val="bg2"/>
          </a:solidFill>
          <a:ln w="28575">
            <a:solidFill>
              <a:schemeClr val="bg1"/>
            </a:solidFill>
          </a:ln>
        </p:spPr>
        <p:txBody>
          <a:bodyPr vert="horz" lIns="91440" tIns="45720" rIns="91440" bIns="45720" rtlCol="0">
            <a:noAutofit/>
          </a:bodyPr>
          <a:lstStyle>
            <a:lvl1pPr>
              <a:defRPr lang="en-GB"/>
            </a:lvl1pPr>
          </a:lstStyle>
          <a:p>
            <a:pPr lvl="0"/>
            <a:endParaRPr lang="en-GB"/>
          </a:p>
        </p:txBody>
      </p:sp>
      <p:sp>
        <p:nvSpPr>
          <p:cNvPr id="13" name="Picture Placeholder 11"/>
          <p:cNvSpPr>
            <a:spLocks noGrp="1"/>
          </p:cNvSpPr>
          <p:nvPr>
            <p:ph type="pic" sz="quarter" idx="17"/>
          </p:nvPr>
        </p:nvSpPr>
        <p:spPr>
          <a:xfrm>
            <a:off x="938213" y="3908959"/>
            <a:ext cx="1751486" cy="1751486"/>
          </a:xfrm>
          <a:solidFill>
            <a:schemeClr val="bg2"/>
          </a:solidFill>
          <a:ln w="28575">
            <a:solidFill>
              <a:schemeClr val="bg1"/>
            </a:solidFill>
          </a:ln>
        </p:spPr>
        <p:txBody>
          <a:bodyPr vert="horz" lIns="91440" tIns="45720" rIns="91440" bIns="45720" rtlCol="0">
            <a:noAutofit/>
          </a:bodyPr>
          <a:lstStyle>
            <a:lvl1pPr>
              <a:defRPr lang="en-GB"/>
            </a:lvl1pPr>
          </a:lstStyle>
          <a:p>
            <a:pPr lvl="0"/>
            <a:endParaRPr lang="en-GB"/>
          </a:p>
        </p:txBody>
      </p:sp>
      <p:sp>
        <p:nvSpPr>
          <p:cNvPr id="14"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3919012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ound pictures">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cxnSp>
        <p:nvCxnSpPr>
          <p:cNvPr id="4" name="Straight Connector 3"/>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
        <p:nvSpPr>
          <p:cNvPr id="12" name="Picture Placeholder 11"/>
          <p:cNvSpPr>
            <a:spLocks noGrp="1"/>
          </p:cNvSpPr>
          <p:nvPr>
            <p:ph type="pic" sz="quarter" idx="11"/>
          </p:nvPr>
        </p:nvSpPr>
        <p:spPr>
          <a:xfrm>
            <a:off x="969963" y="1843395"/>
            <a:ext cx="2138669" cy="2138669"/>
          </a:xfrm>
          <a:prstGeom prst="ellipse">
            <a:avLst/>
          </a:prstGeom>
          <a:solidFill>
            <a:schemeClr val="bg2"/>
          </a:solidFill>
        </p:spPr>
        <p:txBody>
          <a:bodyPr/>
          <a:lstStyle/>
          <a:p>
            <a:endParaRPr lang="en-GB"/>
          </a:p>
        </p:txBody>
      </p:sp>
      <p:sp>
        <p:nvSpPr>
          <p:cNvPr id="13" name="Picture Placeholder 11"/>
          <p:cNvSpPr>
            <a:spLocks noGrp="1"/>
          </p:cNvSpPr>
          <p:nvPr>
            <p:ph type="pic" sz="quarter" idx="12"/>
          </p:nvPr>
        </p:nvSpPr>
        <p:spPr>
          <a:xfrm>
            <a:off x="3581400" y="1843394"/>
            <a:ext cx="2138669" cy="2138669"/>
          </a:xfrm>
          <a:prstGeom prst="ellipse">
            <a:avLst/>
          </a:prstGeom>
          <a:solidFill>
            <a:schemeClr val="bg2"/>
          </a:solidFill>
        </p:spPr>
        <p:txBody>
          <a:bodyPr/>
          <a:lstStyle/>
          <a:p>
            <a:endParaRPr lang="en-GB"/>
          </a:p>
        </p:txBody>
      </p:sp>
      <p:sp>
        <p:nvSpPr>
          <p:cNvPr id="14" name="Picture Placeholder 11"/>
          <p:cNvSpPr>
            <a:spLocks noGrp="1"/>
          </p:cNvSpPr>
          <p:nvPr>
            <p:ph type="pic" sz="quarter" idx="13"/>
          </p:nvPr>
        </p:nvSpPr>
        <p:spPr>
          <a:xfrm>
            <a:off x="6192837" y="1843393"/>
            <a:ext cx="2138669" cy="2138669"/>
          </a:xfrm>
          <a:prstGeom prst="ellipse">
            <a:avLst/>
          </a:prstGeom>
          <a:solidFill>
            <a:schemeClr val="bg2"/>
          </a:solidFill>
        </p:spPr>
        <p:txBody>
          <a:bodyPr/>
          <a:lstStyle/>
          <a:p>
            <a:endParaRPr lang="en-GB"/>
          </a:p>
        </p:txBody>
      </p:sp>
      <p:sp>
        <p:nvSpPr>
          <p:cNvPr id="15" name="Picture Placeholder 11"/>
          <p:cNvSpPr>
            <a:spLocks noGrp="1"/>
          </p:cNvSpPr>
          <p:nvPr>
            <p:ph type="pic" sz="quarter" idx="14"/>
          </p:nvPr>
        </p:nvSpPr>
        <p:spPr>
          <a:xfrm>
            <a:off x="8804274" y="1843392"/>
            <a:ext cx="2138669" cy="2138669"/>
          </a:xfrm>
          <a:prstGeom prst="ellipse">
            <a:avLst/>
          </a:prstGeom>
          <a:solidFill>
            <a:schemeClr val="bg2"/>
          </a:solidFill>
        </p:spPr>
        <p:txBody>
          <a:bodyPr/>
          <a:lstStyle/>
          <a:p>
            <a:endParaRPr lang="en-GB"/>
          </a:p>
        </p:txBody>
      </p:sp>
    </p:spTree>
    <p:extLst>
      <p:ext uri="{BB962C8B-B14F-4D97-AF65-F5344CB8AC3E}">
        <p14:creationId xmlns:p14="http://schemas.microsoft.com/office/powerpoint/2010/main" val="1083983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ln w="28575">
            <a:solidFill>
              <a:schemeClr val="accent5"/>
            </a:solidFill>
          </a:ln>
        </p:spPr>
        <p:txBody>
          <a:bodyPr/>
          <a:lstStyle/>
          <a:p>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4660710" y="1992572"/>
            <a:ext cx="710366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dirty="0" smtClean="0"/>
              <a:t>Edit Master text styles</a:t>
            </a:r>
          </a:p>
        </p:txBody>
      </p:sp>
    </p:spTree>
    <p:extLst>
      <p:ext uri="{BB962C8B-B14F-4D97-AF65-F5344CB8AC3E}">
        <p14:creationId xmlns:p14="http://schemas.microsoft.com/office/powerpoint/2010/main" val="1784062935"/>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dirty="0"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dirty="0" smtClean="0"/>
              <a:t>Edit Master text styles</a:t>
            </a:r>
          </a:p>
        </p:txBody>
      </p:sp>
    </p:spTree>
    <p:extLst>
      <p:ext uri="{BB962C8B-B14F-4D97-AF65-F5344CB8AC3E}">
        <p14:creationId xmlns:p14="http://schemas.microsoft.com/office/powerpoint/2010/main" val="1069985829"/>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dirty="0" smtClean="0"/>
              <a:t>Edit Master text styles</a:t>
            </a:r>
          </a:p>
        </p:txBody>
      </p:sp>
    </p:spTree>
    <p:extLst>
      <p:ext uri="{BB962C8B-B14F-4D97-AF65-F5344CB8AC3E}">
        <p14:creationId xmlns:p14="http://schemas.microsoft.com/office/powerpoint/2010/main" val="1824428724"/>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dirty="0" smtClean="0"/>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spcBef>
                <a:spcPts val="0"/>
              </a:spcBef>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pic>
        <p:nvPicPr>
          <p:cNvPr id="7" name="Picture 6"/>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50" r:id="rId6"/>
    <p:sldLayoutId id="2147483660" r:id="rId7"/>
    <p:sldLayoutId id="2147483652" r:id="rId8"/>
    <p:sldLayoutId id="2147483661" r:id="rId9"/>
    <p:sldLayoutId id="2147483653" r:id="rId10"/>
    <p:sldLayoutId id="2147483658" r:id="rId11"/>
    <p:sldLayoutId id="2147483663" r:id="rId12"/>
    <p:sldLayoutId id="2147483664" r:id="rId13"/>
    <p:sldLayoutId id="2147483665" r:id="rId14"/>
    <p:sldLayoutId id="2147483659" r:id="rId15"/>
    <p:sldLayoutId id="2147483654" r:id="rId16"/>
    <p:sldLayoutId id="2147483655" r:id="rId17"/>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althy-workplaces.eu/en/tools-and-publications/publications/work-related-musculoskeletal-disorders-prevalence-costs-and"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hyperlink" Target="https://healthy-workplaces.eu/en/tools-and-publications/publications/musculoskeletal-disorders-healthcare-sector" TargetMode="External"/><Relationship Id="rId4" Type="http://schemas.openxmlformats.org/officeDocument/2006/relationships/hyperlink" Target="https://healthy-workplaces.eu/en/tools-and-publications/practical-tools/work-related-musculoskeletal-disorders-among-hospital-worker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oshwiki.eu/wiki/OSH_in_the_hairdressing_sector" TargetMode="External"/><Relationship Id="rId2" Type="http://schemas.openxmlformats.org/officeDocument/2006/relationships/notesSlide" Target="../notesSlides/notesSlide2.xml"/><Relationship Id="rId1" Type="http://schemas.openxmlformats.org/officeDocument/2006/relationships/slideLayout" Target="../slideLayouts/slideLayout16.xml"/><Relationship Id="rId4" Type="http://schemas.openxmlformats.org/officeDocument/2006/relationships/hyperlink" Target="https://osha.europa.eu/sites/default/files/publications/documents/en/publications/e-facts/efact34/34_risk_assessment_for_hairdressers.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hyperlink" Target="https://healthy-workplaces.eu/en/tools-and-publications/publications/work-related-musculoskeletal-disorders-prevalence-costs-and" TargetMode="External"/><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hyperlink" Target="https://ec.europa.eu/eurostat/statistics-explained/index.php?title=Transportation_and_storage_statistics_-_NACE_Rev._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c.europa.eu/eurostat/statistics-explained/index.php?title=Archive:Construction_sector_statistics&amp;oldid=30926"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hyperlink" Target="https://eur-lex.europa.eu/legal-content/EN/ALL/?uri=celex:31989L0391" TargetMode="External"/><Relationship Id="rId5" Type="http://schemas.openxmlformats.org/officeDocument/2006/relationships/hyperlink" Target="https://osha.europa.eu/en/publications/policy-initiatives-preventing-and-managing-musculoskeletal-disorders-workplace-denmar-1/view" TargetMode="External"/><Relationship Id="rId4" Type="http://schemas.openxmlformats.org/officeDocument/2006/relationships/hyperlink" Target="https://www.ebc-construction.eu/about-us/facts-figur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6959220" y="3186546"/>
            <a:ext cx="3588328" cy="3082635"/>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t>Boli profesionale</a:t>
            </a:r>
            <a:r>
              <a:rPr lang="ro-RO" sz="1600" dirty="0">
                <a:solidFill>
                  <a:schemeClr val="bg1"/>
                </a:solidFill>
              </a:rPr>
              <a:t>: </a:t>
            </a:r>
            <a:endParaRPr lang="ro-RO" sz="1600" dirty="0" smtClean="0">
              <a:solidFill>
                <a:schemeClr val="bg1"/>
              </a:solidFill>
            </a:endParaRPr>
          </a:p>
          <a:p>
            <a:r>
              <a:rPr lang="ro-RO" sz="1200" dirty="0" smtClean="0">
                <a:solidFill>
                  <a:schemeClr val="bg1"/>
                </a:solidFill>
              </a:rPr>
              <a:t>AMS recunoscute</a:t>
            </a:r>
            <a:r>
              <a:rPr lang="ro-RO" sz="1200" dirty="0">
                <a:solidFill>
                  <a:schemeClr val="bg1"/>
                </a:solidFill>
              </a:rPr>
              <a:t>: bolile profesionale variază considerabil </a:t>
            </a:r>
            <a:r>
              <a:rPr lang="ro-RO" sz="1200" dirty="0"/>
              <a:t>de la un stat membru la </a:t>
            </a:r>
            <a:r>
              <a:rPr lang="ro-RO" sz="1200" dirty="0" smtClean="0"/>
              <a:t>altul.</a:t>
            </a:r>
            <a:endParaRPr lang="ro-RO" sz="1200" dirty="0"/>
          </a:p>
          <a:p>
            <a:r>
              <a:rPr lang="ro-RO" sz="1200" dirty="0"/>
              <a:t>O proporție mai mare de femei și de lucrători în vârstă</a:t>
            </a:r>
          </a:p>
          <a:p>
            <a:r>
              <a:rPr lang="ro-RO" sz="1200" dirty="0"/>
              <a:t>   </a:t>
            </a:r>
            <a:r>
              <a:rPr lang="ro-RO" sz="1200" u="sng" dirty="0"/>
              <a:t>Accidente</a:t>
            </a:r>
            <a:r>
              <a:rPr lang="ro-RO" sz="1200" dirty="0"/>
              <a:t>: Dislocări/luxații/</a:t>
            </a:r>
          </a:p>
          <a:p>
            <a:r>
              <a:rPr lang="ro-RO" sz="1200" dirty="0"/>
              <a:t>                entorse </a:t>
            </a:r>
            <a:r>
              <a:rPr lang="ro-RO" sz="1200" dirty="0">
                <a:hlinkClick r:id="rId3"/>
              </a:rPr>
              <a:t>(1)</a:t>
            </a:r>
            <a:r>
              <a:rPr lang="ro-RO" sz="1200" dirty="0"/>
              <a:t>, </a:t>
            </a:r>
            <a:r>
              <a:rPr lang="ro-RO" sz="1200" dirty="0">
                <a:hlinkClick r:id="rId4"/>
              </a:rPr>
              <a:t>(3)               </a:t>
            </a:r>
          </a:p>
        </p:txBody>
      </p:sp>
      <p:sp>
        <p:nvSpPr>
          <p:cNvPr id="4" name="Oval 3"/>
          <p:cNvSpPr/>
          <p:nvPr/>
        </p:nvSpPr>
        <p:spPr>
          <a:xfrm>
            <a:off x="4105541" y="0"/>
            <a:ext cx="4218708" cy="3872346"/>
          </a:xfrm>
          <a:prstGeom prst="ellipse">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indent="0" algn="ctr">
              <a:buClr>
                <a:schemeClr val="tx2"/>
              </a:buClr>
              <a:buNone/>
            </a:pPr>
            <a:r>
              <a:rPr lang="ro-RO" sz="3200" b="1" dirty="0">
                <a:cs typeface="Arial" panose="020B0604020202020204" pitchFamily="34" charset="0"/>
              </a:rPr>
              <a:t>Asistență medicală</a:t>
            </a:r>
          </a:p>
          <a:p>
            <a:pPr marL="0" lvl="1" indent="0" algn="ctr">
              <a:buClr>
                <a:schemeClr val="tx2"/>
              </a:buClr>
              <a:buNone/>
            </a:pPr>
            <a:r>
              <a:rPr lang="ro-RO" sz="3200" b="1" dirty="0">
                <a:cs typeface="Arial" panose="020B0604020202020204" pitchFamily="34" charset="0"/>
              </a:rPr>
              <a:t>Asistență socială</a:t>
            </a:r>
          </a:p>
          <a:p>
            <a:r>
              <a:rPr lang="ro-RO" sz="1200" dirty="0"/>
              <a:t>10 % din totalul forței de muncă ocupate din UE. Peste trei sferturi dintre lucrători sunt femei.</a:t>
            </a:r>
          </a:p>
          <a:p>
            <a:pPr algn="ctr"/>
            <a:r>
              <a:rPr lang="ro-RO" sz="1200" dirty="0"/>
              <a:t>Aproximativ trei din patru unități medicale din UE-27 realizează evaluări ale riscurilor în mod regulat!</a:t>
            </a:r>
          </a:p>
          <a:p>
            <a:pPr algn="ctr"/>
            <a:r>
              <a:rPr lang="ro-RO" sz="1200" dirty="0">
                <a:solidFill>
                  <a:srgbClr val="035DC1"/>
                </a:solidFill>
              </a:rPr>
              <a:t>(2)</a:t>
            </a:r>
          </a:p>
        </p:txBody>
      </p:sp>
      <p:sp>
        <p:nvSpPr>
          <p:cNvPr id="5" name="Oval 4"/>
          <p:cNvSpPr/>
          <p:nvPr/>
        </p:nvSpPr>
        <p:spPr>
          <a:xfrm>
            <a:off x="8418895" y="342900"/>
            <a:ext cx="3108087" cy="29718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a:t>Măsuri de prevenire:</a:t>
            </a:r>
          </a:p>
          <a:p>
            <a:r>
              <a:rPr lang="ro-RO" sz="1200"/>
              <a:t>Dispozitive de asistare</a:t>
            </a:r>
          </a:p>
          <a:p>
            <a:r>
              <a:rPr lang="ro-RO" sz="1200"/>
              <a:t>Cultură organizațională a securității robustă, combinație de învățare și competențe </a:t>
            </a:r>
          </a:p>
          <a:p>
            <a:r>
              <a:rPr lang="ro-RO" sz="1200" b="1"/>
              <a:t>Punerea în aplicare treptată a noilor </a:t>
            </a:r>
            <a:r>
              <a:rPr lang="ro-RO" sz="1200"/>
              <a:t>inițiative</a:t>
            </a:r>
          </a:p>
          <a:p>
            <a:r>
              <a:rPr lang="ro-RO" sz="1200"/>
              <a:t>Exerciții fizice  </a:t>
            </a:r>
            <a:r>
              <a:rPr lang="ro-RO" sz="1200">
                <a:solidFill>
                  <a:schemeClr val="tx1"/>
                </a:solidFill>
                <a:hlinkClick r:id="rId5"/>
              </a:rPr>
              <a:t>(2)</a:t>
            </a:r>
            <a:r>
              <a:rPr lang="ro-RO" sz="1200">
                <a:solidFill>
                  <a:schemeClr val="tx1"/>
                </a:solidFill>
              </a:rPr>
              <a:t>, </a:t>
            </a:r>
            <a:r>
              <a:rPr lang="ro-RO" sz="1200">
                <a:solidFill>
                  <a:schemeClr val="tx1"/>
                </a:solidFill>
                <a:hlinkClick r:id="rId4"/>
              </a:rPr>
              <a:t>(3)</a:t>
            </a:r>
          </a:p>
        </p:txBody>
      </p:sp>
      <p:sp>
        <p:nvSpPr>
          <p:cNvPr id="6" name="Oval 5"/>
          <p:cNvSpPr/>
          <p:nvPr/>
        </p:nvSpPr>
        <p:spPr>
          <a:xfrm>
            <a:off x="3490235" y="3734893"/>
            <a:ext cx="3400527" cy="30643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sz="900" b="1" dirty="0"/>
          </a:p>
          <a:p>
            <a:r>
              <a:rPr lang="ro-RO" sz="1600" dirty="0"/>
              <a:t> </a:t>
            </a:r>
            <a:r>
              <a:rPr lang="ro-RO" sz="1600" u="sng" dirty="0"/>
              <a:t>Statistici</a:t>
            </a:r>
            <a:r>
              <a:rPr lang="ro-RO" sz="1600" dirty="0"/>
              <a:t>:</a:t>
            </a:r>
          </a:p>
          <a:p>
            <a:r>
              <a:rPr lang="ro-RO" sz="1200" dirty="0"/>
              <a:t>47 % dintre lucrători au acuzat dureri de spate </a:t>
            </a:r>
          </a:p>
          <a:p>
            <a:r>
              <a:rPr lang="ro-RO" sz="1200" dirty="0"/>
              <a:t>în ultimele 12 luni. (Media pentru 19 sectoare: 43,7)</a:t>
            </a:r>
          </a:p>
          <a:p>
            <a:r>
              <a:rPr lang="ro-RO" sz="1200" dirty="0"/>
              <a:t>46 % dintre lucrători au acuzat dureri ale membrelor superioare în ultimele</a:t>
            </a:r>
          </a:p>
          <a:p>
            <a:pPr lvl="0"/>
            <a:r>
              <a:rPr lang="ro-RO" sz="1200" dirty="0"/>
              <a:t>12 luni. </a:t>
            </a:r>
            <a:r>
              <a:rPr lang="ro-RO" sz="1100" dirty="0">
                <a:solidFill>
                  <a:schemeClr val="bg1"/>
                </a:solidFill>
              </a:rPr>
              <a:t>(Media pentru 19 sectoare: 41,9)</a:t>
            </a:r>
          </a:p>
          <a:p>
            <a:pPr lvl="0"/>
            <a:r>
              <a:rPr lang="ro-RO" sz="1100" b="1" dirty="0">
                <a:solidFill>
                  <a:schemeClr val="bg1"/>
                </a:solidFill>
                <a:latin typeface="Arial" panose="020B0604020202020204" pitchFamily="34" charset="0"/>
                <a:cs typeface="Arial" panose="020B0604020202020204" pitchFamily="34" charset="0"/>
              </a:rPr>
              <a:t>             </a:t>
            </a:r>
            <a:r>
              <a:rPr lang="ro-RO" sz="1100" dirty="0">
                <a:solidFill>
                  <a:schemeClr val="bg1"/>
                </a:solidFill>
                <a:latin typeface="Arial" panose="020B0604020202020204" pitchFamily="34" charset="0"/>
                <a:cs typeface="Arial" panose="020B0604020202020204" pitchFamily="34" charset="0"/>
              </a:rPr>
              <a:t>Sursă: </a:t>
            </a:r>
            <a:r>
              <a:rPr lang="ro-RO" sz="1100" dirty="0" err="1">
                <a:solidFill>
                  <a:schemeClr val="bg1"/>
                </a:solidFill>
                <a:latin typeface="Arial" panose="020B0604020202020204" pitchFamily="34" charset="0"/>
                <a:cs typeface="Arial" panose="020B0604020202020204" pitchFamily="34" charset="0"/>
              </a:rPr>
              <a:t>EWCS</a:t>
            </a:r>
            <a:r>
              <a:rPr lang="ro-RO" sz="1100" dirty="0">
                <a:solidFill>
                  <a:schemeClr val="bg1"/>
                </a:solidFill>
                <a:latin typeface="Arial" panose="020B0604020202020204" pitchFamily="34" charset="0"/>
                <a:cs typeface="Arial" panose="020B0604020202020204" pitchFamily="34" charset="0"/>
              </a:rPr>
              <a:t> 2015  (1)</a:t>
            </a:r>
          </a:p>
        </p:txBody>
      </p:sp>
      <p:sp>
        <p:nvSpPr>
          <p:cNvPr id="9" name="Oval 8"/>
          <p:cNvSpPr/>
          <p:nvPr/>
        </p:nvSpPr>
        <p:spPr>
          <a:xfrm>
            <a:off x="83130" y="1180006"/>
            <a:ext cx="3927765" cy="375221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b="1" dirty="0"/>
              <a:t>- </a:t>
            </a:r>
            <a:r>
              <a:rPr lang="ro-RO" sz="1600" u="sng" dirty="0"/>
              <a:t>Volum </a:t>
            </a:r>
            <a:r>
              <a:rPr lang="ro-RO" sz="1600" u="sng" dirty="0">
                <a:solidFill>
                  <a:schemeClr val="bg1"/>
                </a:solidFill>
              </a:rPr>
              <a:t>mare de </a:t>
            </a:r>
            <a:r>
              <a:rPr lang="en-US" sz="1600" u="sng" dirty="0" err="1" smtClean="0">
                <a:solidFill>
                  <a:schemeClr val="bg1"/>
                </a:solidFill>
              </a:rPr>
              <a:t>munc</a:t>
            </a:r>
            <a:r>
              <a:rPr lang="ro-RO" sz="1600" u="sng" dirty="0" smtClean="0">
                <a:solidFill>
                  <a:schemeClr val="bg1"/>
                </a:solidFill>
              </a:rPr>
              <a:t>ă fizică</a:t>
            </a:r>
            <a:r>
              <a:rPr lang="ro-RO" sz="1600" dirty="0" smtClean="0">
                <a:solidFill>
                  <a:schemeClr val="bg1"/>
                </a:solidFill>
              </a:rPr>
              <a:t>: </a:t>
            </a:r>
            <a:endParaRPr lang="ro-RO" sz="1600" dirty="0">
              <a:solidFill>
                <a:schemeClr val="bg1"/>
              </a:solidFill>
            </a:endParaRPr>
          </a:p>
          <a:p>
            <a:r>
              <a:rPr lang="ro-RO" sz="1200" dirty="0">
                <a:solidFill>
                  <a:schemeClr val="bg1"/>
                </a:solidFill>
              </a:rPr>
              <a:t>Ridicarea sau mutarea manuală a unor persoane sau </a:t>
            </a:r>
            <a:r>
              <a:rPr lang="ro-RO" sz="1200" dirty="0" smtClean="0">
                <a:solidFill>
                  <a:schemeClr val="bg1"/>
                </a:solidFill>
              </a:rPr>
              <a:t>mase </a:t>
            </a:r>
            <a:r>
              <a:rPr lang="ro-RO" sz="1200" dirty="0">
                <a:solidFill>
                  <a:schemeClr val="bg1"/>
                </a:solidFill>
              </a:rPr>
              <a:t>grele</a:t>
            </a:r>
          </a:p>
          <a:p>
            <a:r>
              <a:rPr lang="ro-RO" sz="1200" dirty="0">
                <a:solidFill>
                  <a:schemeClr val="bg1"/>
                </a:solidFill>
              </a:rPr>
              <a:t>Mișcări repetitive ale brațelor </a:t>
            </a:r>
            <a:r>
              <a:rPr lang="ro-RO" sz="1200" dirty="0" smtClean="0">
                <a:solidFill>
                  <a:schemeClr val="bg1"/>
                </a:solidFill>
              </a:rPr>
              <a:t>sau </a:t>
            </a:r>
            <a:r>
              <a:rPr lang="ro-RO" sz="1200" dirty="0">
                <a:solidFill>
                  <a:schemeClr val="bg1"/>
                </a:solidFill>
              </a:rPr>
              <a:t>mâinilor</a:t>
            </a:r>
          </a:p>
          <a:p>
            <a:r>
              <a:rPr lang="ro-RO" sz="1200" dirty="0">
                <a:solidFill>
                  <a:schemeClr val="bg1"/>
                </a:solidFill>
              </a:rPr>
              <a:t>Poziții obositoare sau dureroase</a:t>
            </a:r>
          </a:p>
          <a:p>
            <a:r>
              <a:rPr lang="ro-RO" sz="1200" b="1" dirty="0">
                <a:solidFill>
                  <a:schemeClr val="bg1"/>
                </a:solidFill>
              </a:rPr>
              <a:t>- </a:t>
            </a:r>
            <a:r>
              <a:rPr lang="ro-RO" sz="1200" dirty="0">
                <a:solidFill>
                  <a:schemeClr val="bg1"/>
                </a:solidFill>
              </a:rPr>
              <a:t>Clienți pretențioși </a:t>
            </a:r>
          </a:p>
          <a:p>
            <a:r>
              <a:rPr lang="ro-RO" sz="1200" dirty="0">
                <a:solidFill>
                  <a:schemeClr val="bg1"/>
                </a:solidFill>
              </a:rPr>
              <a:t>Activități desfășurate </a:t>
            </a:r>
            <a:r>
              <a:rPr lang="ro-RO" sz="1200" dirty="0"/>
              <a:t>contra cronometru</a:t>
            </a:r>
          </a:p>
          <a:p>
            <a:r>
              <a:rPr lang="ro-RO" sz="1200" dirty="0"/>
              <a:t>Comunicare și cooperare defectuoase</a:t>
            </a:r>
          </a:p>
          <a:p>
            <a:r>
              <a:rPr lang="ro-RO" sz="1200" dirty="0" smtClean="0"/>
              <a:t>Timp </a:t>
            </a:r>
            <a:r>
              <a:rPr lang="ro-RO" sz="1200" dirty="0"/>
              <a:t>de lucru prelungit sau neregulat </a:t>
            </a:r>
          </a:p>
          <a:p>
            <a:r>
              <a:rPr lang="ro-RO" sz="1200" b="1" dirty="0"/>
              <a:t>     - </a:t>
            </a:r>
            <a:r>
              <a:rPr lang="ro-RO" sz="1200" dirty="0"/>
              <a:t>Factori individuali </a:t>
            </a:r>
          </a:p>
          <a:p>
            <a:r>
              <a:rPr lang="ro-RO" sz="1200" dirty="0"/>
              <a:t>             Îmbătrânirea forței de muncă </a:t>
            </a:r>
          </a:p>
          <a:p>
            <a:r>
              <a:rPr lang="ro-RO" sz="1200" dirty="0"/>
              <a:t>	</a:t>
            </a:r>
            <a:r>
              <a:rPr lang="ro-RO" sz="1200" dirty="0">
                <a:solidFill>
                  <a:srgbClr val="002060"/>
                </a:solidFill>
              </a:rPr>
              <a:t>(2), (3)</a:t>
            </a:r>
          </a:p>
        </p:txBody>
      </p:sp>
    </p:spTree>
    <p:extLst>
      <p:ext uri="{BB962C8B-B14F-4D97-AF65-F5344CB8AC3E}">
        <p14:creationId xmlns:p14="http://schemas.microsoft.com/office/powerpoint/2010/main" val="1335390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228776" y="3260436"/>
            <a:ext cx="3757879" cy="3057237"/>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solidFill>
                  <a:schemeClr val="bg1"/>
                </a:solidFill>
              </a:rPr>
              <a:t>Boli profesionale</a:t>
            </a:r>
            <a:r>
              <a:rPr lang="ro-RO" sz="1600" dirty="0">
                <a:solidFill>
                  <a:schemeClr val="bg1"/>
                </a:solidFill>
              </a:rPr>
              <a:t>: </a:t>
            </a:r>
            <a:endParaRPr lang="ro-RO" sz="1600" dirty="0" smtClean="0">
              <a:solidFill>
                <a:schemeClr val="bg1"/>
              </a:solidFill>
            </a:endParaRPr>
          </a:p>
          <a:p>
            <a:r>
              <a:rPr lang="ro-RO" sz="1200" dirty="0" smtClean="0">
                <a:solidFill>
                  <a:schemeClr val="bg1"/>
                </a:solidFill>
              </a:rPr>
              <a:t>Sindrom </a:t>
            </a:r>
            <a:r>
              <a:rPr lang="ro-RO" sz="1200" dirty="0">
                <a:solidFill>
                  <a:schemeClr val="bg1"/>
                </a:solidFill>
              </a:rPr>
              <a:t>de tunel carpian recunoscut (de ex., în Franța și Turcia);</a:t>
            </a:r>
          </a:p>
          <a:p>
            <a:endParaRPr lang="en-IE" sz="1600" u="sng" dirty="0" smtClean="0">
              <a:solidFill>
                <a:schemeClr val="bg1"/>
              </a:solidFill>
            </a:endParaRPr>
          </a:p>
          <a:p>
            <a:r>
              <a:rPr lang="ro-RO" sz="1600" u="sng" dirty="0">
                <a:solidFill>
                  <a:schemeClr val="bg1"/>
                </a:solidFill>
              </a:rPr>
              <a:t>Boli provocate de condițiile de muncă</a:t>
            </a:r>
            <a:r>
              <a:rPr lang="ro-RO" sz="1600" dirty="0">
                <a:solidFill>
                  <a:schemeClr val="bg1"/>
                </a:solidFill>
              </a:rPr>
              <a:t>: </a:t>
            </a:r>
            <a:r>
              <a:rPr lang="ro-RO" sz="1200" dirty="0">
                <a:solidFill>
                  <a:schemeClr val="bg1"/>
                </a:solidFill>
              </a:rPr>
              <a:t>vătămarea repetată a încheieturilor mâinii și a coatelor</a:t>
            </a:r>
            <a:r>
              <a:rPr lang="ro-RO" sz="1200" dirty="0" smtClean="0">
                <a:solidFill>
                  <a:schemeClr val="bg1"/>
                </a:solidFill>
              </a:rPr>
              <a:t>, </a:t>
            </a:r>
            <a:r>
              <a:rPr lang="ro-RO" sz="1200" dirty="0">
                <a:solidFill>
                  <a:schemeClr val="bg1"/>
                </a:solidFill>
              </a:rPr>
              <a:t>afecțiuni ale gâtului sau </a:t>
            </a:r>
            <a:r>
              <a:rPr lang="ro-RO" sz="1200" dirty="0" smtClean="0">
                <a:solidFill>
                  <a:schemeClr val="bg1"/>
                </a:solidFill>
              </a:rPr>
              <a:t>umerilor</a:t>
            </a:r>
            <a:r>
              <a:rPr lang="en-US" sz="1200" dirty="0" smtClean="0">
                <a:solidFill>
                  <a:schemeClr val="bg1"/>
                </a:solidFill>
              </a:rPr>
              <a:t>,</a:t>
            </a:r>
            <a:r>
              <a:rPr lang="ro-RO" sz="1200" dirty="0" smtClean="0">
                <a:solidFill>
                  <a:schemeClr val="bg1"/>
                </a:solidFill>
              </a:rPr>
              <a:t> </a:t>
            </a:r>
            <a:r>
              <a:rPr lang="ro-RO" sz="1200" dirty="0">
                <a:solidFill>
                  <a:schemeClr val="bg1"/>
                </a:solidFill>
              </a:rPr>
              <a:t>eczeme ale mâinii și simptome respiratorii.</a:t>
            </a:r>
          </a:p>
        </p:txBody>
      </p:sp>
      <p:sp>
        <p:nvSpPr>
          <p:cNvPr id="4" name="Oval 3"/>
          <p:cNvSpPr/>
          <p:nvPr/>
        </p:nvSpPr>
        <p:spPr>
          <a:xfrm>
            <a:off x="4059379" y="187036"/>
            <a:ext cx="4364185" cy="3636819"/>
          </a:xfrm>
          <a:prstGeom prst="ellipse">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indent="0" algn="ctr">
              <a:buClr>
                <a:schemeClr val="tx2"/>
              </a:buClr>
              <a:buNone/>
            </a:pPr>
            <a:r>
              <a:rPr lang="ro-RO" sz="3200" b="1" dirty="0">
                <a:solidFill>
                  <a:schemeClr val="bg1"/>
                </a:solidFill>
                <a:cs typeface="Arial" panose="020B0604020202020204" pitchFamily="34" charset="0"/>
              </a:rPr>
              <a:t>Coafură și frizerie</a:t>
            </a:r>
          </a:p>
          <a:p>
            <a:pPr algn="ctr"/>
            <a:r>
              <a:rPr lang="ro-RO" sz="1200" dirty="0">
                <a:solidFill>
                  <a:schemeClr val="bg1"/>
                </a:solidFill>
              </a:rPr>
              <a:t>În sectorul serviciilor de coafură din Europa sunt angajate peste un milion de persoane. Sectorul este dominat de mici unități care au în medie mai puțin de trei lucrători, precum și de întreprinderi independente. (</a:t>
            </a:r>
            <a:r>
              <a:rPr lang="ro-RO" sz="1200" dirty="0">
                <a:solidFill>
                  <a:schemeClr val="bg1"/>
                </a:solidFill>
                <a:hlinkClick r:id="rId3"/>
              </a:rPr>
              <a:t>6</a:t>
            </a:r>
            <a:r>
              <a:rPr lang="ro-RO" sz="1200" dirty="0">
                <a:solidFill>
                  <a:schemeClr val="bg1"/>
                </a:solidFill>
              </a:rPr>
              <a:t>,</a:t>
            </a:r>
            <a:r>
              <a:rPr lang="ro-RO" sz="1200" dirty="0">
                <a:solidFill>
                  <a:schemeClr val="bg1"/>
                </a:solidFill>
                <a:hlinkClick r:id="rId4"/>
              </a:rPr>
              <a:t>7</a:t>
            </a:r>
            <a:r>
              <a:rPr lang="ro-RO" sz="1200" dirty="0">
                <a:solidFill>
                  <a:schemeClr val="bg1"/>
                </a:solidFill>
              </a:rPr>
              <a:t>)</a:t>
            </a:r>
          </a:p>
        </p:txBody>
      </p:sp>
      <p:sp>
        <p:nvSpPr>
          <p:cNvPr id="5" name="Oval 4"/>
          <p:cNvSpPr/>
          <p:nvPr/>
        </p:nvSpPr>
        <p:spPr>
          <a:xfrm>
            <a:off x="8765259" y="618258"/>
            <a:ext cx="2768650" cy="277437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solidFill>
                  <a:schemeClr val="bg1"/>
                </a:solidFill>
              </a:rPr>
              <a:t>Prevenirea:</a:t>
            </a:r>
          </a:p>
          <a:p>
            <a:r>
              <a:rPr lang="ro-RO" sz="1200" dirty="0">
                <a:solidFill>
                  <a:schemeClr val="bg1"/>
                </a:solidFill>
              </a:rPr>
              <a:t>Cursuri de reabilitare medicală, orientate pe specificul meseriilor</a:t>
            </a:r>
          </a:p>
          <a:p>
            <a:r>
              <a:rPr lang="ro-RO" sz="1200" dirty="0">
                <a:solidFill>
                  <a:schemeClr val="bg1"/>
                </a:solidFill>
              </a:rPr>
              <a:t>Reproiectarea </a:t>
            </a:r>
            <a:r>
              <a:rPr lang="ro-RO" sz="1200" dirty="0" smtClean="0">
                <a:solidFill>
                  <a:schemeClr val="bg1"/>
                </a:solidFill>
              </a:rPr>
              <a:t>locurilor de muncă</a:t>
            </a:r>
            <a:endParaRPr lang="ro-RO" sz="1200" dirty="0">
              <a:solidFill>
                <a:schemeClr val="bg1"/>
              </a:solidFill>
            </a:endParaRPr>
          </a:p>
          <a:p>
            <a:r>
              <a:rPr lang="ro-RO" sz="1200" dirty="0">
                <a:solidFill>
                  <a:schemeClr val="bg1"/>
                </a:solidFill>
              </a:rPr>
              <a:t>Modificarea tehnicilor de lucru</a:t>
            </a:r>
          </a:p>
          <a:p>
            <a:r>
              <a:rPr lang="ro-RO" sz="1200" dirty="0">
                <a:solidFill>
                  <a:schemeClr val="bg1"/>
                </a:solidFill>
              </a:rPr>
              <a:t>Exerciții fizice</a:t>
            </a:r>
          </a:p>
        </p:txBody>
      </p:sp>
      <p:sp>
        <p:nvSpPr>
          <p:cNvPr id="6" name="Oval 5"/>
          <p:cNvSpPr/>
          <p:nvPr/>
        </p:nvSpPr>
        <p:spPr>
          <a:xfrm>
            <a:off x="3501396" y="4016556"/>
            <a:ext cx="3605986" cy="262103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ro-RO" sz="1200" dirty="0" smtClean="0">
                <a:solidFill>
                  <a:schemeClr val="bg1"/>
                </a:solidFill>
              </a:rPr>
              <a:t>Cea </a:t>
            </a:r>
            <a:r>
              <a:rPr lang="ro-RO" sz="1200" dirty="0">
                <a:solidFill>
                  <a:schemeClr val="bg1"/>
                </a:solidFill>
              </a:rPr>
              <a:t>mai mare prevalență a AMS într-o perioadă de 12 luni a fost </a:t>
            </a:r>
            <a:r>
              <a:rPr lang="ro-RO" sz="1200" dirty="0" smtClean="0">
                <a:solidFill>
                  <a:schemeClr val="bg1"/>
                </a:solidFill>
              </a:rPr>
              <a:t>înregistrată </a:t>
            </a:r>
            <a:r>
              <a:rPr lang="ro-RO" sz="1200" dirty="0">
                <a:solidFill>
                  <a:schemeClr val="bg1"/>
                </a:solidFill>
              </a:rPr>
              <a:t>pentru partea inferioară a spatelui (13-76 %), gât (9-58 %), umăr (28-60 %) și mână/încheietură (11-53 %) (5)</a:t>
            </a:r>
          </a:p>
        </p:txBody>
      </p:sp>
      <p:sp>
        <p:nvSpPr>
          <p:cNvPr id="9" name="Oval 8"/>
          <p:cNvSpPr/>
          <p:nvPr/>
        </p:nvSpPr>
        <p:spPr>
          <a:xfrm>
            <a:off x="83124" y="498763"/>
            <a:ext cx="4095471" cy="49114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dirty="0">
                <a:solidFill>
                  <a:schemeClr val="bg1"/>
                </a:solidFill>
              </a:rPr>
              <a:t> </a:t>
            </a:r>
            <a:r>
              <a:rPr lang="ro-RO" sz="1600" u="sng" dirty="0">
                <a:solidFill>
                  <a:schemeClr val="bg1"/>
                </a:solidFill>
              </a:rPr>
              <a:t>Volum mare de </a:t>
            </a:r>
            <a:r>
              <a:rPr lang="en-US" sz="1600" u="sng" dirty="0" err="1">
                <a:solidFill>
                  <a:schemeClr val="bg1"/>
                </a:solidFill>
              </a:rPr>
              <a:t>munc</a:t>
            </a:r>
            <a:r>
              <a:rPr lang="ro-RO" sz="1600" u="sng" dirty="0">
                <a:solidFill>
                  <a:schemeClr val="bg1"/>
                </a:solidFill>
              </a:rPr>
              <a:t>ă </a:t>
            </a:r>
            <a:r>
              <a:rPr lang="ro-RO" sz="1600" u="sng" dirty="0" smtClean="0">
                <a:solidFill>
                  <a:schemeClr val="bg1"/>
                </a:solidFill>
              </a:rPr>
              <a:t>fizică</a:t>
            </a:r>
            <a:r>
              <a:rPr lang="ro-RO" sz="1600" dirty="0" smtClean="0">
                <a:solidFill>
                  <a:schemeClr val="bg1"/>
                </a:solidFill>
              </a:rPr>
              <a:t>:</a:t>
            </a:r>
            <a:endParaRPr lang="ro-RO" sz="1600" dirty="0">
              <a:solidFill>
                <a:schemeClr val="bg1"/>
              </a:solidFill>
            </a:endParaRPr>
          </a:p>
          <a:p>
            <a:r>
              <a:rPr lang="ro-RO" sz="1200" dirty="0">
                <a:solidFill>
                  <a:schemeClr val="bg1"/>
                </a:solidFill>
              </a:rPr>
              <a:t>Natura locului de muncă presupune:</a:t>
            </a:r>
          </a:p>
          <a:p>
            <a:pPr marL="285750" indent="-285750">
              <a:buFontTx/>
              <a:buChar char="-"/>
            </a:pPr>
            <a:r>
              <a:rPr lang="ro-RO" sz="1200" dirty="0">
                <a:solidFill>
                  <a:schemeClr val="bg1"/>
                </a:solidFill>
              </a:rPr>
              <a:t>activități executate prin aplecare înainte sau răsucire (de exemplu, spălarea părului la chiuvetă); </a:t>
            </a:r>
          </a:p>
          <a:p>
            <a:pPr marL="285750" indent="-285750">
              <a:buFontTx/>
              <a:buChar char="-"/>
            </a:pPr>
            <a:r>
              <a:rPr lang="ro-RO" sz="1200" dirty="0">
                <a:solidFill>
                  <a:schemeClr val="bg1"/>
                </a:solidFill>
              </a:rPr>
              <a:t>sarcini repetitive, </a:t>
            </a:r>
          </a:p>
          <a:p>
            <a:pPr marL="285750" indent="-285750">
              <a:buFontTx/>
              <a:buChar char="-"/>
            </a:pPr>
            <a:r>
              <a:rPr lang="ro-RO" sz="1200" dirty="0">
                <a:solidFill>
                  <a:schemeClr val="bg1"/>
                </a:solidFill>
              </a:rPr>
              <a:t>poziții statice, </a:t>
            </a:r>
          </a:p>
          <a:p>
            <a:pPr indent="-285750">
              <a:buFontTx/>
              <a:buChar char="-"/>
            </a:pPr>
            <a:r>
              <a:rPr lang="ro-RO" sz="1200" dirty="0">
                <a:solidFill>
                  <a:schemeClr val="bg1"/>
                </a:solidFill>
              </a:rPr>
              <a:t>ședere îndelungată în poziția în picioare pe durata tuturor activităților legate de clienți (1)</a:t>
            </a:r>
          </a:p>
          <a:p>
            <a:pPr indent="-285750">
              <a:buFontTx/>
              <a:buChar char="-"/>
            </a:pPr>
            <a:r>
              <a:rPr lang="ro-RO" sz="1200" dirty="0">
                <a:solidFill>
                  <a:schemeClr val="bg1"/>
                </a:solidFill>
              </a:rPr>
              <a:t> o perioadă de timp considerabilă petrecută cu brațele ridicate deasupra nivelului umerilor (2,3) </a:t>
            </a:r>
          </a:p>
          <a:p>
            <a:pPr indent="-285750">
              <a:buFontTx/>
              <a:buChar char="-"/>
            </a:pPr>
            <a:r>
              <a:rPr lang="ro-RO" sz="1200" dirty="0">
                <a:solidFill>
                  <a:schemeClr val="bg1"/>
                </a:solidFill>
              </a:rPr>
              <a:t>activități desfășurate la temperaturi care creează stare de disconfort (4)</a:t>
            </a:r>
          </a:p>
          <a:p>
            <a:pPr indent="-285750">
              <a:buFontTx/>
              <a:buChar char="-"/>
            </a:pPr>
            <a:r>
              <a:rPr lang="ro-RO" sz="1200" dirty="0">
                <a:solidFill>
                  <a:schemeClr val="bg1"/>
                </a:solidFill>
              </a:rPr>
              <a:t>utilizarea substanțelor chimice (4)</a:t>
            </a:r>
          </a:p>
        </p:txBody>
      </p:sp>
    </p:spTree>
    <p:extLst>
      <p:ext uri="{BB962C8B-B14F-4D97-AF65-F5344CB8AC3E}">
        <p14:creationId xmlns:p14="http://schemas.microsoft.com/office/powerpoint/2010/main" val="935279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834744" y="3602181"/>
            <a:ext cx="3165765" cy="2628498"/>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200" dirty="0">
                <a:solidFill>
                  <a:schemeClr val="bg1"/>
                </a:solidFill>
              </a:rPr>
              <a:t>În sectorul băuturilor și produselor alimentare, aproximativ o treime din vătămările </a:t>
            </a:r>
            <a:r>
              <a:rPr lang="ro-RO" sz="1200" dirty="0" smtClean="0">
                <a:solidFill>
                  <a:schemeClr val="bg1"/>
                </a:solidFill>
              </a:rPr>
              <a:t>raportate </a:t>
            </a:r>
            <a:r>
              <a:rPr lang="ro-RO" sz="1200" dirty="0">
                <a:solidFill>
                  <a:schemeClr val="bg1"/>
                </a:solidFill>
              </a:rPr>
              <a:t>reprezintă vătămări acute cauzate de manipulare și ridicare – aproape jumătate din aceste vătămări sunt cauzate de ridicarea unor obiecte grele. (1) </a:t>
            </a:r>
          </a:p>
        </p:txBody>
      </p:sp>
      <p:sp>
        <p:nvSpPr>
          <p:cNvPr id="4" name="Oval 3"/>
          <p:cNvSpPr/>
          <p:nvPr/>
        </p:nvSpPr>
        <p:spPr>
          <a:xfrm>
            <a:off x="4220972" y="401781"/>
            <a:ext cx="3574472" cy="3636819"/>
          </a:xfrm>
          <a:prstGeom prst="ellipse">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indent="0" algn="ctr">
              <a:buClr>
                <a:schemeClr val="tx2"/>
              </a:buClr>
              <a:buNone/>
            </a:pPr>
            <a:r>
              <a:rPr lang="ro-RO" u="sng" dirty="0">
                <a:solidFill>
                  <a:schemeClr val="bg1"/>
                </a:solidFill>
                <a:cs typeface="Arial" panose="020B0604020202020204" pitchFamily="34" charset="0"/>
              </a:rPr>
              <a:t>Sectorul de prelucrare a produselor alimentare </a:t>
            </a:r>
          </a:p>
          <a:p>
            <a:pPr marL="0" lvl="1" indent="0" algn="ctr">
              <a:buClr>
                <a:schemeClr val="tx2"/>
              </a:buClr>
              <a:buNone/>
            </a:pPr>
            <a:r>
              <a:rPr lang="ro-RO" sz="1200" dirty="0">
                <a:solidFill>
                  <a:schemeClr val="bg1"/>
                </a:solidFill>
                <a:cs typeface="Arial" panose="020B0604020202020204" pitchFamily="34" charset="0"/>
              </a:rPr>
              <a:t>este format din acele societăți care se ocupă cu prelucrarea produselor animale și vegetale, abordând o gamă foarte variată de activități, de la producția cărnii, dulciurilor, gustărilor, alcoolului și până la industria lactatelor și panificației și apoi la producția de dulcețuri și sucuri sau de produse alimentare congelate.</a:t>
            </a:r>
          </a:p>
        </p:txBody>
      </p:sp>
      <p:sp>
        <p:nvSpPr>
          <p:cNvPr id="5" name="Oval 4"/>
          <p:cNvSpPr/>
          <p:nvPr/>
        </p:nvSpPr>
        <p:spPr>
          <a:xfrm>
            <a:off x="8079459" y="138546"/>
            <a:ext cx="3780031" cy="34636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200" dirty="0">
                <a:solidFill>
                  <a:schemeClr val="bg1"/>
                </a:solidFill>
              </a:rPr>
              <a:t>Există studii care evidențiază faptul că trei sferturi dintre vătămările produse în sectorul băuturilor și produselor alimentare pot fi evitate. (1) Esența activităților de prevenire a </a:t>
            </a:r>
            <a:r>
              <a:rPr lang="ro-RO" sz="1200" dirty="0" err="1">
                <a:solidFill>
                  <a:schemeClr val="bg1"/>
                </a:solidFill>
              </a:rPr>
              <a:t>AMS</a:t>
            </a:r>
            <a:r>
              <a:rPr lang="ro-RO" sz="1200" dirty="0">
                <a:solidFill>
                  <a:schemeClr val="bg1"/>
                </a:solidFill>
              </a:rPr>
              <a:t> este aceea de a asigura o calitate adecvată a evaluării riscurilor profesionale. În mod tradițional, acestea s-au concentrat pe factorii de risc fizici (biomecanici), însă </a:t>
            </a:r>
            <a:r>
              <a:rPr lang="ro-RO" sz="1200" u="sng" dirty="0">
                <a:solidFill>
                  <a:schemeClr val="bg1"/>
                </a:solidFill>
              </a:rPr>
              <a:t>în cadrul activităților de prevenire a </a:t>
            </a:r>
            <a:r>
              <a:rPr lang="ro-RO" sz="1200" u="sng" dirty="0" err="1">
                <a:solidFill>
                  <a:schemeClr val="bg1"/>
                </a:solidFill>
              </a:rPr>
              <a:t>AMS</a:t>
            </a:r>
            <a:r>
              <a:rPr lang="ro-RO" sz="1200" u="sng" dirty="0">
                <a:solidFill>
                  <a:schemeClr val="bg1"/>
                </a:solidFill>
              </a:rPr>
              <a:t> trebuie avuți în vedere și factori organizaționali și psihosociali. </a:t>
            </a:r>
          </a:p>
        </p:txBody>
      </p:sp>
      <p:sp>
        <p:nvSpPr>
          <p:cNvPr id="6" name="Oval 5"/>
          <p:cNvSpPr/>
          <p:nvPr/>
        </p:nvSpPr>
        <p:spPr>
          <a:xfrm>
            <a:off x="249382" y="3997036"/>
            <a:ext cx="7504533" cy="285403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solidFill>
                <a:schemeClr val="bg1"/>
              </a:solidFill>
            </a:endParaRPr>
          </a:p>
          <a:p>
            <a:pPr>
              <a:lnSpc>
                <a:spcPct val="107000"/>
              </a:lnSpc>
            </a:pPr>
            <a:r>
              <a:rPr lang="ro-RO" sz="1200" dirty="0" smtClean="0">
                <a:solidFill>
                  <a:schemeClr val="bg1"/>
                </a:solidFill>
              </a:rPr>
              <a:t>Procesul </a:t>
            </a:r>
            <a:r>
              <a:rPr lang="ro-RO" sz="1200" dirty="0">
                <a:solidFill>
                  <a:schemeClr val="bg1"/>
                </a:solidFill>
              </a:rPr>
              <a:t>de producție necesită un volum semnificativ de activități manuale. Prin urmare, </a:t>
            </a:r>
            <a:r>
              <a:rPr lang="ro-RO" sz="1200" dirty="0" smtClean="0">
                <a:solidFill>
                  <a:schemeClr val="bg1"/>
                </a:solidFill>
              </a:rPr>
              <a:t>rezultă </a:t>
            </a:r>
            <a:r>
              <a:rPr lang="ro-RO" sz="1200" dirty="0">
                <a:solidFill>
                  <a:schemeClr val="bg1"/>
                </a:solidFill>
              </a:rPr>
              <a:t>mai mulți factori de risc, printre </a:t>
            </a:r>
            <a:r>
              <a:rPr lang="ro-RO" sz="1200" dirty="0" smtClean="0">
                <a:solidFill>
                  <a:schemeClr val="bg1"/>
                </a:solidFill>
              </a:rPr>
              <a:t>care: </a:t>
            </a:r>
            <a:endParaRPr lang="en-US" sz="1200" dirty="0" smtClean="0">
              <a:solidFill>
                <a:schemeClr val="bg1"/>
              </a:solidFill>
            </a:endParaRPr>
          </a:p>
          <a:p>
            <a:pPr>
              <a:lnSpc>
                <a:spcPct val="107000"/>
              </a:lnSpc>
            </a:pPr>
            <a:r>
              <a:rPr lang="ro-RO" sz="1200" dirty="0" smtClean="0">
                <a:solidFill>
                  <a:schemeClr val="bg1"/>
                </a:solidFill>
              </a:rPr>
              <a:t>aplecările </a:t>
            </a:r>
            <a:r>
              <a:rPr lang="ro-RO" sz="1200" dirty="0">
                <a:solidFill>
                  <a:schemeClr val="bg1"/>
                </a:solidFill>
              </a:rPr>
              <a:t>repetate în cadrul operațiunilor de ambalare și </a:t>
            </a:r>
            <a:r>
              <a:rPr lang="ro-RO" sz="1200" dirty="0" smtClean="0">
                <a:solidFill>
                  <a:schemeClr val="bg1"/>
                </a:solidFill>
              </a:rPr>
              <a:t>transportare a </a:t>
            </a:r>
            <a:r>
              <a:rPr lang="ro-RO" sz="1200" dirty="0">
                <a:solidFill>
                  <a:schemeClr val="bg1"/>
                </a:solidFill>
              </a:rPr>
              <a:t>unor obiecte mari și grele, greu de manevrat, pe distanțe lungi. (2) </a:t>
            </a:r>
            <a:endParaRPr lang="en-US" sz="1200" dirty="0" smtClean="0">
              <a:solidFill>
                <a:schemeClr val="bg1"/>
              </a:solidFill>
            </a:endParaRPr>
          </a:p>
          <a:p>
            <a:pPr>
              <a:lnSpc>
                <a:spcPct val="107000"/>
              </a:lnSpc>
            </a:pPr>
            <a:r>
              <a:rPr lang="ro-RO" sz="1200" dirty="0" smtClean="0">
                <a:solidFill>
                  <a:schemeClr val="bg1"/>
                </a:solidFill>
              </a:rPr>
              <a:t>Vătămările </a:t>
            </a:r>
            <a:r>
              <a:rPr lang="ro-RO" sz="1200" dirty="0">
                <a:solidFill>
                  <a:schemeClr val="bg1"/>
                </a:solidFill>
              </a:rPr>
              <a:t>spatelui reprezintă aproximativ o treime din cazurile de boli profesionale în domeniul producției de băuturi și produse alimentare. </a:t>
            </a:r>
            <a:endParaRPr lang="en-US" sz="1200" dirty="0" smtClean="0">
              <a:solidFill>
                <a:schemeClr val="bg1"/>
              </a:solidFill>
            </a:endParaRPr>
          </a:p>
          <a:p>
            <a:pPr>
              <a:lnSpc>
                <a:spcPct val="107000"/>
              </a:lnSpc>
            </a:pPr>
            <a:r>
              <a:rPr lang="ro-RO" sz="1200" dirty="0" smtClean="0">
                <a:solidFill>
                  <a:schemeClr val="bg1"/>
                </a:solidFill>
              </a:rPr>
              <a:t>Chiar </a:t>
            </a:r>
            <a:r>
              <a:rPr lang="ro-RO" sz="1200" dirty="0">
                <a:solidFill>
                  <a:schemeClr val="bg1"/>
                </a:solidFill>
              </a:rPr>
              <a:t>și lucrătorii care îndeplinesc sarcini mai ușoare, dar repetitive, cum ar </a:t>
            </a:r>
            <a:r>
              <a:rPr lang="ro-RO" sz="1200" dirty="0" smtClean="0">
                <a:solidFill>
                  <a:schemeClr val="bg1"/>
                </a:solidFill>
              </a:rPr>
              <a:t>fi </a:t>
            </a:r>
            <a:r>
              <a:rPr lang="ro-RO" sz="1200" dirty="0">
                <a:solidFill>
                  <a:schemeClr val="bg1"/>
                </a:solidFill>
              </a:rPr>
              <a:t>activitățile de la liniile de producție, pot suferi vătămări cronice (persistente), </a:t>
            </a:r>
            <a:r>
              <a:rPr lang="en-US" sz="1200" dirty="0" err="1" smtClean="0">
                <a:solidFill>
                  <a:schemeClr val="bg1"/>
                </a:solidFill>
              </a:rPr>
              <a:t>precum</a:t>
            </a:r>
            <a:r>
              <a:rPr lang="en-US" sz="1200" dirty="0" smtClean="0">
                <a:solidFill>
                  <a:schemeClr val="bg1"/>
                </a:solidFill>
              </a:rPr>
              <a:t> </a:t>
            </a:r>
            <a:r>
              <a:rPr lang="ro-RO" sz="1200" dirty="0" smtClean="0">
                <a:solidFill>
                  <a:schemeClr val="bg1"/>
                </a:solidFill>
              </a:rPr>
              <a:t>afecțiuni </a:t>
            </a:r>
            <a:r>
              <a:rPr lang="ro-RO" sz="1200" dirty="0">
                <a:solidFill>
                  <a:schemeClr val="bg1"/>
                </a:solidFill>
              </a:rPr>
              <a:t>ale membrelor superioare de origine profesională, care reprezintă aproximativ un sfert din bolile profesionale. (1)</a:t>
            </a:r>
          </a:p>
        </p:txBody>
      </p:sp>
      <p:sp>
        <p:nvSpPr>
          <p:cNvPr id="9" name="Oval 8"/>
          <p:cNvSpPr/>
          <p:nvPr/>
        </p:nvSpPr>
        <p:spPr>
          <a:xfrm>
            <a:off x="96983" y="0"/>
            <a:ext cx="4082460" cy="42117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200" dirty="0">
                <a:solidFill>
                  <a:schemeClr val="bg1"/>
                </a:solidFill>
              </a:rPr>
              <a:t>În sectorul băuturilor și produselor alimentare, majoritatea afecțiunilor musculo-scheletice apar din doar cinci motive: </a:t>
            </a:r>
          </a:p>
          <a:p>
            <a:r>
              <a:rPr lang="ro-RO" sz="1200" dirty="0">
                <a:solidFill>
                  <a:schemeClr val="bg1"/>
                </a:solidFill>
              </a:rPr>
              <a:t>■ stivuirea/</a:t>
            </a:r>
            <a:r>
              <a:rPr lang="ro-RO" sz="1200" dirty="0" err="1">
                <a:solidFill>
                  <a:schemeClr val="bg1"/>
                </a:solidFill>
              </a:rPr>
              <a:t>destivuirea</a:t>
            </a:r>
            <a:r>
              <a:rPr lang="ro-RO" sz="1200" dirty="0">
                <a:solidFill>
                  <a:schemeClr val="bg1"/>
                </a:solidFill>
              </a:rPr>
              <a:t> de containere (cutii, navete, saci); </a:t>
            </a:r>
          </a:p>
          <a:p>
            <a:r>
              <a:rPr lang="ro-RO" sz="1200" dirty="0">
                <a:solidFill>
                  <a:schemeClr val="bg1"/>
                </a:solidFill>
              </a:rPr>
              <a:t>■ împingerea unor </a:t>
            </a:r>
            <a:r>
              <a:rPr lang="ro-RO" sz="1200" dirty="0" smtClean="0">
                <a:solidFill>
                  <a:schemeClr val="bg1"/>
                </a:solidFill>
              </a:rPr>
              <a:t>suporţi </a:t>
            </a:r>
            <a:r>
              <a:rPr lang="ro-RO" sz="1200" dirty="0">
                <a:solidFill>
                  <a:schemeClr val="bg1"/>
                </a:solidFill>
              </a:rPr>
              <a:t>pe </a:t>
            </a:r>
            <a:r>
              <a:rPr lang="ro-RO" sz="1200" dirty="0" smtClean="0">
                <a:solidFill>
                  <a:schemeClr val="bg1"/>
                </a:solidFill>
              </a:rPr>
              <a:t>roți (suporţi </a:t>
            </a:r>
            <a:r>
              <a:rPr lang="ro-RO" sz="1200" dirty="0">
                <a:solidFill>
                  <a:schemeClr val="bg1"/>
                </a:solidFill>
              </a:rPr>
              <a:t>pentru cuptoare, cărucioare pentru produse); </a:t>
            </a:r>
          </a:p>
          <a:p>
            <a:r>
              <a:rPr lang="ro-RO" sz="1200" dirty="0">
                <a:solidFill>
                  <a:schemeClr val="bg1"/>
                </a:solidFill>
              </a:rPr>
              <a:t>■ activități de tăiere, dezosare, porționare, legare și eviscerare (carne de la diverse specii de animale, carne de pasăre); </a:t>
            </a:r>
          </a:p>
          <a:p>
            <a:r>
              <a:rPr lang="ro-RO" sz="1200" dirty="0">
                <a:solidFill>
                  <a:schemeClr val="bg1"/>
                </a:solidFill>
              </a:rPr>
              <a:t>■ ambalarea unor produse (brânză, dulciuri și biscuiți); </a:t>
            </a:r>
            <a:endParaRPr lang="ro-RO" sz="1200" dirty="0" smtClean="0">
              <a:solidFill>
                <a:schemeClr val="bg1"/>
              </a:solidFill>
            </a:endParaRPr>
          </a:p>
          <a:p>
            <a:r>
              <a:rPr lang="ro-RO" sz="1200" dirty="0" smtClean="0">
                <a:solidFill>
                  <a:schemeClr val="bg1"/>
                </a:solidFill>
              </a:rPr>
              <a:t>■ </a:t>
            </a:r>
            <a:r>
              <a:rPr lang="ro-RO" sz="1200" dirty="0">
                <a:solidFill>
                  <a:schemeClr val="bg1"/>
                </a:solidFill>
              </a:rPr>
              <a:t>manipularea containerelor cu băuturi (de exemplu, butoaie, butoiașe, navete). (1)</a:t>
            </a:r>
          </a:p>
        </p:txBody>
      </p:sp>
    </p:spTree>
    <p:extLst>
      <p:ext uri="{BB962C8B-B14F-4D97-AF65-F5344CB8AC3E}">
        <p14:creationId xmlns:p14="http://schemas.microsoft.com/office/powerpoint/2010/main" val="1198782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516090" y="3629890"/>
            <a:ext cx="4080165" cy="2563092"/>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t>Boli profesionale</a:t>
            </a:r>
            <a:r>
              <a:rPr lang="ro-RO" sz="1200" dirty="0"/>
              <a:t>: </a:t>
            </a:r>
            <a:endParaRPr lang="ro-RO" sz="1200" dirty="0" smtClean="0"/>
          </a:p>
          <a:p>
            <a:r>
              <a:rPr lang="ro-RO" sz="1200" dirty="0" smtClean="0"/>
              <a:t>AMS </a:t>
            </a:r>
            <a:r>
              <a:rPr lang="ro-RO" sz="1200" dirty="0"/>
              <a:t>recunoscute: bolile profesionale variază </a:t>
            </a:r>
            <a:r>
              <a:rPr lang="ro-RO" sz="1200" dirty="0" smtClean="0"/>
              <a:t>considerabil de </a:t>
            </a:r>
            <a:r>
              <a:rPr lang="ro-RO" sz="1200" dirty="0"/>
              <a:t>la un stat membru la </a:t>
            </a:r>
            <a:r>
              <a:rPr lang="ro-RO" sz="1200" dirty="0" smtClean="0"/>
              <a:t>altul</a:t>
            </a:r>
          </a:p>
          <a:p>
            <a:r>
              <a:rPr lang="ro-RO" sz="1600" u="sng" dirty="0" smtClean="0"/>
              <a:t>Accidente</a:t>
            </a:r>
            <a:r>
              <a:rPr lang="ro-RO" sz="1600" u="sng" dirty="0"/>
              <a:t>, exemple</a:t>
            </a:r>
            <a:r>
              <a:rPr lang="ro-RO" sz="1200" dirty="0"/>
              <a:t>: pierderea controlului asupra mijloacelor de transport sau asupra sculelor de mână, mișcări necoordonate de ridicare, transportare </a:t>
            </a:r>
            <a:r>
              <a:rPr lang="ro-RO" sz="1200" dirty="0">
                <a:hlinkClick r:id="rId3"/>
              </a:rPr>
              <a:t>(1)</a:t>
            </a:r>
            <a:r>
              <a:rPr lang="ro-RO" sz="1200" dirty="0"/>
              <a:t>               </a:t>
            </a:r>
          </a:p>
          <a:p>
            <a:pPr algn="ctr"/>
            <a:endParaRPr lang="sv-SE" sz="1200" dirty="0"/>
          </a:p>
        </p:txBody>
      </p:sp>
      <p:sp>
        <p:nvSpPr>
          <p:cNvPr id="4" name="Oval 3"/>
          <p:cNvSpPr/>
          <p:nvPr/>
        </p:nvSpPr>
        <p:spPr>
          <a:xfrm>
            <a:off x="4446144" y="554182"/>
            <a:ext cx="3987812" cy="4010890"/>
          </a:xfrm>
          <a:prstGeom prst="ellipse">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indent="0" algn="ctr">
              <a:buClr>
                <a:schemeClr val="tx2"/>
              </a:buClr>
              <a:buNone/>
            </a:pPr>
            <a:r>
              <a:rPr lang="ro-RO" sz="3200" b="1" dirty="0">
                <a:cs typeface="Arial" panose="020B0604020202020204" pitchFamily="34" charset="0"/>
              </a:rPr>
              <a:t> </a:t>
            </a:r>
            <a:r>
              <a:rPr lang="ro-RO" sz="2400" b="1" dirty="0">
                <a:cs typeface="Arial" panose="020B0604020202020204" pitchFamily="34" charset="0"/>
              </a:rPr>
              <a:t>Activități de transport și curierat</a:t>
            </a:r>
          </a:p>
          <a:p>
            <a:pPr marL="0" lvl="1" indent="0" algn="ctr">
              <a:buClr>
                <a:schemeClr val="tx2"/>
              </a:buClr>
              <a:buNone/>
            </a:pPr>
            <a:r>
              <a:rPr lang="ro-RO" sz="1200" b="1" dirty="0">
                <a:cs typeface="Arial" panose="020B0604020202020204" pitchFamily="34" charset="0"/>
              </a:rPr>
              <a:t>     </a:t>
            </a:r>
            <a:r>
              <a:rPr lang="ro-RO" sz="1200" dirty="0"/>
              <a:t>8,1 % din numărul total al persoanelor angajate în UE și </a:t>
            </a:r>
            <a:endParaRPr lang="ro-RO" sz="1200" dirty="0" smtClean="0"/>
          </a:p>
          <a:p>
            <a:pPr marL="0" lvl="1" indent="0" algn="ctr">
              <a:buClr>
                <a:schemeClr val="tx2"/>
              </a:buClr>
              <a:buNone/>
            </a:pPr>
            <a:r>
              <a:rPr lang="ro-RO" sz="1200" dirty="0" smtClean="0"/>
              <a:t>5,2</a:t>
            </a:r>
            <a:r>
              <a:rPr lang="ro-RO" sz="1200" dirty="0"/>
              <a:t> % din numărul total al întreprinderilor din UE (2017)</a:t>
            </a:r>
          </a:p>
          <a:p>
            <a:pPr marL="0" lvl="1" indent="0">
              <a:buClr>
                <a:schemeClr val="tx2"/>
              </a:buClr>
              <a:buNone/>
            </a:pPr>
            <a:r>
              <a:rPr lang="ro-RO" sz="1200" dirty="0">
                <a:cs typeface="Arial" panose="020B0604020202020204" pitchFamily="34" charset="0"/>
              </a:rPr>
              <a:t>             </a:t>
            </a:r>
            <a:r>
              <a:rPr lang="ro-RO" sz="1200" dirty="0" smtClean="0">
                <a:cs typeface="Arial" panose="020B0604020202020204" pitchFamily="34" charset="0"/>
              </a:rPr>
              <a:t>Sector </a:t>
            </a:r>
            <a:r>
              <a:rPr lang="ro-RO" sz="1200" dirty="0">
                <a:cs typeface="Arial" panose="020B0604020202020204" pitchFamily="34" charset="0"/>
              </a:rPr>
              <a:t>aflat în creștere!</a:t>
            </a:r>
          </a:p>
          <a:p>
            <a:pPr marL="0" lvl="1" indent="0">
              <a:buClr>
                <a:schemeClr val="tx2"/>
              </a:buClr>
              <a:buNone/>
            </a:pPr>
            <a:r>
              <a:rPr lang="ro-RO" sz="1000" dirty="0">
                <a:cs typeface="Arial" panose="020B0604020202020204" pitchFamily="34" charset="0"/>
              </a:rPr>
              <a:t>                        Sursă: </a:t>
            </a:r>
            <a:r>
              <a:rPr lang="ro-RO" sz="1000" dirty="0" err="1">
                <a:cs typeface="Arial" panose="020B0604020202020204" pitchFamily="34" charset="0"/>
              </a:rPr>
              <a:t>Eurostat</a:t>
            </a:r>
            <a:r>
              <a:rPr lang="ro-RO" sz="1000" dirty="0">
                <a:cs typeface="Arial" panose="020B0604020202020204" pitchFamily="34" charset="0"/>
              </a:rPr>
              <a:t> </a:t>
            </a:r>
            <a:r>
              <a:rPr lang="ro-RO" sz="1200" dirty="0">
                <a:cs typeface="Arial" panose="020B0604020202020204" pitchFamily="34" charset="0"/>
                <a:hlinkClick r:id="rId4"/>
              </a:rPr>
              <a:t>(2) </a:t>
            </a:r>
          </a:p>
        </p:txBody>
      </p:sp>
      <p:sp>
        <p:nvSpPr>
          <p:cNvPr id="5" name="Oval 4"/>
          <p:cNvSpPr/>
          <p:nvPr/>
        </p:nvSpPr>
        <p:spPr>
          <a:xfrm>
            <a:off x="8573665" y="277091"/>
            <a:ext cx="3479790" cy="322118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t>Măsuri de prevenire:</a:t>
            </a:r>
          </a:p>
          <a:p>
            <a:r>
              <a:rPr lang="ro-RO" sz="1200" dirty="0"/>
              <a:t>Dispozitive de asistare</a:t>
            </a:r>
          </a:p>
          <a:p>
            <a:r>
              <a:rPr lang="ro-RO" sz="1200" dirty="0"/>
              <a:t>Cunoștințe privind:</a:t>
            </a:r>
          </a:p>
          <a:p>
            <a:r>
              <a:rPr lang="ro-RO" sz="1200" dirty="0"/>
              <a:t>— pozițiile de lucru adecvate</a:t>
            </a:r>
          </a:p>
          <a:p>
            <a:r>
              <a:rPr lang="ro-RO" sz="1200" dirty="0"/>
              <a:t>— utilizarea unor dispozitive auxiliare</a:t>
            </a:r>
            <a:endParaRPr lang="ro-RO" sz="1200" dirty="0">
              <a:solidFill>
                <a:schemeClr val="bg1"/>
              </a:solidFill>
            </a:endParaRPr>
          </a:p>
          <a:p>
            <a:r>
              <a:rPr lang="ro-RO" sz="1200" dirty="0">
                <a:solidFill>
                  <a:schemeClr val="bg1"/>
                </a:solidFill>
              </a:rPr>
              <a:t>— riscuri în ergonomia </a:t>
            </a:r>
            <a:r>
              <a:rPr lang="ro-RO" sz="1200" dirty="0" smtClean="0">
                <a:solidFill>
                  <a:schemeClr val="bg1"/>
                </a:solidFill>
              </a:rPr>
              <a:t>maselor</a:t>
            </a:r>
            <a:endParaRPr lang="ro-RO" sz="1200" dirty="0">
              <a:solidFill>
                <a:schemeClr val="bg1"/>
              </a:solidFill>
            </a:endParaRPr>
          </a:p>
          <a:p>
            <a:r>
              <a:rPr lang="ro-RO" sz="1200" dirty="0">
                <a:solidFill>
                  <a:schemeClr val="bg1"/>
                </a:solidFill>
              </a:rPr>
              <a:t>— </a:t>
            </a:r>
            <a:r>
              <a:rPr lang="ro-RO" sz="1200" dirty="0" smtClean="0">
                <a:solidFill>
                  <a:schemeClr val="bg1"/>
                </a:solidFill>
              </a:rPr>
              <a:t>semnalizarea </a:t>
            </a:r>
            <a:r>
              <a:rPr lang="ro-RO" sz="1200" dirty="0">
                <a:solidFill>
                  <a:schemeClr val="bg1"/>
                </a:solidFill>
              </a:rPr>
              <a:t>privind supraîncărcarea</a:t>
            </a:r>
          </a:p>
          <a:p>
            <a:r>
              <a:rPr lang="ro-RO" sz="1200" dirty="0"/>
              <a:t>Factori agravanți de natură</a:t>
            </a:r>
          </a:p>
          <a:p>
            <a:r>
              <a:rPr lang="ro-RO" sz="1200" dirty="0"/>
              <a:t> psihosocială - siguranța locului de muncă</a:t>
            </a:r>
          </a:p>
        </p:txBody>
      </p:sp>
      <p:sp>
        <p:nvSpPr>
          <p:cNvPr id="6" name="Oval 5"/>
          <p:cNvSpPr/>
          <p:nvPr/>
        </p:nvSpPr>
        <p:spPr>
          <a:xfrm>
            <a:off x="1344078" y="4404096"/>
            <a:ext cx="5188340" cy="220066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400"/>
              <a:t> </a:t>
            </a:r>
            <a:r>
              <a:rPr lang="ro-RO" sz="1600" u="sng"/>
              <a:t>Statistici</a:t>
            </a:r>
            <a:r>
              <a:rPr lang="ro-RO" sz="1600"/>
              <a:t>:</a:t>
            </a:r>
          </a:p>
          <a:p>
            <a:r>
              <a:rPr lang="ro-RO" sz="1200"/>
              <a:t>46 % dintre lucrătorii din sectorul transporturilor și al depozitării au acuzat dureri de spate în</a:t>
            </a:r>
          </a:p>
          <a:p>
            <a:r>
              <a:rPr lang="ro-RO" sz="1200"/>
              <a:t> ultimele 12 luni. </a:t>
            </a:r>
            <a:r>
              <a:rPr lang="ro-RO" sz="1000"/>
              <a:t>(Media pentru 19 sectoare: 43,7)</a:t>
            </a:r>
          </a:p>
          <a:p>
            <a:pPr lvl="0"/>
            <a:endParaRPr lang="en-US" sz="1000" dirty="0">
              <a:solidFill>
                <a:prstClr val="black"/>
              </a:solidFill>
            </a:endParaRPr>
          </a:p>
          <a:p>
            <a:pPr lvl="0"/>
            <a:r>
              <a:rPr lang="ro-RO" sz="1000" b="1">
                <a:solidFill>
                  <a:prstClr val="black"/>
                </a:solidFill>
                <a:latin typeface="Arial" panose="020B0604020202020204" pitchFamily="34" charset="0"/>
                <a:cs typeface="Arial" panose="020B0604020202020204" pitchFamily="34" charset="0"/>
              </a:rPr>
              <a:t>                      </a:t>
            </a:r>
            <a:r>
              <a:rPr lang="ro-RO" sz="1000">
                <a:latin typeface="Arial" panose="020B0604020202020204" pitchFamily="34" charset="0"/>
                <a:cs typeface="Arial" panose="020B0604020202020204" pitchFamily="34" charset="0"/>
              </a:rPr>
              <a:t>Sursă: EWCS 2015 (1)</a:t>
            </a:r>
          </a:p>
        </p:txBody>
      </p:sp>
      <p:sp>
        <p:nvSpPr>
          <p:cNvPr id="9" name="Oval 8"/>
          <p:cNvSpPr/>
          <p:nvPr/>
        </p:nvSpPr>
        <p:spPr>
          <a:xfrm>
            <a:off x="0" y="0"/>
            <a:ext cx="4390724" cy="456507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t>Manipularea manuală a mărfurilor.       </a:t>
            </a:r>
          </a:p>
          <a:p>
            <a:r>
              <a:rPr lang="ro-RO" sz="1200" dirty="0" smtClean="0"/>
              <a:t>Activități </a:t>
            </a:r>
            <a:r>
              <a:rPr lang="ro-RO" sz="1200" dirty="0"/>
              <a:t>executate cu corpul aplecat/răsucit:</a:t>
            </a:r>
          </a:p>
          <a:p>
            <a:r>
              <a:rPr lang="ro-RO" sz="1200" dirty="0"/>
              <a:t> — manipularea mărfurilor și a ambalajelor</a:t>
            </a:r>
          </a:p>
          <a:p>
            <a:r>
              <a:rPr lang="ro-RO" sz="1200" dirty="0"/>
              <a:t>— încărcarea și descărcarea </a:t>
            </a:r>
          </a:p>
          <a:p>
            <a:r>
              <a:rPr lang="ro-RO" sz="1200" dirty="0"/>
              <a:t>— transportarea între vehicule și recipiente și manipularea mărfurilor returnate</a:t>
            </a:r>
          </a:p>
          <a:p>
            <a:r>
              <a:rPr lang="ro-RO" sz="1200" dirty="0"/>
              <a:t>— manipularea mărfurilor între banda transportoare și cărucior</a:t>
            </a:r>
            <a:r>
              <a:rPr lang="ro-RO" sz="1200" dirty="0" smtClean="0"/>
              <a:t>/ </a:t>
            </a:r>
            <a:r>
              <a:rPr lang="ro-RO" sz="1200" dirty="0" err="1" smtClean="0"/>
              <a:t>palet</a:t>
            </a:r>
            <a:r>
              <a:rPr lang="ro-RO" sz="1200" dirty="0" smtClean="0"/>
              <a:t>/ cutie/ ambalaj </a:t>
            </a:r>
            <a:r>
              <a:rPr lang="ro-RO" sz="1200" dirty="0"/>
              <a:t>sau plasarea acestora pe </a:t>
            </a:r>
            <a:r>
              <a:rPr lang="ro-RO" sz="1200" dirty="0" smtClean="0"/>
              <a:t>transportor.</a:t>
            </a:r>
            <a:endParaRPr lang="ro-RO" sz="1200" dirty="0"/>
          </a:p>
          <a:p>
            <a:r>
              <a:rPr lang="ro-RO" sz="1200" dirty="0"/>
              <a:t>Lucrul cu mâinile la o înălțime care depășește nivelul umerilor sau sub nivelul genunchilor: </a:t>
            </a:r>
          </a:p>
          <a:p>
            <a:r>
              <a:rPr lang="ro-RO" sz="1200" dirty="0"/>
              <a:t> — utilizarea unui scanner manual</a:t>
            </a:r>
          </a:p>
          <a:p>
            <a:r>
              <a:rPr lang="ro-RO" sz="1200" dirty="0"/>
              <a:t>    Condusul camioanelor: </a:t>
            </a:r>
            <a:r>
              <a:rPr lang="ro-RO" sz="1200" dirty="0">
                <a:solidFill>
                  <a:schemeClr val="bg1"/>
                </a:solidFill>
              </a:rPr>
              <a:t>poziții </a:t>
            </a:r>
            <a:r>
              <a:rPr lang="ro-RO" sz="1200" dirty="0" smtClean="0">
                <a:solidFill>
                  <a:schemeClr val="bg1"/>
                </a:solidFill>
              </a:rPr>
              <a:t>forţate</a:t>
            </a:r>
            <a:endParaRPr lang="ro-RO" sz="1200" dirty="0">
              <a:solidFill>
                <a:schemeClr val="bg1"/>
              </a:solidFill>
            </a:endParaRPr>
          </a:p>
          <a:p>
            <a:r>
              <a:rPr lang="ro-RO" sz="1600" dirty="0"/>
              <a:t>            </a:t>
            </a:r>
            <a:r>
              <a:rPr lang="ro-RO" sz="1200" dirty="0"/>
              <a:t>ale gâtului</a:t>
            </a:r>
          </a:p>
        </p:txBody>
      </p:sp>
    </p:spTree>
    <p:extLst>
      <p:ext uri="{BB962C8B-B14F-4D97-AF65-F5344CB8AC3E}">
        <p14:creationId xmlns:p14="http://schemas.microsoft.com/office/powerpoint/2010/main" val="2185907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6762307" y="3398715"/>
            <a:ext cx="4946073" cy="2930237"/>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o-RO" sz="1600" u="sng" dirty="0">
                <a:solidFill>
                  <a:schemeClr val="bg1"/>
                </a:solidFill>
                <a:latin typeface="Arial" panose="020B0604020202020204" pitchFamily="34" charset="0"/>
                <a:cs typeface="Arial" panose="020B0604020202020204" pitchFamily="34" charset="0"/>
              </a:rPr>
              <a:t>Boli cauzate de condițiile de muncă (ergonomie):</a:t>
            </a:r>
          </a:p>
          <a:p>
            <a:pPr lvl="0"/>
            <a:r>
              <a:rPr lang="ro-RO" sz="1200" dirty="0">
                <a:solidFill>
                  <a:schemeClr val="bg1"/>
                </a:solidFill>
                <a:latin typeface="Arial" panose="020B0604020202020204" pitchFamily="34" charset="0"/>
                <a:cs typeface="Arial" panose="020B0604020202020204" pitchFamily="34" charset="0"/>
              </a:rPr>
              <a:t>Sindromul de tunel carpian, ischemii, dureri în părțile inferioare ale spatelui, amorțeli la nivelul umerilor, </a:t>
            </a:r>
            <a:r>
              <a:rPr lang="ro-RO" sz="1200" dirty="0" err="1">
                <a:solidFill>
                  <a:schemeClr val="bg1"/>
                </a:solidFill>
                <a:latin typeface="Arial" panose="020B0604020202020204" pitchFamily="34" charset="0"/>
                <a:cs typeface="Arial" panose="020B0604020202020204" pitchFamily="34" charset="0"/>
              </a:rPr>
              <a:t>epicondilită</a:t>
            </a:r>
            <a:r>
              <a:rPr lang="ro-RO" sz="1200" dirty="0">
                <a:solidFill>
                  <a:schemeClr val="bg1"/>
                </a:solidFill>
                <a:latin typeface="Arial" panose="020B0604020202020204" pitchFamily="34" charset="0"/>
                <a:cs typeface="Arial" panose="020B0604020202020204" pitchFamily="34" charset="0"/>
              </a:rPr>
              <a:t> laterală sau medială, tenosinovita lui De </a:t>
            </a:r>
            <a:r>
              <a:rPr lang="ro-RO" sz="1200" dirty="0" err="1">
                <a:solidFill>
                  <a:schemeClr val="bg1"/>
                </a:solidFill>
                <a:latin typeface="Arial" panose="020B0604020202020204" pitchFamily="34" charset="0"/>
                <a:cs typeface="Arial" panose="020B0604020202020204" pitchFamily="34" charset="0"/>
              </a:rPr>
              <a:t>Quervain</a:t>
            </a:r>
            <a:r>
              <a:rPr lang="ro-RO" sz="1200" dirty="0">
                <a:solidFill>
                  <a:schemeClr val="bg1"/>
                </a:solidFill>
                <a:latin typeface="Arial" panose="020B0604020202020204" pitchFamily="34" charset="0"/>
                <a:cs typeface="Arial" panose="020B0604020202020204" pitchFamily="34" charset="0"/>
              </a:rPr>
              <a:t>, tenosinovita stenozantă a degetelor, sindromul </a:t>
            </a:r>
            <a:r>
              <a:rPr lang="ro-RO" sz="1200" dirty="0" err="1">
                <a:solidFill>
                  <a:schemeClr val="bg1"/>
                </a:solidFill>
                <a:latin typeface="Arial" panose="020B0604020202020204" pitchFamily="34" charset="0"/>
                <a:cs typeface="Arial" panose="020B0604020202020204" pitchFamily="34" charset="0"/>
              </a:rPr>
              <a:t>Raynaud</a:t>
            </a:r>
            <a:r>
              <a:rPr lang="ro-RO" sz="1200" dirty="0">
                <a:solidFill>
                  <a:schemeClr val="bg1"/>
                </a:solidFill>
                <a:latin typeface="Arial" panose="020B0604020202020204" pitchFamily="34" charset="0"/>
                <a:cs typeface="Arial" panose="020B0604020202020204" pitchFamily="34" charset="0"/>
              </a:rPr>
              <a:t> etc.</a:t>
            </a:r>
          </a:p>
          <a:p>
            <a:pPr lvl="0"/>
            <a:endParaRPr lang="en-IE" sz="1200" dirty="0" smtClean="0">
              <a:solidFill>
                <a:schemeClr val="bg1"/>
              </a:solidFill>
              <a:latin typeface="Arial" panose="020B0604020202020204" pitchFamily="34" charset="0"/>
              <a:cs typeface="Arial" panose="020B0604020202020204" pitchFamily="34" charset="0"/>
            </a:endParaRPr>
          </a:p>
          <a:p>
            <a:pPr lvl="0"/>
            <a:r>
              <a:rPr lang="ro-RO" sz="1600" u="sng" dirty="0">
                <a:solidFill>
                  <a:schemeClr val="bg1"/>
                </a:solidFill>
                <a:latin typeface="Arial" panose="020B0604020202020204" pitchFamily="34" charset="0"/>
                <a:cs typeface="Arial" panose="020B0604020202020204" pitchFamily="34" charset="0"/>
              </a:rPr>
              <a:t>Accidente (ergonomie): </a:t>
            </a:r>
            <a:r>
              <a:rPr lang="ro-RO" sz="1200" dirty="0">
                <a:solidFill>
                  <a:schemeClr val="bg1"/>
                </a:solidFill>
                <a:latin typeface="Arial" panose="020B0604020202020204" pitchFamily="34" charset="0"/>
                <a:cs typeface="Arial" panose="020B0604020202020204" pitchFamily="34" charset="0"/>
              </a:rPr>
              <a:t>dureri în părțile inferioare ale spatelui (lumbago), dislocări, luxații, entorse etc.</a:t>
            </a:r>
          </a:p>
        </p:txBody>
      </p:sp>
      <p:sp>
        <p:nvSpPr>
          <p:cNvPr id="4" name="Oval 3"/>
          <p:cNvSpPr/>
          <p:nvPr/>
        </p:nvSpPr>
        <p:spPr>
          <a:xfrm>
            <a:off x="4731327" y="180109"/>
            <a:ext cx="3739573" cy="3636818"/>
          </a:xfrm>
          <a:prstGeom prst="ellipse">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nSpc>
                <a:spcPct val="90000"/>
              </a:lnSpc>
              <a:spcBef>
                <a:spcPts val="500"/>
              </a:spcBef>
              <a:buClr>
                <a:srgbClr val="44546A"/>
              </a:buClr>
            </a:pPr>
            <a:r>
              <a:rPr lang="ro-RO" sz="3600" dirty="0">
                <a:solidFill>
                  <a:schemeClr val="bg1"/>
                </a:solidFill>
                <a:latin typeface="Arial" panose="020B0604020202020204" pitchFamily="34" charset="0"/>
                <a:cs typeface="Arial" panose="020B0604020202020204" pitchFamily="34" charset="0"/>
              </a:rPr>
              <a:t>Construcții</a:t>
            </a:r>
          </a:p>
          <a:p>
            <a:pPr marL="0" lvl="1">
              <a:lnSpc>
                <a:spcPct val="90000"/>
              </a:lnSpc>
              <a:spcBef>
                <a:spcPts val="500"/>
              </a:spcBef>
              <a:buClr>
                <a:srgbClr val="44546A"/>
              </a:buClr>
            </a:pPr>
            <a:r>
              <a:rPr lang="ro-RO" sz="1200" dirty="0">
                <a:solidFill>
                  <a:schemeClr val="bg1"/>
                </a:solidFill>
                <a:latin typeface="Arial" panose="020B0604020202020204" pitchFamily="34" charset="0"/>
                <a:cs typeface="Arial" panose="020B0604020202020204" pitchFamily="34" charset="0"/>
              </a:rPr>
              <a:t>Unul dintre cele mai mari sectoare economice din lume; </a:t>
            </a:r>
            <a:endParaRPr lang="ro-RO" sz="1200" dirty="0" smtClean="0">
              <a:solidFill>
                <a:schemeClr val="bg1"/>
              </a:solidFill>
              <a:latin typeface="Arial" panose="020B0604020202020204" pitchFamily="34" charset="0"/>
              <a:cs typeface="Arial" panose="020B0604020202020204" pitchFamily="34" charset="0"/>
            </a:endParaRPr>
          </a:p>
          <a:p>
            <a:pPr marL="0" lvl="1">
              <a:lnSpc>
                <a:spcPct val="90000"/>
              </a:lnSpc>
              <a:buClr>
                <a:srgbClr val="44546A"/>
              </a:buClr>
            </a:pPr>
            <a:r>
              <a:rPr lang="ro-RO" sz="1200" dirty="0" smtClean="0">
                <a:solidFill>
                  <a:schemeClr val="bg1"/>
                </a:solidFill>
                <a:latin typeface="Arial" panose="020B0604020202020204" pitchFamily="34" charset="0"/>
                <a:cs typeface="Arial" panose="020B0604020202020204" pitchFamily="34" charset="0"/>
              </a:rPr>
              <a:t>se </a:t>
            </a:r>
            <a:r>
              <a:rPr lang="ro-RO" sz="1200" dirty="0">
                <a:solidFill>
                  <a:schemeClr val="bg1"/>
                </a:solidFill>
                <a:latin typeface="Arial" panose="020B0604020202020204" pitchFamily="34" charset="0"/>
                <a:cs typeface="Arial" panose="020B0604020202020204" pitchFamily="34" charset="0"/>
              </a:rPr>
              <a:t>estimează că în UE-27 sunt angajate 14,8 milioane de persoane în 3,1 milioane de firme de construcții </a:t>
            </a:r>
            <a:r>
              <a:rPr lang="ro-RO" sz="1200" dirty="0">
                <a:solidFill>
                  <a:schemeClr val="bg1"/>
                </a:solidFill>
                <a:latin typeface="Arial" panose="020B0604020202020204" pitchFamily="34" charset="0"/>
                <a:cs typeface="Arial" panose="020B0604020202020204" pitchFamily="34" charset="0"/>
                <a:hlinkClick r:id="rId3"/>
              </a:rPr>
              <a:t>(1)</a:t>
            </a:r>
            <a:r>
              <a:rPr lang="ro-RO" sz="1200" dirty="0">
                <a:solidFill>
                  <a:schemeClr val="bg1"/>
                </a:solidFill>
                <a:latin typeface="Arial" panose="020B0604020202020204" pitchFamily="34" charset="0"/>
                <a:cs typeface="Arial" panose="020B0604020202020204" pitchFamily="34" charset="0"/>
              </a:rPr>
              <a:t>. Sectorul construcțiilor este alcătuit în proporție de aproximativ 99 % din </a:t>
            </a:r>
            <a:r>
              <a:rPr lang="ro-RO" sz="1200" dirty="0" smtClean="0">
                <a:solidFill>
                  <a:schemeClr val="bg1"/>
                </a:solidFill>
                <a:latin typeface="Arial" panose="020B0604020202020204" pitchFamily="34" charset="0"/>
                <a:cs typeface="Arial" panose="020B0604020202020204" pitchFamily="34" charset="0"/>
              </a:rPr>
              <a:t>IMM, </a:t>
            </a:r>
            <a:r>
              <a:rPr lang="ro-RO" sz="1200" dirty="0">
                <a:solidFill>
                  <a:schemeClr val="bg1"/>
                </a:solidFill>
                <a:latin typeface="Arial" panose="020B0604020202020204" pitchFamily="34" charset="0"/>
                <a:cs typeface="Arial" panose="020B0604020202020204" pitchFamily="34" charset="0"/>
              </a:rPr>
              <a:t>care realizează 80 % din producția industriei de construcții </a:t>
            </a:r>
            <a:r>
              <a:rPr lang="ro-RO" sz="1200" dirty="0">
                <a:solidFill>
                  <a:schemeClr val="bg1"/>
                </a:solidFill>
                <a:latin typeface="Arial" panose="020B0604020202020204" pitchFamily="34" charset="0"/>
                <a:cs typeface="Arial" panose="020B0604020202020204" pitchFamily="34" charset="0"/>
                <a:hlinkClick r:id="rId4"/>
              </a:rPr>
              <a:t>(2)</a:t>
            </a:r>
          </a:p>
        </p:txBody>
      </p:sp>
      <p:sp>
        <p:nvSpPr>
          <p:cNvPr id="5" name="Oval 4"/>
          <p:cNvSpPr/>
          <p:nvPr/>
        </p:nvSpPr>
        <p:spPr>
          <a:xfrm>
            <a:off x="8470900" y="1"/>
            <a:ext cx="3721099" cy="360218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IE" sz="1200" u="sng" dirty="0" smtClean="0">
              <a:solidFill>
                <a:schemeClr val="bg1"/>
              </a:solidFill>
            </a:endParaRPr>
          </a:p>
          <a:p>
            <a:pPr lvl="0"/>
            <a:r>
              <a:rPr lang="ro-RO" sz="1600" u="sng" dirty="0">
                <a:solidFill>
                  <a:schemeClr val="bg1"/>
                </a:solidFill>
                <a:latin typeface="Arial" panose="020B0604020202020204" pitchFamily="34" charset="0"/>
                <a:cs typeface="Arial" panose="020B0604020202020204" pitchFamily="34" charset="0"/>
              </a:rPr>
              <a:t>Prevenirea</a:t>
            </a:r>
            <a:r>
              <a:rPr lang="ro-RO" sz="1200" dirty="0">
                <a:solidFill>
                  <a:schemeClr val="bg1"/>
                </a:solidFill>
                <a:latin typeface="Arial" panose="020B0604020202020204" pitchFamily="34" charset="0"/>
                <a:cs typeface="Arial" panose="020B0604020202020204" pitchFamily="34" charset="0"/>
              </a:rPr>
              <a:t>:</a:t>
            </a:r>
          </a:p>
          <a:p>
            <a:pPr lvl="0"/>
            <a:r>
              <a:rPr lang="ro-RO" sz="1200" dirty="0">
                <a:solidFill>
                  <a:schemeClr val="bg1"/>
                </a:solidFill>
                <a:latin typeface="Arial" panose="020B0604020202020204" pitchFamily="34" charset="0"/>
                <a:cs typeface="Arial" panose="020B0604020202020204" pitchFamily="34" charset="0"/>
              </a:rPr>
              <a:t>Dispozitive de ridicare – macarale, elevatoare, ...</a:t>
            </a:r>
          </a:p>
          <a:p>
            <a:pPr lvl="0"/>
            <a:r>
              <a:rPr lang="ro-RO" sz="1200" dirty="0">
                <a:solidFill>
                  <a:schemeClr val="bg1"/>
                </a:solidFill>
                <a:latin typeface="Arial" panose="020B0604020202020204" pitchFamily="34" charset="0"/>
                <a:cs typeface="Arial" panose="020B0604020202020204" pitchFamily="34" charset="0"/>
              </a:rPr>
              <a:t>Locuri de muncă adaptate – </a:t>
            </a:r>
            <a:r>
              <a:rPr lang="ro-RO" sz="1200" dirty="0" smtClean="0">
                <a:solidFill>
                  <a:schemeClr val="bg1"/>
                </a:solidFill>
                <a:latin typeface="Arial" panose="020B0604020202020204" pitchFamily="34" charset="0"/>
                <a:cs typeface="Arial" panose="020B0604020202020204" pitchFamily="34" charset="0"/>
              </a:rPr>
              <a:t>adaptoare pentru schele </a:t>
            </a:r>
            <a:r>
              <a:rPr lang="ro-RO" sz="1200" strike="sngStrike" dirty="0">
                <a:solidFill>
                  <a:schemeClr val="bg1"/>
                </a:solidFill>
                <a:latin typeface="Arial" panose="020B0604020202020204" pitchFamily="34" charset="0"/>
                <a:cs typeface="Arial" panose="020B0604020202020204" pitchFamily="34" charset="0"/>
              </a:rPr>
              <a:t>adaptive</a:t>
            </a:r>
            <a:r>
              <a:rPr lang="ro-RO" sz="1200" dirty="0">
                <a:solidFill>
                  <a:schemeClr val="bg1"/>
                </a:solidFill>
                <a:latin typeface="Arial" panose="020B0604020202020204" pitchFamily="34" charset="0"/>
                <a:cs typeface="Arial" panose="020B0604020202020204" pitchFamily="34" charset="0"/>
              </a:rPr>
              <a:t> la fiecare ½-1 m </a:t>
            </a:r>
            <a:r>
              <a:rPr lang="ro-RO" sz="1200" dirty="0">
                <a:solidFill>
                  <a:schemeClr val="bg1"/>
                </a:solidFill>
                <a:latin typeface="Arial" panose="020B0604020202020204" pitchFamily="34" charset="0"/>
                <a:cs typeface="Arial" panose="020B0604020202020204" pitchFamily="34" charset="0"/>
                <a:hlinkClick r:id="rId5"/>
              </a:rPr>
              <a:t>(5)</a:t>
            </a:r>
            <a:r>
              <a:rPr lang="ro-RO" sz="1200" dirty="0">
                <a:solidFill>
                  <a:schemeClr val="bg1"/>
                </a:solidFill>
                <a:latin typeface="Arial" panose="020B0604020202020204" pitchFamily="34" charset="0"/>
                <a:cs typeface="Arial" panose="020B0604020202020204" pitchFamily="34" charset="0"/>
              </a:rPr>
              <a:t>, stații de lucru mobile (de ex. pentru </a:t>
            </a:r>
            <a:r>
              <a:rPr lang="ro-RO" sz="1200" dirty="0" smtClean="0">
                <a:solidFill>
                  <a:schemeClr val="bg1"/>
                </a:solidFill>
                <a:latin typeface="Arial" panose="020B0604020202020204" pitchFamily="34" charset="0"/>
                <a:cs typeface="Arial" panose="020B0604020202020204" pitchFamily="34" charset="0"/>
              </a:rPr>
              <a:t>fier-beton</a:t>
            </a:r>
            <a:r>
              <a:rPr lang="ro-RO" sz="1200" dirty="0">
                <a:solidFill>
                  <a:schemeClr val="bg1"/>
                </a:solidFill>
                <a:latin typeface="Arial" panose="020B0604020202020204" pitchFamily="34" charset="0"/>
                <a:cs typeface="Arial" panose="020B0604020202020204" pitchFamily="34" charset="0"/>
              </a:rPr>
              <a:t>), utilizarea unor schele mobile, ...</a:t>
            </a:r>
          </a:p>
          <a:p>
            <a:pPr lvl="0"/>
            <a:r>
              <a:rPr lang="ro-RO" sz="1200" dirty="0">
                <a:solidFill>
                  <a:schemeClr val="bg1"/>
                </a:solidFill>
                <a:latin typeface="Arial" panose="020B0604020202020204" pitchFamily="34" charset="0"/>
                <a:cs typeface="Arial" panose="020B0604020202020204" pitchFamily="34" charset="0"/>
              </a:rPr>
              <a:t>Controlul gestionării</a:t>
            </a:r>
          </a:p>
          <a:p>
            <a:pPr lvl="0"/>
            <a:r>
              <a:rPr lang="ro-RO" sz="1200" dirty="0">
                <a:solidFill>
                  <a:schemeClr val="bg1"/>
                </a:solidFill>
                <a:latin typeface="Arial" panose="020B0604020202020204" pitchFamily="34" charset="0"/>
                <a:cs typeface="Arial" panose="020B0604020202020204" pitchFamily="34" charset="0"/>
              </a:rPr>
              <a:t>Buna coordonare a măsurilor de </a:t>
            </a:r>
            <a:r>
              <a:rPr lang="ro-RO" sz="1200" dirty="0" smtClean="0">
                <a:solidFill>
                  <a:schemeClr val="bg1"/>
                </a:solidFill>
                <a:latin typeface="Arial" panose="020B0604020202020204" pitchFamily="34" charset="0"/>
                <a:cs typeface="Arial" panose="020B0604020202020204" pitchFamily="34" charset="0"/>
              </a:rPr>
              <a:t>securitate </a:t>
            </a:r>
            <a:r>
              <a:rPr lang="ro-RO" sz="1200" dirty="0">
                <a:solidFill>
                  <a:schemeClr val="bg1"/>
                </a:solidFill>
                <a:latin typeface="Arial" panose="020B0604020202020204" pitchFamily="34" charset="0"/>
                <a:cs typeface="Arial" panose="020B0604020202020204" pitchFamily="34" charset="0"/>
              </a:rPr>
              <a:t>– î</a:t>
            </a:r>
            <a:r>
              <a:rPr lang="ro-RO" sz="1200" dirty="0" smtClean="0">
                <a:solidFill>
                  <a:schemeClr val="bg1"/>
                </a:solidFill>
                <a:latin typeface="Arial" panose="020B0604020202020204" pitchFamily="34" charset="0"/>
                <a:cs typeface="Arial" panose="020B0604020202020204" pitchFamily="34" charset="0"/>
              </a:rPr>
              <a:t>ncă din faza de proiect </a:t>
            </a:r>
            <a:r>
              <a:rPr lang="ro-RO" sz="1200" dirty="0">
                <a:solidFill>
                  <a:schemeClr val="bg1"/>
                </a:solidFill>
                <a:latin typeface="Arial" panose="020B0604020202020204" pitchFamily="34" charset="0"/>
                <a:cs typeface="Arial" panose="020B0604020202020204" pitchFamily="34" charset="0"/>
                <a:hlinkClick r:id="rId6"/>
              </a:rPr>
              <a:t>(6)</a:t>
            </a:r>
          </a:p>
          <a:p>
            <a:pPr lvl="0"/>
            <a:r>
              <a:rPr lang="ro-RO" sz="1200" dirty="0">
                <a:solidFill>
                  <a:schemeClr val="bg1"/>
                </a:solidFill>
                <a:latin typeface="Arial" panose="020B0604020202020204" pitchFamily="34" charset="0"/>
                <a:cs typeface="Arial" panose="020B0604020202020204" pitchFamily="34" charset="0"/>
              </a:rPr>
              <a:t>Gestionarea resurselor umane</a:t>
            </a:r>
          </a:p>
          <a:p>
            <a:r>
              <a:rPr lang="ro-RO" sz="1200" dirty="0">
                <a:solidFill>
                  <a:schemeClr val="bg1"/>
                </a:solidFill>
                <a:latin typeface="Arial" panose="020B0604020202020204" pitchFamily="34" charset="0"/>
                <a:cs typeface="Arial" panose="020B0604020202020204" pitchFamily="34" charset="0"/>
              </a:rPr>
              <a:t>Utilizarea echipamentului individual</a:t>
            </a:r>
          </a:p>
          <a:p>
            <a:pPr lvl="0"/>
            <a:r>
              <a:rPr lang="ro-RO" sz="1200" dirty="0" smtClean="0">
                <a:solidFill>
                  <a:schemeClr val="bg1"/>
                </a:solidFill>
                <a:latin typeface="Arial" panose="020B0604020202020204" pitchFamily="34" charset="0"/>
                <a:cs typeface="Arial" panose="020B0604020202020204" pitchFamily="34" charset="0"/>
              </a:rPr>
              <a:t>de protecție </a:t>
            </a:r>
            <a:r>
              <a:rPr lang="ro-RO" sz="1200" strike="sngStrike" dirty="0" smtClean="0">
                <a:solidFill>
                  <a:schemeClr val="bg1"/>
                </a:solidFill>
              </a:rPr>
              <a:t>individual</a:t>
            </a:r>
            <a:endParaRPr lang="ro-RO" sz="1200" dirty="0">
              <a:solidFill>
                <a:schemeClr val="bg1"/>
              </a:solidFill>
              <a:latin typeface="Arial" panose="020B0604020202020204" pitchFamily="34" charset="0"/>
              <a:cs typeface="Arial" panose="020B0604020202020204" pitchFamily="34" charset="0"/>
            </a:endParaRPr>
          </a:p>
        </p:txBody>
      </p:sp>
      <p:sp>
        <p:nvSpPr>
          <p:cNvPr id="6" name="Oval 5"/>
          <p:cNvSpPr/>
          <p:nvPr/>
        </p:nvSpPr>
        <p:spPr>
          <a:xfrm>
            <a:off x="1754721" y="4125434"/>
            <a:ext cx="5188340" cy="25654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600" u="sng" dirty="0">
                <a:solidFill>
                  <a:schemeClr val="bg1"/>
                </a:solidFill>
              </a:rPr>
              <a:t>Statistici</a:t>
            </a:r>
          </a:p>
          <a:p>
            <a:r>
              <a:rPr lang="ro-RO" sz="1200" dirty="0">
                <a:solidFill>
                  <a:schemeClr val="bg1"/>
                </a:solidFill>
              </a:rPr>
              <a:t>52 % dintre lucrători au acuzat </a:t>
            </a:r>
            <a:r>
              <a:rPr lang="ro-RO" sz="1200" u="sng" dirty="0">
                <a:solidFill>
                  <a:schemeClr val="bg1"/>
                </a:solidFill>
              </a:rPr>
              <a:t>dureri de spate </a:t>
            </a:r>
          </a:p>
          <a:p>
            <a:r>
              <a:rPr lang="ro-RO" sz="1200" dirty="0">
                <a:solidFill>
                  <a:schemeClr val="bg1"/>
                </a:solidFill>
              </a:rPr>
              <a:t>în ultimele 12 luni</a:t>
            </a:r>
            <a:r>
              <a:rPr lang="ro-RO" sz="1050" dirty="0">
                <a:solidFill>
                  <a:schemeClr val="bg1"/>
                </a:solidFill>
              </a:rPr>
              <a:t> (în top 3 din 19 sectoare)</a:t>
            </a:r>
          </a:p>
          <a:p>
            <a:r>
              <a:rPr lang="ro-RO" sz="1200" dirty="0">
                <a:solidFill>
                  <a:schemeClr val="bg1"/>
                </a:solidFill>
              </a:rPr>
              <a:t>54 % dintre lucrători </a:t>
            </a:r>
            <a:r>
              <a:rPr lang="ro-RO" sz="1200" u="sng" dirty="0">
                <a:solidFill>
                  <a:schemeClr val="bg1"/>
                </a:solidFill>
              </a:rPr>
              <a:t>au acuzat dureri ale membrelor superioare </a:t>
            </a:r>
            <a:r>
              <a:rPr lang="ro-RO" sz="1200" dirty="0">
                <a:solidFill>
                  <a:schemeClr val="bg1"/>
                </a:solidFill>
              </a:rPr>
              <a:t>în ultimele</a:t>
            </a:r>
          </a:p>
          <a:p>
            <a:pPr lvl="0"/>
            <a:r>
              <a:rPr lang="ro-RO" sz="1200" dirty="0">
                <a:solidFill>
                  <a:schemeClr val="bg1"/>
                </a:solidFill>
              </a:rPr>
              <a:t>12 luni </a:t>
            </a:r>
            <a:r>
              <a:rPr lang="ro-RO" sz="1050" dirty="0">
                <a:solidFill>
                  <a:schemeClr val="bg1"/>
                </a:solidFill>
              </a:rPr>
              <a:t>(în top 2 din 19 sectoare)</a:t>
            </a:r>
          </a:p>
          <a:p>
            <a:r>
              <a:rPr lang="ro-RO" sz="1200" dirty="0">
                <a:solidFill>
                  <a:schemeClr val="bg1"/>
                </a:solidFill>
              </a:rPr>
              <a:t>41 % dintre lucrători </a:t>
            </a:r>
            <a:r>
              <a:rPr lang="ro-RO" sz="1200" u="sng" dirty="0">
                <a:solidFill>
                  <a:schemeClr val="bg1"/>
                </a:solidFill>
              </a:rPr>
              <a:t>au acuzat dureri ale membrelor inferioare </a:t>
            </a:r>
            <a:r>
              <a:rPr lang="ro-RO" sz="1200" dirty="0">
                <a:solidFill>
                  <a:schemeClr val="bg1"/>
                </a:solidFill>
              </a:rPr>
              <a:t>în ultimele</a:t>
            </a:r>
          </a:p>
          <a:p>
            <a:r>
              <a:rPr lang="ro-RO" sz="1200" dirty="0">
                <a:solidFill>
                  <a:schemeClr val="bg1"/>
                </a:solidFill>
              </a:rPr>
              <a:t>12 luni </a:t>
            </a:r>
            <a:r>
              <a:rPr lang="ro-RO" sz="1050" dirty="0">
                <a:solidFill>
                  <a:schemeClr val="bg1"/>
                </a:solidFill>
              </a:rPr>
              <a:t>(în top 2 din 19 sectoare) </a:t>
            </a:r>
            <a:r>
              <a:rPr lang="ro-RO" sz="1200" dirty="0">
                <a:solidFill>
                  <a:schemeClr val="bg1"/>
                </a:solidFill>
              </a:rPr>
              <a:t>(4)</a:t>
            </a:r>
            <a:r>
              <a:rPr lang="ro-RO" sz="1050" dirty="0">
                <a:solidFill>
                  <a:schemeClr val="bg1"/>
                </a:solidFill>
              </a:rPr>
              <a:t>	</a:t>
            </a:r>
          </a:p>
        </p:txBody>
      </p:sp>
      <p:sp>
        <p:nvSpPr>
          <p:cNvPr id="9" name="Oval 8"/>
          <p:cNvSpPr/>
          <p:nvPr/>
        </p:nvSpPr>
        <p:spPr>
          <a:xfrm>
            <a:off x="1" y="1"/>
            <a:ext cx="4731326" cy="453043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600" u="sng" dirty="0">
                <a:solidFill>
                  <a:schemeClr val="bg1"/>
                </a:solidFill>
                <a:latin typeface="Arial" panose="020B0604020202020204" pitchFamily="34" charset="0"/>
                <a:cs typeface="Arial" panose="020B0604020202020204" pitchFamily="34" charset="0"/>
              </a:rPr>
              <a:t>Volum mare de </a:t>
            </a:r>
            <a:r>
              <a:rPr lang="en-US" sz="1600" u="sng" dirty="0" err="1">
                <a:solidFill>
                  <a:schemeClr val="bg1"/>
                </a:solidFill>
              </a:rPr>
              <a:t>munc</a:t>
            </a:r>
            <a:r>
              <a:rPr lang="ro-RO" sz="1600" u="sng" dirty="0">
                <a:solidFill>
                  <a:schemeClr val="bg1"/>
                </a:solidFill>
              </a:rPr>
              <a:t>ă </a:t>
            </a:r>
            <a:r>
              <a:rPr lang="ro-RO" sz="1600" u="sng" dirty="0" smtClean="0">
                <a:solidFill>
                  <a:schemeClr val="bg1"/>
                </a:solidFill>
              </a:rPr>
              <a:t>fizică</a:t>
            </a:r>
            <a:r>
              <a:rPr lang="ro-RO" sz="1600" dirty="0" smtClean="0">
                <a:solidFill>
                  <a:schemeClr val="bg1"/>
                </a:solidFill>
                <a:latin typeface="Arial" panose="020B0604020202020204" pitchFamily="34" charset="0"/>
                <a:cs typeface="Arial" panose="020B0604020202020204" pitchFamily="34" charset="0"/>
              </a:rPr>
              <a:t>: </a:t>
            </a:r>
            <a:endParaRPr lang="ro-RO" sz="1600" dirty="0">
              <a:solidFill>
                <a:schemeClr val="bg1"/>
              </a:solidFill>
              <a:latin typeface="Arial" panose="020B0604020202020204" pitchFamily="34" charset="0"/>
              <a:cs typeface="Arial" panose="020B0604020202020204" pitchFamily="34" charset="0"/>
            </a:endParaRPr>
          </a:p>
          <a:p>
            <a:r>
              <a:rPr lang="ro-RO" sz="1600" dirty="0">
                <a:solidFill>
                  <a:schemeClr val="bg1"/>
                </a:solidFill>
              </a:rPr>
              <a:t>	       </a:t>
            </a:r>
            <a:r>
              <a:rPr lang="ro-RO" sz="1200" dirty="0">
                <a:solidFill>
                  <a:schemeClr val="bg1"/>
                </a:solidFill>
              </a:rPr>
              <a:t>(3) </a:t>
            </a:r>
          </a:p>
          <a:p>
            <a:r>
              <a:rPr lang="ro-RO" sz="1200" dirty="0">
                <a:solidFill>
                  <a:schemeClr val="bg1"/>
                </a:solidFill>
                <a:latin typeface="Arial" panose="020B0604020202020204" pitchFamily="34" charset="0"/>
                <a:cs typeface="Arial" panose="020B0604020202020204" pitchFamily="34" charset="0"/>
              </a:rPr>
              <a:t>Ridicarea de </a:t>
            </a:r>
            <a:r>
              <a:rPr lang="ro-RO" sz="1200" dirty="0" smtClean="0">
                <a:solidFill>
                  <a:schemeClr val="bg1"/>
                </a:solidFill>
                <a:latin typeface="Arial" panose="020B0604020202020204" pitchFamily="34" charset="0"/>
                <a:cs typeface="Arial" panose="020B0604020202020204" pitchFamily="34" charset="0"/>
              </a:rPr>
              <a:t>mase </a:t>
            </a:r>
            <a:r>
              <a:rPr lang="ro-RO" sz="1200" dirty="0">
                <a:solidFill>
                  <a:schemeClr val="bg1"/>
                </a:solidFill>
                <a:latin typeface="Arial" panose="020B0604020202020204" pitchFamily="34" charset="0"/>
                <a:cs typeface="Arial" panose="020B0604020202020204" pitchFamily="34" charset="0"/>
              </a:rPr>
              <a:t>grele (ridicare/transportare)</a:t>
            </a:r>
          </a:p>
          <a:p>
            <a:r>
              <a:rPr lang="ro-RO" sz="1200" dirty="0">
                <a:solidFill>
                  <a:schemeClr val="bg1"/>
                </a:solidFill>
                <a:latin typeface="Arial" panose="020B0604020202020204" pitchFamily="34" charset="0"/>
                <a:cs typeface="Arial" panose="020B0604020202020204" pitchFamily="34" charset="0"/>
              </a:rPr>
              <a:t>Poziții de lucru </a:t>
            </a:r>
            <a:r>
              <a:rPr lang="ro-RO" sz="1200" dirty="0" smtClean="0">
                <a:solidFill>
                  <a:schemeClr val="bg1"/>
                </a:solidFill>
                <a:latin typeface="Arial" panose="020B0604020202020204" pitchFamily="34" charset="0"/>
                <a:cs typeface="Arial" panose="020B0604020202020204" pitchFamily="34" charset="0"/>
              </a:rPr>
              <a:t>forţate</a:t>
            </a:r>
            <a:endParaRPr lang="ro-RO" sz="1200" dirty="0">
              <a:solidFill>
                <a:schemeClr val="bg1"/>
              </a:solidFill>
              <a:latin typeface="Arial" panose="020B0604020202020204" pitchFamily="34" charset="0"/>
              <a:cs typeface="Arial" panose="020B0604020202020204" pitchFamily="34" charset="0"/>
            </a:endParaRPr>
          </a:p>
          <a:p>
            <a:r>
              <a:rPr lang="ro-RO" sz="1200" dirty="0">
                <a:solidFill>
                  <a:schemeClr val="bg1"/>
                </a:solidFill>
                <a:latin typeface="Arial" panose="020B0604020202020204" pitchFamily="34" charset="0"/>
                <a:cs typeface="Arial" panose="020B0604020202020204" pitchFamily="34" charset="0"/>
              </a:rPr>
              <a:t>Activități realizate din poziție în picioare</a:t>
            </a:r>
          </a:p>
          <a:p>
            <a:r>
              <a:rPr lang="ro-RO" sz="1200" dirty="0">
                <a:solidFill>
                  <a:schemeClr val="bg1"/>
                </a:solidFill>
                <a:latin typeface="Arial" panose="020B0604020202020204" pitchFamily="34" charset="0"/>
                <a:cs typeface="Arial" panose="020B0604020202020204" pitchFamily="34" charset="0"/>
              </a:rPr>
              <a:t>Muncă repetitivă</a:t>
            </a:r>
          </a:p>
          <a:p>
            <a:r>
              <a:rPr lang="ro-RO" sz="1200" dirty="0">
                <a:solidFill>
                  <a:schemeClr val="bg1"/>
                </a:solidFill>
                <a:latin typeface="Arial" panose="020B0604020202020204" pitchFamily="34" charset="0"/>
                <a:cs typeface="Arial" panose="020B0604020202020204" pitchFamily="34" charset="0"/>
              </a:rPr>
              <a:t>Spații închise</a:t>
            </a:r>
          </a:p>
          <a:p>
            <a:r>
              <a:rPr lang="ro-RO" sz="1200" dirty="0">
                <a:solidFill>
                  <a:schemeClr val="bg1"/>
                </a:solidFill>
                <a:latin typeface="Arial" panose="020B0604020202020204" pitchFamily="34" charset="0"/>
                <a:cs typeface="Arial" panose="020B0604020202020204" pitchFamily="34" charset="0"/>
              </a:rPr>
              <a:t>Activități desfășurate pe scări - cu sprijin pe genunchi</a:t>
            </a:r>
          </a:p>
          <a:p>
            <a:r>
              <a:rPr lang="ro-RO" sz="1200" dirty="0">
                <a:solidFill>
                  <a:schemeClr val="bg1"/>
                </a:solidFill>
                <a:latin typeface="Arial" panose="020B0604020202020204" pitchFamily="34" charset="0"/>
                <a:cs typeface="Arial" panose="020B0604020202020204" pitchFamily="34" charset="0"/>
              </a:rPr>
              <a:t>Vibrații (în întreg corpul sau doar în brațe-mâini)</a:t>
            </a:r>
          </a:p>
          <a:p>
            <a:r>
              <a:rPr lang="ro-RO" sz="1200" dirty="0">
                <a:solidFill>
                  <a:schemeClr val="bg1"/>
                </a:solidFill>
                <a:latin typeface="Arial" panose="020B0604020202020204" pitchFamily="34" charset="0"/>
                <a:cs typeface="Arial" panose="020B0604020202020204" pitchFamily="34" charset="0"/>
              </a:rPr>
              <a:t>	</a:t>
            </a:r>
            <a:r>
              <a:rPr lang="ro-RO" sz="1200" dirty="0" smtClean="0">
                <a:solidFill>
                  <a:schemeClr val="bg1"/>
                </a:solidFill>
                <a:latin typeface="Arial" panose="020B0604020202020204" pitchFamily="34" charset="0"/>
                <a:cs typeface="Arial" panose="020B0604020202020204" pitchFamily="34" charset="0"/>
              </a:rPr>
              <a:t>Mulți </a:t>
            </a:r>
            <a:r>
              <a:rPr lang="ro-RO" sz="1200" dirty="0">
                <a:solidFill>
                  <a:schemeClr val="bg1"/>
                </a:solidFill>
                <a:latin typeface="Arial" panose="020B0604020202020204" pitchFamily="34" charset="0"/>
                <a:cs typeface="Arial" panose="020B0604020202020204" pitchFamily="34" charset="0"/>
              </a:rPr>
              <a:t>lucrători detașați - activități 	pseudo-independente -</a:t>
            </a:r>
            <a:r>
              <a:rPr lang="ro-RO" sz="1200" dirty="0" smtClean="0">
                <a:solidFill>
                  <a:schemeClr val="bg1"/>
                </a:solidFill>
                <a:latin typeface="Arial" panose="020B0604020202020204" pitchFamily="34" charset="0"/>
                <a:cs typeface="Arial" panose="020B0604020202020204" pitchFamily="34" charset="0"/>
              </a:rPr>
              <a:t> trafic </a:t>
            </a:r>
            <a:r>
              <a:rPr lang="ro-RO" sz="1200" dirty="0">
                <a:solidFill>
                  <a:schemeClr val="bg1"/>
                </a:solidFill>
                <a:latin typeface="Arial" panose="020B0604020202020204" pitchFamily="34" charset="0"/>
                <a:cs typeface="Arial" panose="020B0604020202020204" pitchFamily="34" charset="0"/>
              </a:rPr>
              <a:t>de </a:t>
            </a:r>
            <a:r>
              <a:rPr lang="ro-RO" sz="1200" dirty="0" smtClean="0">
                <a:solidFill>
                  <a:schemeClr val="bg1"/>
                </a:solidFill>
                <a:latin typeface="Arial" panose="020B0604020202020204" pitchFamily="34" charset="0"/>
                <a:cs typeface="Arial" panose="020B0604020202020204" pitchFamily="34" charset="0"/>
              </a:rPr>
              <a:t>	persoane</a:t>
            </a:r>
            <a:endParaRPr lang="ro-RO" sz="1200" dirty="0">
              <a:solidFill>
                <a:schemeClr val="bg1"/>
              </a:solidFill>
              <a:latin typeface="Arial" panose="020B0604020202020204" pitchFamily="34" charset="0"/>
              <a:cs typeface="Arial" panose="020B0604020202020204" pitchFamily="34" charset="0"/>
            </a:endParaRPr>
          </a:p>
          <a:p>
            <a:r>
              <a:rPr lang="ro-RO" sz="1200" dirty="0">
                <a:solidFill>
                  <a:schemeClr val="bg1"/>
                </a:solidFill>
                <a:latin typeface="Arial" panose="020B0604020202020204" pitchFamily="34" charset="0"/>
                <a:cs typeface="Arial" panose="020B0604020202020204" pitchFamily="34" charset="0"/>
              </a:rPr>
              <a:t>	Comunicare deficitară</a:t>
            </a:r>
          </a:p>
          <a:p>
            <a:r>
              <a:rPr lang="ro-RO" sz="1200" dirty="0">
                <a:solidFill>
                  <a:schemeClr val="bg1"/>
                </a:solidFill>
                <a:latin typeface="Arial" panose="020B0604020202020204" pitchFamily="34" charset="0"/>
                <a:cs typeface="Arial" panose="020B0604020202020204" pitchFamily="34" charset="0"/>
              </a:rPr>
              <a:t>   	Timp de lucru prelungit,</a:t>
            </a:r>
            <a:r>
              <a:rPr lang="ro-RO" sz="1200" u="sng" dirty="0">
                <a:solidFill>
                  <a:schemeClr val="bg1"/>
                </a:solidFill>
                <a:latin typeface="Arial" panose="020B0604020202020204" pitchFamily="34" charset="0"/>
                <a:cs typeface="Arial" panose="020B0604020202020204" pitchFamily="34" charset="0"/>
              </a:rPr>
              <a:t> </a:t>
            </a:r>
          </a:p>
          <a:p>
            <a:r>
              <a:rPr lang="ro-RO" sz="1200" dirty="0">
                <a:solidFill>
                  <a:schemeClr val="bg1"/>
                </a:solidFill>
                <a:latin typeface="Arial" panose="020B0604020202020204" pitchFamily="34" charset="0"/>
                <a:cs typeface="Arial" panose="020B0604020202020204" pitchFamily="34" charset="0"/>
              </a:rPr>
              <a:t>	neregulat </a:t>
            </a:r>
          </a:p>
          <a:p>
            <a:r>
              <a:rPr lang="ro-RO" sz="1200" dirty="0">
                <a:solidFill>
                  <a:schemeClr val="bg1"/>
                </a:solidFill>
                <a:latin typeface="Arial" panose="020B0604020202020204" pitchFamily="34" charset="0"/>
                <a:cs typeface="Arial" panose="020B0604020202020204" pitchFamily="34" charset="0"/>
              </a:rPr>
              <a:t>	Nivel de educație redus</a:t>
            </a:r>
          </a:p>
        </p:txBody>
      </p:sp>
    </p:spTree>
    <p:extLst>
      <p:ext uri="{BB962C8B-B14F-4D97-AF65-F5344CB8AC3E}">
        <p14:creationId xmlns:p14="http://schemas.microsoft.com/office/powerpoint/2010/main" val="4348170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EC_Presentation.pptx" id="{DF0E4C23-23CF-4CA0-B78D-4EE4E4812529}" vid="{A275074F-6DFA-4FBF-AA5C-38C3649C3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098AE41A192E4C85C747A9850AEF9A" ma:contentTypeVersion="1" ma:contentTypeDescription="Create a new document." ma:contentTypeScope="" ma:versionID="5a8770b97c883eee6e80458dbe9e6cc2">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37D5699-BDD6-470A-8781-1433D8773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AF16A6B-94CD-4F6E-B607-09E7AA5554E7}">
  <ds:schemaRefs>
    <ds:schemaRef ds:uri="http://schemas.microsoft.com/sharepoint/v3/contenttype/forms"/>
  </ds:schemaRefs>
</ds:datastoreItem>
</file>

<file path=customXml/itemProps3.xml><?xml version="1.0" encoding="utf-8"?>
<ds:datastoreItem xmlns:ds="http://schemas.openxmlformats.org/officeDocument/2006/customXml" ds:itemID="{221F47F6-3FA3-4526-82D1-6B48C094491B}">
  <ds:schemaRefs>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2557</TotalTime>
  <Words>1541</Words>
  <Application>Microsoft Office PowerPoint</Application>
  <PresentationFormat>Custom</PresentationFormat>
  <Paragraphs>173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Yvonne (COMM)</dc:creator>
  <cp:lastModifiedBy>Toaje Monica</cp:lastModifiedBy>
  <cp:revision>215</cp:revision>
  <dcterms:created xsi:type="dcterms:W3CDTF">2019-08-09T12:06:42Z</dcterms:created>
  <dcterms:modified xsi:type="dcterms:W3CDTF">2022-02-01T13:38:55Z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0x010100AF098AE41A192E4C85C747A9850AEF9A</vt:lpwstr>
  </property>
</Properties>
</file>