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2" r:id="rId3"/>
    <p:sldId id="259" r:id="rId4"/>
    <p:sldId id="260" r:id="rId5"/>
    <p:sldId id="272" r:id="rId6"/>
    <p:sldId id="293" r:id="rId7"/>
    <p:sldId id="264" r:id="rId8"/>
    <p:sldId id="286" r:id="rId9"/>
    <p:sldId id="287" r:id="rId10"/>
    <p:sldId id="265" r:id="rId11"/>
    <p:sldId id="288" r:id="rId12"/>
    <p:sldId id="289" r:id="rId13"/>
    <p:sldId id="266" r:id="rId14"/>
    <p:sldId id="290" r:id="rId15"/>
    <p:sldId id="291" r:id="rId16"/>
    <p:sldId id="267" r:id="rId17"/>
    <p:sldId id="292" r:id="rId18"/>
    <p:sldId id="26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69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volainen, Anuliina" initials="SA" lastIdx="26" clrIdx="0">
    <p:extLst/>
  </p:cmAuthor>
  <p:cmAuthor id="2" name="Microsoft Office User" initials="MOU" lastIdx="24" clrIdx="1">
    <p:extLst/>
  </p:cmAuthor>
  <p:cmAuthor id="3" name="Nimmo, Jane" initials="NJ" lastIdx="20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BAA6"/>
    <a:srgbClr val="F787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25" autoAdjust="0"/>
    <p:restoredTop sz="94694"/>
  </p:normalViewPr>
  <p:slideViewPr>
    <p:cSldViewPr snapToGrid="0">
      <p:cViewPr>
        <p:scale>
          <a:sx n="114" d="100"/>
          <a:sy n="114" d="100"/>
        </p:scale>
        <p:origin x="-672" y="72"/>
      </p:cViewPr>
      <p:guideLst>
        <p:guide orient="horz" pos="2160"/>
        <p:guide orient="horz" pos="69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4EB9B-8D25-4B52-997A-5335C23798CB}" type="datetimeFigureOut">
              <a:rPr lang="en-GB" smtClean="0"/>
              <a:t>08/07/2020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E3C111-FB8C-4635-82AE-0D7DC9101A7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7421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‘Employers who actively participate in undeclared work put businesses, employees and public services at a disadvantage </a:t>
            </a:r>
            <a:r>
              <a:rPr lang="en-GB" dirty="0"/>
              <a:t>by:</a:t>
            </a:r>
          </a:p>
          <a:p>
            <a:r>
              <a:rPr lang="en-US" b="1" dirty="0"/>
              <a:t>◊ </a:t>
            </a:r>
            <a:r>
              <a:rPr lang="en-US" dirty="0"/>
              <a:t>distorting competition which effects both the</a:t>
            </a:r>
          </a:p>
          <a:p>
            <a:r>
              <a:rPr lang="en-GB" dirty="0"/>
              <a:t>economy and trade;</a:t>
            </a:r>
          </a:p>
          <a:p>
            <a:r>
              <a:rPr lang="en-US" b="1" dirty="0"/>
              <a:t>◊ </a:t>
            </a:r>
            <a:r>
              <a:rPr lang="en-US" dirty="0"/>
              <a:t>leaving workers without necessary insurance,</a:t>
            </a:r>
          </a:p>
          <a:p>
            <a:r>
              <a:rPr lang="en-GB" dirty="0"/>
              <a:t>benefits and pensions;</a:t>
            </a:r>
          </a:p>
          <a:p>
            <a:r>
              <a:rPr lang="en-US" b="1" dirty="0"/>
              <a:t>◊ </a:t>
            </a:r>
            <a:r>
              <a:rPr lang="en-US" dirty="0"/>
              <a:t>evading taxes and social security contributions</a:t>
            </a:r>
          </a:p>
          <a:p>
            <a:r>
              <a:rPr lang="en-US" dirty="0"/>
              <a:t>which undermines the sustainability of public</a:t>
            </a:r>
          </a:p>
          <a:p>
            <a:r>
              <a:rPr lang="en-US" dirty="0"/>
              <a:t>finances putting essential services at risk.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E3C111-FB8C-4635-82AE-0D7DC9101A72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8846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‘Employers who actively participate in undeclared work put businesses, employees and public services at a disadvantage </a:t>
            </a:r>
            <a:r>
              <a:rPr lang="en-GB" dirty="0"/>
              <a:t>by:</a:t>
            </a:r>
          </a:p>
          <a:p>
            <a:r>
              <a:rPr lang="en-US" b="1" dirty="0"/>
              <a:t>◊ </a:t>
            </a:r>
            <a:r>
              <a:rPr lang="en-US" dirty="0"/>
              <a:t>distorting competition which effects both the</a:t>
            </a:r>
          </a:p>
          <a:p>
            <a:r>
              <a:rPr lang="en-GB" dirty="0"/>
              <a:t>economy and trade;</a:t>
            </a:r>
          </a:p>
          <a:p>
            <a:r>
              <a:rPr lang="en-US" b="1" dirty="0"/>
              <a:t>◊ </a:t>
            </a:r>
            <a:r>
              <a:rPr lang="en-US" dirty="0"/>
              <a:t>leaving workers without necessary insurance,</a:t>
            </a:r>
          </a:p>
          <a:p>
            <a:r>
              <a:rPr lang="en-GB" dirty="0"/>
              <a:t>benefits and pensions;</a:t>
            </a:r>
          </a:p>
          <a:p>
            <a:r>
              <a:rPr lang="en-US" b="1" dirty="0"/>
              <a:t>◊ </a:t>
            </a:r>
            <a:r>
              <a:rPr lang="en-US" dirty="0"/>
              <a:t>evading taxes and social security contributions</a:t>
            </a:r>
          </a:p>
          <a:p>
            <a:r>
              <a:rPr lang="en-US" dirty="0"/>
              <a:t>which undermines the sustainability of public</a:t>
            </a:r>
          </a:p>
          <a:p>
            <a:r>
              <a:rPr lang="en-US" dirty="0"/>
              <a:t>finances putting essential services at risk.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E3C111-FB8C-4635-82AE-0D7DC9101A72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0341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 data more effectively is an essential part of risk assessment. It can increase success rate of inspections and at the same time reduce unnecessary inspections and related costs.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E3C111-FB8C-4635-82AE-0D7DC9101A72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594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91F4AA-0307-4A71-B786-39D4169BD6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F7F4F15-469A-4B3A-BF6E-86DABD8374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53AB146-B3A7-4F3A-A522-ED329A620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6C31-7A8A-48E7-84C3-891AA2D4486C}" type="datetimeFigureOut">
              <a:rPr lang="en-GB" smtClean="0"/>
              <a:t>08/07/2020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0D9606-32E8-4E22-81CF-F8FA2A752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27E91B-6B3E-46A2-A623-DBC8E719D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9251-6D8B-4070-AEEB-7813452886D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0350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6029A0-C036-448B-8507-8AC104B07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A1F978E-1168-45D6-955D-7A2F5A6685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BC06C0-A4C6-4064-806E-5A470E78E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6C31-7A8A-48E7-84C3-891AA2D4486C}" type="datetimeFigureOut">
              <a:rPr lang="en-GB" smtClean="0"/>
              <a:t>08/07/2020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7939A6-E412-4588-9249-ABCF32C05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A99A90C-18C9-4E99-A04E-F0720F6E2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9251-6D8B-4070-AEEB-7813452886D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0747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7BB1FC3-0800-4B2C-A08E-8EE0C4A05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34A10D0-0B02-4EB9-8B0C-707E749C84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93BE70-39F6-4E1A-8680-9DFA53F83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6C31-7A8A-48E7-84C3-891AA2D4486C}" type="datetimeFigureOut">
              <a:rPr lang="en-GB" smtClean="0"/>
              <a:t>08/07/2020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29756C6-8C42-41FB-BEBC-4B0DDC136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5B4A1E-5091-4F26-A405-AFE8C8F52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9251-6D8B-4070-AEEB-7813452886D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0397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C0E2F6-C2BA-4732-B835-3F17A5756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E27F50-A3E6-4C1D-8795-D353C8425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9202046-229C-4900-BDFF-9191B779D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6C31-7A8A-48E7-84C3-891AA2D4486C}" type="datetimeFigureOut">
              <a:rPr lang="en-GB" smtClean="0"/>
              <a:t>08/07/2020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0BB31F9-F050-45DA-9323-48ABEE273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D1FFD50-0C42-4B3C-9824-6B08E1FA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9251-6D8B-4070-AEEB-7813452886D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6696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27CA26-CA7D-46D4-B281-CC67140AA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2E85467-4866-4490-8214-7207A526B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D49E28-BA3D-4189-9FF2-FD9D1A54D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6C31-7A8A-48E7-84C3-891AA2D4486C}" type="datetimeFigureOut">
              <a:rPr lang="en-GB" smtClean="0"/>
              <a:t>08/07/2020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B174512-37C8-427A-AEBE-5CB328DF5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FF94315-93F0-4227-BEC0-EBA447EAA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9251-6D8B-4070-AEEB-7813452886D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5656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B56207-84C1-420F-844B-4A8DA033C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C2C7E8-3AA2-45FA-8806-CCC3552DB1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0C814D8-F4A0-4D60-A545-A97BC6B710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31E873B-58F1-4420-8F84-8227673ED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6C31-7A8A-48E7-84C3-891AA2D4486C}" type="datetimeFigureOut">
              <a:rPr lang="en-GB" smtClean="0"/>
              <a:t>08/07/2020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E49C725-4592-42E9-B235-153BF1659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A68CD3B-C578-492A-A86F-5CA58CF54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9251-6D8B-4070-AEEB-7813452886D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9345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0B6260-5B72-4409-AFB4-9473CCD41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369EA62-8961-490B-8070-B4DB917BC6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118AF56-C74E-440E-9D66-8DE7031EED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43961F8-F4B9-4B75-9CD9-361C4A0BA2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7F5EB46-F843-45FF-8486-EC259EE66C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2C727C4-F21F-4CFF-B646-1CA07374F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6C31-7A8A-48E7-84C3-891AA2D4486C}" type="datetimeFigureOut">
              <a:rPr lang="en-GB" smtClean="0"/>
              <a:t>08/07/2020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34CD96A-5D1C-4764-8090-4C531268E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699B06D-2139-401E-9C75-A47AF2ACB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9251-6D8B-4070-AEEB-7813452886D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9681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F48F08-8B4B-40A2-AB81-8794BE8A6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48471BC-9D8E-4DF4-B8FD-903E10353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6C31-7A8A-48E7-84C3-891AA2D4486C}" type="datetimeFigureOut">
              <a:rPr lang="en-GB" smtClean="0"/>
              <a:t>08/07/2020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69F8E14-21E9-432F-B112-A86023049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C61EBB9-5A3E-415C-9EB4-FD067D444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9251-6D8B-4070-AEEB-7813452886D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084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E52E74B-B49A-4DE5-AA72-823E172A7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6C31-7A8A-48E7-84C3-891AA2D4486C}" type="datetimeFigureOut">
              <a:rPr lang="en-GB" smtClean="0"/>
              <a:t>08/07/2020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8B46491-103F-43C2-B6E7-436CD8E3C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9748E34-155C-4689-9FE2-D56FBF729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9251-6D8B-4070-AEEB-7813452886D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3846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953CF3-7AB0-49C3-ACC9-1D896DF75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DC28A7A-99AD-4C68-8410-A830CFE73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D6C21B8-2B2F-4A03-8FB0-29F97BD4FF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C08A85C-B928-453B-AA13-8E7B5A045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6C31-7A8A-48E7-84C3-891AA2D4486C}" type="datetimeFigureOut">
              <a:rPr lang="en-GB" smtClean="0"/>
              <a:t>08/07/2020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9A7CC02-BBB0-45F2-928F-61F2D1EDC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B8C0929-CB02-46E7-A7C7-3D6D48915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9251-6D8B-4070-AEEB-7813452886D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3075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E0FF6A-F058-4E38-B437-C601E0457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5733863-F199-445B-B508-D1D15F96FA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41DE815-B347-4DE0-9C4B-7FF23592D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3DE401B-3A3E-41A9-98D1-60151AEC0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6C31-7A8A-48E7-84C3-891AA2D4486C}" type="datetimeFigureOut">
              <a:rPr lang="en-GB" smtClean="0"/>
              <a:t>08/07/2020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B75020A-F7D2-4212-A324-A659B45CF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57B82FB-BC7F-4418-B838-FA5B89C9B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9251-6D8B-4070-AEEB-7813452886D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3606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C1C7769-B8A5-4C1A-BE5D-AA201DF4A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22FE37B-99E7-41DA-A8BA-05D5FE9A9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5645314-4904-47FB-9F90-AC5446D7E8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16C31-7A8A-48E7-84C3-891AA2D4486C}" type="datetimeFigureOut">
              <a:rPr lang="en-GB" smtClean="0"/>
              <a:t>08/07/2020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DE596C-C4EA-4C3C-A151-C88196D9F4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27B396-3280-416E-B2B7-72970A822E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29251-6D8B-4070-AEEB-7813452886D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5828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social/BlobServlet?docId=20241&amp;langId=en%2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social/BlobServlet?docId=20241&amp;langId=en%2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social/BlobServlet?docId=17229&amp;langId=en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social/BlobServlet?docId=20449&amp;langId=en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social/BlobServlet?docId=21456&amp;langId=en%2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social/udw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6.pn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social/BlobServlet?docId=17315&amp;langId=en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social/BlobServlet?docId=17229&amp;langId=en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xmlns="" id="{30676D90-AAD6-4A6E-8352-56787C0194B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947" y="-82591"/>
            <a:ext cx="6197532" cy="54795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4DBECF7-802E-4B7E-A233-3CA95FF250B1}"/>
              </a:ext>
            </a:extLst>
          </p:cNvPr>
          <p:cNvSpPr txBox="1"/>
          <p:nvPr/>
        </p:nvSpPr>
        <p:spPr>
          <a:xfrm>
            <a:off x="661852" y="5639171"/>
            <a:ext cx="23338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600" dirty="0" smtClean="0">
                <a:solidFill>
                  <a:schemeClr val="bg1">
                    <a:lumMod val="65000"/>
                  </a:schemeClr>
                </a:solidFill>
                <a:latin typeface="EC Square Sans Pro" panose="020B0506040000020004" pitchFamily="34" charset="0"/>
              </a:rPr>
              <a:t>Nume si prenume</a:t>
            </a:r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  <a:latin typeface="EC Square Sans Pro" panose="020B0506040000020004" pitchFamily="34" charset="0"/>
              </a:rPr>
              <a:t> </a:t>
            </a:r>
            <a:endParaRPr lang="en-GB" sz="1600" dirty="0">
              <a:solidFill>
                <a:schemeClr val="bg1">
                  <a:lumMod val="65000"/>
                </a:schemeClr>
              </a:solidFill>
              <a:latin typeface="EC Square Sans Pro" panose="020B05060400000200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F5A2112-BC99-444A-A958-59775CCDB7F0}"/>
              </a:ext>
            </a:extLst>
          </p:cNvPr>
          <p:cNvSpPr txBox="1"/>
          <p:nvPr/>
        </p:nvSpPr>
        <p:spPr>
          <a:xfrm>
            <a:off x="9196250" y="5639171"/>
            <a:ext cx="2333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600" dirty="0" smtClean="0">
                <a:solidFill>
                  <a:schemeClr val="bg1">
                    <a:lumMod val="65000"/>
                  </a:schemeClr>
                </a:solidFill>
                <a:latin typeface="EC Square Sans Pro" panose="020B0506040000020004" pitchFamily="34" charset="0"/>
              </a:rPr>
              <a:t>Inspectoratul Teritorial de Muncă .........</a:t>
            </a:r>
            <a:endParaRPr lang="en-GB" sz="1600" dirty="0">
              <a:solidFill>
                <a:schemeClr val="bg1">
                  <a:lumMod val="65000"/>
                </a:schemeClr>
              </a:solidFill>
              <a:latin typeface="EC Square Sans Pro" panose="020B05060400000200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11008C0-8285-449B-AA99-931AC172A84A}"/>
              </a:ext>
            </a:extLst>
          </p:cNvPr>
          <p:cNvSpPr txBox="1"/>
          <p:nvPr/>
        </p:nvSpPr>
        <p:spPr>
          <a:xfrm>
            <a:off x="9196250" y="6210971"/>
            <a:ext cx="23338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 smtClean="0">
                <a:solidFill>
                  <a:schemeClr val="bg1">
                    <a:lumMod val="65000"/>
                  </a:schemeClr>
                </a:solidFill>
                <a:latin typeface="EC Square Sans Pro" panose="020B0506040000020004" pitchFamily="34" charset="0"/>
              </a:rPr>
              <a:t>Dat</a:t>
            </a:r>
            <a:r>
              <a:rPr lang="ro-RO" sz="1600" dirty="0" smtClean="0">
                <a:solidFill>
                  <a:schemeClr val="bg1">
                    <a:lumMod val="65000"/>
                  </a:schemeClr>
                </a:solidFill>
                <a:latin typeface="EC Square Sans Pro" panose="020B0506040000020004" pitchFamily="34" charset="0"/>
              </a:rPr>
              <a:t>a</a:t>
            </a:r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  <a:latin typeface="EC Square Sans Pro" panose="020B0506040000020004" pitchFamily="34" charset="0"/>
              </a:rPr>
              <a:t>: </a:t>
            </a:r>
            <a:r>
              <a:rPr lang="ro-RO" sz="1600" dirty="0" smtClean="0">
                <a:solidFill>
                  <a:schemeClr val="bg1">
                    <a:lumMod val="65000"/>
                  </a:schemeClr>
                </a:solidFill>
                <a:latin typeface="EC Square Sans Pro" panose="020B0506040000020004" pitchFamily="34" charset="0"/>
              </a:rPr>
              <a:t>...0..2020</a:t>
            </a:r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  <a:latin typeface="EC Square Sans Pro" panose="020B0506040000020004" pitchFamily="34" charset="0"/>
              </a:rPr>
              <a:t> </a:t>
            </a:r>
            <a:endParaRPr lang="en-GB" sz="1600" dirty="0">
              <a:solidFill>
                <a:schemeClr val="bg1">
                  <a:lumMod val="65000"/>
                </a:schemeClr>
              </a:solidFill>
              <a:latin typeface="EC Square Sans Pro" panose="020B05060400000200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D591AD5-CF9C-4C57-B91F-7975A946457E}"/>
              </a:ext>
            </a:extLst>
          </p:cNvPr>
          <p:cNvSpPr txBox="1"/>
          <p:nvPr/>
        </p:nvSpPr>
        <p:spPr>
          <a:xfrm>
            <a:off x="661850" y="2736502"/>
            <a:ext cx="108682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4400" b="1" dirty="0" smtClean="0">
                <a:solidFill>
                  <a:srgbClr val="F7872E"/>
                </a:solidFill>
                <a:latin typeface="EC Square Sans Pro" panose="020B0506040000020004" pitchFamily="34" charset="0"/>
              </a:rPr>
              <a:t>Campania europeană </a:t>
            </a:r>
          </a:p>
          <a:p>
            <a:pPr algn="ctr"/>
            <a:r>
              <a:rPr lang="ro-RO" sz="4400" b="1" dirty="0" smtClean="0">
                <a:solidFill>
                  <a:srgbClr val="F7872E"/>
                </a:solidFill>
                <a:latin typeface="EC Square Sans Pro" panose="020B0506040000020004" pitchFamily="34" charset="0"/>
              </a:rPr>
              <a:t>privind munca nedeclarată</a:t>
            </a:r>
            <a:r>
              <a:rPr lang="en-GB" sz="4400" b="1" dirty="0" smtClean="0">
                <a:solidFill>
                  <a:srgbClr val="F7872E"/>
                </a:solidFill>
                <a:latin typeface="EC Square Sans Pro" panose="020B0506040000020004" pitchFamily="34" charset="0"/>
              </a:rPr>
              <a:t>: </a:t>
            </a:r>
            <a:endParaRPr lang="en-GB" sz="4400" b="1" dirty="0">
              <a:solidFill>
                <a:srgbClr val="F7872E"/>
              </a:solidFill>
              <a:latin typeface="EC Square Sans Pro" panose="020B0506040000020004" pitchFamily="34" charset="0"/>
            </a:endParaRPr>
          </a:p>
          <a:p>
            <a:pPr algn="ctr"/>
            <a:r>
              <a:rPr lang="en-GB" sz="4000" dirty="0">
                <a:solidFill>
                  <a:srgbClr val="6BBAA6"/>
                </a:solidFill>
                <a:latin typeface="EC Square Sans Pro" panose="020B0506040000020004" pitchFamily="34" charset="0"/>
              </a:rPr>
              <a:t>#</a:t>
            </a:r>
            <a:r>
              <a:rPr lang="en-GB" sz="40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EU4FairWor</a:t>
            </a:r>
            <a:r>
              <a:rPr lang="ro-RO" sz="40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k</a:t>
            </a:r>
            <a:endParaRPr lang="en-GB" sz="4000" dirty="0">
              <a:solidFill>
                <a:srgbClr val="6BBAA6"/>
              </a:solidFill>
              <a:latin typeface="EC Square Sans Pro" panose="020B05060400000200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94AE9DE-D86E-384B-8753-26D51C5EC6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2" t="20446" r="5563" b="11401"/>
          <a:stretch/>
        </p:blipFill>
        <p:spPr>
          <a:xfrm>
            <a:off x="446696" y="449201"/>
            <a:ext cx="4578494" cy="1011823"/>
          </a:xfrm>
          <a:prstGeom prst="rect">
            <a:avLst/>
          </a:prstGeom>
        </p:spPr>
      </p:pic>
      <p:pic>
        <p:nvPicPr>
          <p:cNvPr id="12" name="Imagine 14" descr="Untitled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00488" y="449201"/>
            <a:ext cx="97187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8439326" y="724279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Inspec</a:t>
            </a:r>
            <a:r>
              <a:rPr lang="ro-RO" sz="24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ția Muncii</a:t>
            </a:r>
            <a:endParaRPr lang="ro-RO" sz="24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67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699FA62F-3A0E-3E4A-ADCB-6D59D6F55295}"/>
              </a:ext>
            </a:extLst>
          </p:cNvPr>
          <p:cNvSpPr/>
          <p:nvPr/>
        </p:nvSpPr>
        <p:spPr>
          <a:xfrm>
            <a:off x="-9701" y="2498281"/>
            <a:ext cx="6649989" cy="3700099"/>
          </a:xfrm>
          <a:prstGeom prst="rect">
            <a:avLst/>
          </a:prstGeom>
          <a:solidFill>
            <a:srgbClr val="6BB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CC0E0DB-89CA-47A0-8E3D-49C035036B3D}"/>
              </a:ext>
            </a:extLst>
          </p:cNvPr>
          <p:cNvSpPr/>
          <p:nvPr/>
        </p:nvSpPr>
        <p:spPr>
          <a:xfrm>
            <a:off x="694401" y="1964401"/>
            <a:ext cx="1140618" cy="107182"/>
          </a:xfrm>
          <a:prstGeom prst="rect">
            <a:avLst/>
          </a:prstGeom>
          <a:solidFill>
            <a:srgbClr val="F78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C75F300-F952-064B-9068-40E66E8188FD}"/>
              </a:ext>
            </a:extLst>
          </p:cNvPr>
          <p:cNvSpPr txBox="1"/>
          <p:nvPr/>
        </p:nvSpPr>
        <p:spPr>
          <a:xfrm>
            <a:off x="564192" y="451796"/>
            <a:ext cx="7996263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Concentrarea </a:t>
            </a:r>
            <a:endParaRPr lang="en-GB" sz="5400" b="1" dirty="0">
              <a:solidFill>
                <a:schemeClr val="tx1">
                  <a:lumMod val="65000"/>
                  <a:lumOff val="35000"/>
                </a:schemeClr>
              </a:solidFill>
              <a:latin typeface="EC Square Sans Pro" panose="020B0506040000020004" pitchFamily="34" charset="0"/>
            </a:endParaRPr>
          </a:p>
          <a:p>
            <a:r>
              <a:rPr lang="en-GB" sz="3200" dirty="0" err="1" smtClean="0">
                <a:solidFill>
                  <a:srgbClr val="6BBAA6"/>
                </a:solidFill>
                <a:latin typeface="EC Square Sans Pro" panose="020B0506040000020004" pitchFamily="34" charset="0"/>
              </a:rPr>
              <a:t>Efort</a:t>
            </a:r>
            <a:r>
              <a:rPr lang="ro-RO" sz="32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urilor și a resurselor</a:t>
            </a:r>
            <a:endParaRPr lang="en-GB" sz="3200" dirty="0">
              <a:solidFill>
                <a:srgbClr val="6BBAA6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EA5481B7-AA3C-F547-9D17-AB2AC8A52365}"/>
              </a:ext>
            </a:extLst>
          </p:cNvPr>
          <p:cNvSpPr txBox="1"/>
          <p:nvPr/>
        </p:nvSpPr>
        <p:spPr>
          <a:xfrm>
            <a:off x="550940" y="2690396"/>
            <a:ext cx="4987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Modele de analiză de risc</a:t>
            </a:r>
            <a:r>
              <a:rPr lang="en-GB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:</a:t>
            </a:r>
            <a:endParaRPr lang="en-GB" b="1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AF0FFDE7-9165-D74A-9147-DBD510629E3C}"/>
              </a:ext>
            </a:extLst>
          </p:cNvPr>
          <p:cNvSpPr/>
          <p:nvPr/>
        </p:nvSpPr>
        <p:spPr>
          <a:xfrm>
            <a:off x="1503034" y="5400037"/>
            <a:ext cx="47599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7872E"/>
              </a:buClr>
            </a:pPr>
            <a:r>
              <a:rPr lang="ro-RO" dirty="0" smtClean="0">
                <a:solidFill>
                  <a:schemeClr val="bg1"/>
                </a:solidFill>
              </a:rPr>
              <a:t>Oferă factorilor decidenți date relevante pentru a </a:t>
            </a:r>
            <a:r>
              <a:rPr lang="ro-RO" dirty="0" smtClean="0">
                <a:solidFill>
                  <a:schemeClr val="bg1"/>
                </a:solidFill>
              </a:rPr>
              <a:t>îi sprijini în </a:t>
            </a:r>
            <a:r>
              <a:rPr lang="ro-RO" dirty="0" smtClean="0">
                <a:solidFill>
                  <a:schemeClr val="bg1"/>
                </a:solidFill>
              </a:rPr>
              <a:t>luarea de decizii strategice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F5C7C8FF-1160-C44E-B629-423EB745F87C}"/>
              </a:ext>
            </a:extLst>
          </p:cNvPr>
          <p:cNvSpPr/>
          <p:nvPr/>
        </p:nvSpPr>
        <p:spPr>
          <a:xfrm>
            <a:off x="1503034" y="3452536"/>
            <a:ext cx="4841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F7872E"/>
              </a:buClr>
            </a:pP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Țintește resursele și 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asigură 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o abordare cost-beneficiu</a:t>
            </a:r>
            <a:endParaRPr lang="en-US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6CD24661-6AB8-EE48-9CC4-3A0AD6848F18}"/>
              </a:ext>
            </a:extLst>
          </p:cNvPr>
          <p:cNvSpPr/>
          <p:nvPr/>
        </p:nvSpPr>
        <p:spPr>
          <a:xfrm>
            <a:off x="1503034" y="4399687"/>
            <a:ext cx="4289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7872E"/>
              </a:buClr>
            </a:pPr>
            <a:r>
              <a:rPr lang="ro-RO" dirty="0" smtClean="0">
                <a:solidFill>
                  <a:schemeClr val="bg1"/>
                </a:solidFill>
              </a:rPr>
              <a:t>Îmbunătățește rata de succes a controalelor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F218C08B-541B-5E4B-9E0A-C8D132593E8E}"/>
              </a:ext>
            </a:extLst>
          </p:cNvPr>
          <p:cNvSpPr/>
          <p:nvPr/>
        </p:nvSpPr>
        <p:spPr>
          <a:xfrm>
            <a:off x="564192" y="3268215"/>
            <a:ext cx="793117" cy="793117"/>
          </a:xfrm>
          <a:prstGeom prst="ellipse">
            <a:avLst/>
          </a:prstGeom>
          <a:solidFill>
            <a:schemeClr val="bg1"/>
          </a:solidFill>
          <a:ln w="28575">
            <a:solidFill>
              <a:srgbClr val="6BBA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0CEF90ED-9363-1A47-8FE2-A23DB51C1154}"/>
              </a:ext>
            </a:extLst>
          </p:cNvPr>
          <p:cNvSpPr/>
          <p:nvPr/>
        </p:nvSpPr>
        <p:spPr>
          <a:xfrm>
            <a:off x="564192" y="4233567"/>
            <a:ext cx="793117" cy="793117"/>
          </a:xfrm>
          <a:prstGeom prst="ellipse">
            <a:avLst/>
          </a:prstGeom>
          <a:solidFill>
            <a:schemeClr val="bg1"/>
          </a:solidFill>
          <a:ln w="28575">
            <a:solidFill>
              <a:srgbClr val="6BBA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xmlns="" id="{F23D2203-B7C5-8242-AA63-901BBBEBDC94}"/>
              </a:ext>
            </a:extLst>
          </p:cNvPr>
          <p:cNvSpPr/>
          <p:nvPr/>
        </p:nvSpPr>
        <p:spPr>
          <a:xfrm>
            <a:off x="564192" y="5213816"/>
            <a:ext cx="793117" cy="793117"/>
          </a:xfrm>
          <a:prstGeom prst="ellipse">
            <a:avLst/>
          </a:prstGeom>
          <a:solidFill>
            <a:schemeClr val="bg1"/>
          </a:solidFill>
          <a:ln w="28575">
            <a:solidFill>
              <a:srgbClr val="6BBA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8098940-3697-6E42-A5FE-01064DC84D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01" y="3397685"/>
            <a:ext cx="543286" cy="543286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xmlns="" id="{FB3195A5-8FBC-EE4D-80CE-F3FB3B8C58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34" y="4423431"/>
            <a:ext cx="448632" cy="411246"/>
          </a:xfrm>
          <a:prstGeom prst="rect">
            <a:avLst/>
          </a:prstGeom>
        </p:spPr>
      </p:pic>
      <p:pic>
        <p:nvPicPr>
          <p:cNvPr id="5" name="Picture 4" descr="A person using a computer sitting on top of a table&#10;&#10;Description automatically generated">
            <a:extLst>
              <a:ext uri="{FF2B5EF4-FFF2-40B4-BE49-F238E27FC236}">
                <a16:creationId xmlns:a16="http://schemas.microsoft.com/office/drawing/2014/main" xmlns="" id="{00F4583F-427B-4234-BB6D-EF882C7F60C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1" t="235" r="23048" b="880"/>
          <a:stretch/>
        </p:blipFill>
        <p:spPr>
          <a:xfrm>
            <a:off x="7200929" y="679879"/>
            <a:ext cx="4991071" cy="5518502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09CB7C11-58BA-416D-8C7C-CE5284C29C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1466">
            <a:off x="521173" y="5390309"/>
            <a:ext cx="870715" cy="49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6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C1E6FCE-D512-BF4A-8855-AE85395C00B6}"/>
              </a:ext>
            </a:extLst>
          </p:cNvPr>
          <p:cNvSpPr/>
          <p:nvPr/>
        </p:nvSpPr>
        <p:spPr>
          <a:xfrm>
            <a:off x="694401" y="1928889"/>
            <a:ext cx="1140618" cy="107182"/>
          </a:xfrm>
          <a:prstGeom prst="rect">
            <a:avLst/>
          </a:prstGeom>
          <a:solidFill>
            <a:srgbClr val="F78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41B25D6-2E56-F04C-8A7A-EFB051914C78}"/>
              </a:ext>
            </a:extLst>
          </p:cNvPr>
          <p:cNvSpPr txBox="1"/>
          <p:nvPr/>
        </p:nvSpPr>
        <p:spPr>
          <a:xfrm>
            <a:off x="564192" y="577381"/>
            <a:ext cx="10126772" cy="154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o-RO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Concentrarea </a:t>
            </a:r>
            <a:endParaRPr lang="en-GB" sz="5400" b="1" dirty="0">
              <a:solidFill>
                <a:schemeClr val="tx1">
                  <a:lumMod val="65000"/>
                  <a:lumOff val="35000"/>
                </a:schemeClr>
              </a:solidFill>
              <a:latin typeface="EC Square Sans Pro" panose="020B0506040000020004" pitchFamily="34" charset="0"/>
            </a:endParaRPr>
          </a:p>
          <a:p>
            <a:pPr>
              <a:lnSpc>
                <a:spcPct val="80000"/>
              </a:lnSpc>
            </a:pPr>
            <a:r>
              <a:rPr lang="en-GB" sz="32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Ex</a:t>
            </a:r>
            <a:r>
              <a:rPr lang="ro-RO" sz="32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e</a:t>
            </a:r>
            <a:r>
              <a:rPr lang="en-GB" sz="3200" dirty="0" err="1" smtClean="0">
                <a:solidFill>
                  <a:srgbClr val="6BBAA6"/>
                </a:solidFill>
                <a:latin typeface="EC Square Sans Pro" panose="020B0506040000020004" pitchFamily="34" charset="0"/>
              </a:rPr>
              <a:t>mpl</a:t>
            </a:r>
            <a:r>
              <a:rPr lang="ro-RO" sz="32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u</a:t>
            </a:r>
            <a:r>
              <a:rPr lang="en-GB" sz="32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: </a:t>
            </a:r>
            <a:r>
              <a:rPr lang="ro-RO" sz="32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Abordarea </a:t>
            </a:r>
            <a:r>
              <a:rPr lang="en-GB" sz="32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‘</a:t>
            </a:r>
            <a:r>
              <a:rPr lang="ro-RO" sz="32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Ghiont</a:t>
            </a:r>
            <a:r>
              <a:rPr lang="en-GB" sz="32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’ </a:t>
            </a:r>
            <a:r>
              <a:rPr lang="ro-RO" sz="32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a Regatului Spaniei</a:t>
            </a:r>
            <a:endParaRPr lang="en-GB" sz="2000" dirty="0">
              <a:solidFill>
                <a:srgbClr val="F7872E"/>
              </a:solidFill>
              <a:latin typeface="EC Square Sans Pro" panose="020B0506040000020004" pitchFamily="34" charset="0"/>
            </a:endParaRPr>
          </a:p>
          <a:p>
            <a:pPr>
              <a:lnSpc>
                <a:spcPct val="80000"/>
              </a:lnSpc>
            </a:pPr>
            <a:endParaRPr lang="en-GB" sz="3200" dirty="0">
              <a:solidFill>
                <a:srgbClr val="6BBAA6"/>
              </a:solidFill>
              <a:latin typeface="EC Square Sans Pro" panose="020B0506040000020004" pitchFamily="34" charset="0"/>
            </a:endParaRPr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xmlns="" id="{FC549960-D8AD-2144-B49A-E9463305DA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458156" y="-276026"/>
            <a:ext cx="3093899" cy="273547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D7FE0D79-00EE-434F-B2A8-488355DEDA9D}"/>
              </a:ext>
            </a:extLst>
          </p:cNvPr>
          <p:cNvSpPr/>
          <p:nvPr/>
        </p:nvSpPr>
        <p:spPr>
          <a:xfrm>
            <a:off x="688622" y="3140547"/>
            <a:ext cx="4938956" cy="3386353"/>
          </a:xfrm>
          <a:prstGeom prst="rect">
            <a:avLst/>
          </a:prstGeom>
          <a:solidFill>
            <a:srgbClr val="6BB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CE5DED6-A3B5-8A4A-BDA1-896CB792AD00}"/>
              </a:ext>
            </a:extLst>
          </p:cNvPr>
          <p:cNvSpPr txBox="1"/>
          <p:nvPr/>
        </p:nvSpPr>
        <p:spPr>
          <a:xfrm>
            <a:off x="939978" y="3387579"/>
            <a:ext cx="4329012" cy="341632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285750" lvl="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Tehnici folosite pentru a identifica cazuri problematice</a:t>
            </a:r>
            <a:endParaRPr lang="en-US" dirty="0">
              <a:solidFill>
                <a:schemeClr val="bg1"/>
              </a:solidFill>
              <a:latin typeface="EC Square Sans Pro" panose="020B0506040000020004" pitchFamily="34" charset="0"/>
            </a:endParaRPr>
          </a:p>
          <a:p>
            <a:pPr marL="285750" lvl="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Țintirea întreprinderilor care comportă un risc sporit de încălcare a legislației 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(cu 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contracte 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cu timp parțial</a:t>
            </a:r>
            <a:r>
              <a:rPr lang="en-US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, 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contracte 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pe perioadă determinată</a:t>
            </a:r>
            <a:r>
              <a:rPr lang="en-US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) </a:t>
            </a:r>
            <a:endParaRPr lang="en-US" dirty="0">
              <a:solidFill>
                <a:schemeClr val="bg1"/>
              </a:solidFill>
              <a:latin typeface="EC Square Sans Pro" panose="020B0506040000020004" pitchFamily="34" charset="0"/>
            </a:endParaRP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Contactarea întreprinderilor cu scrisori direcționate pentru a le </a:t>
            </a:r>
            <a:r>
              <a:rPr lang="ro-RO" i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înghionti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 să respecte legislația</a:t>
            </a:r>
            <a:endParaRPr lang="en-US" dirty="0">
              <a:solidFill>
                <a:schemeClr val="bg1"/>
              </a:solidFill>
              <a:latin typeface="EC Square Sans Pro" panose="020B0506040000020004" pitchFamily="34" charset="0"/>
            </a:endParaRP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Măsura implementată în anul</a:t>
            </a:r>
            <a:r>
              <a:rPr lang="en-US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EC Square Sans Pro" panose="020B0506040000020004" pitchFamily="34" charset="0"/>
              </a:rPr>
              <a:t>2017 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și încă 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derulare</a:t>
            </a:r>
            <a:r>
              <a:rPr lang="en-US" dirty="0">
                <a:solidFill>
                  <a:schemeClr val="bg1"/>
                </a:solidFill>
                <a:latin typeface="EC Square Sans Pro" panose="020B0506040000020004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EC Square Sans Pro" panose="020B05060400000200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EC Square Sans Pro" panose="020B0506040000020004" pitchFamily="34" charset="0"/>
              </a:rPr>
              <a:t>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BC6882A-5942-A84C-81C1-E283C200C60A}"/>
              </a:ext>
            </a:extLst>
          </p:cNvPr>
          <p:cNvSpPr/>
          <p:nvPr/>
        </p:nvSpPr>
        <p:spPr>
          <a:xfrm>
            <a:off x="6410054" y="3099781"/>
            <a:ext cx="4938956" cy="3386353"/>
          </a:xfrm>
          <a:prstGeom prst="rect">
            <a:avLst/>
          </a:prstGeom>
          <a:solidFill>
            <a:srgbClr val="F78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54D0DD9-4592-A445-86FC-BAEF70F333A8}"/>
              </a:ext>
            </a:extLst>
          </p:cNvPr>
          <p:cNvSpPr txBox="1"/>
          <p:nvPr/>
        </p:nvSpPr>
        <p:spPr>
          <a:xfrm>
            <a:off x="6894337" y="3387579"/>
            <a:ext cx="4454673" cy="341632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285750" lvl="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bg1"/>
                </a:solidFill>
                <a:latin typeface="EC Square Sans Pro" panose="020B0506040000020004" pitchFamily="34" charset="0"/>
              </a:rPr>
              <a:t>14 000 </a:t>
            </a:r>
            <a:r>
              <a:rPr lang="ro-RO" dirty="0">
                <a:solidFill>
                  <a:schemeClr val="bg1"/>
                </a:solidFill>
                <a:latin typeface="EC Square Sans Pro" panose="020B0506040000020004" pitchFamily="34" charset="0"/>
              </a:rPr>
              <a:t>de întreprinderi au fost 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identificate cu </a:t>
            </a:r>
            <a:r>
              <a:rPr lang="ro-RO" dirty="0">
                <a:solidFill>
                  <a:schemeClr val="bg1"/>
                </a:solidFill>
                <a:latin typeface="EC Square Sans Pro" panose="020B0506040000020004" pitchFamily="34" charset="0"/>
              </a:rPr>
              <a:t>potențiale încălcări ale 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legislației </a:t>
            </a:r>
            <a:r>
              <a:rPr lang="en-US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(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contracte cu timp parțial</a:t>
            </a:r>
            <a:r>
              <a:rPr lang="en-US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)</a:t>
            </a:r>
            <a:endParaRPr lang="en-US" dirty="0">
              <a:solidFill>
                <a:schemeClr val="bg1"/>
              </a:solidFill>
              <a:latin typeface="EC Square Sans Pro" panose="020B0506040000020004" pitchFamily="34" charset="0"/>
            </a:endParaRPr>
          </a:p>
          <a:p>
            <a:pPr marL="285750" lvl="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bg1"/>
                </a:solidFill>
                <a:latin typeface="EC Square Sans Pro" panose="020B0506040000020004" pitchFamily="34" charset="0"/>
              </a:rPr>
              <a:t>15 % 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dintre</a:t>
            </a:r>
            <a:r>
              <a:rPr lang="en-US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 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aceastea și-au rectificat declarațiile</a:t>
            </a:r>
            <a:endParaRPr lang="en-US" dirty="0">
              <a:solidFill>
                <a:schemeClr val="bg1"/>
              </a:solidFill>
              <a:latin typeface="EC Square Sans Pro" panose="020B0506040000020004" pitchFamily="34" charset="0"/>
            </a:endParaRPr>
          </a:p>
          <a:p>
            <a:pPr marL="285750" lvl="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81 </a:t>
            </a:r>
            <a:r>
              <a:rPr lang="en-US" b="1" dirty="0">
                <a:solidFill>
                  <a:schemeClr val="bg1"/>
                </a:solidFill>
                <a:latin typeface="EC Square Sans Pro" panose="020B0506040000020004" pitchFamily="34" charset="0"/>
              </a:rPr>
              <a:t>000 </a:t>
            </a:r>
            <a:r>
              <a:rPr lang="en-US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comp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ani au fost identificate cu potențiale încălcări ale legislației </a:t>
            </a:r>
            <a:r>
              <a:rPr lang="en-US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(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prevederi privind contractele pe perioadă determinată</a:t>
            </a:r>
            <a:r>
              <a:rPr lang="en-US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)</a:t>
            </a:r>
            <a:endParaRPr lang="en-US" dirty="0">
              <a:solidFill>
                <a:schemeClr val="bg1"/>
              </a:solidFill>
              <a:latin typeface="EC Square Sans Pro" panose="020B0506040000020004" pitchFamily="34" charset="0"/>
            </a:endParaRPr>
          </a:p>
          <a:p>
            <a:pPr marL="285750" lvl="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bg1"/>
                </a:solidFill>
                <a:latin typeface="EC Square Sans Pro" panose="020B0506040000020004" pitchFamily="34" charset="0"/>
              </a:rPr>
              <a:t>57.8 % 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dintre</a:t>
            </a:r>
            <a:r>
              <a:rPr lang="en-US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 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aceastea au transformat  contractele pe perioadă determinată în unele pe perioadă nedeterminată</a:t>
            </a:r>
          </a:p>
          <a:p>
            <a:pPr marL="285750" lvl="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EC Square Sans Pro" panose="020B0506040000020004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EC Square Sans Pro" panose="020B0506040000020004" pitchFamily="34" charset="0"/>
              </a:rPr>
            </a:br>
            <a:endParaRPr lang="en-US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2" name="Triangle 1">
            <a:extLst>
              <a:ext uri="{FF2B5EF4-FFF2-40B4-BE49-F238E27FC236}">
                <a16:creationId xmlns:a16="http://schemas.microsoft.com/office/drawing/2014/main" xmlns="" id="{B2A5A739-DC73-2C48-A0E7-ED13A6990A9A}"/>
              </a:ext>
            </a:extLst>
          </p:cNvPr>
          <p:cNvSpPr/>
          <p:nvPr/>
        </p:nvSpPr>
        <p:spPr>
          <a:xfrm rot="5400000">
            <a:off x="4210648" y="4557477"/>
            <a:ext cx="3386354" cy="552495"/>
          </a:xfrm>
          <a:prstGeom prst="triangle">
            <a:avLst/>
          </a:prstGeom>
          <a:solidFill>
            <a:srgbClr val="6BB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ECB82CA-4285-4272-B98E-9708AC41C5D3}"/>
              </a:ext>
            </a:extLst>
          </p:cNvPr>
          <p:cNvSpPr/>
          <p:nvPr/>
        </p:nvSpPr>
        <p:spPr>
          <a:xfrm>
            <a:off x="328474" y="2134987"/>
            <a:ext cx="88155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o-RO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Scrisori direcționate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: </a:t>
            </a:r>
            <a:r>
              <a:rPr lang="ro-RO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o metodă eficientă din punct de vedere al costurilor pentru a încuraja conformarea întreprinderilor și pentru a preveni încălcarea legislației muncii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. 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2DA8E78-791F-4547-AA45-129D1D5B9D7D}"/>
              </a:ext>
            </a:extLst>
          </p:cNvPr>
          <p:cNvSpPr/>
          <p:nvPr/>
        </p:nvSpPr>
        <p:spPr>
          <a:xfrm>
            <a:off x="7076053" y="6116802"/>
            <a:ext cx="58612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bg1"/>
              </a:buClr>
            </a:pPr>
            <a:r>
              <a:rPr lang="ro-RO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Aflați mai multe </a:t>
            </a:r>
            <a:r>
              <a:rPr lang="ro-RO" b="1" dirty="0" smtClean="0">
                <a:solidFill>
                  <a:schemeClr val="bg1"/>
                </a:solidFill>
                <a:latin typeface="EC Square Sans Pro" panose="020B05060400000200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aici</a:t>
            </a:r>
            <a:r>
              <a:rPr lang="en-GB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.</a:t>
            </a:r>
            <a:endParaRPr lang="en-GB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06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C1E6FCE-D512-BF4A-8855-AE85395C00B6}"/>
              </a:ext>
            </a:extLst>
          </p:cNvPr>
          <p:cNvSpPr/>
          <p:nvPr/>
        </p:nvSpPr>
        <p:spPr>
          <a:xfrm>
            <a:off x="694401" y="1928889"/>
            <a:ext cx="1140618" cy="107182"/>
          </a:xfrm>
          <a:prstGeom prst="rect">
            <a:avLst/>
          </a:prstGeom>
          <a:solidFill>
            <a:srgbClr val="F78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41B25D6-2E56-F04C-8A7A-EFB051914C78}"/>
              </a:ext>
            </a:extLst>
          </p:cNvPr>
          <p:cNvSpPr txBox="1"/>
          <p:nvPr/>
        </p:nvSpPr>
        <p:spPr>
          <a:xfrm>
            <a:off x="564192" y="577381"/>
            <a:ext cx="10126772" cy="115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o-RO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Concentrarea</a:t>
            </a:r>
            <a:r>
              <a:rPr lang="en-GB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/>
            </a:r>
            <a:br>
              <a:rPr lang="en-GB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</a:br>
            <a:r>
              <a:rPr lang="en-GB" sz="32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Ex</a:t>
            </a:r>
            <a:r>
              <a:rPr lang="ro-RO" sz="32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e</a:t>
            </a:r>
            <a:r>
              <a:rPr lang="en-GB" sz="3200" dirty="0" err="1" smtClean="0">
                <a:solidFill>
                  <a:srgbClr val="6BBAA6"/>
                </a:solidFill>
                <a:latin typeface="EC Square Sans Pro" panose="020B0506040000020004" pitchFamily="34" charset="0"/>
              </a:rPr>
              <a:t>mpl</a:t>
            </a:r>
            <a:r>
              <a:rPr lang="ro-RO" sz="32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u</a:t>
            </a:r>
            <a:r>
              <a:rPr lang="en-GB" sz="32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: </a:t>
            </a:r>
            <a:r>
              <a:rPr lang="ro-RO" sz="32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controale </a:t>
            </a:r>
            <a:r>
              <a:rPr lang="ro-RO" sz="32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la țintă </a:t>
            </a:r>
            <a:r>
              <a:rPr lang="ro-RO" sz="32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în Regatul Belgiei</a:t>
            </a:r>
            <a:endParaRPr lang="en-GB" sz="3200" dirty="0">
              <a:solidFill>
                <a:srgbClr val="6BBAA6"/>
              </a:solidFill>
              <a:latin typeface="EC Square Sans Pro" panose="020B0506040000020004" pitchFamily="34" charset="0"/>
            </a:endParaRPr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xmlns="" id="{FC549960-D8AD-2144-B49A-E9463305DA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458156" y="-276026"/>
            <a:ext cx="3093899" cy="273547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D7FE0D79-00EE-434F-B2A8-488355DEDA9D}"/>
              </a:ext>
            </a:extLst>
          </p:cNvPr>
          <p:cNvSpPr/>
          <p:nvPr/>
        </p:nvSpPr>
        <p:spPr>
          <a:xfrm>
            <a:off x="688622" y="3182014"/>
            <a:ext cx="4938956" cy="3386353"/>
          </a:xfrm>
          <a:prstGeom prst="rect">
            <a:avLst/>
          </a:prstGeom>
          <a:solidFill>
            <a:srgbClr val="6BB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CE5DED6-A3B5-8A4A-BDA1-896CB792AD00}"/>
              </a:ext>
            </a:extLst>
          </p:cNvPr>
          <p:cNvSpPr txBox="1"/>
          <p:nvPr/>
        </p:nvSpPr>
        <p:spPr>
          <a:xfrm>
            <a:off x="954968" y="3582528"/>
            <a:ext cx="4336234" cy="230832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285750" lvl="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Aplicația de minare de date </a:t>
            </a:r>
            <a:r>
              <a:rPr lang="en-US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‘</a:t>
            </a:r>
            <a:r>
              <a:rPr lang="en-US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Mining </a:t>
            </a:r>
            <a:r>
              <a:rPr lang="en-US" b="1" dirty="0">
                <a:solidFill>
                  <a:schemeClr val="bg1"/>
                </a:solidFill>
                <a:latin typeface="EC Square Sans Pro" panose="020B0506040000020004" pitchFamily="34" charset="0"/>
              </a:rPr>
              <a:t>Watch</a:t>
            </a:r>
            <a:r>
              <a:rPr lang="en-US" dirty="0">
                <a:solidFill>
                  <a:schemeClr val="bg1"/>
                </a:solidFill>
                <a:latin typeface="EC Square Sans Pro" panose="020B0506040000020004" pitchFamily="34" charset="0"/>
              </a:rPr>
              <a:t>’ 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folosește modele predictive pentru a defini riscuri de fraudare în trei sectoare diferite: construcții, hoteluri și catering</a:t>
            </a:r>
            <a:endParaRPr lang="en-US" dirty="0">
              <a:solidFill>
                <a:schemeClr val="bg1"/>
              </a:solidFill>
              <a:latin typeface="EC Square Sans Pro" panose="020B0506040000020004" pitchFamily="34" charset="0"/>
            </a:endParaRPr>
          </a:p>
          <a:p>
            <a:pPr marL="285750" lvl="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Aplicația analitică ajută inspectorii să aleagă ce întreprinderi vor fi controlate</a:t>
            </a:r>
            <a:endParaRPr lang="en-US" dirty="0">
              <a:solidFill>
                <a:schemeClr val="bg1"/>
              </a:solidFill>
              <a:latin typeface="EC Square Sans Pro" panose="020B0506040000020004" pitchFamily="34" charset="0"/>
            </a:endParaRPr>
          </a:p>
          <a:p>
            <a:pPr marL="285750" lvl="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Măsura a fost implementată în ianuarie 2015 și este încă în derulare</a:t>
            </a:r>
            <a:endParaRPr lang="en-US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BC6882A-5942-A84C-81C1-E283C200C60A}"/>
              </a:ext>
            </a:extLst>
          </p:cNvPr>
          <p:cNvSpPr/>
          <p:nvPr/>
        </p:nvSpPr>
        <p:spPr>
          <a:xfrm>
            <a:off x="6376728" y="3182012"/>
            <a:ext cx="4938956" cy="3386353"/>
          </a:xfrm>
          <a:prstGeom prst="rect">
            <a:avLst/>
          </a:prstGeom>
          <a:solidFill>
            <a:srgbClr val="F78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54D0DD9-4592-A445-86FC-BAEF70F333A8}"/>
              </a:ext>
            </a:extLst>
          </p:cNvPr>
          <p:cNvSpPr txBox="1"/>
          <p:nvPr/>
        </p:nvSpPr>
        <p:spPr>
          <a:xfrm>
            <a:off x="6755907" y="3527343"/>
            <a:ext cx="4314548" cy="203132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285750" lvl="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o-RO" dirty="0">
                <a:solidFill>
                  <a:schemeClr val="bg1"/>
                </a:solidFill>
                <a:latin typeface="EC Square Sans Pro" panose="020B0506040000020004" pitchFamily="34" charset="0"/>
              </a:rPr>
              <a:t>R</a:t>
            </a:r>
            <a:r>
              <a:rPr lang="en-US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at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a de s</a:t>
            </a:r>
            <a:r>
              <a:rPr lang="en-US" dirty="0" err="1" smtClean="0">
                <a:solidFill>
                  <a:schemeClr val="bg1"/>
                </a:solidFill>
                <a:latin typeface="EC Square Sans Pro" panose="020B0506040000020004" pitchFamily="34" charset="0"/>
              </a:rPr>
              <a:t>uccess</a:t>
            </a:r>
            <a:r>
              <a:rPr lang="en-US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 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a controaleor 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a crescut de 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la </a:t>
            </a:r>
            <a:r>
              <a:rPr lang="en-US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35 </a:t>
            </a:r>
            <a:r>
              <a:rPr lang="en-US" b="1" dirty="0">
                <a:solidFill>
                  <a:schemeClr val="bg1"/>
                </a:solidFill>
                <a:latin typeface="EC Square Sans Pro" panose="020B0506040000020004" pitchFamily="34" charset="0"/>
              </a:rPr>
              <a:t>% </a:t>
            </a:r>
            <a:r>
              <a:rPr lang="ro-RO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la</a:t>
            </a:r>
            <a:r>
              <a:rPr lang="en-US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EC Square Sans Pro" panose="020B0506040000020004" pitchFamily="34" charset="0"/>
              </a:rPr>
              <a:t>75-80</a:t>
            </a:r>
            <a:r>
              <a:rPr lang="en-US" dirty="0">
                <a:solidFill>
                  <a:schemeClr val="bg1"/>
                </a:solidFill>
                <a:latin typeface="EC Square Sans Pro" panose="020B05060400000200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EC Square Sans Pro" panose="020B0506040000020004" pitchFamily="34" charset="0"/>
              </a:rPr>
              <a:t>%</a:t>
            </a:r>
          </a:p>
          <a:p>
            <a:pPr marL="285750" lvl="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Platforma de minat de date funcționează 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și ca 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un instrument de gestionare a informațiilor, permițand schimb de informații între colegii din toata țara.</a:t>
            </a:r>
            <a:endParaRPr lang="en-US" dirty="0">
              <a:solidFill>
                <a:schemeClr val="bg1"/>
              </a:solidFill>
              <a:latin typeface="EC Square Sans Pro" panose="020B0506040000020004" pitchFamily="34" charset="0"/>
            </a:endParaRPr>
          </a:p>
          <a:p>
            <a:pPr marL="285750" lvl="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n-US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2" name="Triangle 1">
            <a:extLst>
              <a:ext uri="{FF2B5EF4-FFF2-40B4-BE49-F238E27FC236}">
                <a16:creationId xmlns:a16="http://schemas.microsoft.com/office/drawing/2014/main" xmlns="" id="{B2A5A739-DC73-2C48-A0E7-ED13A6990A9A}"/>
              </a:ext>
            </a:extLst>
          </p:cNvPr>
          <p:cNvSpPr/>
          <p:nvPr/>
        </p:nvSpPr>
        <p:spPr>
          <a:xfrm rot="5400000">
            <a:off x="4210648" y="4598944"/>
            <a:ext cx="3386354" cy="552495"/>
          </a:xfrm>
          <a:prstGeom prst="triangle">
            <a:avLst/>
          </a:prstGeom>
          <a:solidFill>
            <a:srgbClr val="6BB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2DA8E78-791F-4547-AA45-129D1D5B9D7D}"/>
              </a:ext>
            </a:extLst>
          </p:cNvPr>
          <p:cNvSpPr/>
          <p:nvPr/>
        </p:nvSpPr>
        <p:spPr>
          <a:xfrm>
            <a:off x="7008268" y="5835667"/>
            <a:ext cx="5956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bg1"/>
              </a:buClr>
            </a:pPr>
            <a:r>
              <a:rPr lang="ro-RO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Află mai multe</a:t>
            </a:r>
            <a:r>
              <a:rPr lang="en-GB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 </a:t>
            </a:r>
            <a:r>
              <a:rPr lang="ro-RO" b="1" dirty="0" smtClean="0">
                <a:solidFill>
                  <a:schemeClr val="bg1"/>
                </a:solidFill>
                <a:latin typeface="EC Square Sans Pro" panose="020B05060400000200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aici</a:t>
            </a:r>
            <a:r>
              <a:rPr lang="en-GB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.</a:t>
            </a:r>
            <a:endParaRPr lang="en-GB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805E2AB-39C6-4079-9F22-A1CF450E064C}"/>
              </a:ext>
            </a:extLst>
          </p:cNvPr>
          <p:cNvSpPr/>
          <p:nvPr/>
        </p:nvSpPr>
        <p:spPr>
          <a:xfrm>
            <a:off x="308789" y="2264648"/>
            <a:ext cx="8604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MiningWatch: </a:t>
            </a:r>
            <a:r>
              <a:rPr lang="ro-RO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folosirea datelor analitice pentru a selecta întreprinderi pentru controlul posibilelor fraude sociale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69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B9A99A03-1986-9942-8636-2C4DDB0153FC}"/>
              </a:ext>
            </a:extLst>
          </p:cNvPr>
          <p:cNvSpPr/>
          <p:nvPr/>
        </p:nvSpPr>
        <p:spPr>
          <a:xfrm>
            <a:off x="-9701" y="2498281"/>
            <a:ext cx="6649989" cy="3700099"/>
          </a:xfrm>
          <a:prstGeom prst="rect">
            <a:avLst/>
          </a:prstGeom>
          <a:solidFill>
            <a:srgbClr val="6BB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0D2D967-4175-D143-B971-A6A0CCBE4992}"/>
              </a:ext>
            </a:extLst>
          </p:cNvPr>
          <p:cNvSpPr txBox="1"/>
          <p:nvPr/>
        </p:nvSpPr>
        <p:spPr>
          <a:xfrm>
            <a:off x="550940" y="2690396"/>
            <a:ext cx="4987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Combaterea cauzelor cu</a:t>
            </a:r>
            <a:r>
              <a:rPr lang="en-GB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:</a:t>
            </a:r>
            <a:endParaRPr lang="en-GB" b="1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745138A-FB90-FF4D-AB1B-4D0FF9BDDC0A}"/>
              </a:ext>
            </a:extLst>
          </p:cNvPr>
          <p:cNvSpPr txBox="1"/>
          <p:nvPr/>
        </p:nvSpPr>
        <p:spPr>
          <a:xfrm>
            <a:off x="564192" y="451796"/>
            <a:ext cx="7996263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Preven</a:t>
            </a:r>
            <a:r>
              <a:rPr lang="ro-RO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ție</a:t>
            </a:r>
            <a:endParaRPr lang="en-GB" sz="5400" b="1" dirty="0">
              <a:solidFill>
                <a:schemeClr val="tx1">
                  <a:lumMod val="65000"/>
                  <a:lumOff val="35000"/>
                </a:schemeClr>
              </a:solidFill>
              <a:latin typeface="EC Square Sans Pro" panose="020B0506040000020004" pitchFamily="34" charset="0"/>
            </a:endParaRPr>
          </a:p>
          <a:p>
            <a:r>
              <a:rPr lang="ro-RO" sz="32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Concentrarea pe acțiuni pozitive</a:t>
            </a:r>
            <a:endParaRPr lang="en-GB" sz="3200" dirty="0">
              <a:solidFill>
                <a:srgbClr val="6BBAA6"/>
              </a:solidFill>
              <a:latin typeface="EC Square Sans Pro" panose="020B0506040000020004" pitchFamily="34" charset="0"/>
            </a:endParaRPr>
          </a:p>
        </p:txBody>
      </p:sp>
      <p:pic>
        <p:nvPicPr>
          <p:cNvPr id="4" name="Picture 3" descr="A person in a blue shirt&#10;&#10;Description automatically generated">
            <a:extLst>
              <a:ext uri="{FF2B5EF4-FFF2-40B4-BE49-F238E27FC236}">
                <a16:creationId xmlns:a16="http://schemas.microsoft.com/office/drawing/2014/main" xmlns="" id="{16C62700-31E8-774E-8238-3F8ED3F9AC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73" t="1717" r="1941"/>
          <a:stretch/>
        </p:blipFill>
        <p:spPr>
          <a:xfrm>
            <a:off x="7117040" y="711200"/>
            <a:ext cx="5074960" cy="5490755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2F67A85A-2968-DB4E-82EF-A7D85403CCD2}"/>
              </a:ext>
            </a:extLst>
          </p:cNvPr>
          <p:cNvSpPr/>
          <p:nvPr/>
        </p:nvSpPr>
        <p:spPr>
          <a:xfrm>
            <a:off x="1503034" y="5425708"/>
            <a:ext cx="4108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7872E"/>
              </a:buClr>
            </a:pPr>
            <a:r>
              <a:rPr lang="en-GB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Reform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area </a:t>
            </a:r>
            <a:r>
              <a:rPr lang="en-GB" dirty="0" err="1" smtClean="0">
                <a:solidFill>
                  <a:schemeClr val="bg1"/>
                </a:solidFill>
                <a:latin typeface="EC Square Sans Pro" panose="020B0506040000020004" pitchFamily="34" charset="0"/>
              </a:rPr>
              <a:t>institu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ților și a autorităților</a:t>
            </a:r>
            <a:endParaRPr lang="en-GB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A57E5344-EBDA-D144-A79D-406F5C19AE52}"/>
              </a:ext>
            </a:extLst>
          </p:cNvPr>
          <p:cNvSpPr/>
          <p:nvPr/>
        </p:nvSpPr>
        <p:spPr>
          <a:xfrm>
            <a:off x="1503034" y="4266894"/>
            <a:ext cx="47284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7872E"/>
              </a:buClr>
            </a:pP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Campanii de conștientizare </a:t>
            </a:r>
            <a:r>
              <a:rPr lang="en-GB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 (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îndreptate spre întreprinderi, lucrători și publicul larg</a:t>
            </a:r>
            <a:r>
              <a:rPr lang="en-GB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)</a:t>
            </a:r>
            <a:endParaRPr lang="en-GB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BC1455E4-926B-D741-86CB-9F3C35AE623B}"/>
              </a:ext>
            </a:extLst>
          </p:cNvPr>
          <p:cNvSpPr/>
          <p:nvPr/>
        </p:nvSpPr>
        <p:spPr>
          <a:xfrm>
            <a:off x="564192" y="5213816"/>
            <a:ext cx="793117" cy="793117"/>
          </a:xfrm>
          <a:prstGeom prst="ellipse">
            <a:avLst/>
          </a:prstGeom>
          <a:solidFill>
            <a:schemeClr val="bg1"/>
          </a:solidFill>
          <a:ln w="28575">
            <a:solidFill>
              <a:srgbClr val="6BBA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C461085F-DAEE-BE4A-A544-9193BD69762D}"/>
              </a:ext>
            </a:extLst>
          </p:cNvPr>
          <p:cNvSpPr/>
          <p:nvPr/>
        </p:nvSpPr>
        <p:spPr>
          <a:xfrm>
            <a:off x="1503034" y="3452536"/>
            <a:ext cx="3697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F7872E"/>
              </a:buClr>
            </a:pP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Stimulente pe întreg 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lanț 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de cerere ofertă</a:t>
            </a:r>
            <a:endParaRPr lang="en-GB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28ABC2CC-F7AF-D549-AC17-AE691A84B19C}"/>
              </a:ext>
            </a:extLst>
          </p:cNvPr>
          <p:cNvSpPr/>
          <p:nvPr/>
        </p:nvSpPr>
        <p:spPr>
          <a:xfrm>
            <a:off x="564192" y="3268215"/>
            <a:ext cx="793117" cy="793117"/>
          </a:xfrm>
          <a:prstGeom prst="ellipse">
            <a:avLst/>
          </a:prstGeom>
          <a:solidFill>
            <a:schemeClr val="bg1"/>
          </a:solidFill>
          <a:ln w="28575">
            <a:solidFill>
              <a:srgbClr val="6BBA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6C350069-1A28-7E41-8223-FECBDAD79B48}"/>
              </a:ext>
            </a:extLst>
          </p:cNvPr>
          <p:cNvSpPr/>
          <p:nvPr/>
        </p:nvSpPr>
        <p:spPr>
          <a:xfrm>
            <a:off x="564192" y="4233567"/>
            <a:ext cx="793117" cy="793117"/>
          </a:xfrm>
          <a:prstGeom prst="ellipse">
            <a:avLst/>
          </a:prstGeom>
          <a:solidFill>
            <a:schemeClr val="bg1"/>
          </a:solidFill>
          <a:ln w="28575">
            <a:solidFill>
              <a:srgbClr val="6BBA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E085D692-4E4A-C84C-B005-DBB60B639CF1}"/>
              </a:ext>
            </a:extLst>
          </p:cNvPr>
          <p:cNvSpPr/>
          <p:nvPr/>
        </p:nvSpPr>
        <p:spPr>
          <a:xfrm>
            <a:off x="694401" y="1964401"/>
            <a:ext cx="1140618" cy="107182"/>
          </a:xfrm>
          <a:prstGeom prst="rect">
            <a:avLst/>
          </a:prstGeom>
          <a:solidFill>
            <a:srgbClr val="F78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354CF22-ADEE-1F48-8864-938375AA8B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55" y="4376959"/>
            <a:ext cx="504189" cy="504189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xmlns="" id="{7BAEE62B-5C7F-444A-B6B7-A7D6371174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36" y="3414462"/>
            <a:ext cx="464818" cy="460977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xmlns="" id="{C75734FB-DC85-8A4B-9D4A-D07D0B9F8F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57" y="5362334"/>
            <a:ext cx="502088" cy="499074"/>
          </a:xfrm>
          <a:prstGeom prst="rect">
            <a:avLst/>
          </a:prstGeom>
        </p:spPr>
      </p:pic>
      <p:pic>
        <p:nvPicPr>
          <p:cNvPr id="3" name="Picture 2" descr="A person wearing a blue hat&#10;&#10;Description automatically generated">
            <a:extLst>
              <a:ext uri="{FF2B5EF4-FFF2-40B4-BE49-F238E27FC236}">
                <a16:creationId xmlns:a16="http://schemas.microsoft.com/office/drawing/2014/main" xmlns="" id="{39FBDADA-E651-4C17-BC82-93C138A7EE9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19"/>
          <a:stretch/>
        </p:blipFill>
        <p:spPr>
          <a:xfrm>
            <a:off x="7117038" y="688768"/>
            <a:ext cx="5074961" cy="551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12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C1E6FCE-D512-BF4A-8855-AE85395C00B6}"/>
              </a:ext>
            </a:extLst>
          </p:cNvPr>
          <p:cNvSpPr/>
          <p:nvPr/>
        </p:nvSpPr>
        <p:spPr>
          <a:xfrm>
            <a:off x="694401" y="1928889"/>
            <a:ext cx="1140618" cy="107182"/>
          </a:xfrm>
          <a:prstGeom prst="rect">
            <a:avLst/>
          </a:prstGeom>
          <a:solidFill>
            <a:srgbClr val="F78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41B25D6-2E56-F04C-8A7A-EFB051914C78}"/>
              </a:ext>
            </a:extLst>
          </p:cNvPr>
          <p:cNvSpPr txBox="1"/>
          <p:nvPr/>
        </p:nvSpPr>
        <p:spPr>
          <a:xfrm>
            <a:off x="564192" y="577381"/>
            <a:ext cx="11908934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5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EC Square Sans Pro" panose="020B0506040000020004" pitchFamily="34" charset="0"/>
              </a:rPr>
              <a:t>Preven</a:t>
            </a:r>
            <a:r>
              <a:rPr lang="ro-RO" sz="5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EC Square Sans Pro" panose="020B0506040000020004" pitchFamily="34" charset="0"/>
              </a:rPr>
              <a:t>ție</a:t>
            </a:r>
            <a:r>
              <a:rPr lang="en-GB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/>
            </a:r>
            <a:br>
              <a:rPr lang="en-GB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</a:br>
            <a:r>
              <a:rPr lang="en-GB" sz="32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Ex</a:t>
            </a:r>
            <a:r>
              <a:rPr lang="ro-RO" sz="32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e</a:t>
            </a:r>
            <a:r>
              <a:rPr lang="en-GB" sz="3200" dirty="0" err="1" smtClean="0">
                <a:solidFill>
                  <a:srgbClr val="6BBAA6"/>
                </a:solidFill>
                <a:latin typeface="EC Square Sans Pro" panose="020B0506040000020004" pitchFamily="34" charset="0"/>
              </a:rPr>
              <a:t>mpl</a:t>
            </a:r>
            <a:r>
              <a:rPr lang="ro-RO" sz="32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u</a:t>
            </a:r>
            <a:r>
              <a:rPr lang="en-GB" sz="32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: </a:t>
            </a:r>
            <a:r>
              <a:rPr lang="ro-RO" sz="32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Linia telefonică iralndeză</a:t>
            </a:r>
            <a:endParaRPr lang="en-GB" sz="3200" dirty="0">
              <a:solidFill>
                <a:srgbClr val="6BBAA6"/>
              </a:solidFill>
              <a:latin typeface="EC Square Sans Pro" panose="020B0506040000020004" pitchFamily="34" charset="0"/>
            </a:endParaRPr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xmlns="" id="{FC549960-D8AD-2144-B49A-E9463305DA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458156" y="-276026"/>
            <a:ext cx="3093899" cy="273547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D7FE0D79-00EE-434F-B2A8-488355DEDA9D}"/>
              </a:ext>
            </a:extLst>
          </p:cNvPr>
          <p:cNvSpPr/>
          <p:nvPr/>
        </p:nvSpPr>
        <p:spPr>
          <a:xfrm>
            <a:off x="682055" y="3213986"/>
            <a:ext cx="4938956" cy="3386353"/>
          </a:xfrm>
          <a:prstGeom prst="rect">
            <a:avLst/>
          </a:prstGeom>
          <a:solidFill>
            <a:srgbClr val="6BB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CE5DED6-A3B5-8A4A-BDA1-896CB792AD00}"/>
              </a:ext>
            </a:extLst>
          </p:cNvPr>
          <p:cNvSpPr txBox="1"/>
          <p:nvPr/>
        </p:nvSpPr>
        <p:spPr>
          <a:xfrm>
            <a:off x="907368" y="3870464"/>
            <a:ext cx="4596702" cy="175432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285750" lvl="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Linia telefonică oferă informații imparțiale cu privire la dreptul muncii, egalitate de șanse</a:t>
            </a:r>
            <a:r>
              <a:rPr lang="en-US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 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și legislația conexă</a:t>
            </a:r>
            <a:endParaRPr lang="en-US" dirty="0">
              <a:solidFill>
                <a:schemeClr val="bg1"/>
              </a:solidFill>
              <a:latin typeface="EC Square Sans Pro" panose="020B0506040000020004" pitchFamily="34" charset="0"/>
            </a:endParaRPr>
          </a:p>
          <a:p>
            <a:pPr marL="285750" lvl="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Scopul este de a oferi întreprinderilor și lucrătorilor 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informațiile 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necesare pentru a se conforma rigorilor legii</a:t>
            </a:r>
            <a:endParaRPr lang="en-US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BC6882A-5942-A84C-81C1-E283C200C60A}"/>
              </a:ext>
            </a:extLst>
          </p:cNvPr>
          <p:cNvSpPr/>
          <p:nvPr/>
        </p:nvSpPr>
        <p:spPr>
          <a:xfrm>
            <a:off x="6345676" y="3173391"/>
            <a:ext cx="4938956" cy="3386353"/>
          </a:xfrm>
          <a:prstGeom prst="rect">
            <a:avLst/>
          </a:prstGeom>
          <a:solidFill>
            <a:srgbClr val="F78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54D0DD9-4592-A445-86FC-BAEF70F333A8}"/>
              </a:ext>
            </a:extLst>
          </p:cNvPr>
          <p:cNvSpPr txBox="1"/>
          <p:nvPr/>
        </p:nvSpPr>
        <p:spPr>
          <a:xfrm>
            <a:off x="6637393" y="3753383"/>
            <a:ext cx="4530299" cy="203132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285750" lvl="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Peste</a:t>
            </a:r>
            <a:r>
              <a:rPr lang="en-US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EC Square Sans Pro" panose="020B0506040000020004" pitchFamily="34" charset="0"/>
              </a:rPr>
              <a:t>52 000 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de apeluri 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au fost efectuate în</a:t>
            </a:r>
            <a:r>
              <a:rPr lang="en-US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EC Square Sans Pro" panose="020B0506040000020004" pitchFamily="34" charset="0"/>
              </a:rPr>
              <a:t>2017, 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dintre care</a:t>
            </a:r>
            <a:r>
              <a:rPr lang="en-US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EC Square Sans Pro" panose="020B0506040000020004" pitchFamily="34" charset="0"/>
              </a:rPr>
              <a:t>71% 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au fost efectuate de către întreprinderi 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și </a:t>
            </a:r>
            <a:r>
              <a:rPr lang="en-US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21</a:t>
            </a:r>
            <a:r>
              <a:rPr lang="en-US" b="1" dirty="0">
                <a:solidFill>
                  <a:schemeClr val="bg1"/>
                </a:solidFill>
                <a:latin typeface="EC Square Sans Pro" panose="020B0506040000020004" pitchFamily="34" charset="0"/>
              </a:rPr>
              <a:t>%</a:t>
            </a:r>
            <a:r>
              <a:rPr lang="en-US" dirty="0">
                <a:solidFill>
                  <a:schemeClr val="bg1"/>
                </a:solidFill>
                <a:latin typeface="EC Square Sans Pro" panose="020B0506040000020004" pitchFamily="34" charset="0"/>
              </a:rPr>
              <a:t> 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de</a:t>
            </a:r>
            <a:r>
              <a:rPr lang="en-US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 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către lucrători</a:t>
            </a:r>
            <a:endParaRPr lang="en-US" dirty="0">
              <a:solidFill>
                <a:schemeClr val="bg1"/>
              </a:solidFill>
              <a:latin typeface="EC Square Sans Pro" panose="020B0506040000020004" pitchFamily="34" charset="0"/>
            </a:endParaRPr>
          </a:p>
          <a:p>
            <a:pPr marL="285750" lvl="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Majoritatea apelanților 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cer informații cu privire la avizul de muncă, timpul de muncă, condițiile de angajare, plata salariilor și  </a:t>
            </a:r>
            <a:r>
              <a:rPr lang="ro-RO" dirty="0">
                <a:solidFill>
                  <a:schemeClr val="bg1"/>
                </a:solidFill>
                <a:latin typeface="EC Square Sans Pro" panose="020B0506040000020004" pitchFamily="34" charset="0"/>
              </a:rPr>
              <a:t>încetarea contractelor</a:t>
            </a:r>
            <a:endParaRPr lang="en-US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2" name="Triangle 1">
            <a:extLst>
              <a:ext uri="{FF2B5EF4-FFF2-40B4-BE49-F238E27FC236}">
                <a16:creationId xmlns:a16="http://schemas.microsoft.com/office/drawing/2014/main" xmlns="" id="{B2A5A739-DC73-2C48-A0E7-ED13A6990A9A}"/>
              </a:ext>
            </a:extLst>
          </p:cNvPr>
          <p:cNvSpPr/>
          <p:nvPr/>
        </p:nvSpPr>
        <p:spPr>
          <a:xfrm rot="5400000">
            <a:off x="4204081" y="4630916"/>
            <a:ext cx="3386354" cy="552495"/>
          </a:xfrm>
          <a:prstGeom prst="triangle">
            <a:avLst/>
          </a:prstGeom>
          <a:solidFill>
            <a:srgbClr val="6BB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2DA8E78-791F-4547-AA45-129D1D5B9D7D}"/>
              </a:ext>
            </a:extLst>
          </p:cNvPr>
          <p:cNvSpPr/>
          <p:nvPr/>
        </p:nvSpPr>
        <p:spPr>
          <a:xfrm>
            <a:off x="7062760" y="5987560"/>
            <a:ext cx="23169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bg1"/>
              </a:buClr>
            </a:pPr>
            <a:r>
              <a:rPr lang="ro-RO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Aflați mai multe</a:t>
            </a:r>
            <a:r>
              <a:rPr lang="en-GB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 </a:t>
            </a:r>
            <a:r>
              <a:rPr lang="ro-RO" b="1" dirty="0" smtClean="0">
                <a:solidFill>
                  <a:schemeClr val="bg1"/>
                </a:solidFill>
                <a:latin typeface="EC Square Sans Pro" panose="020B05060400000200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aici</a:t>
            </a:r>
            <a:r>
              <a:rPr lang="en-GB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.</a:t>
            </a:r>
            <a:endParaRPr lang="en-GB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805E2AB-39C6-4079-9F22-A1CF450E064C}"/>
              </a:ext>
            </a:extLst>
          </p:cNvPr>
          <p:cNvSpPr/>
          <p:nvPr/>
        </p:nvSpPr>
        <p:spPr>
          <a:xfrm>
            <a:off x="564192" y="2237064"/>
            <a:ext cx="82779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Linie telefonică care oferă informații cu privire la drepul muncii, egalitatea de șanse și legislația conexă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. M</a:t>
            </a:r>
            <a:r>
              <a:rPr lang="ro-RO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ăsura a fost lansată în 2015.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69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C1E6FCE-D512-BF4A-8855-AE85395C00B6}"/>
              </a:ext>
            </a:extLst>
          </p:cNvPr>
          <p:cNvSpPr/>
          <p:nvPr/>
        </p:nvSpPr>
        <p:spPr>
          <a:xfrm>
            <a:off x="694401" y="1928889"/>
            <a:ext cx="1140618" cy="107182"/>
          </a:xfrm>
          <a:prstGeom prst="rect">
            <a:avLst/>
          </a:prstGeom>
          <a:solidFill>
            <a:srgbClr val="F78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41B25D6-2E56-F04C-8A7A-EFB051914C78}"/>
              </a:ext>
            </a:extLst>
          </p:cNvPr>
          <p:cNvSpPr txBox="1"/>
          <p:nvPr/>
        </p:nvSpPr>
        <p:spPr>
          <a:xfrm>
            <a:off x="564192" y="577381"/>
            <a:ext cx="11908934" cy="1163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5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EC Square Sans Pro" panose="020B0506040000020004" pitchFamily="34" charset="0"/>
              </a:rPr>
              <a:t>Preven</a:t>
            </a:r>
            <a:r>
              <a:rPr lang="ro-RO" sz="5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EC Square Sans Pro" panose="020B0506040000020004" pitchFamily="34" charset="0"/>
              </a:rPr>
              <a:t>ție</a:t>
            </a:r>
            <a:r>
              <a:rPr lang="en-GB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/>
            </a:r>
            <a:br>
              <a:rPr lang="en-GB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</a:br>
            <a:r>
              <a:rPr lang="en-GB" sz="32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Ex</a:t>
            </a:r>
            <a:r>
              <a:rPr lang="ro-RO" sz="32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e</a:t>
            </a:r>
            <a:r>
              <a:rPr lang="en-GB" sz="3200" dirty="0" err="1" smtClean="0">
                <a:solidFill>
                  <a:srgbClr val="6BBAA6"/>
                </a:solidFill>
                <a:latin typeface="EC Square Sans Pro" panose="020B0506040000020004" pitchFamily="34" charset="0"/>
              </a:rPr>
              <a:t>mpl</a:t>
            </a:r>
            <a:r>
              <a:rPr lang="ro-RO" sz="32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u</a:t>
            </a:r>
            <a:r>
              <a:rPr lang="en-GB" sz="32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: </a:t>
            </a:r>
            <a:r>
              <a:rPr lang="ro-RO" sz="32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Campania le</a:t>
            </a:r>
            <a:r>
              <a:rPr lang="en-US" sz="32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t</a:t>
            </a:r>
            <a:r>
              <a:rPr lang="ro-RO" sz="32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onă</a:t>
            </a:r>
            <a:r>
              <a:rPr lang="en-US" sz="32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 </a:t>
            </a:r>
            <a:r>
              <a:rPr lang="en-US" sz="3200" dirty="0">
                <a:solidFill>
                  <a:srgbClr val="6BBAA6"/>
                </a:solidFill>
                <a:latin typeface="EC Square Sans Pro" panose="020B0506040000020004" pitchFamily="34" charset="0"/>
              </a:rPr>
              <a:t>#FraudOff! (#Atkrapies!) </a:t>
            </a:r>
            <a:endParaRPr lang="en-GB" sz="3200" dirty="0">
              <a:solidFill>
                <a:srgbClr val="6BBAA6"/>
              </a:solidFill>
              <a:latin typeface="EC Square Sans Pro" panose="020B0506040000020004" pitchFamily="34" charset="0"/>
            </a:endParaRPr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xmlns="" id="{FC549960-D8AD-2144-B49A-E9463305DA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458156" y="-276026"/>
            <a:ext cx="3093899" cy="273547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D7FE0D79-00EE-434F-B2A8-488355DEDA9D}"/>
              </a:ext>
            </a:extLst>
          </p:cNvPr>
          <p:cNvSpPr/>
          <p:nvPr/>
        </p:nvSpPr>
        <p:spPr>
          <a:xfrm>
            <a:off x="696480" y="3222050"/>
            <a:ext cx="4938956" cy="3386353"/>
          </a:xfrm>
          <a:prstGeom prst="rect">
            <a:avLst/>
          </a:prstGeom>
          <a:solidFill>
            <a:srgbClr val="6BB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CE5DED6-A3B5-8A4A-BDA1-896CB792AD00}"/>
              </a:ext>
            </a:extLst>
          </p:cNvPr>
          <p:cNvSpPr txBox="1"/>
          <p:nvPr/>
        </p:nvSpPr>
        <p:spPr>
          <a:xfrm>
            <a:off x="891530" y="3484066"/>
            <a:ext cx="4404088" cy="286232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285750" lvl="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Campania</a:t>
            </a:r>
            <a:r>
              <a:rPr lang="en-US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EC Square Sans Pro" panose="020B0506040000020004" pitchFamily="34" charset="0"/>
              </a:rPr>
              <a:t>‘#FraudOff!’ 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dorește să conștientizeze publicul cu privire la economia informală și frauda cât și cu privire la consecințele negative pentru individ și țară </a:t>
            </a:r>
            <a:endParaRPr lang="en-US" dirty="0">
              <a:solidFill>
                <a:schemeClr val="bg1"/>
              </a:solidFill>
              <a:latin typeface="EC Square Sans Pro" panose="020B0506040000020004" pitchFamily="34" charset="0"/>
            </a:endParaRPr>
          </a:p>
          <a:p>
            <a:pPr marL="285750" lvl="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Oferirea de informații, date de contact și modalități de raportare a fraudelor </a:t>
            </a:r>
            <a:endParaRPr lang="en-US" dirty="0" smtClean="0">
              <a:solidFill>
                <a:schemeClr val="bg1"/>
              </a:solidFill>
              <a:latin typeface="EC Square Sans Pro" panose="020B0506040000020004" pitchFamily="34" charset="0"/>
            </a:endParaRPr>
          </a:p>
          <a:p>
            <a:pPr marL="285750" lvl="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În </a:t>
            </a:r>
            <a:r>
              <a:rPr lang="ro-RO" dirty="0">
                <a:solidFill>
                  <a:schemeClr val="bg1"/>
                </a:solidFill>
                <a:latin typeface="EC Square Sans Pro" panose="020B0506040000020004" pitchFamily="34" charset="0"/>
              </a:rPr>
              <a:t>anul 2018 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publicul țină l-a reprezentat tinerii– scopul fiind de a convinge grupa de vârstă 16-24 să nu tolereze 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fraudele 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cu privire la muncă. </a:t>
            </a:r>
            <a:endParaRPr lang="en-US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BC6882A-5942-A84C-81C1-E283C200C60A}"/>
              </a:ext>
            </a:extLst>
          </p:cNvPr>
          <p:cNvSpPr/>
          <p:nvPr/>
        </p:nvSpPr>
        <p:spPr>
          <a:xfrm>
            <a:off x="6395911" y="3222050"/>
            <a:ext cx="4938956" cy="3386353"/>
          </a:xfrm>
          <a:prstGeom prst="rect">
            <a:avLst/>
          </a:prstGeom>
          <a:solidFill>
            <a:srgbClr val="F78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54D0DD9-4592-A445-86FC-BAEF70F333A8}"/>
              </a:ext>
            </a:extLst>
          </p:cNvPr>
          <p:cNvSpPr txBox="1"/>
          <p:nvPr/>
        </p:nvSpPr>
        <p:spPr>
          <a:xfrm>
            <a:off x="6720520" y="3484066"/>
            <a:ext cx="4461598" cy="175432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Acoperire extinsă pe rețelele de socializare cu 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implicarea 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infulencerilor pentru a conștientiza tinerii</a:t>
            </a:r>
            <a:endParaRPr lang="en-US" dirty="0">
              <a:solidFill>
                <a:schemeClr val="bg1"/>
              </a:solidFill>
              <a:latin typeface="EC Square Sans Pro" panose="020B0506040000020004" pitchFamily="34" charset="0"/>
            </a:endParaRP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A fost preluată și de către TV și radio</a:t>
            </a:r>
            <a:endParaRPr lang="en-US" dirty="0">
              <a:solidFill>
                <a:schemeClr val="bg1"/>
              </a:solidFill>
              <a:latin typeface="EC Square Sans Pro" panose="020B0506040000020004" pitchFamily="34" charset="0"/>
            </a:endParaRP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A întărit cooperarea dintre organizații și ONG-uri</a:t>
            </a:r>
            <a:r>
              <a:rPr lang="en-US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 </a:t>
            </a:r>
            <a:endParaRPr lang="en-US" dirty="0">
              <a:solidFill>
                <a:schemeClr val="bg1"/>
              </a:solidFill>
              <a:latin typeface="EC Square Sans Pro" panose="020B0506040000020004" pitchFamily="34" charset="0"/>
            </a:endParaRP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A generat o implicare publică sporită</a:t>
            </a:r>
            <a:endParaRPr lang="en-US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2" name="Triangle 1">
            <a:extLst>
              <a:ext uri="{FF2B5EF4-FFF2-40B4-BE49-F238E27FC236}">
                <a16:creationId xmlns:a16="http://schemas.microsoft.com/office/drawing/2014/main" xmlns="" id="{B2A5A739-DC73-2C48-A0E7-ED13A6990A9A}"/>
              </a:ext>
            </a:extLst>
          </p:cNvPr>
          <p:cNvSpPr/>
          <p:nvPr/>
        </p:nvSpPr>
        <p:spPr>
          <a:xfrm rot="5400000">
            <a:off x="4218506" y="4638979"/>
            <a:ext cx="3386354" cy="552495"/>
          </a:xfrm>
          <a:prstGeom prst="triangle">
            <a:avLst/>
          </a:prstGeom>
          <a:solidFill>
            <a:srgbClr val="6BB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2DA8E78-791F-4547-AA45-129D1D5B9D7D}"/>
              </a:ext>
            </a:extLst>
          </p:cNvPr>
          <p:cNvSpPr/>
          <p:nvPr/>
        </p:nvSpPr>
        <p:spPr>
          <a:xfrm>
            <a:off x="6969902" y="6146739"/>
            <a:ext cx="2359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bg1"/>
              </a:buClr>
            </a:pPr>
            <a:r>
              <a:rPr lang="ro-RO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Aflați mai multe</a:t>
            </a:r>
            <a:r>
              <a:rPr lang="en-GB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 </a:t>
            </a:r>
            <a:r>
              <a:rPr lang="ro-RO" b="1" dirty="0" smtClean="0">
                <a:solidFill>
                  <a:schemeClr val="bg1"/>
                </a:solidFill>
                <a:latin typeface="EC Square Sans Pro" panose="020B05060400000200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aici</a:t>
            </a:r>
            <a:r>
              <a:rPr lang="en-GB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.</a:t>
            </a:r>
            <a:endParaRPr lang="en-GB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805E2AB-39C6-4079-9F22-A1CF450E064C}"/>
              </a:ext>
            </a:extLst>
          </p:cNvPr>
          <p:cNvSpPr/>
          <p:nvPr/>
        </p:nvSpPr>
        <p:spPr>
          <a:xfrm>
            <a:off x="581948" y="2096814"/>
            <a:ext cx="82779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Campanie de informare</a:t>
            </a:r>
            <a:r>
              <a:rPr lang="en-US" dirty="0" smtClean="0">
                <a:latin typeface="Calibri" panose="020F0502020204030204" pitchFamily="34" charset="0"/>
              </a:rPr>
              <a:t>. 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39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FE74F87-0360-E14F-9EC0-C9811571CF72}"/>
              </a:ext>
            </a:extLst>
          </p:cNvPr>
          <p:cNvSpPr/>
          <p:nvPr/>
        </p:nvSpPr>
        <p:spPr>
          <a:xfrm>
            <a:off x="6263131" y="3159179"/>
            <a:ext cx="4594647" cy="2844800"/>
          </a:xfrm>
          <a:prstGeom prst="rect">
            <a:avLst/>
          </a:prstGeom>
          <a:solidFill>
            <a:srgbClr val="6BB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D6A459F-D22E-0D46-8D5C-852F0B9C557E}"/>
              </a:ext>
            </a:extLst>
          </p:cNvPr>
          <p:cNvSpPr/>
          <p:nvPr/>
        </p:nvSpPr>
        <p:spPr>
          <a:xfrm>
            <a:off x="693792" y="3159179"/>
            <a:ext cx="4906908" cy="2844800"/>
          </a:xfrm>
          <a:prstGeom prst="rect">
            <a:avLst/>
          </a:prstGeom>
          <a:solidFill>
            <a:srgbClr val="F78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F2D9EFE-62AF-4087-B26F-1BD63B74C570}"/>
              </a:ext>
            </a:extLst>
          </p:cNvPr>
          <p:cNvSpPr txBox="1"/>
          <p:nvPr/>
        </p:nvSpPr>
        <p:spPr>
          <a:xfrm>
            <a:off x="1535036" y="3520620"/>
            <a:ext cx="3224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o-RO" sz="2400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ABORDĂRI DIRECTE</a:t>
            </a:r>
            <a:r>
              <a:rPr lang="en-GB" sz="2400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:</a:t>
            </a:r>
            <a:endParaRPr lang="en-GB" sz="2400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8E80AA0-0FE5-4B2F-8603-015C9CFF959F}"/>
              </a:ext>
            </a:extLst>
          </p:cNvPr>
          <p:cNvSpPr txBox="1"/>
          <p:nvPr/>
        </p:nvSpPr>
        <p:spPr>
          <a:xfrm>
            <a:off x="6534883" y="3520621"/>
            <a:ext cx="4051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o-RO" sz="2400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ABORDĂRI </a:t>
            </a:r>
            <a:r>
              <a:rPr lang="en-GB" sz="2400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INDIRECT</a:t>
            </a:r>
            <a:r>
              <a:rPr lang="ro-RO" sz="2400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E</a:t>
            </a:r>
            <a:endParaRPr lang="en-GB" sz="2400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2A3A2B8-4D05-4DF3-A484-C5E5561DEB1C}"/>
              </a:ext>
            </a:extLst>
          </p:cNvPr>
          <p:cNvSpPr/>
          <p:nvPr/>
        </p:nvSpPr>
        <p:spPr>
          <a:xfrm>
            <a:off x="1193481" y="4167281"/>
            <a:ext cx="39075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F7872E"/>
              </a:buClr>
            </a:pPr>
            <a:r>
              <a:rPr lang="en-GB" dirty="0" err="1" smtClean="0">
                <a:latin typeface="EC Square Sans Pro" panose="020B0506040000020004" pitchFamily="34" charset="0"/>
              </a:rPr>
              <a:t>Activit</a:t>
            </a:r>
            <a:r>
              <a:rPr lang="ro-RO" dirty="0" smtClean="0">
                <a:latin typeface="EC Square Sans Pro" panose="020B0506040000020004" pitchFamily="34" charset="0"/>
              </a:rPr>
              <a:t>ăți menite să reducă costul și să maximizeze benficiile </a:t>
            </a:r>
            <a:r>
              <a:rPr lang="ro-RO" dirty="0" smtClean="0">
                <a:latin typeface="EC Square Sans Pro" panose="020B0506040000020004" pitchFamily="34" charset="0"/>
              </a:rPr>
              <a:t>declarării </a:t>
            </a:r>
            <a:r>
              <a:rPr lang="ro-RO" dirty="0" smtClean="0">
                <a:latin typeface="EC Square Sans Pro" panose="020B0506040000020004" pitchFamily="34" charset="0"/>
              </a:rPr>
              <a:t>muncii și creșterea costului pentru folosirea muncii fără forme legale</a:t>
            </a:r>
            <a:r>
              <a:rPr lang="en-GB" dirty="0" smtClean="0">
                <a:latin typeface="EC Square Sans Pro" panose="020B0506040000020004" pitchFamily="34" charset="0"/>
              </a:rPr>
              <a:t>.</a:t>
            </a:r>
            <a:endParaRPr lang="en-GB" dirty="0">
              <a:latin typeface="EC Square Sans Pro" panose="020B05060400000200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1199E70-EEF7-4F3F-AF27-0E9F2674F411}"/>
              </a:ext>
            </a:extLst>
          </p:cNvPr>
          <p:cNvSpPr/>
          <p:nvPr/>
        </p:nvSpPr>
        <p:spPr>
          <a:xfrm>
            <a:off x="6648944" y="4167281"/>
            <a:ext cx="38230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F7872E"/>
              </a:buClr>
            </a:pPr>
            <a:r>
              <a:rPr lang="en-GB" dirty="0" err="1" smtClean="0">
                <a:latin typeface="EC Square Sans Pro" panose="020B0506040000020004" pitchFamily="34" charset="0"/>
              </a:rPr>
              <a:t>Activit</a:t>
            </a:r>
            <a:r>
              <a:rPr lang="ro-RO" dirty="0" smtClean="0">
                <a:latin typeface="EC Square Sans Pro" panose="020B0506040000020004" pitchFamily="34" charset="0"/>
              </a:rPr>
              <a:t>ăți care alinează atitudinea cetățenilor și a întreprinderilor cu legislația în vigoare</a:t>
            </a:r>
            <a:r>
              <a:rPr lang="en-GB" dirty="0" smtClean="0">
                <a:latin typeface="EC Square Sans Pro" panose="020B0506040000020004" pitchFamily="34" charset="0"/>
              </a:rPr>
              <a:t>.</a:t>
            </a:r>
            <a:endParaRPr lang="en-GB" dirty="0">
              <a:latin typeface="EC Square Sans Pro" panose="020B05060400000200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C1E6FCE-D512-BF4A-8855-AE85395C00B6}"/>
              </a:ext>
            </a:extLst>
          </p:cNvPr>
          <p:cNvSpPr/>
          <p:nvPr/>
        </p:nvSpPr>
        <p:spPr>
          <a:xfrm>
            <a:off x="694401" y="1964401"/>
            <a:ext cx="1140618" cy="107182"/>
          </a:xfrm>
          <a:prstGeom prst="rect">
            <a:avLst/>
          </a:prstGeom>
          <a:solidFill>
            <a:srgbClr val="F78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41B25D6-2E56-F04C-8A7A-EFB051914C78}"/>
              </a:ext>
            </a:extLst>
          </p:cNvPr>
          <p:cNvSpPr txBox="1"/>
          <p:nvPr/>
        </p:nvSpPr>
        <p:spPr>
          <a:xfrm>
            <a:off x="564192" y="451796"/>
            <a:ext cx="7996263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Abordare holistică</a:t>
            </a:r>
            <a:endParaRPr lang="en-GB" sz="5400" b="1" dirty="0">
              <a:latin typeface="EC Square Sans Pro" panose="020B0506040000020004" pitchFamily="34" charset="0"/>
            </a:endParaRPr>
          </a:p>
          <a:p>
            <a:r>
              <a:rPr lang="ro-RO" sz="32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Abordare strategică și coordonată </a:t>
            </a:r>
            <a:endParaRPr lang="en-GB" sz="3200" b="1" dirty="0">
              <a:solidFill>
                <a:srgbClr val="6BBAA6"/>
              </a:solidFill>
              <a:latin typeface="EC Square Sans Pro" panose="020B0506040000020004" pitchFamily="34" charset="0"/>
            </a:endParaRPr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xmlns="" id="{FC549960-D8AD-2144-B49A-E9463305DA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458156" y="-276026"/>
            <a:ext cx="3093899" cy="273547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18C46BD-A1BE-884A-BAB6-F43E5F6F480A}"/>
              </a:ext>
            </a:extLst>
          </p:cNvPr>
          <p:cNvSpPr/>
          <p:nvPr/>
        </p:nvSpPr>
        <p:spPr>
          <a:xfrm>
            <a:off x="583502" y="2506338"/>
            <a:ext cx="87772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F7872E"/>
              </a:buClr>
            </a:pPr>
            <a:r>
              <a:rPr lang="ro-RO" dirty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Folosirea unei multitudini de măsuri pentru a transforma munca nedeclarată în muncă declarată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EC Square Sans Pro" panose="020B0506040000020004" pitchFamily="34" charset="0"/>
            </a:endParaRPr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xmlns="" id="{0A653069-91E8-3A42-AE98-18FC31D5D56B}"/>
              </a:ext>
            </a:extLst>
          </p:cNvPr>
          <p:cNvSpPr/>
          <p:nvPr/>
        </p:nvSpPr>
        <p:spPr>
          <a:xfrm rot="5400000">
            <a:off x="4423754" y="4333375"/>
            <a:ext cx="2844801" cy="490915"/>
          </a:xfrm>
          <a:prstGeom prst="triangle">
            <a:avLst>
              <a:gd name="adj" fmla="val 0"/>
            </a:avLst>
          </a:prstGeom>
          <a:solidFill>
            <a:srgbClr val="F78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riangle 16">
            <a:extLst>
              <a:ext uri="{FF2B5EF4-FFF2-40B4-BE49-F238E27FC236}">
                <a16:creationId xmlns:a16="http://schemas.microsoft.com/office/drawing/2014/main" xmlns="" id="{064D1ECB-CE3B-CE48-8982-E3DED1C4D09F}"/>
              </a:ext>
            </a:extLst>
          </p:cNvPr>
          <p:cNvSpPr/>
          <p:nvPr/>
        </p:nvSpPr>
        <p:spPr>
          <a:xfrm rot="16200000">
            <a:off x="4589511" y="4330362"/>
            <a:ext cx="2847547" cy="499687"/>
          </a:xfrm>
          <a:prstGeom prst="triangle">
            <a:avLst>
              <a:gd name="adj" fmla="val 0"/>
            </a:avLst>
          </a:prstGeom>
          <a:solidFill>
            <a:srgbClr val="6BB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39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C1E6FCE-D512-BF4A-8855-AE85395C00B6}"/>
              </a:ext>
            </a:extLst>
          </p:cNvPr>
          <p:cNvSpPr/>
          <p:nvPr/>
        </p:nvSpPr>
        <p:spPr>
          <a:xfrm>
            <a:off x="747669" y="2213931"/>
            <a:ext cx="1140618" cy="107182"/>
          </a:xfrm>
          <a:prstGeom prst="rect">
            <a:avLst/>
          </a:prstGeom>
          <a:solidFill>
            <a:srgbClr val="F78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41B25D6-2E56-F04C-8A7A-EFB051914C78}"/>
              </a:ext>
            </a:extLst>
          </p:cNvPr>
          <p:cNvSpPr txBox="1"/>
          <p:nvPr/>
        </p:nvSpPr>
        <p:spPr>
          <a:xfrm>
            <a:off x="650568" y="584858"/>
            <a:ext cx="13080787" cy="1711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Abordare holistică</a:t>
            </a:r>
            <a:endParaRPr lang="en-GB" sz="5400" b="1" dirty="0">
              <a:latin typeface="EC Square Sans Pro" panose="020B0506040000020004" pitchFamily="34" charset="0"/>
            </a:endParaRPr>
          </a:p>
          <a:p>
            <a:pPr>
              <a:lnSpc>
                <a:spcPct val="80000"/>
              </a:lnSpc>
            </a:pPr>
            <a:r>
              <a:rPr lang="en-GB" sz="32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Ex</a:t>
            </a:r>
            <a:r>
              <a:rPr lang="ro-RO" sz="32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e</a:t>
            </a:r>
            <a:r>
              <a:rPr lang="en-GB" sz="3200" dirty="0" err="1" smtClean="0">
                <a:solidFill>
                  <a:srgbClr val="6BBAA6"/>
                </a:solidFill>
                <a:latin typeface="EC Square Sans Pro" panose="020B0506040000020004" pitchFamily="34" charset="0"/>
              </a:rPr>
              <a:t>mpl</a:t>
            </a:r>
            <a:r>
              <a:rPr lang="ro-RO" sz="32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u</a:t>
            </a:r>
            <a:r>
              <a:rPr lang="en-GB" sz="32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: </a:t>
            </a:r>
            <a:r>
              <a:rPr lang="en-US" sz="3200" dirty="0">
                <a:solidFill>
                  <a:srgbClr val="6BBAA6"/>
                </a:solidFill>
                <a:latin typeface="EC Square Sans Pro" panose="020B0506040000020004" pitchFamily="34" charset="0"/>
              </a:rPr>
              <a:t>‘</a:t>
            </a:r>
            <a:r>
              <a:rPr lang="en-US" sz="32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C</a:t>
            </a:r>
            <a:r>
              <a:rPr lang="ro-RO" sz="32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urățarea</a:t>
            </a:r>
            <a:r>
              <a:rPr lang="en-US" sz="32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’ </a:t>
            </a:r>
            <a:r>
              <a:rPr lang="ro-RO" sz="32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lanțurilor de </a:t>
            </a:r>
            <a:r>
              <a:rPr lang="en-US" sz="32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subcontract</a:t>
            </a:r>
            <a:r>
              <a:rPr lang="ro-RO" sz="32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are </a:t>
            </a:r>
          </a:p>
          <a:p>
            <a:pPr>
              <a:lnSpc>
                <a:spcPct val="80000"/>
              </a:lnSpc>
            </a:pPr>
            <a:r>
              <a:rPr lang="ro-RO" sz="32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în Regatul Țărilor de jos</a:t>
            </a:r>
            <a:endParaRPr lang="en-GB" sz="3200" dirty="0">
              <a:solidFill>
                <a:srgbClr val="6BBAA6"/>
              </a:solidFill>
              <a:latin typeface="EC Square Sans Pro" panose="020B0506040000020004" pitchFamily="34" charset="0"/>
            </a:endParaRPr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xmlns="" id="{FC549960-D8AD-2144-B49A-E9463305DA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458156" y="-276026"/>
            <a:ext cx="3093899" cy="273547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D7FE0D79-00EE-434F-B2A8-488355DEDA9D}"/>
              </a:ext>
            </a:extLst>
          </p:cNvPr>
          <p:cNvSpPr/>
          <p:nvPr/>
        </p:nvSpPr>
        <p:spPr>
          <a:xfrm>
            <a:off x="738515" y="3072915"/>
            <a:ext cx="4938956" cy="3386353"/>
          </a:xfrm>
          <a:prstGeom prst="rect">
            <a:avLst/>
          </a:prstGeom>
          <a:solidFill>
            <a:srgbClr val="6BB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CE5DED6-A3B5-8A4A-BDA1-896CB792AD00}"/>
              </a:ext>
            </a:extLst>
          </p:cNvPr>
          <p:cNvSpPr txBox="1"/>
          <p:nvPr/>
        </p:nvSpPr>
        <p:spPr>
          <a:xfrm>
            <a:off x="961835" y="3297145"/>
            <a:ext cx="4404088" cy="31393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285750" lvl="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O strategie de prevenire și colaborare în 3 părți pentru a combate exploatarea prin muncă în sectorul curățeniei</a:t>
            </a:r>
          </a:p>
          <a:p>
            <a:pPr marL="285750" lvl="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Țintirea companiilor aflate cel mai sus pe lanțul de subcontractare</a:t>
            </a:r>
            <a:endParaRPr lang="en-US" dirty="0">
              <a:solidFill>
                <a:schemeClr val="bg1"/>
              </a:solidFill>
              <a:latin typeface="EC Square Sans Pro" panose="020B0506040000020004" pitchFamily="34" charset="0"/>
            </a:endParaRPr>
          </a:p>
          <a:p>
            <a:pPr marL="285750" lvl="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Inspectoratele de muncă informează întreprinderile cu privire la avantajele subcontractări unei întreprinderi care lucrează legal cât și penalitățile pentru neconformare</a:t>
            </a:r>
            <a:endParaRPr lang="en-US" dirty="0">
              <a:solidFill>
                <a:schemeClr val="bg1"/>
              </a:solidFill>
              <a:latin typeface="EC Square Sans Pro" panose="020B0506040000020004" pitchFamily="34" charset="0"/>
            </a:endParaRPr>
          </a:p>
          <a:p>
            <a:pPr marL="285750" lvl="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M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ăsura a fost lansată în 2013 și este 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încă 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derulare</a:t>
            </a:r>
            <a:endParaRPr lang="en-US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BC6882A-5942-A84C-81C1-E283C200C60A}"/>
              </a:ext>
            </a:extLst>
          </p:cNvPr>
          <p:cNvSpPr/>
          <p:nvPr/>
        </p:nvSpPr>
        <p:spPr>
          <a:xfrm>
            <a:off x="6389516" y="3046086"/>
            <a:ext cx="4938956" cy="3386353"/>
          </a:xfrm>
          <a:prstGeom prst="rect">
            <a:avLst/>
          </a:prstGeom>
          <a:solidFill>
            <a:srgbClr val="F78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54D0DD9-4592-A445-86FC-BAEF70F333A8}"/>
              </a:ext>
            </a:extLst>
          </p:cNvPr>
          <p:cNvSpPr txBox="1"/>
          <p:nvPr/>
        </p:nvSpPr>
        <p:spPr>
          <a:xfrm>
            <a:off x="6915617" y="3330758"/>
            <a:ext cx="4314548" cy="147732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Ca urmare multe întreprinderi știu care este responsabilitatea lor cu privire la contractarea unor companii ce curățenie care lucrează legal, iar inspectoratele de muncă au observat o schimbare în comportament.</a:t>
            </a:r>
            <a:endParaRPr lang="en-US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2" name="Triangle 1">
            <a:extLst>
              <a:ext uri="{FF2B5EF4-FFF2-40B4-BE49-F238E27FC236}">
                <a16:creationId xmlns:a16="http://schemas.microsoft.com/office/drawing/2014/main" xmlns="" id="{B2A5A739-DC73-2C48-A0E7-ED13A6990A9A}"/>
              </a:ext>
            </a:extLst>
          </p:cNvPr>
          <p:cNvSpPr/>
          <p:nvPr/>
        </p:nvSpPr>
        <p:spPr>
          <a:xfrm rot="5400000">
            <a:off x="4260541" y="4498226"/>
            <a:ext cx="3386354" cy="552495"/>
          </a:xfrm>
          <a:prstGeom prst="triangle">
            <a:avLst/>
          </a:prstGeom>
          <a:solidFill>
            <a:srgbClr val="6BB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2DA8E78-791F-4547-AA45-129D1D5B9D7D}"/>
              </a:ext>
            </a:extLst>
          </p:cNvPr>
          <p:cNvSpPr/>
          <p:nvPr/>
        </p:nvSpPr>
        <p:spPr>
          <a:xfrm>
            <a:off x="7075549" y="5848923"/>
            <a:ext cx="58612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bg1"/>
              </a:buClr>
            </a:pPr>
            <a:r>
              <a:rPr lang="ro-RO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Aflați mai multe </a:t>
            </a:r>
            <a:r>
              <a:rPr lang="en-GB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 </a:t>
            </a:r>
            <a:r>
              <a:rPr lang="ro-RO" b="1" dirty="0" smtClean="0">
                <a:solidFill>
                  <a:schemeClr val="bg1"/>
                </a:solidFill>
                <a:latin typeface="EC Square Sans Pro" panose="020B05060400000200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aici</a:t>
            </a:r>
            <a:r>
              <a:rPr lang="en-GB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.</a:t>
            </a:r>
            <a:endParaRPr lang="en-GB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26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C1E6FCE-D512-BF4A-8855-AE85395C00B6}"/>
              </a:ext>
            </a:extLst>
          </p:cNvPr>
          <p:cNvSpPr/>
          <p:nvPr/>
        </p:nvSpPr>
        <p:spPr>
          <a:xfrm>
            <a:off x="694401" y="2292878"/>
            <a:ext cx="1140618" cy="107182"/>
          </a:xfrm>
          <a:prstGeom prst="rect">
            <a:avLst/>
          </a:prstGeom>
          <a:solidFill>
            <a:srgbClr val="F78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41B25D6-2E56-F04C-8A7A-EFB051914C78}"/>
              </a:ext>
            </a:extLst>
          </p:cNvPr>
          <p:cNvSpPr txBox="1"/>
          <p:nvPr/>
        </p:nvSpPr>
        <p:spPr>
          <a:xfrm>
            <a:off x="564192" y="577381"/>
            <a:ext cx="1012677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P</a:t>
            </a:r>
            <a:r>
              <a:rPr lang="ro-RO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uneți aceste idei în acțiune</a:t>
            </a:r>
            <a:r>
              <a:rPr lang="en-GB" sz="5400" b="1" dirty="0" smtClean="0">
                <a:latin typeface="EC Square Sans Pro" panose="020B0506040000020004" pitchFamily="34" charset="0"/>
              </a:rPr>
              <a:t> </a:t>
            </a:r>
            <a:endParaRPr lang="en-GB" sz="5400" b="1" dirty="0">
              <a:latin typeface="EC Square Sans Pro" panose="020B0506040000020004" pitchFamily="34" charset="0"/>
            </a:endParaRPr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xmlns="" id="{FC549960-D8AD-2144-B49A-E9463305DA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458156" y="-276026"/>
            <a:ext cx="3093899" cy="273547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D7FE0D79-00EE-434F-B2A8-488355DEDA9D}"/>
              </a:ext>
            </a:extLst>
          </p:cNvPr>
          <p:cNvSpPr/>
          <p:nvPr/>
        </p:nvSpPr>
        <p:spPr>
          <a:xfrm>
            <a:off x="694401" y="2894266"/>
            <a:ext cx="4938956" cy="3386353"/>
          </a:xfrm>
          <a:prstGeom prst="rect">
            <a:avLst/>
          </a:prstGeom>
          <a:solidFill>
            <a:srgbClr val="6BB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CE5DED6-A3B5-8A4A-BDA1-896CB792AD00}"/>
              </a:ext>
            </a:extLst>
          </p:cNvPr>
          <p:cNvSpPr txBox="1"/>
          <p:nvPr/>
        </p:nvSpPr>
        <p:spPr>
          <a:xfrm>
            <a:off x="1091225" y="3284766"/>
            <a:ext cx="3829804" cy="218521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285750" lvl="0" indent="-285750">
              <a:spcAft>
                <a:spcPts val="12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Folosiți-vă de experiența colectivă și expertiza autorităților de control din Europa</a:t>
            </a:r>
            <a:endParaRPr lang="en-GB" dirty="0">
              <a:solidFill>
                <a:schemeClr val="bg1"/>
              </a:solidFill>
              <a:latin typeface="EC Square Sans Pro" panose="020B0506040000020004" pitchFamily="34" charset="0"/>
            </a:endParaRPr>
          </a:p>
          <a:p>
            <a:pPr marL="285750" indent="-285750">
              <a:spcAft>
                <a:spcPts val="12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Ac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cesați 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ultimele soluții </a:t>
            </a:r>
            <a:r>
              <a:rPr lang="ro-RO" dirty="0">
                <a:solidFill>
                  <a:schemeClr val="bg1"/>
                </a:solidFill>
                <a:latin typeface="EC Square Sans Pro" panose="020B0506040000020004" pitchFamily="34" charset="0"/>
              </a:rPr>
              <a:t>bazate pe 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dovezi 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de 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combatere a muncii nedeclarate 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Analizați exemplele de  bune 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practici și vedeți cum pot fi aplicate</a:t>
            </a:r>
            <a:endParaRPr lang="en-GB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BC6882A-5942-A84C-81C1-E283C200C60A}"/>
              </a:ext>
            </a:extLst>
          </p:cNvPr>
          <p:cNvSpPr/>
          <p:nvPr/>
        </p:nvSpPr>
        <p:spPr>
          <a:xfrm>
            <a:off x="6395911" y="2894266"/>
            <a:ext cx="4938956" cy="3386353"/>
          </a:xfrm>
          <a:prstGeom prst="rect">
            <a:avLst/>
          </a:prstGeom>
          <a:solidFill>
            <a:srgbClr val="F78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54D0DD9-4592-A445-86FC-BAEF70F333A8}"/>
              </a:ext>
            </a:extLst>
          </p:cNvPr>
          <p:cNvSpPr txBox="1"/>
          <p:nvPr/>
        </p:nvSpPr>
        <p:spPr>
          <a:xfrm>
            <a:off x="6950487" y="3279391"/>
            <a:ext cx="3829804" cy="286232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lvl="0">
              <a:buClr>
                <a:srgbClr val="F7872E"/>
              </a:buClr>
            </a:pP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Platforma europeană pentru intensificarea cooperării în materie de muncă nedeclarată îmbunătățește 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cooperaea 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și consolidarea capacității combaterii muncii nedeclarate</a:t>
            </a:r>
            <a:r>
              <a:rPr lang="en-GB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.  </a:t>
            </a:r>
            <a:r>
              <a:rPr lang="en-GB" dirty="0" err="1" smtClean="0">
                <a:solidFill>
                  <a:schemeClr val="bg1"/>
                </a:solidFill>
                <a:latin typeface="EC Square Sans Pro" panose="020B0506040000020004" pitchFamily="34" charset="0"/>
              </a:rPr>
              <a:t>Membr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ii</a:t>
            </a:r>
            <a:r>
              <a:rPr lang="en-GB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 Platform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ei oferă o plajă largă de expertiză și resurse menite să 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ajute la 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combaterea muncii nedeclarate</a:t>
            </a:r>
            <a:r>
              <a:rPr lang="en-GB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. </a:t>
            </a:r>
            <a:endParaRPr lang="en-GB" dirty="0">
              <a:solidFill>
                <a:schemeClr val="bg1"/>
              </a:solidFill>
              <a:latin typeface="EC Square Sans Pro" panose="020B0506040000020004" pitchFamily="34" charset="0"/>
            </a:endParaRPr>
          </a:p>
          <a:p>
            <a:pPr lvl="0">
              <a:buClr>
                <a:srgbClr val="F7872E"/>
              </a:buClr>
            </a:pPr>
            <a:endParaRPr lang="en-GB" dirty="0">
              <a:solidFill>
                <a:schemeClr val="bg1"/>
              </a:solidFill>
              <a:latin typeface="EC Square Sans Pro" panose="020B0506040000020004" pitchFamily="34" charset="0"/>
            </a:endParaRPr>
          </a:p>
          <a:p>
            <a:pPr lvl="0">
              <a:buClr>
                <a:srgbClr val="F7872E"/>
              </a:buClr>
            </a:pPr>
            <a:r>
              <a:rPr lang="ro-RO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Află mai multe</a:t>
            </a:r>
            <a:r>
              <a:rPr lang="en-GB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  </a:t>
            </a:r>
            <a:r>
              <a:rPr lang="en-GB" dirty="0">
                <a:solidFill>
                  <a:schemeClr val="bg1"/>
                </a:solidFill>
                <a:latin typeface="EC Square Sans Pro" panose="020B05060400000200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http://ec.europa.eu/social/udw</a:t>
            </a:r>
            <a:endParaRPr lang="en-GB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2" name="Triangle 1">
            <a:extLst>
              <a:ext uri="{FF2B5EF4-FFF2-40B4-BE49-F238E27FC236}">
                <a16:creationId xmlns:a16="http://schemas.microsoft.com/office/drawing/2014/main" xmlns="" id="{B2A5A739-DC73-2C48-A0E7-ED13A6990A9A}"/>
              </a:ext>
            </a:extLst>
          </p:cNvPr>
          <p:cNvSpPr/>
          <p:nvPr/>
        </p:nvSpPr>
        <p:spPr>
          <a:xfrm rot="5400000">
            <a:off x="4218508" y="4311196"/>
            <a:ext cx="3386354" cy="552495"/>
          </a:xfrm>
          <a:prstGeom prst="triangle">
            <a:avLst/>
          </a:prstGeom>
          <a:solidFill>
            <a:srgbClr val="6BB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084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3716DED-F77D-4168-AE42-3BC9956155A7}"/>
              </a:ext>
            </a:extLst>
          </p:cNvPr>
          <p:cNvSpPr txBox="1"/>
          <p:nvPr/>
        </p:nvSpPr>
        <p:spPr>
          <a:xfrm>
            <a:off x="1101222" y="3454350"/>
            <a:ext cx="9803567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vi-VN" sz="3000" b="1" dirty="0">
                <a:solidFill>
                  <a:srgbClr val="F7872E"/>
                </a:solidFill>
                <a:latin typeface="EC Square Sans Pro" panose="020B0506040000020004" pitchFamily="34" charset="0"/>
              </a:rPr>
              <a:t>„orice activitate remunerată, care este legală în ceea ce priveşte natura ei, dar nu este declarată autorităţilor publice, luând în calcul diferenţele sistemelor de reglementare din statele membre”</a:t>
            </a: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xmlns="" id="{1874ED9D-F518-5E4D-A89C-DA6D22BF67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458156" y="-276026"/>
            <a:ext cx="3093899" cy="27354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272315B-E427-A94B-82DE-29DB7BCBDBFB}"/>
              </a:ext>
            </a:extLst>
          </p:cNvPr>
          <p:cNvSpPr txBox="1"/>
          <p:nvPr/>
        </p:nvSpPr>
        <p:spPr>
          <a:xfrm>
            <a:off x="564192" y="451796"/>
            <a:ext cx="79962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Munca nedeclarată în UE</a:t>
            </a:r>
            <a:r>
              <a:rPr lang="en-GB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:</a:t>
            </a:r>
            <a:endParaRPr lang="en-GB" sz="5400" b="1" dirty="0">
              <a:solidFill>
                <a:schemeClr val="tx1">
                  <a:lumMod val="65000"/>
                  <a:lumOff val="35000"/>
                </a:schemeClr>
              </a:solidFill>
              <a:latin typeface="EC Square Sans Pro" panose="020B05060400000200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335D76D8-C288-8E44-B45F-3970F9045279}"/>
              </a:ext>
            </a:extLst>
          </p:cNvPr>
          <p:cNvGrpSpPr/>
          <p:nvPr/>
        </p:nvGrpSpPr>
        <p:grpSpPr>
          <a:xfrm>
            <a:off x="1101222" y="2078676"/>
            <a:ext cx="9803567" cy="971338"/>
            <a:chOff x="1101222" y="2078676"/>
            <a:chExt cx="9803567" cy="971338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xmlns="" id="{E2D57B02-3A7A-4790-9012-E078F54907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t="-1112" r="65065" b="78450"/>
            <a:stretch/>
          </p:blipFill>
          <p:spPr>
            <a:xfrm>
              <a:off x="1288613" y="2078676"/>
              <a:ext cx="2251756" cy="964304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61A651F2-2765-AC4D-B0D5-EA1A83CBDDEE}"/>
                </a:ext>
              </a:extLst>
            </p:cNvPr>
            <p:cNvCxnSpPr/>
            <p:nvPr/>
          </p:nvCxnSpPr>
          <p:spPr>
            <a:xfrm>
              <a:off x="1101222" y="3050014"/>
              <a:ext cx="9803567" cy="0"/>
            </a:xfrm>
            <a:prstGeom prst="line">
              <a:avLst/>
            </a:prstGeom>
            <a:ln w="60325" cap="rnd">
              <a:solidFill>
                <a:srgbClr val="6BBA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B2B1A332-CDCB-774A-9E29-15504649DE51}"/>
              </a:ext>
            </a:extLst>
          </p:cNvPr>
          <p:cNvGrpSpPr/>
          <p:nvPr/>
        </p:nvGrpSpPr>
        <p:grpSpPr>
          <a:xfrm>
            <a:off x="1101222" y="5336014"/>
            <a:ext cx="9803567" cy="968145"/>
            <a:chOff x="1101222" y="5336014"/>
            <a:chExt cx="9803567" cy="968145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ECA8500F-E20A-B040-8168-FF853A2BDDB1}"/>
                </a:ext>
              </a:extLst>
            </p:cNvPr>
            <p:cNvCxnSpPr/>
            <p:nvPr/>
          </p:nvCxnSpPr>
          <p:spPr>
            <a:xfrm>
              <a:off x="1101222" y="5336014"/>
              <a:ext cx="9803567" cy="0"/>
            </a:xfrm>
            <a:prstGeom prst="line">
              <a:avLst/>
            </a:prstGeom>
            <a:ln w="60325" cap="rnd">
              <a:solidFill>
                <a:srgbClr val="6BBA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xmlns="" id="{653B97DE-E503-084E-86DD-E7CC459B5A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t="-1112" r="65065" b="78450"/>
            <a:stretch/>
          </p:blipFill>
          <p:spPr>
            <a:xfrm rot="10800000">
              <a:off x="8443118" y="5339855"/>
              <a:ext cx="2251756" cy="9643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305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6A8F788-872A-9C46-A866-8F3C1F070024}"/>
              </a:ext>
            </a:extLst>
          </p:cNvPr>
          <p:cNvSpPr/>
          <p:nvPr/>
        </p:nvSpPr>
        <p:spPr>
          <a:xfrm>
            <a:off x="-16236" y="3390220"/>
            <a:ext cx="12208235" cy="2735480"/>
          </a:xfrm>
          <a:prstGeom prst="rect">
            <a:avLst/>
          </a:prstGeom>
          <a:solidFill>
            <a:srgbClr val="6BB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643CB55D-74C7-4EFD-9379-F15078AE978F}"/>
              </a:ext>
            </a:extLst>
          </p:cNvPr>
          <p:cNvGrpSpPr/>
          <p:nvPr/>
        </p:nvGrpSpPr>
        <p:grpSpPr>
          <a:xfrm>
            <a:off x="9100069" y="2634675"/>
            <a:ext cx="1444845" cy="1444845"/>
            <a:chOff x="5363947" y="4624806"/>
            <a:chExt cx="1028700" cy="10287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8110CA02-E677-4C3A-9F45-8035F16CF372}"/>
                </a:ext>
              </a:extLst>
            </p:cNvPr>
            <p:cNvSpPr/>
            <p:nvPr/>
          </p:nvSpPr>
          <p:spPr>
            <a:xfrm>
              <a:off x="5363947" y="4624806"/>
              <a:ext cx="1028700" cy="10287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6BBA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9" name="Graphic 38">
              <a:extLst>
                <a:ext uri="{FF2B5EF4-FFF2-40B4-BE49-F238E27FC236}">
                  <a16:creationId xmlns:a16="http://schemas.microsoft.com/office/drawing/2014/main" xmlns="" id="{FCF4E7C5-E806-40DB-90F2-B36EE283CE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5593080" y="4854308"/>
              <a:ext cx="567455" cy="520447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5C0E89E-F45D-465E-9D0E-3643BCE2A5F6}"/>
              </a:ext>
            </a:extLst>
          </p:cNvPr>
          <p:cNvGrpSpPr/>
          <p:nvPr/>
        </p:nvGrpSpPr>
        <p:grpSpPr>
          <a:xfrm>
            <a:off x="5359140" y="2597588"/>
            <a:ext cx="1444845" cy="1444845"/>
            <a:chOff x="5519782" y="2776355"/>
            <a:chExt cx="1028700" cy="10287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A52097C5-D556-40A9-B541-25D04EEC9519}"/>
                </a:ext>
              </a:extLst>
            </p:cNvPr>
            <p:cNvSpPr/>
            <p:nvPr/>
          </p:nvSpPr>
          <p:spPr>
            <a:xfrm>
              <a:off x="5519782" y="2776355"/>
              <a:ext cx="1028700" cy="10287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6BBA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41" name="Graphic 40">
              <a:extLst>
                <a:ext uri="{FF2B5EF4-FFF2-40B4-BE49-F238E27FC236}">
                  <a16:creationId xmlns:a16="http://schemas.microsoft.com/office/drawing/2014/main" xmlns="" id="{0E490E72-84ED-4E3F-B7FB-0D84E9CBBC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750378" y="3036193"/>
              <a:ext cx="608357" cy="561835"/>
            </a:xfrm>
            <a:prstGeom prst="rect">
              <a:avLst/>
            </a:prstGeom>
          </p:spPr>
        </p:pic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807BC2DD-F2EC-4999-8F33-4976B6341A69}"/>
              </a:ext>
            </a:extLst>
          </p:cNvPr>
          <p:cNvSpPr txBox="1"/>
          <p:nvPr/>
        </p:nvSpPr>
        <p:spPr>
          <a:xfrm>
            <a:off x="1088788" y="4393511"/>
            <a:ext cx="25618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000" dirty="0" err="1" smtClean="0">
                <a:solidFill>
                  <a:schemeClr val="bg1"/>
                </a:solidFill>
                <a:latin typeface="EC Square Sans Pro" panose="020B0506040000020004" pitchFamily="34" charset="0"/>
              </a:rPr>
              <a:t>Genereaz</a:t>
            </a:r>
            <a:r>
              <a:rPr lang="ro-RO" sz="2000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ă concurență neloială care afectează economia și comerțul</a:t>
            </a:r>
            <a:endParaRPr lang="en-GB" sz="2000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B51FAE13-2E1E-4A7B-8C79-BD281AA8E481}"/>
              </a:ext>
            </a:extLst>
          </p:cNvPr>
          <p:cNvSpPr txBox="1"/>
          <p:nvPr/>
        </p:nvSpPr>
        <p:spPr>
          <a:xfrm>
            <a:off x="4798823" y="4393511"/>
            <a:ext cx="25618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o-RO" sz="2000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Lucrătorii nu beneficiază de asigurare de sănătate, </a:t>
            </a:r>
            <a:r>
              <a:rPr lang="ro-RO" sz="2000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ajutor </a:t>
            </a:r>
            <a:r>
              <a:rPr lang="ro-RO" sz="2000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de șomaj și pensie</a:t>
            </a:r>
            <a:endParaRPr lang="en-GB" sz="2000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43F3B791-ECFF-4B00-BAE0-7FC0927DD30E}"/>
              </a:ext>
            </a:extLst>
          </p:cNvPr>
          <p:cNvSpPr txBox="1"/>
          <p:nvPr/>
        </p:nvSpPr>
        <p:spPr>
          <a:xfrm>
            <a:off x="7979139" y="4393511"/>
            <a:ext cx="36825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o-RO" sz="2000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Subminează </a:t>
            </a:r>
            <a:r>
              <a:rPr lang="ro-RO" sz="2000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sustenabilitate</a:t>
            </a:r>
            <a:r>
              <a:rPr lang="en-US" sz="2000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a</a:t>
            </a:r>
            <a:r>
              <a:rPr lang="ro-RO" sz="2000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 </a:t>
            </a:r>
            <a:r>
              <a:rPr lang="ro-RO" sz="2000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sistemului de finanțe publice</a:t>
            </a:r>
            <a:r>
              <a:rPr lang="en-GB" sz="2000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 </a:t>
            </a:r>
            <a:r>
              <a:rPr lang="en-GB" sz="2000" dirty="0">
                <a:solidFill>
                  <a:schemeClr val="bg1"/>
                </a:solidFill>
                <a:latin typeface="EC Square Sans Pro" panose="020B0506040000020004" pitchFamily="34" charset="0"/>
              </a:rPr>
              <a:t>-&gt; </a:t>
            </a:r>
            <a:r>
              <a:rPr lang="ro-RO" sz="2000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expune la risc servicii vitale</a:t>
            </a:r>
            <a:endParaRPr lang="en-GB" sz="2000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3A34313-F10E-3B49-B3D3-6BFB5C80C23C}"/>
              </a:ext>
            </a:extLst>
          </p:cNvPr>
          <p:cNvSpPr txBox="1"/>
          <p:nvPr/>
        </p:nvSpPr>
        <p:spPr>
          <a:xfrm>
            <a:off x="564192" y="451796"/>
            <a:ext cx="447546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Impactul</a:t>
            </a:r>
            <a:endParaRPr lang="en-GB" sz="5400" b="1" dirty="0">
              <a:solidFill>
                <a:schemeClr val="tx1">
                  <a:lumMod val="65000"/>
                  <a:lumOff val="35000"/>
                </a:schemeClr>
              </a:solidFill>
              <a:latin typeface="EC Square Sans Pro" panose="020B0506040000020004" pitchFamily="34" charset="0"/>
            </a:endParaRPr>
          </a:p>
          <a:p>
            <a:r>
              <a:rPr lang="en-GB" sz="3200" dirty="0" err="1" smtClean="0">
                <a:solidFill>
                  <a:srgbClr val="6BBAA6"/>
                </a:solidFill>
                <a:latin typeface="EC Square Sans Pro" panose="020B0506040000020004" pitchFamily="34" charset="0"/>
              </a:rPr>
              <a:t>Muncii</a:t>
            </a:r>
            <a:r>
              <a:rPr lang="en-GB" sz="32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 </a:t>
            </a:r>
            <a:r>
              <a:rPr lang="en-GB" sz="3200" dirty="0" err="1" smtClean="0">
                <a:solidFill>
                  <a:srgbClr val="6BBAA6"/>
                </a:solidFill>
                <a:latin typeface="EC Square Sans Pro" panose="020B0506040000020004" pitchFamily="34" charset="0"/>
              </a:rPr>
              <a:t>nedeclarate</a:t>
            </a:r>
            <a:endParaRPr lang="en-GB" sz="3200" dirty="0">
              <a:solidFill>
                <a:srgbClr val="6BBAA6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9661B567-22B1-8943-A841-E36D53182E9D}"/>
              </a:ext>
            </a:extLst>
          </p:cNvPr>
          <p:cNvSpPr/>
          <p:nvPr/>
        </p:nvSpPr>
        <p:spPr>
          <a:xfrm>
            <a:off x="694401" y="1964401"/>
            <a:ext cx="1140618" cy="107182"/>
          </a:xfrm>
          <a:prstGeom prst="rect">
            <a:avLst/>
          </a:prstGeom>
          <a:solidFill>
            <a:srgbClr val="F78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xmlns="" id="{552AF6AD-A6FD-CA49-94BA-5B038C68966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458156" y="-276026"/>
            <a:ext cx="3093899" cy="273547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67784A1-33EE-E241-865B-7D594E9F0876}"/>
              </a:ext>
            </a:extLst>
          </p:cNvPr>
          <p:cNvGrpSpPr/>
          <p:nvPr/>
        </p:nvGrpSpPr>
        <p:grpSpPr>
          <a:xfrm>
            <a:off x="1657532" y="2617467"/>
            <a:ext cx="1405524" cy="1405524"/>
            <a:chOff x="1657532" y="2617467"/>
            <a:chExt cx="1405524" cy="1405524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xmlns="" id="{3A3E55A0-7A62-4A1C-AB2F-6E8E51438DE5}"/>
                </a:ext>
              </a:extLst>
            </p:cNvPr>
            <p:cNvSpPr/>
            <p:nvPr/>
          </p:nvSpPr>
          <p:spPr>
            <a:xfrm>
              <a:off x="1657532" y="2617467"/>
              <a:ext cx="1405524" cy="140552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6BBA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8E533734-AF69-8D43-A6A6-CC5EF58EDCA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3096" y="2934271"/>
              <a:ext cx="771478" cy="7714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01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56A6B277-4F01-6F47-9041-B51F461CE5A1}"/>
              </a:ext>
            </a:extLst>
          </p:cNvPr>
          <p:cNvSpPr/>
          <p:nvPr/>
        </p:nvSpPr>
        <p:spPr>
          <a:xfrm>
            <a:off x="-16236" y="3390220"/>
            <a:ext cx="12208235" cy="2735480"/>
          </a:xfrm>
          <a:prstGeom prst="rect">
            <a:avLst/>
          </a:prstGeom>
          <a:solidFill>
            <a:srgbClr val="6BB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637C710-267D-2B41-85DA-3A35406386B7}"/>
              </a:ext>
            </a:extLst>
          </p:cNvPr>
          <p:cNvSpPr txBox="1"/>
          <p:nvPr/>
        </p:nvSpPr>
        <p:spPr>
          <a:xfrm>
            <a:off x="564192" y="451796"/>
            <a:ext cx="903700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M</a:t>
            </a:r>
            <a:r>
              <a:rPr lang="en-US" sz="5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etode</a:t>
            </a:r>
            <a:r>
              <a:rPr lang="ro-RO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 </a:t>
            </a:r>
            <a:r>
              <a:rPr lang="ro-RO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de succes </a:t>
            </a:r>
            <a:endParaRPr lang="en-GB" sz="5400" b="1" dirty="0">
              <a:solidFill>
                <a:schemeClr val="tx1">
                  <a:lumMod val="65000"/>
                  <a:lumOff val="35000"/>
                </a:schemeClr>
              </a:solidFill>
              <a:latin typeface="EC Square Sans Pro" panose="020B0506040000020004" pitchFamily="34" charset="0"/>
            </a:endParaRPr>
          </a:p>
          <a:p>
            <a:r>
              <a:rPr lang="ro-RO" sz="32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În prevenirea muncii nedeclarate</a:t>
            </a:r>
            <a:endParaRPr lang="en-GB" sz="3200" dirty="0">
              <a:solidFill>
                <a:srgbClr val="6BBAA6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747866DB-0B39-2C4B-A8A7-7C342B9CBF14}"/>
              </a:ext>
            </a:extLst>
          </p:cNvPr>
          <p:cNvSpPr/>
          <p:nvPr/>
        </p:nvSpPr>
        <p:spPr>
          <a:xfrm>
            <a:off x="694401" y="1964401"/>
            <a:ext cx="1140618" cy="107182"/>
          </a:xfrm>
          <a:prstGeom prst="rect">
            <a:avLst/>
          </a:prstGeom>
          <a:solidFill>
            <a:srgbClr val="F78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7" name="Picture 26" descr="A close up of a logo&#10;&#10;Description automatically generated">
            <a:extLst>
              <a:ext uri="{FF2B5EF4-FFF2-40B4-BE49-F238E27FC236}">
                <a16:creationId xmlns:a16="http://schemas.microsoft.com/office/drawing/2014/main" xmlns="" id="{BD0279CD-DEB1-024D-BBA0-20A37FBA0E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458156" y="-276026"/>
            <a:ext cx="3093899" cy="2735479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xmlns="" id="{C0DEB82B-E58E-B340-8622-247752CE602B}"/>
              </a:ext>
            </a:extLst>
          </p:cNvPr>
          <p:cNvSpPr/>
          <p:nvPr/>
        </p:nvSpPr>
        <p:spPr>
          <a:xfrm>
            <a:off x="1066902" y="2617467"/>
            <a:ext cx="1405524" cy="1405524"/>
          </a:xfrm>
          <a:prstGeom prst="ellipse">
            <a:avLst/>
          </a:prstGeom>
          <a:solidFill>
            <a:schemeClr val="bg1"/>
          </a:solidFill>
          <a:ln w="28575">
            <a:solidFill>
              <a:srgbClr val="6BBA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FC17C311-C681-594C-9737-818F42975EB0}"/>
              </a:ext>
            </a:extLst>
          </p:cNvPr>
          <p:cNvSpPr/>
          <p:nvPr/>
        </p:nvSpPr>
        <p:spPr>
          <a:xfrm>
            <a:off x="3943408" y="2684500"/>
            <a:ext cx="1405524" cy="1405524"/>
          </a:xfrm>
          <a:prstGeom prst="ellipse">
            <a:avLst/>
          </a:prstGeom>
          <a:solidFill>
            <a:schemeClr val="bg1"/>
          </a:solidFill>
          <a:ln w="28575">
            <a:solidFill>
              <a:srgbClr val="6BBA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635096AF-1618-BC48-8433-B1330CF87F89}"/>
              </a:ext>
            </a:extLst>
          </p:cNvPr>
          <p:cNvSpPr/>
          <p:nvPr/>
        </p:nvSpPr>
        <p:spPr>
          <a:xfrm>
            <a:off x="6819914" y="2707192"/>
            <a:ext cx="1405524" cy="1405524"/>
          </a:xfrm>
          <a:prstGeom prst="ellipse">
            <a:avLst/>
          </a:prstGeom>
          <a:solidFill>
            <a:schemeClr val="bg1"/>
          </a:solidFill>
          <a:ln w="28575">
            <a:solidFill>
              <a:srgbClr val="6BBA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BA579F6F-5F62-0B43-9806-29CFDE3F20C6}"/>
              </a:ext>
            </a:extLst>
          </p:cNvPr>
          <p:cNvSpPr/>
          <p:nvPr/>
        </p:nvSpPr>
        <p:spPr>
          <a:xfrm>
            <a:off x="9697874" y="2675661"/>
            <a:ext cx="1405524" cy="1405524"/>
          </a:xfrm>
          <a:prstGeom prst="ellipse">
            <a:avLst/>
          </a:prstGeom>
          <a:solidFill>
            <a:schemeClr val="bg1"/>
          </a:solidFill>
          <a:ln w="28575">
            <a:solidFill>
              <a:srgbClr val="6BBA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1B8E3A60-B4B2-C643-B66D-EB7DC7D6B711}"/>
              </a:ext>
            </a:extLst>
          </p:cNvPr>
          <p:cNvSpPr txBox="1"/>
          <p:nvPr/>
        </p:nvSpPr>
        <p:spPr>
          <a:xfrm>
            <a:off x="488722" y="4399370"/>
            <a:ext cx="25618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o-RO" sz="2000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Colaborare pentru a facilita activitatea coordonată a actorilor principali</a:t>
            </a:r>
            <a:endParaRPr lang="en-GB" sz="2000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EB5C375C-DC01-764B-89E2-7C7B226B2680}"/>
              </a:ext>
            </a:extLst>
          </p:cNvPr>
          <p:cNvSpPr txBox="1"/>
          <p:nvPr/>
        </p:nvSpPr>
        <p:spPr>
          <a:xfrm>
            <a:off x="3271557" y="4403434"/>
            <a:ext cx="27492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o-RO" sz="2000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Abordare bazată pe analiză de risc pentru a concentra resursele unde este cea mai mare nevoie de ele</a:t>
            </a:r>
            <a:endParaRPr lang="en-GB" sz="2000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25DA774E-DF4E-AD43-AFBD-05D71F566190}"/>
              </a:ext>
            </a:extLst>
          </p:cNvPr>
          <p:cNvSpPr txBox="1"/>
          <p:nvPr/>
        </p:nvSpPr>
        <p:spPr>
          <a:xfrm>
            <a:off x="6237155" y="4377637"/>
            <a:ext cx="2561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000" dirty="0" err="1" smtClean="0">
                <a:solidFill>
                  <a:schemeClr val="bg1"/>
                </a:solidFill>
                <a:latin typeface="EC Square Sans Pro" panose="020B0506040000020004" pitchFamily="34" charset="0"/>
              </a:rPr>
              <a:t>Preve</a:t>
            </a:r>
            <a:r>
              <a:rPr lang="ro-RO" sz="2000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nție</a:t>
            </a:r>
            <a:r>
              <a:rPr lang="en-GB" sz="2000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 – </a:t>
            </a:r>
            <a:r>
              <a:rPr lang="ro-RO" sz="2000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oprirea problemei din start</a:t>
            </a:r>
            <a:endParaRPr lang="en-GB" sz="2000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87C895DC-64E3-2748-8FE5-C639AB9FDA9A}"/>
              </a:ext>
            </a:extLst>
          </p:cNvPr>
          <p:cNvSpPr txBox="1"/>
          <p:nvPr/>
        </p:nvSpPr>
        <p:spPr>
          <a:xfrm>
            <a:off x="9120800" y="4377637"/>
            <a:ext cx="27139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o-RO" sz="2000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Abordarea holistică folosind o multitudine de măsuri în același timp</a:t>
            </a:r>
            <a:endParaRPr lang="en-GB" sz="2000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5CB8807-385E-5447-873D-3A6C3C0AB8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077" y="2876718"/>
            <a:ext cx="884763" cy="897665"/>
          </a:xfrm>
          <a:prstGeom prst="rect">
            <a:avLst/>
          </a:prstGeom>
        </p:spPr>
      </p:pic>
      <p:pic>
        <p:nvPicPr>
          <p:cNvPr id="5" name="Graphic 4" descr="Magnifying glass">
            <a:extLst>
              <a:ext uri="{FF2B5EF4-FFF2-40B4-BE49-F238E27FC236}">
                <a16:creationId xmlns:a16="http://schemas.microsoft.com/office/drawing/2014/main" xmlns="" id="{40A3D0E3-1D1F-C948-B6FB-C62C4E52F0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188970" y="2930062"/>
            <a:ext cx="914400" cy="914400"/>
          </a:xfrm>
          <a:prstGeom prst="rect">
            <a:avLst/>
          </a:prstGeom>
        </p:spPr>
      </p:pic>
      <p:pic>
        <p:nvPicPr>
          <p:cNvPr id="9" name="Picture 8" descr="A picture containing object, vector graphics&#10;&#10;Description automatically generated">
            <a:extLst>
              <a:ext uri="{FF2B5EF4-FFF2-40B4-BE49-F238E27FC236}">
                <a16:creationId xmlns:a16="http://schemas.microsoft.com/office/drawing/2014/main" xmlns="" id="{EB1FA2CA-FE46-FD41-A1DE-3C9B429B166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318" y="2905524"/>
            <a:ext cx="1009374" cy="100937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C250C7AF-3EC5-E34D-9567-0CE15515912A}"/>
              </a:ext>
            </a:extLst>
          </p:cNvPr>
          <p:cNvGrpSpPr/>
          <p:nvPr/>
        </p:nvGrpSpPr>
        <p:grpSpPr>
          <a:xfrm>
            <a:off x="10049693" y="2915393"/>
            <a:ext cx="701886" cy="858990"/>
            <a:chOff x="10003836" y="2915393"/>
            <a:chExt cx="701886" cy="858990"/>
          </a:xfrm>
        </p:grpSpPr>
        <p:sp>
          <p:nvSpPr>
            <p:cNvPr id="14" name="Bent Arrow 13">
              <a:extLst>
                <a:ext uri="{FF2B5EF4-FFF2-40B4-BE49-F238E27FC236}">
                  <a16:creationId xmlns:a16="http://schemas.microsoft.com/office/drawing/2014/main" xmlns="" id="{61B8AEC4-C9D2-3E4A-8A67-E5773520B2E2}"/>
                </a:ext>
              </a:extLst>
            </p:cNvPr>
            <p:cNvSpPr/>
            <p:nvPr/>
          </p:nvSpPr>
          <p:spPr>
            <a:xfrm rot="16200000">
              <a:off x="10123684" y="3192345"/>
              <a:ext cx="858990" cy="305086"/>
            </a:xfrm>
            <a:prstGeom prst="bentArrow">
              <a:avLst>
                <a:gd name="adj1" fmla="val 13119"/>
                <a:gd name="adj2" fmla="val 25000"/>
                <a:gd name="adj3" fmla="val 50000"/>
                <a:gd name="adj4" fmla="val 81560"/>
              </a:avLst>
            </a:prstGeom>
            <a:solidFill>
              <a:srgbClr val="6BB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9" name="Bent Arrow 28">
              <a:extLst>
                <a:ext uri="{FF2B5EF4-FFF2-40B4-BE49-F238E27FC236}">
                  <a16:creationId xmlns:a16="http://schemas.microsoft.com/office/drawing/2014/main" xmlns="" id="{2E3AEF42-06FD-484B-83D0-B5266BCDA750}"/>
                </a:ext>
              </a:extLst>
            </p:cNvPr>
            <p:cNvSpPr/>
            <p:nvPr/>
          </p:nvSpPr>
          <p:spPr>
            <a:xfrm rot="5400000" flipH="1">
              <a:off x="9726884" y="3192345"/>
              <a:ext cx="858990" cy="305086"/>
            </a:xfrm>
            <a:prstGeom prst="bentArrow">
              <a:avLst>
                <a:gd name="adj1" fmla="val 13119"/>
                <a:gd name="adj2" fmla="val 25000"/>
                <a:gd name="adj3" fmla="val 50000"/>
                <a:gd name="adj4" fmla="val 81560"/>
              </a:avLst>
            </a:prstGeom>
            <a:solidFill>
              <a:srgbClr val="6BB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069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7A6CF5D-239B-0D4F-BDF5-E68419A2A211}"/>
              </a:ext>
            </a:extLst>
          </p:cNvPr>
          <p:cNvSpPr txBox="1"/>
          <p:nvPr/>
        </p:nvSpPr>
        <p:spPr>
          <a:xfrm>
            <a:off x="564193" y="451796"/>
            <a:ext cx="553180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Coopera</a:t>
            </a:r>
            <a:r>
              <a:rPr lang="ro-RO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rea</a:t>
            </a:r>
            <a:r>
              <a:rPr lang="en-GB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/>
            </a:r>
            <a:br>
              <a:rPr lang="en-GB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</a:br>
            <a:r>
              <a:rPr lang="ro-RO" sz="32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între statele </a:t>
            </a:r>
            <a:r>
              <a:rPr lang="en-GB" sz="3200" dirty="0" err="1" smtClean="0">
                <a:solidFill>
                  <a:srgbClr val="6BBAA6"/>
                </a:solidFill>
                <a:latin typeface="EC Square Sans Pro" panose="020B0506040000020004" pitchFamily="34" charset="0"/>
              </a:rPr>
              <a:t>Europen</a:t>
            </a:r>
            <a:r>
              <a:rPr lang="ro-RO" sz="32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e</a:t>
            </a:r>
            <a:endParaRPr lang="en-GB" sz="3200" dirty="0">
              <a:solidFill>
                <a:srgbClr val="6BBAA6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9D8782B-2844-7745-A8D8-1D1EFA8E9459}"/>
              </a:ext>
            </a:extLst>
          </p:cNvPr>
          <p:cNvSpPr/>
          <p:nvPr/>
        </p:nvSpPr>
        <p:spPr>
          <a:xfrm>
            <a:off x="694401" y="1964401"/>
            <a:ext cx="1140618" cy="107182"/>
          </a:xfrm>
          <a:prstGeom prst="rect">
            <a:avLst/>
          </a:prstGeom>
          <a:solidFill>
            <a:srgbClr val="F78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39C1D40-E04A-BD49-8F95-A99B13DBD0A5}"/>
              </a:ext>
            </a:extLst>
          </p:cNvPr>
          <p:cNvSpPr/>
          <p:nvPr/>
        </p:nvSpPr>
        <p:spPr>
          <a:xfrm>
            <a:off x="-9701" y="2498281"/>
            <a:ext cx="6649989" cy="3700099"/>
          </a:xfrm>
          <a:prstGeom prst="rect">
            <a:avLst/>
          </a:prstGeom>
          <a:solidFill>
            <a:srgbClr val="6BB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2D997C1-0AF3-D247-9380-9B9BC3D83C09}"/>
              </a:ext>
            </a:extLst>
          </p:cNvPr>
          <p:cNvSpPr txBox="1"/>
          <p:nvPr/>
        </p:nvSpPr>
        <p:spPr>
          <a:xfrm>
            <a:off x="550940" y="2690396"/>
            <a:ext cx="4987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Platform</a:t>
            </a:r>
            <a:r>
              <a:rPr lang="ro-RO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a europeană pentru intensifcarea </a:t>
            </a:r>
            <a:r>
              <a:rPr lang="ro-RO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cooop</a:t>
            </a:r>
            <a:r>
              <a:rPr lang="en-US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e</a:t>
            </a:r>
            <a:r>
              <a:rPr lang="ro-RO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rării </a:t>
            </a:r>
            <a:r>
              <a:rPr lang="ro-RO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în materie de muncă nedeclarată</a:t>
            </a:r>
            <a:endParaRPr lang="en-GB" b="1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688A7C2-3089-4F9F-A248-ABE50776A04B}"/>
              </a:ext>
            </a:extLst>
          </p:cNvPr>
          <p:cNvSpPr txBox="1"/>
          <p:nvPr/>
        </p:nvSpPr>
        <p:spPr>
          <a:xfrm>
            <a:off x="626096" y="3411770"/>
            <a:ext cx="5864226" cy="286232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285750" lvl="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chemeClr val="bg1"/>
                </a:solidFill>
                <a:latin typeface="EC Square Sans Pro" panose="020B0506040000020004" pitchFamily="34" charset="0"/>
              </a:rPr>
              <a:t>Creat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ă</a:t>
            </a:r>
            <a:r>
              <a:rPr lang="en-US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 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î</a:t>
            </a:r>
            <a:r>
              <a:rPr lang="en-US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n </a:t>
            </a:r>
            <a:r>
              <a:rPr lang="en-US" dirty="0">
                <a:solidFill>
                  <a:schemeClr val="bg1"/>
                </a:solidFill>
                <a:latin typeface="EC Square Sans Pro" panose="020B0506040000020004" pitchFamily="34" charset="0"/>
              </a:rPr>
              <a:t>2016 </a:t>
            </a:r>
          </a:p>
          <a:p>
            <a:pPr marL="285750" lvl="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Forum la nivel UE care aduce laolaltă actori cheie, inclusiv autorități de control și parteneri sociali</a:t>
            </a:r>
            <a:endParaRPr lang="en-US" dirty="0">
              <a:solidFill>
                <a:schemeClr val="bg1"/>
              </a:solidFill>
              <a:latin typeface="EC Square Sans Pro" panose="020B0506040000020004" pitchFamily="34" charset="0"/>
            </a:endParaRPr>
          </a:p>
          <a:p>
            <a:pPr marL="285750" lvl="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Încurajează o cooperare mai stransă între statele membre</a:t>
            </a:r>
            <a:endParaRPr lang="en-US" dirty="0">
              <a:solidFill>
                <a:schemeClr val="bg1"/>
              </a:solidFill>
              <a:latin typeface="EC Square Sans Pro" panose="020B0506040000020004" pitchFamily="34" charset="0"/>
            </a:endParaRPr>
          </a:p>
          <a:p>
            <a:pPr marL="285750" lvl="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Îmbunătățește capacitatea de combatere a muncii nedeclarate</a:t>
            </a:r>
            <a:endParaRPr lang="en-US" dirty="0">
              <a:solidFill>
                <a:schemeClr val="bg1"/>
              </a:solidFill>
              <a:latin typeface="EC Square Sans Pro" panose="020B0506040000020004" pitchFamily="34" charset="0"/>
            </a:endParaRPr>
          </a:p>
          <a:p>
            <a:pPr marL="285750" lvl="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Crește gradul de conștientizare cu privire la fenomenul muncii nedeclarate și efectele acestuia</a:t>
            </a:r>
            <a:endParaRPr lang="en-US" dirty="0">
              <a:solidFill>
                <a:schemeClr val="bg1"/>
              </a:solidFill>
              <a:latin typeface="EC Square Sans Pro" panose="020B0506040000020004" pitchFamily="34" charset="0"/>
            </a:endParaRP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Cu ajutorul membrilor și observatorilor săi Platforma a dezvoltat o baza solidă de exemple eficiente de abordarea a muncii nedeclarate</a:t>
            </a:r>
            <a:endParaRPr lang="en-US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CC37D1D-B1E7-467F-9076-38745E6748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2" t="20446" r="5563" b="11401"/>
          <a:stretch/>
        </p:blipFill>
        <p:spPr>
          <a:xfrm>
            <a:off x="7872987" y="619075"/>
            <a:ext cx="4185354" cy="924941"/>
          </a:xfrm>
          <a:prstGeom prst="rect">
            <a:avLst/>
          </a:prstGeom>
        </p:spPr>
      </p:pic>
      <p:pic>
        <p:nvPicPr>
          <p:cNvPr id="3" name="Picture 2" descr="A picture containing person, indoor, sitting, man&#10;&#10;Description automatically generated">
            <a:extLst>
              <a:ext uri="{FF2B5EF4-FFF2-40B4-BE49-F238E27FC236}">
                <a16:creationId xmlns:a16="http://schemas.microsoft.com/office/drawing/2014/main" xmlns="" id="{E7649E2E-7CAE-47EA-8546-B2BA703068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1" b="23773"/>
          <a:stretch/>
        </p:blipFill>
        <p:spPr>
          <a:xfrm>
            <a:off x="7957792" y="1704975"/>
            <a:ext cx="4234207" cy="45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02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7A6CF5D-239B-0D4F-BDF5-E68419A2A211}"/>
              </a:ext>
            </a:extLst>
          </p:cNvPr>
          <p:cNvSpPr txBox="1"/>
          <p:nvPr/>
        </p:nvSpPr>
        <p:spPr>
          <a:xfrm>
            <a:off x="564193" y="451796"/>
            <a:ext cx="553180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Coopera</a:t>
            </a:r>
            <a:r>
              <a:rPr lang="ro-RO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rea</a:t>
            </a:r>
            <a:r>
              <a:rPr lang="en-GB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/>
            </a:r>
            <a:br>
              <a:rPr lang="en-GB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</a:br>
            <a:r>
              <a:rPr lang="ro-RO" sz="3200" dirty="0">
                <a:solidFill>
                  <a:srgbClr val="6BBAA6"/>
                </a:solidFill>
                <a:latin typeface="EC Square Sans Pro" panose="020B0506040000020004" pitchFamily="34" charset="0"/>
              </a:rPr>
              <a:t>între statele </a:t>
            </a:r>
            <a:r>
              <a:rPr lang="en-GB" sz="3200" dirty="0" err="1">
                <a:solidFill>
                  <a:srgbClr val="6BBAA6"/>
                </a:solidFill>
                <a:latin typeface="EC Square Sans Pro" panose="020B0506040000020004" pitchFamily="34" charset="0"/>
              </a:rPr>
              <a:t>Europen</a:t>
            </a:r>
            <a:r>
              <a:rPr lang="ro-RO" sz="3200" dirty="0">
                <a:solidFill>
                  <a:srgbClr val="6BBAA6"/>
                </a:solidFill>
                <a:latin typeface="EC Square Sans Pro" panose="020B0506040000020004" pitchFamily="34" charset="0"/>
              </a:rPr>
              <a:t>e</a:t>
            </a:r>
            <a:endParaRPr lang="en-GB" sz="3200" dirty="0">
              <a:solidFill>
                <a:srgbClr val="6BBAA6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9D8782B-2844-7745-A8D8-1D1EFA8E9459}"/>
              </a:ext>
            </a:extLst>
          </p:cNvPr>
          <p:cNvSpPr/>
          <p:nvPr/>
        </p:nvSpPr>
        <p:spPr>
          <a:xfrm>
            <a:off x="694401" y="1964401"/>
            <a:ext cx="1140618" cy="107182"/>
          </a:xfrm>
          <a:prstGeom prst="rect">
            <a:avLst/>
          </a:prstGeom>
          <a:solidFill>
            <a:srgbClr val="F78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39C1D40-E04A-BD49-8F95-A99B13DBD0A5}"/>
              </a:ext>
            </a:extLst>
          </p:cNvPr>
          <p:cNvSpPr/>
          <p:nvPr/>
        </p:nvSpPr>
        <p:spPr>
          <a:xfrm>
            <a:off x="-9701" y="2498281"/>
            <a:ext cx="6649989" cy="3700099"/>
          </a:xfrm>
          <a:prstGeom prst="rect">
            <a:avLst/>
          </a:prstGeom>
          <a:solidFill>
            <a:srgbClr val="6BB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2D997C1-0AF3-D247-9380-9B9BC3D83C09}"/>
              </a:ext>
            </a:extLst>
          </p:cNvPr>
          <p:cNvSpPr txBox="1"/>
          <p:nvPr/>
        </p:nvSpPr>
        <p:spPr>
          <a:xfrm>
            <a:off x="550940" y="2690396"/>
            <a:ext cx="4987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EC Square Sans Pro" panose="020B0506040000020004" pitchFamily="34" charset="0"/>
              </a:rPr>
              <a:t>Platform</a:t>
            </a:r>
            <a:r>
              <a:rPr lang="ro-RO" b="1" dirty="0">
                <a:solidFill>
                  <a:schemeClr val="bg1"/>
                </a:solidFill>
                <a:latin typeface="EC Square Sans Pro" panose="020B0506040000020004" pitchFamily="34" charset="0"/>
              </a:rPr>
              <a:t>a europeană pentru intensifcarea coooprării în materie de muncă nedeclarată</a:t>
            </a:r>
            <a:endParaRPr lang="en-GB" b="1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688A7C2-3089-4F9F-A248-ABE50776A04B}"/>
              </a:ext>
            </a:extLst>
          </p:cNvPr>
          <p:cNvSpPr txBox="1"/>
          <p:nvPr/>
        </p:nvSpPr>
        <p:spPr>
          <a:xfrm>
            <a:off x="626096" y="3235601"/>
            <a:ext cx="5864226" cy="286232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285750" lvl="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bg1"/>
                </a:solidFill>
                <a:latin typeface="EC Square Sans Pro" panose="020B0506040000020004" pitchFamily="34" charset="0"/>
              </a:rPr>
              <a:t>Creat</a:t>
            </a:r>
            <a:r>
              <a:rPr lang="ro-RO" dirty="0">
                <a:solidFill>
                  <a:schemeClr val="bg1"/>
                </a:solidFill>
                <a:latin typeface="EC Square Sans Pro" panose="020B0506040000020004" pitchFamily="34" charset="0"/>
              </a:rPr>
              <a:t>ă</a:t>
            </a:r>
            <a:r>
              <a:rPr lang="en-US" dirty="0">
                <a:solidFill>
                  <a:schemeClr val="bg1"/>
                </a:solidFill>
                <a:latin typeface="EC Square Sans Pro" panose="020B0506040000020004" pitchFamily="34" charset="0"/>
              </a:rPr>
              <a:t> </a:t>
            </a:r>
            <a:r>
              <a:rPr lang="ro-RO" dirty="0">
                <a:solidFill>
                  <a:schemeClr val="bg1"/>
                </a:solidFill>
                <a:latin typeface="EC Square Sans Pro" panose="020B0506040000020004" pitchFamily="34" charset="0"/>
              </a:rPr>
              <a:t>î</a:t>
            </a:r>
            <a:r>
              <a:rPr lang="en-US" dirty="0">
                <a:solidFill>
                  <a:schemeClr val="bg1"/>
                </a:solidFill>
                <a:latin typeface="EC Square Sans Pro" panose="020B0506040000020004" pitchFamily="34" charset="0"/>
              </a:rPr>
              <a:t>n 2016 </a:t>
            </a:r>
          </a:p>
          <a:p>
            <a:pPr marL="285750" lvl="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o-RO" dirty="0">
                <a:solidFill>
                  <a:schemeClr val="bg1"/>
                </a:solidFill>
                <a:latin typeface="EC Square Sans Pro" panose="020B0506040000020004" pitchFamily="34" charset="0"/>
              </a:rPr>
              <a:t>Forum la nivel UE care aduce laolaltă actori cheie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, inclusiv </a:t>
            </a:r>
            <a:r>
              <a:rPr lang="ro-RO" dirty="0">
                <a:solidFill>
                  <a:schemeClr val="bg1"/>
                </a:solidFill>
                <a:latin typeface="EC Square Sans Pro" panose="020B0506040000020004" pitchFamily="34" charset="0"/>
              </a:rPr>
              <a:t>autorități de control și parteneri sociali</a:t>
            </a:r>
            <a:endParaRPr lang="en-US" dirty="0">
              <a:solidFill>
                <a:schemeClr val="bg1"/>
              </a:solidFill>
              <a:latin typeface="EC Square Sans Pro" panose="020B0506040000020004" pitchFamily="34" charset="0"/>
            </a:endParaRPr>
          </a:p>
          <a:p>
            <a:pPr marL="285750" lvl="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o-RO" dirty="0">
                <a:solidFill>
                  <a:schemeClr val="bg1"/>
                </a:solidFill>
                <a:latin typeface="EC Square Sans Pro" panose="020B0506040000020004" pitchFamily="34" charset="0"/>
              </a:rPr>
              <a:t>Încurajează o 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cooperare </a:t>
            </a:r>
            <a:r>
              <a:rPr lang="ro-RO" dirty="0">
                <a:solidFill>
                  <a:schemeClr val="bg1"/>
                </a:solidFill>
                <a:latin typeface="EC Square Sans Pro" panose="020B0506040000020004" pitchFamily="34" charset="0"/>
              </a:rPr>
              <a:t>mai stransă între statele membre</a:t>
            </a:r>
            <a:endParaRPr lang="en-US" dirty="0">
              <a:solidFill>
                <a:schemeClr val="bg1"/>
              </a:solidFill>
              <a:latin typeface="EC Square Sans Pro" panose="020B0506040000020004" pitchFamily="34" charset="0"/>
            </a:endParaRPr>
          </a:p>
          <a:p>
            <a:pPr marL="285750" lvl="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o-RO" dirty="0">
                <a:solidFill>
                  <a:schemeClr val="bg1"/>
                </a:solidFill>
                <a:latin typeface="EC Square Sans Pro" panose="020B0506040000020004" pitchFamily="34" charset="0"/>
              </a:rPr>
              <a:t>Îmbunătățește capacitatea de combatere a muncii nedeclarate</a:t>
            </a:r>
            <a:endParaRPr lang="en-US" dirty="0">
              <a:solidFill>
                <a:schemeClr val="bg1"/>
              </a:solidFill>
              <a:latin typeface="EC Square Sans Pro" panose="020B0506040000020004" pitchFamily="34" charset="0"/>
            </a:endParaRPr>
          </a:p>
          <a:p>
            <a:pPr marL="285750" lvl="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o-RO" dirty="0">
                <a:solidFill>
                  <a:schemeClr val="bg1"/>
                </a:solidFill>
                <a:latin typeface="EC Square Sans Pro" panose="020B0506040000020004" pitchFamily="34" charset="0"/>
              </a:rPr>
              <a:t>Crește gradul de conștientizare cu privire la fenomenul muncii nedeclarate și efectele acestuia</a:t>
            </a:r>
            <a:endParaRPr lang="en-US" dirty="0">
              <a:solidFill>
                <a:schemeClr val="bg1"/>
              </a:solidFill>
              <a:latin typeface="EC Square Sans Pro" panose="020B0506040000020004" pitchFamily="34" charset="0"/>
            </a:endParaRP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o-RO" dirty="0">
                <a:solidFill>
                  <a:schemeClr val="bg1"/>
                </a:solidFill>
                <a:latin typeface="EC Square Sans Pro" panose="020B0506040000020004" pitchFamily="34" charset="0"/>
              </a:rPr>
              <a:t>Cu ajutorul membrilor și observatorilor săi Platforma a dezvoltat o baza solidă de exemple eficiente de abordarea a muncii nedeclarate</a:t>
            </a:r>
            <a:endParaRPr lang="en-US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pic>
        <p:nvPicPr>
          <p:cNvPr id="4" name="Picture 3" descr="A person standing on top of a grass covered field&#10;&#10;Description automatically generated">
            <a:extLst>
              <a:ext uri="{FF2B5EF4-FFF2-40B4-BE49-F238E27FC236}">
                <a16:creationId xmlns:a16="http://schemas.microsoft.com/office/drawing/2014/main" xmlns="" id="{492D1834-5F0B-4809-901F-9AFA24FED8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9" t="16059" r="34796"/>
          <a:stretch/>
        </p:blipFill>
        <p:spPr>
          <a:xfrm>
            <a:off x="7019925" y="-1"/>
            <a:ext cx="5172076" cy="68871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CC37D1D-B1E7-467F-9076-38745E6748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2" t="20446" r="5563" b="11401"/>
          <a:stretch/>
        </p:blipFill>
        <p:spPr>
          <a:xfrm>
            <a:off x="8495206" y="105652"/>
            <a:ext cx="3132601" cy="6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61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7A6CF5D-239B-0D4F-BDF5-E68419A2A211}"/>
              </a:ext>
            </a:extLst>
          </p:cNvPr>
          <p:cNvSpPr txBox="1"/>
          <p:nvPr/>
        </p:nvSpPr>
        <p:spPr>
          <a:xfrm>
            <a:off x="564193" y="451796"/>
            <a:ext cx="553180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Cooperarea</a:t>
            </a:r>
            <a:endParaRPr lang="en-GB" sz="5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EC Square Sans Pro" panose="020B0506040000020004" pitchFamily="34" charset="0"/>
            </a:endParaRPr>
          </a:p>
          <a:p>
            <a:r>
              <a:rPr lang="en-GB" sz="3200" dirty="0" err="1" smtClean="0">
                <a:solidFill>
                  <a:srgbClr val="6BBAA6"/>
                </a:solidFill>
                <a:latin typeface="EC Square Sans Pro" panose="020B0506040000020004" pitchFamily="34" charset="0"/>
              </a:rPr>
              <a:t>Es</a:t>
            </a:r>
            <a:r>
              <a:rPr lang="ro-RO" sz="32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t</a:t>
            </a:r>
            <a:r>
              <a:rPr lang="en-GB" sz="32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e</a:t>
            </a:r>
            <a:r>
              <a:rPr lang="ro-RO" sz="32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 esențială</a:t>
            </a:r>
            <a:endParaRPr lang="en-GB" sz="3200" dirty="0">
              <a:solidFill>
                <a:srgbClr val="6BBAA6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9D8782B-2844-7745-A8D8-1D1EFA8E9459}"/>
              </a:ext>
            </a:extLst>
          </p:cNvPr>
          <p:cNvSpPr/>
          <p:nvPr/>
        </p:nvSpPr>
        <p:spPr>
          <a:xfrm>
            <a:off x="694401" y="1964401"/>
            <a:ext cx="1140618" cy="107182"/>
          </a:xfrm>
          <a:prstGeom prst="rect">
            <a:avLst/>
          </a:prstGeom>
          <a:solidFill>
            <a:srgbClr val="F78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39C1D40-E04A-BD49-8F95-A99B13DBD0A5}"/>
              </a:ext>
            </a:extLst>
          </p:cNvPr>
          <p:cNvSpPr/>
          <p:nvPr/>
        </p:nvSpPr>
        <p:spPr>
          <a:xfrm>
            <a:off x="-9701" y="2498281"/>
            <a:ext cx="6649989" cy="3700099"/>
          </a:xfrm>
          <a:prstGeom prst="rect">
            <a:avLst/>
          </a:prstGeom>
          <a:solidFill>
            <a:srgbClr val="6BB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2D997C1-0AF3-D247-9380-9B9BC3D83C09}"/>
              </a:ext>
            </a:extLst>
          </p:cNvPr>
          <p:cNvSpPr txBox="1"/>
          <p:nvPr/>
        </p:nvSpPr>
        <p:spPr>
          <a:xfrm>
            <a:off x="550940" y="2690396"/>
            <a:ext cx="4987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O abordare multi </a:t>
            </a:r>
            <a:r>
              <a:rPr lang="en-US" b="1" dirty="0" err="1" smtClean="0">
                <a:solidFill>
                  <a:schemeClr val="bg1"/>
                </a:solidFill>
                <a:latin typeface="EC Square Sans Pro" panose="020B0506040000020004" pitchFamily="34" charset="0"/>
              </a:rPr>
              <a:t>disciplinar</a:t>
            </a:r>
            <a:r>
              <a:rPr lang="ro-RO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ă:</a:t>
            </a:r>
            <a:endParaRPr lang="en-GB" b="1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688A7C2-3089-4F9F-A248-ABE50776A04B}"/>
              </a:ext>
            </a:extLst>
          </p:cNvPr>
          <p:cNvSpPr txBox="1"/>
          <p:nvPr/>
        </p:nvSpPr>
        <p:spPr>
          <a:xfrm>
            <a:off x="626096" y="3235601"/>
            <a:ext cx="5545060" cy="31393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285750" lvl="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Asigură 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un acces 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mai bun la date și informații</a:t>
            </a:r>
            <a:endParaRPr lang="en-GB" dirty="0">
              <a:solidFill>
                <a:schemeClr val="bg1"/>
              </a:solidFill>
              <a:latin typeface="EC Square Sans Pro" panose="020B0506040000020004" pitchFamily="34" charset="0"/>
            </a:endParaRPr>
          </a:p>
          <a:p>
            <a:pPr marL="285750" lvl="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Conduce spre înțelegerea mutuală și realizarea de protocoale în vederea dezvoltării unor strategii și acțiuni concrete atât la nivel național cât și transnațional </a:t>
            </a:r>
          </a:p>
          <a:p>
            <a:pPr marL="285750" lvl="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Deschide noi perspective pentru partenerii sociali care pot juca un rol cheie</a:t>
            </a:r>
            <a:endParaRPr lang="en-GB" dirty="0">
              <a:solidFill>
                <a:schemeClr val="bg1"/>
              </a:solidFill>
              <a:latin typeface="EC Square Sans Pro" panose="020B0506040000020004" pitchFamily="34" charset="0"/>
            </a:endParaRPr>
          </a:p>
          <a:p>
            <a:pPr marL="285750" lvl="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Crește gradul de conștientizare al organizațiilor și al personalui acestora cu privire la munca nedeclarată, inclusiv cu privire la obstacolele și provocarile de rigoare cât și modalitatea de abordare a acestora.</a:t>
            </a:r>
            <a:endParaRPr lang="en-GB" dirty="0">
              <a:solidFill>
                <a:schemeClr val="bg1"/>
              </a:solidFill>
              <a:latin typeface="EC Square Sans Pro" panose="020B0506040000020004" pitchFamily="34" charset="0"/>
            </a:endParaRPr>
          </a:p>
          <a:p>
            <a:pPr>
              <a:buClr>
                <a:schemeClr val="bg1"/>
              </a:buClr>
            </a:pP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" name="Picture 2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xmlns="" id="{AC68142E-107A-494F-A5E1-41511276CD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21" t="8168" r="11917" b="-4380"/>
          <a:stretch/>
        </p:blipFill>
        <p:spPr>
          <a:xfrm>
            <a:off x="7097583" y="758349"/>
            <a:ext cx="5094417" cy="571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5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C1E6FCE-D512-BF4A-8855-AE85395C00B6}"/>
              </a:ext>
            </a:extLst>
          </p:cNvPr>
          <p:cNvSpPr/>
          <p:nvPr/>
        </p:nvSpPr>
        <p:spPr>
          <a:xfrm>
            <a:off x="694401" y="1928889"/>
            <a:ext cx="1140618" cy="107182"/>
          </a:xfrm>
          <a:prstGeom prst="rect">
            <a:avLst/>
          </a:prstGeom>
          <a:solidFill>
            <a:srgbClr val="F78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41B25D6-2E56-F04C-8A7A-EFB051914C78}"/>
              </a:ext>
            </a:extLst>
          </p:cNvPr>
          <p:cNvSpPr txBox="1"/>
          <p:nvPr/>
        </p:nvSpPr>
        <p:spPr>
          <a:xfrm>
            <a:off x="564192" y="577381"/>
            <a:ext cx="1012677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EC Square Sans Pro" panose="020B0506040000020004" pitchFamily="34" charset="0"/>
              </a:rPr>
              <a:t>Cooperarea</a:t>
            </a:r>
            <a:endParaRPr lang="en-GB" sz="5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EC Square Sans Pro" panose="020B0506040000020004" pitchFamily="34" charset="0"/>
            </a:endParaRPr>
          </a:p>
          <a:p>
            <a:r>
              <a:rPr lang="en-US" sz="32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Ex</a:t>
            </a:r>
            <a:r>
              <a:rPr lang="ro-RO" sz="32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e</a:t>
            </a:r>
            <a:r>
              <a:rPr lang="en-US" sz="3200" dirty="0" err="1" smtClean="0">
                <a:solidFill>
                  <a:srgbClr val="6BBAA6"/>
                </a:solidFill>
                <a:latin typeface="EC Square Sans Pro" panose="020B0506040000020004" pitchFamily="34" charset="0"/>
              </a:rPr>
              <a:t>mpl</a:t>
            </a:r>
            <a:r>
              <a:rPr lang="ro-RO" sz="32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u</a:t>
            </a:r>
            <a:r>
              <a:rPr lang="en-US" sz="32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: </a:t>
            </a:r>
            <a:r>
              <a:rPr lang="ro-RO" sz="32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Îmbunătățirea cooperării în Franța</a:t>
            </a:r>
            <a:endParaRPr lang="en-GB" sz="3200" dirty="0">
              <a:solidFill>
                <a:srgbClr val="6BBAA6"/>
              </a:solidFill>
              <a:latin typeface="EC Square Sans Pro" panose="020B0506040000020004" pitchFamily="34" charset="0"/>
            </a:endParaRPr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xmlns="" id="{FC549960-D8AD-2144-B49A-E9463305DA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458156" y="-276026"/>
            <a:ext cx="3093899" cy="273547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D7FE0D79-00EE-434F-B2A8-488355DEDA9D}"/>
              </a:ext>
            </a:extLst>
          </p:cNvPr>
          <p:cNvSpPr/>
          <p:nvPr/>
        </p:nvSpPr>
        <p:spPr>
          <a:xfrm>
            <a:off x="694401" y="2894266"/>
            <a:ext cx="4938956" cy="3386353"/>
          </a:xfrm>
          <a:prstGeom prst="rect">
            <a:avLst/>
          </a:prstGeom>
          <a:solidFill>
            <a:srgbClr val="6BB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CE5DED6-A3B5-8A4A-BDA1-896CB792AD00}"/>
              </a:ext>
            </a:extLst>
          </p:cNvPr>
          <p:cNvSpPr txBox="1"/>
          <p:nvPr/>
        </p:nvSpPr>
        <p:spPr>
          <a:xfrm>
            <a:off x="1023371" y="3209726"/>
            <a:ext cx="4404088" cy="258532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285750" lvl="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Întărirea combaterii muncii nedeclarate cu un plan anti fraudă inter-ministerial</a:t>
            </a:r>
            <a:r>
              <a:rPr lang="en-US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, implement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at</a:t>
            </a:r>
            <a:r>
              <a:rPr lang="en-US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 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de către</a:t>
            </a:r>
            <a:r>
              <a:rPr lang="en-US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 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Comitetul Departamental Operațional împotriva fraudelor</a:t>
            </a:r>
            <a:r>
              <a:rPr lang="en-US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EC Square Sans Pro" panose="020B0506040000020004" pitchFamily="34" charset="0"/>
              </a:rPr>
              <a:t>(CODAF). </a:t>
            </a:r>
          </a:p>
          <a:p>
            <a:pPr marL="285750" lvl="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Abordarea aduce laolată diferite servicii cheie care combat forme diferite de fraudă</a:t>
            </a:r>
            <a:endParaRPr lang="en-US" dirty="0">
              <a:solidFill>
                <a:schemeClr val="bg1"/>
              </a:solidFill>
              <a:latin typeface="EC Square Sans Pro" panose="020B0506040000020004" pitchFamily="34" charset="0"/>
            </a:endParaRPr>
          </a:p>
          <a:p>
            <a:pPr marL="285750" lvl="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Include 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schimb de informații și de date</a:t>
            </a:r>
            <a:endParaRPr lang="en-US" dirty="0">
              <a:solidFill>
                <a:schemeClr val="bg1"/>
              </a:solidFill>
              <a:latin typeface="EC Square Sans Pro" panose="020B0506040000020004" pitchFamily="34" charset="0"/>
            </a:endParaRPr>
          </a:p>
          <a:p>
            <a:pPr marL="285750" lvl="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o-RO" dirty="0">
                <a:solidFill>
                  <a:schemeClr val="bg1"/>
                </a:solidFill>
                <a:latin typeface="EC Square Sans Pro" panose="020B0506040000020004" pitchFamily="34" charset="0"/>
              </a:rPr>
              <a:t>A fost lansat în teste în </a:t>
            </a:r>
            <a:r>
              <a:rPr lang="en-US" dirty="0">
                <a:solidFill>
                  <a:schemeClr val="bg1"/>
                </a:solidFill>
                <a:latin typeface="EC Square Sans Pro" panose="020B0506040000020004" pitchFamily="34" charset="0"/>
              </a:rPr>
              <a:t>2008, CODAF </a:t>
            </a:r>
            <a:r>
              <a:rPr lang="ro-RO" dirty="0">
                <a:solidFill>
                  <a:schemeClr val="bg1"/>
                </a:solidFill>
                <a:latin typeface="EC Square Sans Pro" panose="020B0506040000020004" pitchFamily="34" charset="0"/>
              </a:rPr>
              <a:t>fiind creat î</a:t>
            </a:r>
            <a:r>
              <a:rPr lang="en-US" dirty="0">
                <a:solidFill>
                  <a:schemeClr val="bg1"/>
                </a:solidFill>
                <a:latin typeface="EC Square Sans Pro" panose="020B0506040000020004" pitchFamily="34" charset="0"/>
              </a:rPr>
              <a:t>n 2010</a:t>
            </a:r>
            <a:r>
              <a:rPr lang="en-US" dirty="0">
                <a:solidFill>
                  <a:schemeClr val="bg1"/>
                </a:solidFill>
              </a:rPr>
              <a:t>	</a:t>
            </a:r>
            <a:endParaRPr lang="en-US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BC6882A-5942-A84C-81C1-E283C200C60A}"/>
              </a:ext>
            </a:extLst>
          </p:cNvPr>
          <p:cNvSpPr/>
          <p:nvPr/>
        </p:nvSpPr>
        <p:spPr>
          <a:xfrm>
            <a:off x="6415094" y="2894266"/>
            <a:ext cx="4938956" cy="3386353"/>
          </a:xfrm>
          <a:prstGeom prst="rect">
            <a:avLst/>
          </a:prstGeom>
          <a:solidFill>
            <a:srgbClr val="F78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54D0DD9-4592-A445-86FC-BAEF70F333A8}"/>
              </a:ext>
            </a:extLst>
          </p:cNvPr>
          <p:cNvSpPr txBox="1"/>
          <p:nvPr/>
        </p:nvSpPr>
        <p:spPr>
          <a:xfrm>
            <a:off x="6880195" y="3297145"/>
            <a:ext cx="4314548" cy="147732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285750" lvl="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A dus la desfășurarea a </a:t>
            </a:r>
            <a:r>
              <a:rPr lang="en-US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18 </a:t>
            </a:r>
            <a:r>
              <a:rPr lang="en-US" b="1" dirty="0">
                <a:solidFill>
                  <a:schemeClr val="bg1"/>
                </a:solidFill>
                <a:latin typeface="EC Square Sans Pro" panose="020B0506040000020004" pitchFamily="34" charset="0"/>
              </a:rPr>
              <a:t>835</a:t>
            </a:r>
            <a:r>
              <a:rPr lang="en-US" dirty="0">
                <a:solidFill>
                  <a:schemeClr val="bg1"/>
                </a:solidFill>
                <a:latin typeface="EC Square Sans Pro" panose="020B0506040000020004" pitchFamily="34" charset="0"/>
              </a:rPr>
              <a:t> 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acțiuni și rapoarte comune în </a:t>
            </a:r>
            <a:r>
              <a:rPr lang="en-US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2016</a:t>
            </a:r>
            <a:endParaRPr lang="en-US" dirty="0">
              <a:solidFill>
                <a:schemeClr val="bg1"/>
              </a:solidFill>
              <a:latin typeface="EC Square Sans Pro" panose="020B0506040000020004" pitchFamily="34" charset="0"/>
            </a:endParaRPr>
          </a:p>
          <a:p>
            <a:pPr marL="285750" lvl="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Î</a:t>
            </a:r>
            <a:r>
              <a:rPr lang="en-US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n </a:t>
            </a:r>
            <a:r>
              <a:rPr lang="en-US" dirty="0">
                <a:solidFill>
                  <a:schemeClr val="bg1"/>
                </a:solidFill>
                <a:latin typeface="EC Square Sans Pro" panose="020B0506040000020004" pitchFamily="34" charset="0"/>
              </a:rPr>
              <a:t>2016 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au fost identficarea fraude în valoare de peste</a:t>
            </a:r>
            <a:r>
              <a:rPr lang="en-US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300 </a:t>
            </a:r>
            <a:r>
              <a:rPr lang="en-US" b="1" dirty="0" err="1" smtClean="0">
                <a:solidFill>
                  <a:schemeClr val="bg1"/>
                </a:solidFill>
                <a:latin typeface="EC Square Sans Pro" panose="020B0506040000020004" pitchFamily="34" charset="0"/>
              </a:rPr>
              <a:t>millio</a:t>
            </a:r>
            <a:r>
              <a:rPr lang="ro-RO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a</a:t>
            </a:r>
            <a:r>
              <a:rPr lang="en-US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n</a:t>
            </a:r>
            <a:r>
              <a:rPr lang="ro-RO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e</a:t>
            </a:r>
            <a:r>
              <a:rPr lang="en-US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EUR</a:t>
            </a:r>
            <a:r>
              <a:rPr lang="ro-RO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O</a:t>
            </a:r>
            <a:r>
              <a:rPr lang="en-US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(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de la în jur de</a:t>
            </a:r>
            <a:r>
              <a:rPr lang="en-US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 219 </a:t>
            </a:r>
            <a:r>
              <a:rPr lang="en-US" dirty="0" err="1" smtClean="0">
                <a:solidFill>
                  <a:schemeClr val="bg1"/>
                </a:solidFill>
                <a:latin typeface="EC Square Sans Pro" panose="020B0506040000020004" pitchFamily="34" charset="0"/>
              </a:rPr>
              <a:t>millio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a</a:t>
            </a:r>
            <a:r>
              <a:rPr lang="en-US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n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e</a:t>
            </a:r>
            <a:r>
              <a:rPr lang="en-US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 EUR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O </a:t>
            </a:r>
            <a:r>
              <a:rPr lang="ro-RO" dirty="0">
                <a:solidFill>
                  <a:schemeClr val="bg1"/>
                </a:solidFill>
                <a:latin typeface="EC Square Sans Pro" panose="020B0506040000020004" pitchFamily="34" charset="0"/>
              </a:rPr>
              <a:t>î</a:t>
            </a:r>
            <a:r>
              <a:rPr lang="en-US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n </a:t>
            </a:r>
            <a:r>
              <a:rPr lang="en-US" dirty="0">
                <a:solidFill>
                  <a:schemeClr val="bg1"/>
                </a:solidFill>
                <a:latin typeface="EC Square Sans Pro" panose="020B0506040000020004" pitchFamily="34" charset="0"/>
              </a:rPr>
              <a:t>2013)</a:t>
            </a:r>
          </a:p>
        </p:txBody>
      </p:sp>
      <p:sp>
        <p:nvSpPr>
          <p:cNvPr id="2" name="Triangle 1">
            <a:extLst>
              <a:ext uri="{FF2B5EF4-FFF2-40B4-BE49-F238E27FC236}">
                <a16:creationId xmlns:a16="http://schemas.microsoft.com/office/drawing/2014/main" xmlns="" id="{B2A5A739-DC73-2C48-A0E7-ED13A6990A9A}"/>
              </a:ext>
            </a:extLst>
          </p:cNvPr>
          <p:cNvSpPr/>
          <p:nvPr/>
        </p:nvSpPr>
        <p:spPr>
          <a:xfrm rot="5400000">
            <a:off x="4218508" y="4311196"/>
            <a:ext cx="3386354" cy="552495"/>
          </a:xfrm>
          <a:prstGeom prst="triangle">
            <a:avLst/>
          </a:prstGeom>
          <a:solidFill>
            <a:srgbClr val="6BB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2DA8E78-791F-4547-AA45-129D1D5B9D7D}"/>
              </a:ext>
            </a:extLst>
          </p:cNvPr>
          <p:cNvSpPr/>
          <p:nvPr/>
        </p:nvSpPr>
        <p:spPr>
          <a:xfrm>
            <a:off x="7027451" y="5730621"/>
            <a:ext cx="59093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bg1"/>
              </a:buClr>
            </a:pPr>
            <a:r>
              <a:rPr lang="ro-RO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Aflați mai multe</a:t>
            </a:r>
            <a:r>
              <a:rPr lang="en-GB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 </a:t>
            </a:r>
            <a:r>
              <a:rPr lang="ro-RO" b="1" dirty="0" smtClean="0">
                <a:solidFill>
                  <a:schemeClr val="bg1"/>
                </a:solidFill>
                <a:latin typeface="EC Square Sans Pro" panose="020B05060400000200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aici</a:t>
            </a:r>
            <a:r>
              <a:rPr lang="en-GB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.</a:t>
            </a:r>
            <a:endParaRPr lang="en-GB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805E2AB-39C6-4079-9F22-A1CF450E064C}"/>
              </a:ext>
            </a:extLst>
          </p:cNvPr>
          <p:cNvSpPr/>
          <p:nvPr/>
        </p:nvSpPr>
        <p:spPr>
          <a:xfrm>
            <a:off x="581948" y="2096814"/>
            <a:ext cx="102373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Reforma s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tructural</a:t>
            </a:r>
            <a:r>
              <a:rPr lang="ro-RO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ă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 </a:t>
            </a:r>
            <a:r>
              <a:rPr lang="ro-RO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a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administra</a:t>
            </a:r>
            <a:r>
              <a:rPr lang="ro-RO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ției</a:t>
            </a:r>
            <a:r>
              <a:rPr lang="en-US" dirty="0" smtClean="0"/>
              <a:t> </a:t>
            </a:r>
            <a:r>
              <a:rPr lang="ro-RO" dirty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pentru a îmbunătății colaborarea intre agenții, identificarea fraudelor și combaterea formelor </a:t>
            </a:r>
            <a:r>
              <a:rPr lang="ro-RO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complexe </a:t>
            </a:r>
            <a:r>
              <a:rPr lang="ro-RO" dirty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de fraudă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. </a:t>
            </a:r>
          </a:p>
          <a:p>
            <a:pPr marL="285750" lvl="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25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C1E6FCE-D512-BF4A-8855-AE85395C00B6}"/>
              </a:ext>
            </a:extLst>
          </p:cNvPr>
          <p:cNvSpPr/>
          <p:nvPr/>
        </p:nvSpPr>
        <p:spPr>
          <a:xfrm>
            <a:off x="694401" y="1928889"/>
            <a:ext cx="1140618" cy="107182"/>
          </a:xfrm>
          <a:prstGeom prst="rect">
            <a:avLst/>
          </a:prstGeom>
          <a:solidFill>
            <a:srgbClr val="F78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xmlns="" id="{FC549960-D8AD-2144-B49A-E9463305DA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458156" y="-276026"/>
            <a:ext cx="3093899" cy="273547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D7FE0D79-00EE-434F-B2A8-488355DEDA9D}"/>
              </a:ext>
            </a:extLst>
          </p:cNvPr>
          <p:cNvSpPr/>
          <p:nvPr/>
        </p:nvSpPr>
        <p:spPr>
          <a:xfrm>
            <a:off x="688622" y="3089451"/>
            <a:ext cx="4938956" cy="3386353"/>
          </a:xfrm>
          <a:prstGeom prst="rect">
            <a:avLst/>
          </a:prstGeom>
          <a:solidFill>
            <a:srgbClr val="6BB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CE5DED6-A3B5-8A4A-BDA1-896CB792AD00}"/>
              </a:ext>
            </a:extLst>
          </p:cNvPr>
          <p:cNvSpPr txBox="1"/>
          <p:nvPr/>
        </p:nvSpPr>
        <p:spPr>
          <a:xfrm>
            <a:off x="895416" y="3489965"/>
            <a:ext cx="4574519" cy="286232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285750" lvl="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A fost dezoltată o strategie</a:t>
            </a:r>
            <a:r>
              <a:rPr lang="en-US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 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națională cu 25 de zone prioritare</a:t>
            </a:r>
            <a:r>
              <a:rPr lang="en-US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. 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Unul dintre acestea este combaterea muncii nedeclarate prin promovarea cooperării inter agenții și cooperarea internațională </a:t>
            </a:r>
          </a:p>
          <a:p>
            <a:pPr marL="285750" lvl="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Inspecția Muncii</a:t>
            </a:r>
            <a:r>
              <a:rPr lang="en-US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, 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Administrația fiscală</a:t>
            </a:r>
            <a:r>
              <a:rPr lang="en-US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, 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perceptorii de taxe, poliția, departamentul de control al ajutoarelor sociale și parteneri sociali cheie și-au unit forțele stabilind priorități comune pentru toate agențiile  </a:t>
            </a:r>
            <a:endParaRPr lang="en-US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BC6882A-5942-A84C-81C1-E283C200C60A}"/>
              </a:ext>
            </a:extLst>
          </p:cNvPr>
          <p:cNvSpPr/>
          <p:nvPr/>
        </p:nvSpPr>
        <p:spPr>
          <a:xfrm>
            <a:off x="6415094" y="3139116"/>
            <a:ext cx="4938956" cy="3386353"/>
          </a:xfrm>
          <a:prstGeom prst="rect">
            <a:avLst/>
          </a:prstGeom>
          <a:solidFill>
            <a:srgbClr val="F78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54D0DD9-4592-A445-86FC-BAEF70F333A8}"/>
              </a:ext>
            </a:extLst>
          </p:cNvPr>
          <p:cNvSpPr txBox="1"/>
          <p:nvPr/>
        </p:nvSpPr>
        <p:spPr>
          <a:xfrm>
            <a:off x="6773594" y="3529024"/>
            <a:ext cx="4467828" cy="147732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285750" lvl="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A avut ca efect o cooperare efectiva între agenții</a:t>
            </a:r>
            <a:r>
              <a:rPr lang="en-US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 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și o abordare eficientă de a măsura progresul</a:t>
            </a:r>
            <a:r>
              <a:rPr lang="en-US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 </a:t>
            </a:r>
            <a:endParaRPr lang="ro-RO" dirty="0" smtClean="0">
              <a:solidFill>
                <a:schemeClr val="bg1"/>
              </a:solidFill>
              <a:latin typeface="EC Square Sans Pro" panose="020B0506040000020004" pitchFamily="34" charset="0"/>
            </a:endParaRPr>
          </a:p>
          <a:p>
            <a:pPr marL="285750" lvl="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A deschis calea unor noi oportunități bazate pe schimb de experiență și informații, schimb de bune practici și învățare mutuală</a:t>
            </a:r>
            <a:endParaRPr lang="en-US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2" name="Triangle 1">
            <a:extLst>
              <a:ext uri="{FF2B5EF4-FFF2-40B4-BE49-F238E27FC236}">
                <a16:creationId xmlns:a16="http://schemas.microsoft.com/office/drawing/2014/main" xmlns="" id="{B2A5A739-DC73-2C48-A0E7-ED13A6990A9A}"/>
              </a:ext>
            </a:extLst>
          </p:cNvPr>
          <p:cNvSpPr/>
          <p:nvPr/>
        </p:nvSpPr>
        <p:spPr>
          <a:xfrm rot="5400000">
            <a:off x="4210648" y="4506381"/>
            <a:ext cx="3386354" cy="552495"/>
          </a:xfrm>
          <a:prstGeom prst="triangle">
            <a:avLst/>
          </a:prstGeom>
          <a:solidFill>
            <a:srgbClr val="6BB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2DA8E78-791F-4547-AA45-129D1D5B9D7D}"/>
              </a:ext>
            </a:extLst>
          </p:cNvPr>
          <p:cNvSpPr/>
          <p:nvPr/>
        </p:nvSpPr>
        <p:spPr>
          <a:xfrm>
            <a:off x="6918747" y="5777756"/>
            <a:ext cx="60180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bg1"/>
              </a:buClr>
            </a:pPr>
            <a:r>
              <a:rPr lang="ro-RO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Află mai multe </a:t>
            </a:r>
            <a:r>
              <a:rPr lang="en-GB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 </a:t>
            </a:r>
            <a:r>
              <a:rPr lang="ro-RO" b="1" dirty="0" smtClean="0">
                <a:solidFill>
                  <a:schemeClr val="bg1"/>
                </a:solidFill>
                <a:latin typeface="EC Square Sans Pro" panose="020B05060400000200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aici</a:t>
            </a:r>
            <a:r>
              <a:rPr lang="en-GB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.</a:t>
            </a:r>
            <a:endParaRPr lang="en-GB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805E2AB-39C6-4079-9F22-A1CF450E064C}"/>
              </a:ext>
            </a:extLst>
          </p:cNvPr>
          <p:cNvSpPr/>
          <p:nvPr/>
        </p:nvSpPr>
        <p:spPr>
          <a:xfrm>
            <a:off x="581948" y="2096814"/>
            <a:ext cx="104547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Controale comune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– </a:t>
            </a:r>
            <a:r>
              <a:rPr lang="ro-RO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un instrumet eficient impotriva infacțiunilor din câmpul muncii și fraudă socială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. </a:t>
            </a:r>
            <a:r>
              <a:rPr lang="ro-RO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Au început în anul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2015, </a:t>
            </a:r>
            <a:r>
              <a:rPr lang="ro-RO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iar strategia a fost actualizată februarie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2017</a:t>
            </a: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F176A48-343A-43AA-8BD8-B14F4360DDEB}"/>
              </a:ext>
            </a:extLst>
          </p:cNvPr>
          <p:cNvSpPr txBox="1"/>
          <p:nvPr/>
        </p:nvSpPr>
        <p:spPr>
          <a:xfrm>
            <a:off x="564192" y="577381"/>
            <a:ext cx="1012677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EC Square Sans Pro" panose="020B0506040000020004" pitchFamily="34" charset="0"/>
              </a:rPr>
              <a:t>Cooperare</a:t>
            </a:r>
            <a:r>
              <a:rPr lang="ro-RO" sz="5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EC Square Sans Pro" panose="020B0506040000020004" pitchFamily="34" charset="0"/>
              </a:rPr>
              <a:t>a</a:t>
            </a:r>
            <a:endParaRPr lang="en-GB" sz="5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EC Square Sans Pro" panose="020B0506040000020004" pitchFamily="34" charset="0"/>
            </a:endParaRPr>
          </a:p>
          <a:p>
            <a:r>
              <a:rPr lang="en-GB" sz="24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Ex</a:t>
            </a:r>
            <a:r>
              <a:rPr lang="en-GB" sz="24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: </a:t>
            </a:r>
            <a:r>
              <a:rPr lang="en-GB" sz="2400" dirty="0" err="1" smtClean="0">
                <a:solidFill>
                  <a:srgbClr val="6BBAA6"/>
                </a:solidFill>
                <a:latin typeface="EC Square Sans Pro" panose="020B0506040000020004" pitchFamily="34" charset="0"/>
              </a:rPr>
              <a:t>Controale</a:t>
            </a:r>
            <a:r>
              <a:rPr lang="en-GB" sz="24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 </a:t>
            </a:r>
            <a:r>
              <a:rPr lang="en-GB" sz="2400" dirty="0" err="1" smtClean="0">
                <a:solidFill>
                  <a:srgbClr val="6BBAA6"/>
                </a:solidFill>
                <a:latin typeface="EC Square Sans Pro" panose="020B0506040000020004" pitchFamily="34" charset="0"/>
              </a:rPr>
              <a:t>comune</a:t>
            </a:r>
            <a:r>
              <a:rPr lang="en-GB" sz="24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 </a:t>
            </a:r>
            <a:r>
              <a:rPr lang="en-GB" sz="2400" dirty="0" err="1" smtClean="0">
                <a:solidFill>
                  <a:srgbClr val="6BBAA6"/>
                </a:solidFill>
                <a:latin typeface="EC Square Sans Pro" panose="020B0506040000020004" pitchFamily="34" charset="0"/>
              </a:rPr>
              <a:t>pentru</a:t>
            </a:r>
            <a:r>
              <a:rPr lang="en-GB" sz="24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 </a:t>
            </a:r>
            <a:r>
              <a:rPr lang="en-GB" sz="2400" dirty="0" err="1" smtClean="0">
                <a:solidFill>
                  <a:srgbClr val="6BBAA6"/>
                </a:solidFill>
                <a:latin typeface="EC Square Sans Pro" panose="020B0506040000020004" pitchFamily="34" charset="0"/>
              </a:rPr>
              <a:t>combaterea</a:t>
            </a:r>
            <a:r>
              <a:rPr lang="en-GB" sz="24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 </a:t>
            </a:r>
            <a:r>
              <a:rPr lang="en-GB" sz="2400" dirty="0" err="1" smtClean="0">
                <a:solidFill>
                  <a:srgbClr val="6BBAA6"/>
                </a:solidFill>
                <a:latin typeface="EC Square Sans Pro" panose="020B0506040000020004" pitchFamily="34" charset="0"/>
              </a:rPr>
              <a:t>muncii</a:t>
            </a:r>
            <a:r>
              <a:rPr lang="en-GB" sz="24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 </a:t>
            </a:r>
            <a:r>
              <a:rPr lang="en-GB" sz="2400" dirty="0" err="1" smtClean="0">
                <a:solidFill>
                  <a:srgbClr val="6BBAA6"/>
                </a:solidFill>
                <a:latin typeface="EC Square Sans Pro" panose="020B0506040000020004" pitchFamily="34" charset="0"/>
              </a:rPr>
              <a:t>nedeclarate</a:t>
            </a:r>
            <a:r>
              <a:rPr lang="en-GB" sz="24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 </a:t>
            </a:r>
            <a:r>
              <a:rPr lang="ro-RO" sz="24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în Regatul Norvegiei</a:t>
            </a:r>
            <a:endParaRPr lang="en-GB" sz="2400" dirty="0">
              <a:solidFill>
                <a:srgbClr val="6BBAA6"/>
              </a:solidFill>
              <a:latin typeface="EC Square Sans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24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14252</TotalTime>
  <Words>1687</Words>
  <Application>Microsoft Office PowerPoint</Application>
  <PresentationFormat>Custom</PresentationFormat>
  <Paragraphs>153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Balli, Kishan</dc:creator>
  <cp:lastModifiedBy>Cosmin Constantin</cp:lastModifiedBy>
  <cp:revision>146</cp:revision>
  <dcterms:created xsi:type="dcterms:W3CDTF">2019-09-09T08:08:46Z</dcterms:created>
  <dcterms:modified xsi:type="dcterms:W3CDTF">2020-07-08T07:24:42Z</dcterms:modified>
</cp:coreProperties>
</file>