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60" r:id="rId6"/>
    <p:sldId id="286" r:id="rId7"/>
    <p:sldId id="261" r:id="rId8"/>
    <p:sldId id="262" r:id="rId9"/>
    <p:sldId id="266" r:id="rId10"/>
    <p:sldId id="265" r:id="rId11"/>
    <p:sldId id="267" r:id="rId12"/>
    <p:sldId id="284" r:id="rId13"/>
    <p:sldId id="268" r:id="rId14"/>
    <p:sldId id="269" r:id="rId15"/>
    <p:sldId id="270" r:id="rId16"/>
    <p:sldId id="263"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bg>
      <p:bgRef idx="1002">
        <a:schemeClr val="bg2"/>
      </p:bgRef>
    </p:bg>
    <p:spTree>
      <p:nvGrpSpPr>
        <p:cNvPr id="1" name=""/>
        <p:cNvGrpSpPr/>
        <p:nvPr/>
      </p:nvGrpSpPr>
      <p:grpSpPr>
        <a:xfrm>
          <a:off x="0" y="0"/>
          <a:ext cx="0" cy="0"/>
          <a:chOff x="0" y="0"/>
          <a:chExt cx="0" cy="0"/>
        </a:xfrm>
      </p:grpSpPr>
      <p:sp>
        <p:nvSpPr>
          <p:cNvPr id="9" name="Titlu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o-RO" smtClean="0"/>
              <a:t>Faceți clic pentru a edita stilul de titlu Coordonator</a:t>
            </a:r>
            <a:endParaRPr kumimoji="0" lang="en-US"/>
          </a:p>
        </p:txBody>
      </p:sp>
      <p:sp>
        <p:nvSpPr>
          <p:cNvPr id="17" name="Subtitlu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o-RO" smtClean="0"/>
              <a:t>Faceți clic pentru editarea stilului de subtitlu al coordonatorului</a:t>
            </a:r>
            <a:endParaRPr kumimoji="0" lang="en-US"/>
          </a:p>
        </p:txBody>
      </p:sp>
      <p:sp>
        <p:nvSpPr>
          <p:cNvPr id="30" name="Substituent dată 29"/>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19" name="Substituent subsol 18"/>
          <p:cNvSpPr>
            <a:spLocks noGrp="1"/>
          </p:cNvSpPr>
          <p:nvPr>
            <p:ph type="ftr" sz="quarter" idx="11"/>
          </p:nvPr>
        </p:nvSpPr>
        <p:spPr/>
        <p:txBody>
          <a:bodyPr/>
          <a:lstStyle/>
          <a:p>
            <a:endParaRPr lang="ro-RO"/>
          </a:p>
        </p:txBody>
      </p:sp>
      <p:sp>
        <p:nvSpPr>
          <p:cNvPr id="27" name="Substituent număr diapozitiv 26"/>
          <p:cNvSpPr>
            <a:spLocks noGrp="1"/>
          </p:cNvSpPr>
          <p:nvPr>
            <p:ph type="sldNum" sz="quarter" idx="12"/>
          </p:nvPr>
        </p:nvSpPr>
        <p:spPr/>
        <p:txBody>
          <a:bodyPr/>
          <a:lstStyle/>
          <a:p>
            <a:fld id="{2B28765A-E174-4C8E-B0FB-9569C6193D37}" type="slidenum">
              <a:rPr lang="ro-RO" smtClean="0"/>
              <a:pPr/>
              <a:t>‹#›</a:t>
            </a:fld>
            <a:endParaRPr lang="ro-R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kumimoji="0" lang="ro-RO" smtClean="0"/>
              <a:t>Faceți clic pentru a edita stilul de titlu Coordonator</a:t>
            </a:r>
            <a:endParaRPr kumimoji="0" lang="en-US"/>
          </a:p>
        </p:txBody>
      </p:sp>
      <p:sp>
        <p:nvSpPr>
          <p:cNvPr id="3" name="Substituent text vertical 2"/>
          <p:cNvSpPr>
            <a:spLocks noGrp="1"/>
          </p:cNvSpPr>
          <p:nvPr>
            <p:ph type="body" orient="vert" idx="1"/>
          </p:nvPr>
        </p:nvSpPr>
        <p:spPr/>
        <p:txBody>
          <a:bodyPr vert="eaVer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629400" y="914401"/>
            <a:ext cx="2057400" cy="5211763"/>
          </a:xfrm>
        </p:spPr>
        <p:txBody>
          <a:bodyPr vert="eaVert"/>
          <a:lstStyle/>
          <a:p>
            <a:r>
              <a:rPr kumimoji="0" lang="ro-RO" smtClean="0"/>
              <a:t>Faceți clic pentru a edita stilul de titlu Coordonator</a:t>
            </a:r>
            <a:endParaRPr kumimoji="0" lang="en-US"/>
          </a:p>
        </p:txBody>
      </p:sp>
      <p:sp>
        <p:nvSpPr>
          <p:cNvPr id="3" name="Substituent text vertical 2"/>
          <p:cNvSpPr>
            <a:spLocks noGrp="1"/>
          </p:cNvSpPr>
          <p:nvPr>
            <p:ph type="body" orient="vert" idx="1"/>
          </p:nvPr>
        </p:nvSpPr>
        <p:spPr>
          <a:xfrm>
            <a:off x="457200" y="914401"/>
            <a:ext cx="6019800" cy="5211763"/>
          </a:xfrm>
        </p:spPr>
        <p:txBody>
          <a:bodyPr vert="eaVer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kumimoji="0" lang="ro-RO" smtClean="0"/>
              <a:t>Faceți clic pentru a edita stilul de titlu Coordonator</a:t>
            </a:r>
            <a:endParaRPr kumimoji="0" lang="en-US"/>
          </a:p>
        </p:txBody>
      </p:sp>
      <p:sp>
        <p:nvSpPr>
          <p:cNvPr id="3" name="Substituent conținut 2"/>
          <p:cNvSpPr>
            <a:spLocks noGrp="1"/>
          </p:cNvSpPr>
          <p:nvPr>
            <p:ph idx="1"/>
          </p:nvPr>
        </p:nvSpPr>
        <p:spPr/>
        <p:txBody>
          <a:bodyPr/>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bg>
      <p:bgRef idx="1002">
        <a:schemeClr val="bg2"/>
      </p:bgRef>
    </p:bg>
    <p:spTree>
      <p:nvGrpSpPr>
        <p:cNvPr id="1" name=""/>
        <p:cNvGrpSpPr/>
        <p:nvPr/>
      </p:nvGrpSpPr>
      <p:grpSpPr>
        <a:xfrm>
          <a:off x="0" y="0"/>
          <a:ext cx="0" cy="0"/>
          <a:chOff x="0" y="0"/>
          <a:chExt cx="0" cy="0"/>
        </a:xfrm>
      </p:grpSpPr>
      <p:sp>
        <p:nvSpPr>
          <p:cNvPr id="2" name="Titlu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o-RO" smtClean="0"/>
              <a:t>Faceți clic pentru a edita stilul de titlu Coordonator</a:t>
            </a:r>
            <a:endParaRPr kumimoji="0" lang="en-US"/>
          </a:p>
        </p:txBody>
      </p:sp>
      <p:sp>
        <p:nvSpPr>
          <p:cNvPr id="3" name="Substituent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o-RO" smtClean="0"/>
              <a:t>Faceți clic pentru a edita stilurile de text Coordonator</a:t>
            </a:r>
          </a:p>
        </p:txBody>
      </p:sp>
      <p:sp>
        <p:nvSpPr>
          <p:cNvPr id="4" name="Substituent dată 3"/>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2B28765A-E174-4C8E-B0FB-9569C6193D37}" type="slidenum">
              <a:rPr lang="ro-RO" smtClean="0"/>
              <a:pPr/>
              <a:t>‹#›</a:t>
            </a:fld>
            <a:endParaRPr lang="ro-R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1143000"/>
          </a:xfrm>
        </p:spPr>
        <p:txBody>
          <a:bodyPr/>
          <a:lstStyle/>
          <a:p>
            <a:r>
              <a:rPr kumimoji="0" lang="ro-RO" smtClean="0"/>
              <a:t>Faceți clic pentru a edita stilul de titlu Coordonator</a:t>
            </a:r>
            <a:endParaRPr kumimoji="0" lang="en-US"/>
          </a:p>
        </p:txBody>
      </p:sp>
      <p:sp>
        <p:nvSpPr>
          <p:cNvPr id="3" name="Substituent conținut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conținut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5" name="Substituent dată 4"/>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1143000"/>
          </a:xfrm>
        </p:spPr>
        <p:txBody>
          <a:bodyPr tIns="45720" anchor="b"/>
          <a:lstStyle>
            <a:lvl1pPr>
              <a:defRPr/>
            </a:lvl1pPr>
          </a:lstStyle>
          <a:p>
            <a:r>
              <a:rPr kumimoji="0" lang="ro-RO" smtClean="0"/>
              <a:t>Faceți clic pentru a edita stilul de titlu Coordonator</a:t>
            </a:r>
            <a:endParaRPr kumimoji="0" lang="en-US"/>
          </a:p>
        </p:txBody>
      </p:sp>
      <p:sp>
        <p:nvSpPr>
          <p:cNvPr id="3" name="Substituent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o-RO" smtClean="0"/>
              <a:t>Faceți clic pentru a edita stilurile de text Coordonator</a:t>
            </a:r>
          </a:p>
        </p:txBody>
      </p:sp>
      <p:sp>
        <p:nvSpPr>
          <p:cNvPr id="4" name="Substituent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o-RO" smtClean="0"/>
              <a:t>Faceți clic pentru a edita stilurile de text Coordonator</a:t>
            </a:r>
          </a:p>
        </p:txBody>
      </p:sp>
      <p:sp>
        <p:nvSpPr>
          <p:cNvPr id="5" name="Substituent conținut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6" name="Substituent conținut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7" name="Substituent dată 6"/>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8" name="Substituent subsol 7"/>
          <p:cNvSpPr>
            <a:spLocks noGrp="1"/>
          </p:cNvSpPr>
          <p:nvPr>
            <p:ph type="ftr" sz="quarter" idx="11"/>
          </p:nvPr>
        </p:nvSpPr>
        <p:spPr/>
        <p:txBody>
          <a:bodyPr/>
          <a:lstStyle/>
          <a:p>
            <a:endParaRPr lang="ro-RO"/>
          </a:p>
        </p:txBody>
      </p:sp>
      <p:sp>
        <p:nvSpPr>
          <p:cNvPr id="9" name="Substituent număr diapozitiv 8"/>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o-RO" smtClean="0"/>
              <a:t>Faceți clic pentru a edita stilul de titlu Coordonator</a:t>
            </a:r>
            <a:endParaRPr kumimoji="0" lang="en-US"/>
          </a:p>
        </p:txBody>
      </p:sp>
      <p:sp>
        <p:nvSpPr>
          <p:cNvPr id="3" name="Substituent dată 2"/>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4" name="Substituent subsol 3"/>
          <p:cNvSpPr>
            <a:spLocks noGrp="1"/>
          </p:cNvSpPr>
          <p:nvPr>
            <p:ph type="ftr" sz="quarter" idx="11"/>
          </p:nvPr>
        </p:nvSpPr>
        <p:spPr/>
        <p:txBody>
          <a:bodyPr/>
          <a:lstStyle/>
          <a:p>
            <a:endParaRPr lang="ro-RO"/>
          </a:p>
        </p:txBody>
      </p:sp>
      <p:sp>
        <p:nvSpPr>
          <p:cNvPr id="5" name="Substituent număr diapozitiv 4"/>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3" name="Substituent subsol 2"/>
          <p:cNvSpPr>
            <a:spLocks noGrp="1"/>
          </p:cNvSpPr>
          <p:nvPr>
            <p:ph type="ftr" sz="quarter" idx="11"/>
          </p:nvPr>
        </p:nvSpPr>
        <p:spPr/>
        <p:txBody>
          <a:bodyPr/>
          <a:lstStyle/>
          <a:p>
            <a:endParaRPr lang="ro-RO"/>
          </a:p>
        </p:txBody>
      </p:sp>
      <p:sp>
        <p:nvSpPr>
          <p:cNvPr id="4" name="Substituent număr diapozitiv 3"/>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o-RO" smtClean="0"/>
              <a:t>Faceți clic pentru a edita stilul de titlu Coordonator</a:t>
            </a:r>
            <a:endParaRPr kumimoji="0" lang="en-US"/>
          </a:p>
        </p:txBody>
      </p:sp>
      <p:sp>
        <p:nvSpPr>
          <p:cNvPr id="3" name="Substituent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o-RO" smtClean="0"/>
              <a:t>Faceți clic pentru a edita stilurile de text Coordonator</a:t>
            </a:r>
          </a:p>
        </p:txBody>
      </p:sp>
      <p:sp>
        <p:nvSpPr>
          <p:cNvPr id="4" name="Substituent conținut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5" name="Substituent dată 4"/>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2B28765A-E174-4C8E-B0FB-9569C6193D37}"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ine cu legendă">
    <p:spTree>
      <p:nvGrpSpPr>
        <p:cNvPr id="1" name=""/>
        <p:cNvGrpSpPr/>
        <p:nvPr/>
      </p:nvGrpSpPr>
      <p:grpSpPr>
        <a:xfrm>
          <a:off x="0" y="0"/>
          <a:ext cx="0" cy="0"/>
          <a:chOff x="0" y="0"/>
          <a:chExt cx="0" cy="0"/>
        </a:xfrm>
      </p:grpSpPr>
      <p:sp>
        <p:nvSpPr>
          <p:cNvPr id="9" name="Dreptunghi cu un colţ tăiat şi rotunjit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unghi drept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u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o-RO" smtClean="0"/>
              <a:t>Faceți clic pentru a edita stilul de titlu Coordonator</a:t>
            </a:r>
            <a:endParaRPr kumimoji="0" lang="en-US"/>
          </a:p>
        </p:txBody>
      </p:sp>
      <p:sp>
        <p:nvSpPr>
          <p:cNvPr id="4" name="Substituent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o-RO" smtClean="0"/>
              <a:t>Faceți clic pentru a edita stilurile de text Coordonator</a:t>
            </a:r>
          </a:p>
        </p:txBody>
      </p:sp>
      <p:sp>
        <p:nvSpPr>
          <p:cNvPr id="5" name="Substituent dată 4"/>
          <p:cNvSpPr>
            <a:spLocks noGrp="1"/>
          </p:cNvSpPr>
          <p:nvPr>
            <p:ph type="dt" sz="half" idx="10"/>
          </p:nvPr>
        </p:nvSpPr>
        <p:spPr/>
        <p:txBody>
          <a:bodyPr/>
          <a:lstStyle/>
          <a:p>
            <a:fld id="{467EF710-C12E-4069-ACEA-E317F2E0C024}" type="datetimeFigureOut">
              <a:rPr lang="ro-RO" smtClean="0"/>
              <a:pPr/>
              <a:t>19.10.2022</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a:xfrm>
            <a:off x="8077200" y="6356350"/>
            <a:ext cx="609600" cy="365125"/>
          </a:xfrm>
        </p:spPr>
        <p:txBody>
          <a:bodyPr/>
          <a:lstStyle/>
          <a:p>
            <a:fld id="{2B28765A-E174-4C8E-B0FB-9569C6193D37}" type="slidenum">
              <a:rPr lang="ro-RO" smtClean="0"/>
              <a:pPr/>
              <a:t>‹#›</a:t>
            </a:fld>
            <a:endParaRPr lang="ro-RO"/>
          </a:p>
        </p:txBody>
      </p:sp>
      <p:sp>
        <p:nvSpPr>
          <p:cNvPr id="3" name="Substituent i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o-RO" smtClean="0"/>
              <a:t>Faceți clic pe pictogramă pentru a adăuga o imagine</a:t>
            </a:r>
            <a:endParaRPr kumimoji="0" lang="en-US" dirty="0"/>
          </a:p>
        </p:txBody>
      </p:sp>
      <p:sp>
        <p:nvSpPr>
          <p:cNvPr id="10" name="Formă liberă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ă liberă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ă liberă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ă liberă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ubstituent titl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o-RO" smtClean="0"/>
              <a:t>Faceți clic pentru a edita stilul de titlu Coordonator</a:t>
            </a:r>
            <a:endParaRPr kumimoji="0" lang="en-US"/>
          </a:p>
        </p:txBody>
      </p:sp>
      <p:sp>
        <p:nvSpPr>
          <p:cNvPr id="30" name="Substituent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o-RO" smtClean="0"/>
              <a:t>Faceți clic pentru a edita stilurile de text Coordonator</a:t>
            </a:r>
          </a:p>
          <a:p>
            <a:pPr lvl="1" eaLnBrk="1" latinLnBrk="0" hangingPunct="1"/>
            <a:r>
              <a:rPr kumimoji="0" lang="ro-RO" smtClean="0"/>
              <a:t>Al doilea nivel</a:t>
            </a:r>
          </a:p>
          <a:p>
            <a:pPr lvl="2" eaLnBrk="1" latinLnBrk="0" hangingPunct="1"/>
            <a:r>
              <a:rPr kumimoji="0" lang="ro-RO" smtClean="0"/>
              <a:t>Al treilea nivel</a:t>
            </a:r>
          </a:p>
          <a:p>
            <a:pPr lvl="3" eaLnBrk="1" latinLnBrk="0" hangingPunct="1"/>
            <a:r>
              <a:rPr kumimoji="0" lang="ro-RO" smtClean="0"/>
              <a:t>Al patrulea nivel</a:t>
            </a:r>
          </a:p>
          <a:p>
            <a:pPr lvl="4" eaLnBrk="1" latinLnBrk="0" hangingPunct="1"/>
            <a:r>
              <a:rPr kumimoji="0" lang="ro-RO" smtClean="0"/>
              <a:t>Al cincilea nivel</a:t>
            </a:r>
            <a:endParaRPr kumimoji="0" lang="en-US"/>
          </a:p>
        </p:txBody>
      </p:sp>
      <p:sp>
        <p:nvSpPr>
          <p:cNvPr id="10" name="Substituent dată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67EF710-C12E-4069-ACEA-E317F2E0C024}" type="datetimeFigureOut">
              <a:rPr lang="ro-RO" smtClean="0"/>
              <a:pPr/>
              <a:t>19.10.2022</a:t>
            </a:fld>
            <a:endParaRPr lang="ro-RO"/>
          </a:p>
        </p:txBody>
      </p:sp>
      <p:sp>
        <p:nvSpPr>
          <p:cNvPr id="22" name="Substituent subsol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o-RO"/>
          </a:p>
        </p:txBody>
      </p:sp>
      <p:sp>
        <p:nvSpPr>
          <p:cNvPr id="18" name="Substituent număr diapozitiv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28765A-E174-4C8E-B0FB-9569C6193D37}" type="slidenum">
              <a:rPr lang="ro-RO" smtClean="0"/>
              <a:pPr/>
              <a:t>‹#›</a:t>
            </a:fld>
            <a:endParaRPr lang="ro-RO"/>
          </a:p>
        </p:txBody>
      </p:sp>
      <p:grpSp>
        <p:nvGrpSpPr>
          <p:cNvPr id="2" name="Grupare 1"/>
          <p:cNvGrpSpPr/>
          <p:nvPr/>
        </p:nvGrpSpPr>
        <p:grpSpPr>
          <a:xfrm>
            <a:off x="-19017" y="202408"/>
            <a:ext cx="9180548" cy="649224"/>
            <a:chOff x="-19045" y="216550"/>
            <a:chExt cx="9180548" cy="649224"/>
          </a:xfrm>
        </p:grpSpPr>
        <p:sp>
          <p:nvSpPr>
            <p:cNvPr id="12" name="Formă liberă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ă liberă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p:txBody>
          <a:bodyPr/>
          <a:lstStyle/>
          <a:p>
            <a:r>
              <a:rPr lang="ro-RO" dirty="0" smtClean="0"/>
              <a:t>CERCETAREA EVENIMENTELOR</a:t>
            </a:r>
            <a:endParaRPr lang="ro-RO" dirty="0"/>
          </a:p>
        </p:txBody>
      </p:sp>
      <p:sp>
        <p:nvSpPr>
          <p:cNvPr id="3" name="Subtitlu 2"/>
          <p:cNvSpPr>
            <a:spLocks noGrp="1"/>
          </p:cNvSpPr>
          <p:nvPr>
            <p:ph type="subTitle" idx="1"/>
          </p:nvPr>
        </p:nvSpPr>
        <p:spPr/>
        <p:txBody>
          <a:bodyPr/>
          <a:lstStyle/>
          <a:p>
            <a:endParaRPr lang="ro-R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67544" y="476672"/>
            <a:ext cx="8229600" cy="564672"/>
          </a:xfrm>
        </p:spPr>
        <p:txBody>
          <a:bodyPr>
            <a:normAutofit/>
          </a:bodyPr>
          <a:lstStyle/>
          <a:p>
            <a:pPr algn="ctr"/>
            <a:r>
              <a:rPr lang="ro-RO" sz="2800" b="1" dirty="0" smtClean="0">
                <a:latin typeface="Calibri" pitchFamily="34" charset="0"/>
                <a:cs typeface="Calibri" pitchFamily="34" charset="0"/>
              </a:rPr>
              <a:t>DECLARAŢII (2)</a:t>
            </a:r>
            <a:endParaRPr lang="ro-RO" sz="2800" dirty="0">
              <a:latin typeface="Calibri" pitchFamily="34" charset="0"/>
              <a:cs typeface="Calibri" pitchFamily="34" charset="0"/>
            </a:endParaRPr>
          </a:p>
        </p:txBody>
      </p:sp>
      <p:sp>
        <p:nvSpPr>
          <p:cNvPr id="3" name="Substituent conținut 2"/>
          <p:cNvSpPr>
            <a:spLocks noGrp="1"/>
          </p:cNvSpPr>
          <p:nvPr>
            <p:ph idx="1"/>
          </p:nvPr>
        </p:nvSpPr>
        <p:spPr>
          <a:xfrm>
            <a:off x="457200" y="1268760"/>
            <a:ext cx="8229600" cy="5055840"/>
          </a:xfrm>
        </p:spPr>
        <p:txBody>
          <a:bodyPr>
            <a:normAutofit fontScale="77500" lnSpcReduction="20000"/>
          </a:bodyPr>
          <a:lstStyle/>
          <a:p>
            <a:pPr marL="0" indent="0">
              <a:buNone/>
            </a:pPr>
            <a:r>
              <a:rPr lang="vi-VN" dirty="0" smtClean="0">
                <a:latin typeface="Calibri" pitchFamily="34" charset="0"/>
                <a:cs typeface="Calibri" pitchFamily="34" charset="0"/>
              </a:rPr>
              <a:t>Modul în care </a:t>
            </a:r>
            <a:r>
              <a:rPr lang="ro-RO" dirty="0" smtClean="0">
                <a:latin typeface="Calibri" pitchFamily="34" charset="0"/>
                <a:cs typeface="Calibri" pitchFamily="34" charset="0"/>
              </a:rPr>
              <a:t>sunt luate declaraţii</a:t>
            </a:r>
            <a:r>
              <a:rPr lang="vi-VN" dirty="0" smtClean="0">
                <a:latin typeface="Calibri" pitchFamily="34" charset="0"/>
                <a:cs typeface="Calibri" pitchFamily="34" charset="0"/>
              </a:rPr>
              <a:t>, inclusiv formularea întrebărilor adecvate, </a:t>
            </a:r>
            <a:r>
              <a:rPr lang="ro-RO" dirty="0" smtClean="0">
                <a:latin typeface="Calibri" pitchFamily="34" charset="0"/>
                <a:cs typeface="Calibri" pitchFamily="34" charset="0"/>
              </a:rPr>
              <a:t>trebuie să aducă </a:t>
            </a:r>
            <a:r>
              <a:rPr lang="vi-VN" dirty="0" smtClean="0">
                <a:latin typeface="Calibri" pitchFamily="34" charset="0"/>
                <a:cs typeface="Calibri" pitchFamily="34" charset="0"/>
              </a:rPr>
              <a:t>lămurirea aspectelor privind: </a:t>
            </a:r>
          </a:p>
          <a:p>
            <a:pPr marL="273050" indent="-3175">
              <a:buFont typeface="Wingdings" pitchFamily="2" charset="2"/>
              <a:buChar char="Ø"/>
            </a:pPr>
            <a:r>
              <a:rPr lang="vi-VN" dirty="0" smtClean="0">
                <a:latin typeface="Calibri" pitchFamily="34" charset="0"/>
                <a:cs typeface="Calibri" pitchFamily="34" charset="0"/>
              </a:rPr>
              <a:t>care era activitatea desfăşurată de persoana </a:t>
            </a:r>
            <a:r>
              <a:rPr lang="ro-RO" dirty="0" smtClean="0">
                <a:latin typeface="Calibri" pitchFamily="34" charset="0"/>
                <a:cs typeface="Calibri" pitchFamily="34" charset="0"/>
              </a:rPr>
              <a:t>căreia i se ia declaraţie </a:t>
            </a:r>
            <a:r>
              <a:rPr lang="vi-VN" dirty="0" smtClean="0">
                <a:latin typeface="Calibri" pitchFamily="34" charset="0"/>
                <a:cs typeface="Calibri" pitchFamily="34" charset="0"/>
              </a:rPr>
              <a:t> în ziua producerii evenimentului, inclusiv la momentul producerii acestuia; </a:t>
            </a:r>
          </a:p>
          <a:p>
            <a:pPr marL="273050" indent="-3175">
              <a:buFont typeface="Wingdings" pitchFamily="2" charset="2"/>
              <a:buChar char="Ø"/>
            </a:pPr>
            <a:r>
              <a:rPr lang="vi-VN" dirty="0" smtClean="0">
                <a:latin typeface="Calibri" pitchFamily="34" charset="0"/>
                <a:cs typeface="Calibri" pitchFamily="34" charset="0"/>
              </a:rPr>
              <a:t>dacă respectiva activitate era în conformitate cu atribuţiile stabilite în fişa postului şi/sau conform dispoziţiilor primite; </a:t>
            </a:r>
          </a:p>
          <a:p>
            <a:pPr marL="273050" indent="-3175">
              <a:buFont typeface="Wingdings" pitchFamily="2" charset="2"/>
              <a:buChar char="Ø"/>
            </a:pPr>
            <a:r>
              <a:rPr lang="vi-VN" dirty="0" smtClean="0">
                <a:latin typeface="Calibri" pitchFamily="34" charset="0"/>
                <a:cs typeface="Calibri" pitchFamily="34" charset="0"/>
              </a:rPr>
              <a:t>instruirea primită de victim</a:t>
            </a:r>
            <a:r>
              <a:rPr lang="ro-RO" dirty="0" smtClean="0">
                <a:latin typeface="Calibri" pitchFamily="34" charset="0"/>
                <a:cs typeface="Calibri" pitchFamily="34" charset="0"/>
              </a:rPr>
              <a:t>ă</a:t>
            </a:r>
            <a:r>
              <a:rPr lang="vi-VN" dirty="0" smtClean="0">
                <a:latin typeface="Calibri" pitchFamily="34" charset="0"/>
                <a:cs typeface="Calibri" pitchFamily="34" charset="0"/>
              </a:rPr>
              <a:t> şi de ceilalţi lucrători implicaţi, respectiv măsurile de securitate şi sănătate în muncă care li s-au adus la cunoştinţă şi care trebuiau respectate; </a:t>
            </a:r>
          </a:p>
          <a:p>
            <a:pPr marL="273050" indent="-3175">
              <a:buFont typeface="Wingdings" pitchFamily="2" charset="2"/>
              <a:buChar char="Ø"/>
            </a:pPr>
            <a:r>
              <a:rPr lang="vi-VN" dirty="0" smtClean="0">
                <a:latin typeface="Calibri" pitchFamily="34" charset="0"/>
                <a:cs typeface="Calibri" pitchFamily="34" charset="0"/>
              </a:rPr>
              <a:t>după caz, modul în care victim</a:t>
            </a:r>
            <a:r>
              <a:rPr lang="ro-RO" dirty="0" smtClean="0">
                <a:latin typeface="Calibri" pitchFamily="34" charset="0"/>
                <a:cs typeface="Calibri" pitchFamily="34" charset="0"/>
              </a:rPr>
              <a:t>a</a:t>
            </a:r>
            <a:r>
              <a:rPr lang="vi-VN" dirty="0" smtClean="0">
                <a:latin typeface="Calibri" pitchFamily="34" charset="0"/>
                <a:cs typeface="Calibri" pitchFamily="34" charset="0"/>
              </a:rPr>
              <a:t> şi ceilalţi lucrători implicaţi au utilizat echipamentele de muncă; </a:t>
            </a:r>
          </a:p>
          <a:p>
            <a:pPr marL="273050" indent="-3175">
              <a:buFont typeface="Wingdings" pitchFamily="2" charset="2"/>
              <a:buChar char="Ø"/>
            </a:pPr>
            <a:r>
              <a:rPr lang="vi-VN" dirty="0" smtClean="0">
                <a:latin typeface="Calibri" pitchFamily="34" charset="0"/>
                <a:cs typeface="Calibri" pitchFamily="34" charset="0"/>
              </a:rPr>
              <a:t>echipamentul individual de protecţie cu care a fost şi modul în care a utilizat acest</a:t>
            </a:r>
            <a:r>
              <a:rPr lang="ro-RO" dirty="0" smtClean="0">
                <a:latin typeface="Calibri" pitchFamily="34" charset="0"/>
                <a:cs typeface="Calibri" pitchFamily="34" charset="0"/>
              </a:rPr>
              <a:t> e</a:t>
            </a:r>
            <a:r>
              <a:rPr lang="vi-VN" dirty="0" smtClean="0">
                <a:latin typeface="Calibri" pitchFamily="34" charset="0"/>
                <a:cs typeface="Calibri" pitchFamily="34" charset="0"/>
              </a:rPr>
              <a:t>chipament; </a:t>
            </a:r>
          </a:p>
          <a:p>
            <a:pPr marL="273050" indent="-3175">
              <a:buFont typeface="Wingdings" pitchFamily="2" charset="2"/>
              <a:buChar char="Ø"/>
            </a:pPr>
            <a:r>
              <a:rPr lang="vi-VN" dirty="0" smtClean="0">
                <a:latin typeface="Calibri" pitchFamily="34" charset="0"/>
                <a:cs typeface="Calibri" pitchFamily="34" charset="0"/>
              </a:rPr>
              <a:t>după caz, modul de funcţionare a dispozitivele de securitate proprii </a:t>
            </a:r>
            <a:r>
              <a:rPr lang="ro-RO" dirty="0" smtClean="0">
                <a:latin typeface="Calibri" pitchFamily="34" charset="0"/>
                <a:cs typeface="Calibri" pitchFamily="34" charset="0"/>
              </a:rPr>
              <a:t>ale echipamentelor de muncă;</a:t>
            </a:r>
            <a:endParaRPr lang="vi-VN" dirty="0" smtClean="0">
              <a:latin typeface="Calibri" pitchFamily="34" charset="0"/>
              <a:cs typeface="Calibri" pitchFamily="34" charset="0"/>
            </a:endParaRPr>
          </a:p>
          <a:p>
            <a:pPr marL="273050" indent="-3175">
              <a:buFont typeface="Wingdings" pitchFamily="2" charset="2"/>
              <a:buChar char="Ø"/>
            </a:pPr>
            <a:r>
              <a:rPr lang="vi-VN" dirty="0" smtClean="0">
                <a:latin typeface="Calibri" pitchFamily="34" charset="0"/>
                <a:cs typeface="Calibri" pitchFamily="34" charset="0"/>
              </a:rPr>
              <a:t>după caz, dacă persoana </a:t>
            </a:r>
            <a:r>
              <a:rPr lang="ro-RO" dirty="0" smtClean="0">
                <a:latin typeface="Calibri" pitchFamily="34" charset="0"/>
                <a:cs typeface="Calibri" pitchFamily="34" charset="0"/>
              </a:rPr>
              <a:t>căreia i se ia declaraţie</a:t>
            </a:r>
            <a:r>
              <a:rPr lang="vi-VN" dirty="0" smtClean="0">
                <a:latin typeface="Calibri" pitchFamily="34" charset="0"/>
                <a:cs typeface="Calibri" pitchFamily="34" charset="0"/>
              </a:rPr>
              <a:t> a observat o situaţie de muncă aflată într-o relaţie de cauzalitate cu producerea evenimentului</a:t>
            </a:r>
            <a:r>
              <a:rPr lang="ro-RO" dirty="0" smtClean="0">
                <a:latin typeface="Calibri" pitchFamily="34" charset="0"/>
                <a:cs typeface="Calibri" pitchFamily="34" charset="0"/>
              </a:rPr>
              <a:t>.</a:t>
            </a:r>
            <a:endParaRPr lang="vi-VN" dirty="0" smtClean="0">
              <a:latin typeface="Calibri" pitchFamily="34" charset="0"/>
              <a:cs typeface="Calibri" pitchFamily="34" charset="0"/>
            </a:endParaRPr>
          </a:p>
          <a:p>
            <a:endParaRPr lang="ro-RO"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67544" y="404664"/>
            <a:ext cx="8229600" cy="492664"/>
          </a:xfrm>
        </p:spPr>
        <p:txBody>
          <a:bodyPr>
            <a:normAutofit/>
          </a:bodyPr>
          <a:lstStyle/>
          <a:p>
            <a:pPr algn="ctr"/>
            <a:r>
              <a:rPr lang="ro-RO" sz="2000" b="1" dirty="0" smtClean="0"/>
              <a:t>DOCUMENTE DOSAR </a:t>
            </a:r>
            <a:r>
              <a:rPr lang="ro-RO" sz="2000" b="1" smtClean="0"/>
              <a:t>CERCETARE (1)</a:t>
            </a:r>
            <a:endParaRPr lang="ro-RO" sz="2000" dirty="0"/>
          </a:p>
        </p:txBody>
      </p:sp>
      <p:sp>
        <p:nvSpPr>
          <p:cNvPr id="4" name="Substituent conținut 3"/>
          <p:cNvSpPr>
            <a:spLocks noGrp="1"/>
          </p:cNvSpPr>
          <p:nvPr>
            <p:ph idx="1"/>
          </p:nvPr>
        </p:nvSpPr>
        <p:spPr>
          <a:xfrm>
            <a:off x="457200" y="1052736"/>
            <a:ext cx="8229600" cy="5544616"/>
          </a:xfrm>
        </p:spPr>
        <p:txBody>
          <a:bodyPr>
            <a:noAutofit/>
          </a:bodyPr>
          <a:lstStyle/>
          <a:p>
            <a:pPr lvl="0"/>
            <a:r>
              <a:rPr lang="ro-RO" sz="2000" dirty="0" smtClean="0">
                <a:latin typeface="+mj-lt"/>
              </a:rPr>
              <a:t>fişele din tehnologiile de fabricaţie elaborate, pentru procesul tehnologic în timpul desfăşurării căruia s-a produs evenimentul;</a:t>
            </a:r>
          </a:p>
          <a:p>
            <a:pPr lvl="0"/>
            <a:r>
              <a:rPr lang="ro-RO" sz="2000" dirty="0" smtClean="0">
                <a:latin typeface="+mj-lt"/>
              </a:rPr>
              <a:t>cărţile tehnice ale echipamentelor de muncă implicate în eveniment;</a:t>
            </a:r>
          </a:p>
          <a:p>
            <a:pPr lvl="0"/>
            <a:r>
              <a:rPr lang="ro-RO" sz="2000" dirty="0" smtClean="0">
                <a:latin typeface="+mj-lt"/>
              </a:rPr>
              <a:t>procesele verbale de punere în funcţiune, procesele verbale de verificare pentru situaţiile în care în eveniment sunt implicate echipamente de muncă aflate sub incidenţa unor reglementări speciale-ISCIR</a:t>
            </a:r>
          </a:p>
          <a:p>
            <a:pPr lvl="0"/>
            <a:r>
              <a:rPr lang="ro-RO" sz="2000" dirty="0" smtClean="0">
                <a:latin typeface="+mj-lt"/>
              </a:rPr>
              <a:t>înregistrarea rezultatelor verificărilor periodice efectuate de persoane competente pentru echipamentele de muncă implicate în producerea evenimentului</a:t>
            </a:r>
          </a:p>
          <a:p>
            <a:pPr lvl="0"/>
            <a:r>
              <a:rPr lang="ro-RO" sz="2000" dirty="0" smtClean="0">
                <a:latin typeface="+mj-lt"/>
              </a:rPr>
              <a:t>înregistrări ale aparaturii de măsură şi control aflate pe fluxul tehnologic, relevante pentru determinarea cauzei   producerii evenimentului.</a:t>
            </a:r>
          </a:p>
          <a:p>
            <a:pPr lvl="0"/>
            <a:r>
              <a:rPr lang="ro-RO" sz="2000" dirty="0" smtClean="0">
                <a:latin typeface="+mj-lt"/>
              </a:rPr>
              <a:t>evaluarea riscurilor realizată pentru </a:t>
            </a:r>
            <a:r>
              <a:rPr lang="ro-RO" sz="2000" b="1" dirty="0" smtClean="0">
                <a:latin typeface="+mj-lt"/>
              </a:rPr>
              <a:t>locul de muncă sau pentru activitatea în timpul desfăşurării căreia</a:t>
            </a:r>
            <a:r>
              <a:rPr lang="ro-RO" sz="2000" dirty="0" smtClean="0">
                <a:latin typeface="+mj-lt"/>
              </a:rPr>
              <a:t> s-a produs evenimentul;</a:t>
            </a:r>
          </a:p>
          <a:p>
            <a:pPr lvl="0"/>
            <a:r>
              <a:rPr lang="ro-RO" sz="2000" dirty="0" smtClean="0">
                <a:latin typeface="+mj-lt"/>
              </a:rPr>
              <a:t>planul de prevenire şi protecţie compus din măsuri tehnice, sanitare, organizatorice şi de altă natura, bazat pe evaluarea riscurilor pentru </a:t>
            </a:r>
            <a:r>
              <a:rPr lang="ro-RO" sz="2000" b="1" dirty="0" smtClean="0">
                <a:latin typeface="+mj-lt"/>
              </a:rPr>
              <a:t>locul de muncă/postul de lucru</a:t>
            </a:r>
            <a:r>
              <a:rPr lang="ro-RO" sz="2000" dirty="0" smtClean="0">
                <a:latin typeface="+mj-lt"/>
              </a:rPr>
              <a:t> unde   s-a produs evenimentul;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564672"/>
          </a:xfrm>
        </p:spPr>
        <p:txBody>
          <a:bodyPr>
            <a:normAutofit/>
          </a:bodyPr>
          <a:lstStyle/>
          <a:p>
            <a:pPr algn="ctr"/>
            <a:r>
              <a:rPr lang="ro-RO" sz="2400" b="1" dirty="0" smtClean="0"/>
              <a:t>DOCUMENTE DOSAR CERCETARE </a:t>
            </a:r>
            <a:endParaRPr lang="ro-RO" sz="2400" dirty="0"/>
          </a:p>
        </p:txBody>
      </p:sp>
      <p:sp>
        <p:nvSpPr>
          <p:cNvPr id="3" name="Substituent conținut 2"/>
          <p:cNvSpPr>
            <a:spLocks noGrp="1"/>
          </p:cNvSpPr>
          <p:nvPr>
            <p:ph idx="1"/>
          </p:nvPr>
        </p:nvSpPr>
        <p:spPr>
          <a:xfrm>
            <a:off x="457200" y="1340768"/>
            <a:ext cx="8229600" cy="4983832"/>
          </a:xfrm>
        </p:spPr>
        <p:txBody>
          <a:bodyPr>
            <a:normAutofit/>
          </a:bodyPr>
          <a:lstStyle/>
          <a:p>
            <a:pPr lvl="0"/>
            <a:r>
              <a:rPr lang="ro-RO" sz="2000" dirty="0" smtClean="0">
                <a:latin typeface="+mj-lt"/>
              </a:rPr>
              <a:t>fişele de post pentru victimă/victime şi persoanele implicate în eveniment, inclusiv pentru conducătorul/conducătorii locului de muncă;</a:t>
            </a:r>
          </a:p>
          <a:p>
            <a:pPr lvl="0"/>
            <a:r>
              <a:rPr lang="ro-RO" sz="2000" dirty="0" smtClean="0">
                <a:latin typeface="+mj-lt"/>
              </a:rPr>
              <a:t>instrucţiuni proprii elaborate pentru completarea şi/sau aplicarea reglementărilor de securitate şi sănătate în muncă pentru activitatea/activităţile desfăşurate de victimă/victime.  Se admit la dosar instrucţiunile proprii  care au fost aduse la cunoştinţa celor implicaţi anterior producerii evenimentului; </a:t>
            </a:r>
          </a:p>
          <a:p>
            <a:pPr lvl="0"/>
            <a:r>
              <a:rPr lang="ro-RO" sz="2000" dirty="0" smtClean="0">
                <a:latin typeface="+mj-lt"/>
              </a:rPr>
              <a:t>documentele care dovedesc că s-a asigurat şi s-a controlat cunoaşterea şi aplicarea de către toţi lucrătorii a măsurilor prevăzute în planul de prevenire şi de protecţie stabilit, precum şi a prevederilor legale în domeniul securităţii şi sănătăţii în munca;</a:t>
            </a:r>
          </a:p>
          <a:p>
            <a:pPr lvl="0"/>
            <a:r>
              <a:rPr lang="ro-RO" sz="2000" dirty="0" smtClean="0">
                <a:latin typeface="+mj-lt"/>
              </a:rPr>
              <a:t>după caz, evidenţa zonelor cu risc ridicat şi specific, pentru situaţiile în care evenimentul s-a produs într-o astfel de zonă;</a:t>
            </a:r>
          </a:p>
          <a:p>
            <a:pPr lvl="0"/>
            <a:r>
              <a:rPr lang="ro-RO" sz="2000" dirty="0" smtClean="0">
                <a:latin typeface="+mj-lt"/>
              </a:rPr>
              <a:t>după caz, măsurile stabilite în urma evaluării riscurilor în zonele cu risc ridicat şi specific şi modul în care au fost realizate;</a:t>
            </a:r>
          </a:p>
          <a:p>
            <a:pPr lvl="0"/>
            <a:endParaRPr lang="ro-RO" sz="2000" dirty="0" smtClean="0">
              <a:latin typeface="+mj-lt"/>
            </a:endParaRPr>
          </a:p>
          <a:p>
            <a:endParaRPr lang="ro-RO" sz="2000" dirty="0">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196752"/>
            <a:ext cx="8229600" cy="5127848"/>
          </a:xfrm>
        </p:spPr>
        <p:txBody>
          <a:bodyPr>
            <a:noAutofit/>
          </a:bodyPr>
          <a:lstStyle/>
          <a:p>
            <a:pPr lvl="0"/>
            <a:r>
              <a:rPr lang="ro-RO" sz="1800" dirty="0" smtClean="0"/>
              <a:t>documentele care atestă că s-a asigurat funcţionarea permanentă şi corectă a sistemelor şi dispozitivelor de protecţie, a aparaturii de măsura şi control, </a:t>
            </a:r>
            <a:r>
              <a:rPr lang="ro-RO" sz="1800" b="1" dirty="0" smtClean="0"/>
              <a:t>pentru echipamentele de muncă implicate</a:t>
            </a:r>
            <a:r>
              <a:rPr lang="ro-RO" sz="1800" dirty="0" smtClean="0"/>
              <a:t>;</a:t>
            </a:r>
          </a:p>
          <a:p>
            <a:pPr lvl="0"/>
            <a:r>
              <a:rPr lang="ro-RO" sz="1800" dirty="0" smtClean="0"/>
              <a:t>modul în care s-au asigurat măsurile de protecţie colectivă;</a:t>
            </a:r>
          </a:p>
          <a:p>
            <a:pPr lvl="0"/>
            <a:r>
              <a:rPr lang="ro-RO" sz="1800" dirty="0" smtClean="0"/>
              <a:t>modul în care s-au asigurat echipamente individuale de protecţie pentru victime şi celelalte persoane implicate;</a:t>
            </a:r>
          </a:p>
          <a:p>
            <a:pPr lvl="0"/>
            <a:r>
              <a:rPr lang="ro-RO" sz="1800" dirty="0" smtClean="0"/>
              <a:t>tematicile întocmite pentru instruirea introductiv generală, la locul de muncă şi periodică;</a:t>
            </a:r>
          </a:p>
          <a:p>
            <a:pPr lvl="0"/>
            <a:r>
              <a:rPr lang="ro-RO" sz="1800" dirty="0" smtClean="0"/>
              <a:t>instrucţiunile proprii prin care s-a stabilit intervalul dintre două instruiri periodice; </a:t>
            </a:r>
          </a:p>
          <a:p>
            <a:pPr lvl="0"/>
            <a:r>
              <a:rPr lang="ro-RO" sz="1800" dirty="0" smtClean="0"/>
              <a:t>copia  contractului individual de munca precum şi actele adiţionale prin care s-a schimbat felul muncii sau locul de muncă;</a:t>
            </a:r>
          </a:p>
          <a:p>
            <a:pPr lvl="0"/>
            <a:r>
              <a:rPr lang="ro-RO" sz="1800" dirty="0" smtClean="0"/>
              <a:t>fişa postului;</a:t>
            </a:r>
          </a:p>
          <a:p>
            <a:r>
              <a:rPr lang="ro-RO" sz="1800" dirty="0" smtClean="0"/>
              <a:t>copii ale certificatului constatator sau oricăror alte autorizaţii în baza cărora angajatorul îşi desfăşoară activitatea;</a:t>
            </a:r>
          </a:p>
          <a:p>
            <a:pPr lvl="0">
              <a:buNone/>
            </a:pPr>
            <a:endParaRPr lang="ro-RO" sz="1800" dirty="0" smtClean="0"/>
          </a:p>
          <a:p>
            <a:endParaRPr lang="ro-RO" sz="1800" dirty="0"/>
          </a:p>
        </p:txBody>
      </p:sp>
      <p:sp>
        <p:nvSpPr>
          <p:cNvPr id="4" name="Titlu 1"/>
          <p:cNvSpPr>
            <a:spLocks noGrp="1"/>
          </p:cNvSpPr>
          <p:nvPr>
            <p:ph type="title"/>
          </p:nvPr>
        </p:nvSpPr>
        <p:spPr>
          <a:xfrm>
            <a:off x="457200" y="476672"/>
            <a:ext cx="8229600" cy="504056"/>
          </a:xfrm>
        </p:spPr>
        <p:txBody>
          <a:bodyPr>
            <a:normAutofit/>
          </a:bodyPr>
          <a:lstStyle/>
          <a:p>
            <a:pPr algn="ctr"/>
            <a:r>
              <a:rPr lang="ro-RO" sz="2000" b="1" dirty="0" smtClean="0"/>
              <a:t>DOCUMENTE DOSAR CERCETARE </a:t>
            </a:r>
            <a:endParaRPr lang="ro-RO"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476672"/>
            <a:ext cx="8229600" cy="504056"/>
          </a:xfrm>
        </p:spPr>
        <p:txBody>
          <a:bodyPr>
            <a:normAutofit/>
          </a:bodyPr>
          <a:lstStyle/>
          <a:p>
            <a:pPr algn="ctr"/>
            <a:r>
              <a:rPr lang="ro-RO" sz="2000" b="1" dirty="0" smtClean="0"/>
              <a:t>DOCUMENTE DOSAR CERCETARE </a:t>
            </a:r>
            <a:endParaRPr lang="ro-RO" sz="2000" dirty="0"/>
          </a:p>
        </p:txBody>
      </p:sp>
      <p:sp>
        <p:nvSpPr>
          <p:cNvPr id="3" name="Substituent conținut 2"/>
          <p:cNvSpPr>
            <a:spLocks noGrp="1"/>
          </p:cNvSpPr>
          <p:nvPr>
            <p:ph idx="1"/>
          </p:nvPr>
        </p:nvSpPr>
        <p:spPr>
          <a:xfrm>
            <a:off x="457200" y="1124744"/>
            <a:ext cx="8229600" cy="5199856"/>
          </a:xfrm>
        </p:spPr>
        <p:txBody>
          <a:bodyPr>
            <a:noAutofit/>
          </a:bodyPr>
          <a:lstStyle/>
          <a:p>
            <a:pPr lvl="0"/>
            <a:r>
              <a:rPr lang="ro-RO" sz="2000" dirty="0" smtClean="0">
                <a:latin typeface="+mj-lt"/>
              </a:rPr>
              <a:t>măsurile luate pentru acordarea primului ajutor, stingerea incendiilor şi evacuarea lucrătorilor, respectiv: </a:t>
            </a:r>
          </a:p>
          <a:p>
            <a:pPr lvl="0"/>
            <a:r>
              <a:rPr lang="ro-RO" sz="2000" dirty="0" smtClean="0">
                <a:latin typeface="+mj-lt"/>
              </a:rPr>
              <a:t>desemnarea lucrătorilor care aplică măsurile de prim ajutor, de stingere a incendiilor şi de evacuare a lucrătorilor;</a:t>
            </a:r>
          </a:p>
          <a:p>
            <a:pPr lvl="0"/>
            <a:r>
              <a:rPr lang="ro-RO" sz="2000" dirty="0" smtClean="0">
                <a:latin typeface="+mj-lt"/>
              </a:rPr>
              <a:t>instruirea acestor lucrători şi dotarea cu echipament adecvat mărimii şi/sau riscurilor specifice întreprinderii şi/sau unităţii.</a:t>
            </a:r>
          </a:p>
          <a:p>
            <a:pPr lvl="0"/>
            <a:r>
              <a:rPr lang="ro-RO" sz="2000" dirty="0" smtClean="0">
                <a:latin typeface="+mj-lt"/>
              </a:rPr>
              <a:t>copie a diplomei, adeverinţei sau certificatului de calificare a victimei;</a:t>
            </a:r>
          </a:p>
          <a:p>
            <a:pPr lvl="0"/>
            <a:r>
              <a:rPr lang="ro-RO" sz="2000" dirty="0" smtClean="0">
                <a:latin typeface="+mj-lt"/>
              </a:rPr>
              <a:t>după caz, copie a autorizaţiei, în cazul în care victima desfăşura o activitate care necesita autorizare;</a:t>
            </a:r>
          </a:p>
          <a:p>
            <a:pPr lvl="0"/>
            <a:r>
              <a:rPr lang="ro-RO" sz="2000" dirty="0" smtClean="0">
                <a:latin typeface="+mj-lt"/>
              </a:rPr>
              <a:t>documente din care să rezulte că accidentatul era în timpul procesului de muncă ori în îndeplinirea îndatoririlor de serviciu, precum şi în locul stabilit pentru îndeplinirea acestor îndatoriri de serviciu,  respectiv fişe de pontaj, condici de prezenţă, ordine de deplasare  sau alte documente;</a:t>
            </a:r>
          </a:p>
          <a:p>
            <a:pPr lvl="0"/>
            <a:r>
              <a:rPr lang="ro-RO" sz="2000" dirty="0" smtClean="0">
                <a:latin typeface="+mj-lt"/>
              </a:rPr>
              <a:t>în situaţia în care există, contractele de prestări de servicii sau alt tip de contracte încheiate între părţi, precum convenţia încheiată în domeniul securităţii şi sănătăţii în muncă.</a:t>
            </a:r>
          </a:p>
          <a:p>
            <a:endParaRPr lang="ro-RO" sz="2000" dirty="0">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67544" y="476672"/>
            <a:ext cx="8229600" cy="420656"/>
          </a:xfrm>
        </p:spPr>
        <p:txBody>
          <a:bodyPr>
            <a:normAutofit/>
          </a:bodyPr>
          <a:lstStyle/>
          <a:p>
            <a:pPr algn="ctr"/>
            <a:r>
              <a:rPr lang="ro-RO" sz="1800" b="1" dirty="0" smtClean="0"/>
              <a:t>PROCES VERBAL CERCETARE </a:t>
            </a:r>
            <a:endParaRPr lang="ro-RO" sz="1800" b="1" dirty="0"/>
          </a:p>
        </p:txBody>
      </p:sp>
      <p:sp>
        <p:nvSpPr>
          <p:cNvPr id="3" name="Substituent conținut 2"/>
          <p:cNvSpPr>
            <a:spLocks noGrp="1"/>
          </p:cNvSpPr>
          <p:nvPr>
            <p:ph idx="1"/>
          </p:nvPr>
        </p:nvSpPr>
        <p:spPr>
          <a:xfrm>
            <a:off x="395536" y="1052736"/>
            <a:ext cx="8229600" cy="4983832"/>
          </a:xfrm>
        </p:spPr>
        <p:txBody>
          <a:bodyPr>
            <a:normAutofit/>
          </a:bodyPr>
          <a:lstStyle/>
          <a:p>
            <a:pPr marL="514350" indent="-514350">
              <a:buFont typeface="+mj-lt"/>
              <a:buAutoNum type="alphaLcParenR"/>
            </a:pPr>
            <a:r>
              <a:rPr lang="en-US" sz="2000" dirty="0" smtClean="0">
                <a:latin typeface="+mj-lt"/>
              </a:rPr>
              <a:t>Data </a:t>
            </a:r>
            <a:r>
              <a:rPr lang="en-US" sz="2000" dirty="0" err="1" smtClean="0">
                <a:latin typeface="+mj-lt"/>
              </a:rPr>
              <a:t>încheierii</a:t>
            </a:r>
            <a:r>
              <a:rPr lang="en-US" sz="2000" dirty="0" smtClean="0">
                <a:latin typeface="+mj-lt"/>
              </a:rPr>
              <a:t> </a:t>
            </a:r>
            <a:r>
              <a:rPr lang="en-US" sz="2000" dirty="0" err="1" smtClean="0">
                <a:latin typeface="+mj-lt"/>
              </a:rPr>
              <a:t>procesului</a:t>
            </a:r>
            <a:r>
              <a:rPr lang="en-US" sz="2000" dirty="0" smtClean="0">
                <a:latin typeface="+mj-lt"/>
              </a:rPr>
              <a:t>-verbal;</a:t>
            </a:r>
            <a:endParaRPr lang="ro-RO" sz="2000" dirty="0" smtClean="0">
              <a:latin typeface="+mj-lt"/>
            </a:endParaRPr>
          </a:p>
          <a:p>
            <a:pPr marL="514350" indent="-514350">
              <a:buFont typeface="+mj-lt"/>
              <a:buAutoNum type="alphaLcParenR"/>
            </a:pPr>
            <a:r>
              <a:rPr lang="en-US" sz="2000" dirty="0" err="1" smtClean="0">
                <a:latin typeface="+mj-lt"/>
              </a:rPr>
              <a:t>Numele</a:t>
            </a:r>
            <a:r>
              <a:rPr lang="en-US" sz="2000" dirty="0" smtClean="0">
                <a:latin typeface="+mj-lt"/>
              </a:rPr>
              <a:t> </a:t>
            </a:r>
            <a:r>
              <a:rPr lang="en-US" sz="2000" dirty="0" err="1" smtClean="0">
                <a:latin typeface="+mj-lt"/>
              </a:rPr>
              <a:t>persoanelor</a:t>
            </a:r>
            <a:r>
              <a:rPr lang="en-US" sz="2000" dirty="0" smtClean="0">
                <a:latin typeface="+mj-lt"/>
              </a:rPr>
              <a:t> </a:t>
            </a:r>
            <a:r>
              <a:rPr lang="en-US" sz="2000" dirty="0" err="1" smtClean="0">
                <a:latin typeface="+mj-lt"/>
              </a:rPr>
              <a:t>şi</a:t>
            </a:r>
            <a:r>
              <a:rPr lang="en-US" sz="2000" dirty="0" smtClean="0">
                <a:latin typeface="+mj-lt"/>
              </a:rPr>
              <a:t> </a:t>
            </a:r>
            <a:r>
              <a:rPr lang="en-US" sz="2000" dirty="0" err="1" smtClean="0">
                <a:latin typeface="+mj-lt"/>
              </a:rPr>
              <a:t>în</a:t>
            </a:r>
            <a:r>
              <a:rPr lang="en-US" sz="2000" dirty="0" smtClean="0">
                <a:latin typeface="+mj-lt"/>
              </a:rPr>
              <a:t> </a:t>
            </a:r>
            <a:r>
              <a:rPr lang="en-US" sz="2000" dirty="0" err="1" smtClean="0">
                <a:latin typeface="+mj-lt"/>
              </a:rPr>
              <a:t>ce</a:t>
            </a:r>
            <a:r>
              <a:rPr lang="en-US" sz="2000" dirty="0" smtClean="0">
                <a:latin typeface="+mj-lt"/>
              </a:rPr>
              <a:t> </a:t>
            </a:r>
            <a:r>
              <a:rPr lang="en-US" sz="2000" dirty="0" err="1" smtClean="0">
                <a:latin typeface="+mj-lt"/>
              </a:rPr>
              <a:t>calitate</a:t>
            </a:r>
            <a:r>
              <a:rPr lang="en-US" sz="2000" dirty="0" smtClean="0">
                <a:latin typeface="+mj-lt"/>
              </a:rPr>
              <a:t> </a:t>
            </a:r>
            <a:r>
              <a:rPr lang="en-US" sz="2000" dirty="0" err="1" smtClean="0">
                <a:latin typeface="+mj-lt"/>
              </a:rPr>
              <a:t>efectuează</a:t>
            </a:r>
            <a:r>
              <a:rPr lang="en-US" sz="2000" dirty="0" smtClean="0">
                <a:latin typeface="+mj-lt"/>
              </a:rPr>
              <a:t> </a:t>
            </a:r>
            <a:r>
              <a:rPr lang="en-US" sz="2000" dirty="0" err="1" smtClean="0">
                <a:latin typeface="+mj-lt"/>
              </a:rPr>
              <a:t>cercetarea</a:t>
            </a:r>
            <a:r>
              <a:rPr lang="en-US" sz="2000" dirty="0" smtClean="0">
                <a:latin typeface="+mj-lt"/>
              </a:rPr>
              <a:t> </a:t>
            </a:r>
            <a:r>
              <a:rPr lang="en-US" sz="2000" dirty="0" err="1" smtClean="0">
                <a:latin typeface="+mj-lt"/>
              </a:rPr>
              <a:t>evenimentului</a:t>
            </a:r>
            <a:r>
              <a:rPr lang="en-US" sz="2000" dirty="0" smtClean="0">
                <a:latin typeface="+mj-lt"/>
              </a:rPr>
              <a:t>;</a:t>
            </a:r>
            <a:endParaRPr lang="ro-RO" sz="2000" dirty="0" smtClean="0">
              <a:latin typeface="+mj-lt"/>
            </a:endParaRPr>
          </a:p>
          <a:p>
            <a:pPr marL="0" lvl="0" indent="0">
              <a:buNone/>
            </a:pPr>
            <a:r>
              <a:rPr lang="ro-RO" sz="2000" dirty="0" smtClean="0">
                <a:latin typeface="+mj-lt"/>
              </a:rPr>
              <a:t>Se vor indica prevederile legale potrivit cărora persoanele sunt îndreptăţite să efectueze cercetarea, Legea nr.  319/2006 şi cap. VII din Normele metodologice de aplicare a prevederilor Legii nr. 319/2006.</a:t>
            </a:r>
          </a:p>
          <a:p>
            <a:pPr marL="514350" lvl="0" indent="-514350">
              <a:buFont typeface="+mj-lt"/>
              <a:buAutoNum type="alphaLcParenR" startAt="3"/>
            </a:pPr>
            <a:r>
              <a:rPr lang="en-US" sz="2000" dirty="0" err="1" smtClean="0">
                <a:latin typeface="+mj-lt"/>
              </a:rPr>
              <a:t>Perioada</a:t>
            </a:r>
            <a:r>
              <a:rPr lang="en-US" sz="2000" dirty="0" smtClean="0">
                <a:latin typeface="+mj-lt"/>
              </a:rPr>
              <a:t> de </a:t>
            </a:r>
            <a:r>
              <a:rPr lang="en-US" sz="2000" dirty="0" err="1" smtClean="0">
                <a:latin typeface="+mj-lt"/>
              </a:rPr>
              <a:t>timp</a:t>
            </a:r>
            <a:r>
              <a:rPr lang="en-US" sz="2000" dirty="0" smtClean="0">
                <a:latin typeface="+mj-lt"/>
              </a:rPr>
              <a:t> </a:t>
            </a:r>
            <a:r>
              <a:rPr lang="en-US" sz="2000" dirty="0" err="1" smtClean="0">
                <a:latin typeface="+mj-lt"/>
              </a:rPr>
              <a:t>şi</a:t>
            </a:r>
            <a:r>
              <a:rPr lang="en-US" sz="2000" dirty="0" smtClean="0">
                <a:latin typeface="+mj-lt"/>
              </a:rPr>
              <a:t> </a:t>
            </a:r>
            <a:r>
              <a:rPr lang="en-US" sz="2000" dirty="0" err="1" smtClean="0">
                <a:latin typeface="+mj-lt"/>
              </a:rPr>
              <a:t>locul</a:t>
            </a:r>
            <a:r>
              <a:rPr lang="en-US" sz="2000" dirty="0" smtClean="0">
                <a:latin typeface="+mj-lt"/>
              </a:rPr>
              <a:t> </a:t>
            </a:r>
            <a:r>
              <a:rPr lang="en-US" sz="2000" dirty="0" err="1" smtClean="0">
                <a:latin typeface="+mj-lt"/>
              </a:rPr>
              <a:t>în</a:t>
            </a:r>
            <a:r>
              <a:rPr lang="en-US" sz="2000" dirty="0" smtClean="0">
                <a:latin typeface="+mj-lt"/>
              </a:rPr>
              <a:t> care s-a </a:t>
            </a:r>
            <a:r>
              <a:rPr lang="en-US" sz="2000" dirty="0" err="1" smtClean="0">
                <a:latin typeface="+mj-lt"/>
              </a:rPr>
              <a:t>efectuat</a:t>
            </a:r>
            <a:r>
              <a:rPr lang="en-US" sz="2000" dirty="0" smtClean="0">
                <a:latin typeface="+mj-lt"/>
              </a:rPr>
              <a:t> </a:t>
            </a:r>
            <a:r>
              <a:rPr lang="en-US" sz="2000" dirty="0" err="1" smtClean="0">
                <a:latin typeface="+mj-lt"/>
              </a:rPr>
              <a:t>cercetarea</a:t>
            </a:r>
            <a:r>
              <a:rPr lang="en-US" sz="2000" dirty="0" smtClean="0">
                <a:latin typeface="+mj-lt"/>
              </a:rPr>
              <a:t>;</a:t>
            </a:r>
            <a:endParaRPr lang="ro-RO" sz="2000" dirty="0" smtClean="0">
              <a:latin typeface="+mj-lt"/>
            </a:endParaRPr>
          </a:p>
          <a:p>
            <a:pPr lvl="0">
              <a:buNone/>
            </a:pPr>
            <a:r>
              <a:rPr lang="ro-RO" sz="2000" dirty="0" smtClean="0">
                <a:latin typeface="+mj-lt"/>
              </a:rPr>
              <a:t>Se vor indica intervalele de timp în care s-a efectuat cercetarea şi motivele pentru care s-a solicitat prelungirea termenului de cercetare,</a:t>
            </a:r>
          </a:p>
          <a:p>
            <a:pPr marL="514350" indent="-514350">
              <a:buFont typeface="+mj-lt"/>
              <a:buAutoNum type="alphaLcParenR" startAt="4"/>
            </a:pPr>
            <a:r>
              <a:rPr lang="en-US" sz="2000" dirty="0" err="1" smtClean="0">
                <a:latin typeface="+mj-lt"/>
              </a:rPr>
              <a:t>Obiectul</a:t>
            </a:r>
            <a:r>
              <a:rPr lang="en-US" sz="2000" dirty="0" smtClean="0">
                <a:latin typeface="+mj-lt"/>
              </a:rPr>
              <a:t> </a:t>
            </a:r>
            <a:r>
              <a:rPr lang="en-US" sz="2000" dirty="0" err="1" smtClean="0">
                <a:latin typeface="+mj-lt"/>
              </a:rPr>
              <a:t>cercetării</a:t>
            </a:r>
            <a:r>
              <a:rPr lang="en-US" sz="2000" dirty="0" smtClean="0">
                <a:latin typeface="+mj-lt"/>
              </a:rPr>
              <a:t>;</a:t>
            </a:r>
            <a:endParaRPr lang="ro-RO" sz="2000" dirty="0" smtClean="0">
              <a:latin typeface="+mj-lt"/>
            </a:endParaRPr>
          </a:p>
          <a:p>
            <a:pPr marL="514350" indent="-514350">
              <a:buFont typeface="+mj-lt"/>
              <a:buAutoNum type="alphaLcParenR" startAt="4"/>
            </a:pPr>
            <a:r>
              <a:rPr lang="en-US" sz="2000" dirty="0" smtClean="0">
                <a:latin typeface="+mj-lt"/>
              </a:rPr>
              <a:t>Data </a:t>
            </a:r>
            <a:r>
              <a:rPr lang="en-US" sz="2000" dirty="0" err="1" smtClean="0">
                <a:latin typeface="+mj-lt"/>
              </a:rPr>
              <a:t>şi</a:t>
            </a:r>
            <a:r>
              <a:rPr lang="en-US" sz="2000" dirty="0" smtClean="0">
                <a:latin typeface="+mj-lt"/>
              </a:rPr>
              <a:t> </a:t>
            </a:r>
            <a:r>
              <a:rPr lang="en-US" sz="2000" dirty="0" err="1" smtClean="0">
                <a:latin typeface="+mj-lt"/>
              </a:rPr>
              <a:t>ora</a:t>
            </a:r>
            <a:r>
              <a:rPr lang="en-US" sz="2000" dirty="0" smtClean="0">
                <a:latin typeface="+mj-lt"/>
              </a:rPr>
              <a:t> </a:t>
            </a:r>
            <a:r>
              <a:rPr lang="en-US" sz="2000" dirty="0" err="1" smtClean="0">
                <a:latin typeface="+mj-lt"/>
              </a:rPr>
              <a:t>producerii</a:t>
            </a:r>
            <a:r>
              <a:rPr lang="en-US" sz="2000" dirty="0" smtClean="0">
                <a:latin typeface="+mj-lt"/>
              </a:rPr>
              <a:t> </a:t>
            </a:r>
            <a:r>
              <a:rPr lang="en-US" sz="2000" dirty="0" err="1" smtClean="0">
                <a:latin typeface="+mj-lt"/>
              </a:rPr>
              <a:t>evenimentului</a:t>
            </a:r>
            <a:r>
              <a:rPr lang="en-US" sz="2000" dirty="0" smtClean="0">
                <a:latin typeface="+mj-lt"/>
              </a:rPr>
              <a:t>;</a:t>
            </a:r>
            <a:endParaRPr lang="ro-RO" sz="2000" dirty="0" smtClean="0">
              <a:latin typeface="+mj-lt"/>
            </a:endParaRPr>
          </a:p>
          <a:p>
            <a:pPr marL="514350" indent="-514350">
              <a:buFont typeface="+mj-lt"/>
              <a:buAutoNum type="alphaLcParenR" startAt="4"/>
            </a:pPr>
            <a:r>
              <a:rPr lang="en-US" sz="2000" dirty="0" err="1" smtClean="0">
                <a:latin typeface="+mj-lt"/>
              </a:rPr>
              <a:t>Locul</a:t>
            </a:r>
            <a:r>
              <a:rPr lang="en-US" sz="2000" dirty="0" smtClean="0">
                <a:latin typeface="+mj-lt"/>
              </a:rPr>
              <a:t> </a:t>
            </a:r>
            <a:r>
              <a:rPr lang="en-US" sz="2000" dirty="0" err="1" smtClean="0">
                <a:latin typeface="+mj-lt"/>
              </a:rPr>
              <a:t>producerii</a:t>
            </a:r>
            <a:r>
              <a:rPr lang="en-US" sz="2000" dirty="0" smtClean="0">
                <a:latin typeface="+mj-lt"/>
              </a:rPr>
              <a:t> </a:t>
            </a:r>
            <a:r>
              <a:rPr lang="en-US" sz="2000" dirty="0" err="1" smtClean="0">
                <a:latin typeface="+mj-lt"/>
              </a:rPr>
              <a:t>evenimentului</a:t>
            </a:r>
            <a:r>
              <a:rPr lang="en-US" sz="2000" dirty="0" smtClean="0">
                <a:latin typeface="+mj-lt"/>
              </a:rPr>
              <a:t>;</a:t>
            </a:r>
            <a:endParaRPr lang="ro-RO" sz="2000" dirty="0" smtClean="0">
              <a:latin typeface="+mj-lt"/>
            </a:endParaRPr>
          </a:p>
          <a:p>
            <a:pPr marL="514350" indent="-514350">
              <a:buNone/>
            </a:pPr>
            <a:r>
              <a:rPr lang="ro-RO" sz="2000" dirty="0" smtClean="0">
                <a:latin typeface="+mj-lt"/>
              </a:rPr>
              <a:t>Se va prezenta pe scurt, locul producerii evenimentului.</a:t>
            </a:r>
          </a:p>
          <a:p>
            <a:pPr marL="514350" indent="-514350">
              <a:buNone/>
            </a:pPr>
            <a:endParaRPr lang="ro-RO" sz="2000" dirty="0" smtClean="0">
              <a:latin typeface="+mj-lt"/>
            </a:endParaRPr>
          </a:p>
          <a:p>
            <a:pPr marL="514350" indent="-514350">
              <a:buFont typeface="+mj-lt"/>
              <a:buAutoNum type="alphaLcParenR" startAt="4"/>
            </a:pPr>
            <a:endParaRPr lang="ro-RO" sz="2000" dirty="0" smtClean="0">
              <a:latin typeface="+mj-lt"/>
            </a:endParaRPr>
          </a:p>
          <a:p>
            <a:endParaRPr lang="ro-RO" sz="2000" dirty="0">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stituent conținut 3"/>
          <p:cNvSpPr>
            <a:spLocks noGrp="1"/>
          </p:cNvSpPr>
          <p:nvPr>
            <p:ph idx="1"/>
          </p:nvPr>
        </p:nvSpPr>
        <p:spPr>
          <a:xfrm>
            <a:off x="457200" y="980728"/>
            <a:ext cx="8229600" cy="5343872"/>
          </a:xfrm>
        </p:spPr>
        <p:txBody>
          <a:bodyPr>
            <a:noAutofit/>
          </a:bodyPr>
          <a:lstStyle/>
          <a:p>
            <a:pPr marL="514350" indent="-514350">
              <a:buFont typeface="+mj-lt"/>
              <a:buAutoNum type="alphaLcParenR" startAt="7"/>
            </a:pPr>
            <a:r>
              <a:rPr lang="en-US" sz="2000" dirty="0" err="1" smtClean="0">
                <a:latin typeface="+mj-lt"/>
              </a:rPr>
              <a:t>datele</a:t>
            </a:r>
            <a:r>
              <a:rPr lang="en-US" sz="1800" dirty="0" smtClean="0">
                <a:latin typeface="Calibri" pitchFamily="34" charset="0"/>
                <a:cs typeface="Calibri" pitchFamily="34" charset="0"/>
              </a:rPr>
              <a:t> de </a:t>
            </a:r>
            <a:r>
              <a:rPr lang="en-US" sz="1800" dirty="0" err="1" smtClean="0">
                <a:latin typeface="Calibri" pitchFamily="34" charset="0"/>
                <a:cs typeface="Calibri" pitchFamily="34" charset="0"/>
              </a:rPr>
              <a:t>identificare</a:t>
            </a:r>
            <a:r>
              <a:rPr lang="en-US" sz="1800" dirty="0" smtClean="0">
                <a:latin typeface="Calibri" pitchFamily="34" charset="0"/>
                <a:cs typeface="Calibri" pitchFamily="34" charset="0"/>
              </a:rPr>
              <a:t> ale </a:t>
            </a:r>
            <a:r>
              <a:rPr lang="en-US" sz="1800" dirty="0" err="1" smtClean="0">
                <a:latin typeface="Calibri" pitchFamily="34" charset="0"/>
                <a:cs typeface="Calibri" pitchFamily="34" charset="0"/>
              </a:rPr>
              <a:t>angajatorului</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pe</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teritoriul</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căruia</a:t>
            </a:r>
            <a:r>
              <a:rPr lang="en-US" sz="1800" dirty="0" smtClean="0">
                <a:latin typeface="Calibri" pitchFamily="34" charset="0"/>
                <a:cs typeface="Calibri" pitchFamily="34" charset="0"/>
              </a:rPr>
              <a:t> s-a </a:t>
            </a:r>
            <a:r>
              <a:rPr lang="en-US" sz="1800" dirty="0" err="1" smtClean="0">
                <a:latin typeface="Calibri" pitchFamily="34" charset="0"/>
                <a:cs typeface="Calibri" pitchFamily="34" charset="0"/>
              </a:rPr>
              <a:t>produs</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evenimentul</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numele</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reprezentantului</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său</a:t>
            </a:r>
            <a:r>
              <a:rPr lang="en-US" sz="1800" dirty="0" smtClean="0">
                <a:latin typeface="Calibri" pitchFamily="34" charset="0"/>
                <a:cs typeface="Calibri" pitchFamily="34" charset="0"/>
              </a:rPr>
              <a:t> legal, </a:t>
            </a:r>
            <a:r>
              <a:rPr lang="en-US" sz="1800" dirty="0" err="1" smtClean="0">
                <a:latin typeface="Calibri" pitchFamily="34" charset="0"/>
                <a:cs typeface="Calibri" pitchFamily="34" charset="0"/>
              </a:rPr>
              <a:t>precum</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şi</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denumirea</a:t>
            </a:r>
            <a:r>
              <a:rPr lang="en-US" sz="1800" dirty="0" smtClean="0">
                <a:latin typeface="Calibri" pitchFamily="34" charset="0"/>
                <a:cs typeface="Calibri" pitchFamily="34" charset="0"/>
              </a:rPr>
              <a:t>/</a:t>
            </a:r>
            <a:r>
              <a:rPr lang="en-US" sz="1800" dirty="0" err="1" smtClean="0">
                <a:latin typeface="Calibri" pitchFamily="34" charset="0"/>
                <a:cs typeface="Calibri" pitchFamily="34" charset="0"/>
              </a:rPr>
              <a:t>numele</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angajatorului</a:t>
            </a:r>
            <a:r>
              <a:rPr lang="en-US" sz="1800" dirty="0" smtClean="0">
                <a:latin typeface="Calibri" pitchFamily="34" charset="0"/>
                <a:cs typeface="Calibri" pitchFamily="34" charset="0"/>
              </a:rPr>
              <a:t> la care </a:t>
            </a:r>
            <a:r>
              <a:rPr lang="en-US" sz="1800" dirty="0" err="1" smtClean="0">
                <a:latin typeface="Calibri" pitchFamily="34" charset="0"/>
                <a:cs typeface="Calibri" pitchFamily="34" charset="0"/>
              </a:rPr>
              <a:t>este</a:t>
            </a:r>
            <a:r>
              <a:rPr lang="en-US" sz="1800" dirty="0" smtClean="0">
                <a:latin typeface="Calibri" pitchFamily="34" charset="0"/>
                <a:cs typeface="Calibri" pitchFamily="34" charset="0"/>
              </a:rPr>
              <a:t>/a </a:t>
            </a:r>
            <a:r>
              <a:rPr lang="en-US" sz="1800" dirty="0" err="1" smtClean="0">
                <a:latin typeface="Calibri" pitchFamily="34" charset="0"/>
                <a:cs typeface="Calibri" pitchFamily="34" charset="0"/>
              </a:rPr>
              <a:t>fost</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angajat</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accidentatul</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numele</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reprezentantului</a:t>
            </a:r>
            <a:r>
              <a:rPr lang="en-US" sz="1800" dirty="0" smtClean="0">
                <a:latin typeface="Calibri" pitchFamily="34" charset="0"/>
                <a:cs typeface="Calibri" pitchFamily="34" charset="0"/>
              </a:rPr>
              <a:t> </a:t>
            </a:r>
            <a:r>
              <a:rPr lang="en-US" sz="1800" dirty="0" err="1" smtClean="0">
                <a:latin typeface="Calibri" pitchFamily="34" charset="0"/>
                <a:cs typeface="Calibri" pitchFamily="34" charset="0"/>
              </a:rPr>
              <a:t>său</a:t>
            </a:r>
            <a:r>
              <a:rPr lang="en-US" sz="1800" dirty="0" smtClean="0">
                <a:latin typeface="Calibri" pitchFamily="34" charset="0"/>
                <a:cs typeface="Calibri" pitchFamily="34" charset="0"/>
              </a:rPr>
              <a:t> legal</a:t>
            </a:r>
            <a:r>
              <a:rPr lang="ro-RO" sz="1800" dirty="0" smtClean="0">
                <a:latin typeface="Calibri" pitchFamily="34" charset="0"/>
                <a:cs typeface="Calibri" pitchFamily="34" charset="0"/>
              </a:rPr>
              <a:t>. </a:t>
            </a:r>
            <a:endParaRPr lang="ro-RO" sz="1800" dirty="0" smtClean="0">
              <a:latin typeface="Calibri" pitchFamily="34" charset="0"/>
              <a:cs typeface="Calibri" pitchFamily="34" charset="0"/>
            </a:endParaRPr>
          </a:p>
          <a:p>
            <a:pPr marL="514350" indent="-514350"/>
            <a:r>
              <a:rPr lang="ro-RO" sz="1800" dirty="0" smtClean="0">
                <a:latin typeface="Calibri" pitchFamily="34" charset="0"/>
                <a:cs typeface="Calibri" pitchFamily="34" charset="0"/>
              </a:rPr>
              <a:t>Se </a:t>
            </a:r>
            <a:r>
              <a:rPr lang="ro-RO" sz="1800" dirty="0" smtClean="0">
                <a:latin typeface="Calibri" pitchFamily="34" charset="0"/>
                <a:cs typeface="Calibri" pitchFamily="34" charset="0"/>
              </a:rPr>
              <a:t>vor identifica toţi angajatorii la care era angajata victima, angajatorul pe teritoriul căruia s-a produs evenimentul</a:t>
            </a:r>
          </a:p>
          <a:p>
            <a:pPr marL="514350" indent="-514350">
              <a:buFont typeface="+mj-lt"/>
              <a:buAutoNum type="alphaLcParenR" startAt="8"/>
            </a:pPr>
            <a:r>
              <a:rPr lang="en-US" sz="1800" dirty="0" err="1" smtClean="0">
                <a:latin typeface="Calibri" pitchFamily="34" charset="0"/>
                <a:cs typeface="Calibri" pitchFamily="34" charset="0"/>
              </a:rPr>
              <a:t>datele</a:t>
            </a:r>
            <a:r>
              <a:rPr lang="en-US" sz="1800" dirty="0" smtClean="0">
                <a:latin typeface="Calibri" pitchFamily="34" charset="0"/>
                <a:cs typeface="Calibri" pitchFamily="34" charset="0"/>
              </a:rPr>
              <a:t> de </a:t>
            </a:r>
            <a:r>
              <a:rPr lang="en-US" sz="1800" dirty="0" err="1" smtClean="0">
                <a:latin typeface="Calibri" pitchFamily="34" charset="0"/>
                <a:cs typeface="Calibri" pitchFamily="34" charset="0"/>
              </a:rPr>
              <a:t>identificare</a:t>
            </a:r>
            <a:r>
              <a:rPr lang="en-US" sz="1800" dirty="0" smtClean="0">
                <a:latin typeface="Calibri" pitchFamily="34" charset="0"/>
                <a:cs typeface="Calibri" pitchFamily="34" charset="0"/>
              </a:rPr>
              <a:t> a </a:t>
            </a:r>
            <a:r>
              <a:rPr lang="en-US" sz="1800" dirty="0" err="1" smtClean="0">
                <a:latin typeface="Calibri" pitchFamily="34" charset="0"/>
                <a:cs typeface="Calibri" pitchFamily="34" charset="0"/>
              </a:rPr>
              <a:t>accidentatului</a:t>
            </a:r>
            <a:r>
              <a:rPr lang="en-US" sz="1800" dirty="0" smtClean="0">
                <a:latin typeface="Calibri" pitchFamily="34" charset="0"/>
                <a:cs typeface="Calibri" pitchFamily="34" charset="0"/>
              </a:rPr>
              <a:t>/</a:t>
            </a:r>
            <a:r>
              <a:rPr lang="en-US" sz="1800" dirty="0" err="1" smtClean="0">
                <a:latin typeface="Calibri" pitchFamily="34" charset="0"/>
                <a:cs typeface="Calibri" pitchFamily="34" charset="0"/>
              </a:rPr>
              <a:t>accidentaţilor</a:t>
            </a:r>
            <a:r>
              <a:rPr lang="en-US" sz="1800" dirty="0" smtClean="0">
                <a:latin typeface="Calibri" pitchFamily="34" charset="0"/>
                <a:cs typeface="Calibri" pitchFamily="34" charset="0"/>
              </a:rPr>
              <a:t>;</a:t>
            </a:r>
            <a:endParaRPr lang="ro-RO" sz="1800" dirty="0" smtClean="0">
              <a:latin typeface="Calibri" pitchFamily="34" charset="0"/>
              <a:cs typeface="Calibri" pitchFamily="34" charset="0"/>
            </a:endParaRPr>
          </a:p>
          <a:p>
            <a:pPr lvl="0"/>
            <a:r>
              <a:rPr lang="ro-RO" sz="1800" dirty="0" smtClean="0">
                <a:latin typeface="Calibri" pitchFamily="34" charset="0"/>
                <a:cs typeface="Calibri" pitchFamily="34" charset="0"/>
              </a:rPr>
              <a:t>Dacă în momentul accidentării, desfăşurau o activitate pentru care este necesară autorizarea se va face trimitere  la autorizarea pe care o deţinea şi instituţia care a emis-o (activităţile desfăşurate sub incidenţa prescripţiilor ISCIR, activitatea de agent de pază autorizată conform Legii nr. 333/2003, etc.). </a:t>
            </a:r>
          </a:p>
          <a:p>
            <a:pPr lvl="0"/>
            <a:r>
              <a:rPr lang="ro-RO" sz="1800" dirty="0" smtClean="0">
                <a:latin typeface="Calibri" pitchFamily="34" charset="0"/>
                <a:cs typeface="Calibri" pitchFamily="34" charset="0"/>
              </a:rPr>
              <a:t>avizele medicale necesare locului de muncă şi/sau activităţii pe care a/au  desfăşurat-o victima/victimele (apt lucru la înălţime, apt psihologic); </a:t>
            </a:r>
          </a:p>
          <a:p>
            <a:pPr lvl="0"/>
            <a:r>
              <a:rPr lang="ro-RO" sz="1800" dirty="0" smtClean="0">
                <a:latin typeface="Calibri" pitchFamily="34" charset="0"/>
                <a:cs typeface="Calibri" pitchFamily="34" charset="0"/>
              </a:rPr>
              <a:t>se va menţiona că activitatea de conducător auto sau şofer (conform cu clasificarea COR), se realiza în completarea celorlalte sarcini de muncă, şi că, în momentul producerii evenimentului, contractul individual de muncă a fost încheiat pentru altă funcţie/meserie</a:t>
            </a:r>
          </a:p>
          <a:p>
            <a:pPr marL="0" lvl="0" indent="0">
              <a:buNone/>
            </a:pPr>
            <a:endParaRPr lang="ro-RO" sz="1800" dirty="0">
              <a:latin typeface="Calibri" pitchFamily="34" charset="0"/>
              <a:cs typeface="Calibri" pitchFamily="34" charset="0"/>
            </a:endParaRPr>
          </a:p>
        </p:txBody>
      </p:sp>
      <p:sp>
        <p:nvSpPr>
          <p:cNvPr id="5" name="Titlu 4"/>
          <p:cNvSpPr>
            <a:spLocks noGrp="1"/>
          </p:cNvSpPr>
          <p:nvPr>
            <p:ph type="title"/>
          </p:nvPr>
        </p:nvSpPr>
        <p:spPr>
          <a:xfrm>
            <a:off x="539552" y="404664"/>
            <a:ext cx="8229600" cy="459432"/>
          </a:xfrm>
        </p:spPr>
        <p:txBody>
          <a:bodyPr>
            <a:normAutofit/>
          </a:bodyPr>
          <a:lstStyle/>
          <a:p>
            <a:r>
              <a:rPr lang="ro-RO" sz="2000" b="1" dirty="0" smtClean="0"/>
              <a:t>PROCES VERBAL CERCETARE </a:t>
            </a:r>
            <a:endParaRPr lang="ro-RO"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268760"/>
            <a:ext cx="8229600" cy="5055840"/>
          </a:xfrm>
        </p:spPr>
        <p:txBody>
          <a:bodyPr>
            <a:normAutofit/>
          </a:bodyPr>
          <a:lstStyle/>
          <a:p>
            <a:pPr marL="514350" indent="-514350">
              <a:buFont typeface="+mj-lt"/>
              <a:buAutoNum type="alphaLcParenR" startAt="9"/>
            </a:pPr>
            <a:r>
              <a:rPr lang="ro-RO" b="1" dirty="0" smtClean="0">
                <a:latin typeface="+mj-lt"/>
              </a:rPr>
              <a:t>descrierea detaliată a locului, echipamentului de munca, a împrejurărilor şi modului în care s-a produs evenimentul;</a:t>
            </a:r>
            <a:endParaRPr lang="ro-RO" dirty="0" smtClean="0">
              <a:latin typeface="+mj-lt"/>
            </a:endParaRPr>
          </a:p>
          <a:p>
            <a:r>
              <a:rPr lang="ro-RO" b="1" u="sng" dirty="0" smtClean="0">
                <a:latin typeface="+mj-lt"/>
              </a:rPr>
              <a:t>i.1) descrierea detaliată a locului producerii evenimentului </a:t>
            </a:r>
          </a:p>
          <a:p>
            <a:r>
              <a:rPr lang="ro-RO" dirty="0" smtClean="0">
                <a:latin typeface="+mj-lt"/>
              </a:rPr>
              <a:t>Se va descrie detaliat locul producerii evenimentului (amplasare, distante, vecinătăţi etc.) şi se vor face trimiteri la anexele din dosarul de cercetare care certifică aspectele descrise</a:t>
            </a:r>
          </a:p>
          <a:p>
            <a:endParaRPr lang="ro-RO" dirty="0" smtClean="0">
              <a:latin typeface="+mj-lt"/>
            </a:endParaRPr>
          </a:p>
          <a:p>
            <a:endParaRPr lang="ro-RO" dirty="0">
              <a:latin typeface="+mj-lt"/>
            </a:endParaRPr>
          </a:p>
        </p:txBody>
      </p:sp>
      <p:sp>
        <p:nvSpPr>
          <p:cNvPr id="4" name="Titlu 4"/>
          <p:cNvSpPr>
            <a:spLocks noGrp="1"/>
          </p:cNvSpPr>
          <p:nvPr>
            <p:ph type="title"/>
          </p:nvPr>
        </p:nvSpPr>
        <p:spPr>
          <a:xfrm>
            <a:off x="457200" y="704088"/>
            <a:ext cx="8229600" cy="348648"/>
          </a:xfrm>
        </p:spPr>
        <p:txBody>
          <a:bodyPr>
            <a:normAutofit fontScale="90000"/>
          </a:bodyPr>
          <a:lstStyle/>
          <a:p>
            <a:r>
              <a:rPr lang="ro-RO" sz="2000" b="1" dirty="0" smtClean="0"/>
              <a:t>PROCES VERBAL CERCETARE</a:t>
            </a:r>
            <a:endParaRPr lang="ro-RO"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340768"/>
            <a:ext cx="8229600" cy="4983832"/>
          </a:xfrm>
        </p:spPr>
        <p:txBody>
          <a:bodyPr>
            <a:normAutofit fontScale="70000" lnSpcReduction="20000"/>
          </a:bodyPr>
          <a:lstStyle/>
          <a:p>
            <a:pPr>
              <a:buNone/>
            </a:pPr>
            <a:r>
              <a:rPr lang="ro-RO" b="1" u="sng" dirty="0" smtClean="0">
                <a:latin typeface="+mj-lt"/>
              </a:rPr>
              <a:t>i.2) descrierea detaliată a echipamentului de muncă </a:t>
            </a:r>
            <a:endParaRPr lang="ro-RO" dirty="0" smtClean="0">
              <a:latin typeface="+mj-lt"/>
            </a:endParaRPr>
          </a:p>
          <a:p>
            <a:pPr marL="0" indent="0">
              <a:buNone/>
            </a:pPr>
            <a:r>
              <a:rPr lang="ro-RO" dirty="0" smtClean="0">
                <a:latin typeface="+mj-lt"/>
              </a:rPr>
              <a:t>Pentru  fiecare echipament de muncă implicat în eveniment se va completa număr de inventar sau de identificare  - după caz; </a:t>
            </a:r>
          </a:p>
          <a:p>
            <a:pPr marL="360000" lvl="0" indent="-3175">
              <a:spcBef>
                <a:spcPts val="600"/>
              </a:spcBef>
              <a:buFont typeface="Wingdings" pitchFamily="2" charset="2"/>
              <a:buChar char="Ø"/>
            </a:pPr>
            <a:r>
              <a:rPr lang="ro-RO" dirty="0" smtClean="0">
                <a:latin typeface="+mj-lt"/>
              </a:rPr>
              <a:t>existenţa instrucţiunilor şi informaţiilor de siguranţă în limba română - aceste documente vor fi anexate la dosarul de cercetare ca anexe;</a:t>
            </a:r>
          </a:p>
          <a:p>
            <a:pPr marL="360000" lvl="0" indent="-3175">
              <a:spcBef>
                <a:spcPts val="600"/>
              </a:spcBef>
              <a:buFont typeface="Wingdings" pitchFamily="2" charset="2"/>
              <a:buChar char="Ø"/>
            </a:pPr>
            <a:r>
              <a:rPr lang="ro-RO" dirty="0" smtClean="0">
                <a:latin typeface="+mj-lt"/>
              </a:rPr>
              <a:t>principalele caracteristici tehnice, de funcţionare şi de gabarit; </a:t>
            </a:r>
          </a:p>
          <a:p>
            <a:pPr marL="360000" lvl="0" indent="-3175">
              <a:spcBef>
                <a:spcPts val="600"/>
              </a:spcBef>
              <a:buFont typeface="Wingdings" pitchFamily="2" charset="2"/>
              <a:buChar char="Ø"/>
            </a:pPr>
            <a:r>
              <a:rPr lang="ro-RO" dirty="0" smtClean="0">
                <a:latin typeface="+mj-lt"/>
              </a:rPr>
              <a:t>starea sistemelor şi dispozitivelor de securitate; </a:t>
            </a:r>
          </a:p>
          <a:p>
            <a:pPr marL="360000" lvl="0" indent="-3175">
              <a:spcBef>
                <a:spcPts val="600"/>
              </a:spcBef>
              <a:buFont typeface="Wingdings" pitchFamily="2" charset="2"/>
              <a:buChar char="Ø"/>
            </a:pPr>
            <a:r>
              <a:rPr lang="ro-RO" dirty="0" smtClean="0">
                <a:latin typeface="+mj-lt"/>
              </a:rPr>
              <a:t>fişele de lucru prevăzute cu date referitoare la securitate şi sănătate privind condiţiile de folosire a echipamentelor de munca, situaţiile anormale previzibile;</a:t>
            </a:r>
          </a:p>
          <a:p>
            <a:pPr marL="360000" lvl="0" indent="-3175">
              <a:spcBef>
                <a:spcPts val="600"/>
              </a:spcBef>
              <a:buFont typeface="Wingdings" pitchFamily="2" charset="2"/>
              <a:buChar char="Ø"/>
            </a:pPr>
            <a:r>
              <a:rPr lang="ro-RO" dirty="0" smtClean="0">
                <a:latin typeface="+mj-lt"/>
              </a:rPr>
              <a:t>existenţa autorizaţiei de funcţionare şi, după caz, a celei de verificare tehnică, pentru echipamentele de muncă care intră sub incidenţa unor reglementări speciale (ISCIR, RAR, ADR etc.);</a:t>
            </a:r>
          </a:p>
          <a:p>
            <a:pPr marL="360000" lvl="0" indent="-3175">
              <a:spcBef>
                <a:spcPts val="600"/>
              </a:spcBef>
              <a:buFont typeface="Wingdings" pitchFamily="2" charset="2"/>
              <a:buChar char="Ø"/>
            </a:pPr>
            <a:r>
              <a:rPr lang="ro-RO" dirty="0" smtClean="0">
                <a:latin typeface="+mj-lt"/>
              </a:rPr>
              <a:t>dacă echipamentele de muncă corespund constructiv mediului în care funcţionează (exploziv).</a:t>
            </a:r>
          </a:p>
          <a:p>
            <a:pPr marL="360000" indent="-3175">
              <a:spcBef>
                <a:spcPts val="600"/>
              </a:spcBef>
              <a:buFont typeface="Wingdings" pitchFamily="2" charset="2"/>
              <a:buChar char="Ø"/>
            </a:pPr>
            <a:r>
              <a:rPr lang="ro-RO" dirty="0" smtClean="0">
                <a:latin typeface="+mj-lt"/>
              </a:rPr>
              <a:t>pentru situaţiile în care au fost identificate materii prime/produse finite care au fost implicate în producerea evenimentului, se vor menţiona: proprietăţile fizico-chimice, precum şi orice alte date despre acestea, considerate ca fiind semnificative la stabilirea cauzelor producerii evenimentului</a:t>
            </a:r>
          </a:p>
          <a:p>
            <a:pPr marL="360000" indent="-3175">
              <a:buFont typeface="Wingdings" pitchFamily="2" charset="2"/>
              <a:buChar char="Ø"/>
            </a:pPr>
            <a:endParaRPr lang="ro-RO" dirty="0">
              <a:latin typeface="+mj-lt"/>
            </a:endParaRPr>
          </a:p>
        </p:txBody>
      </p:sp>
      <p:sp>
        <p:nvSpPr>
          <p:cNvPr id="4" name="Titlu 4"/>
          <p:cNvSpPr>
            <a:spLocks noGrp="1"/>
          </p:cNvSpPr>
          <p:nvPr>
            <p:ph type="title"/>
          </p:nvPr>
        </p:nvSpPr>
        <p:spPr>
          <a:xfrm>
            <a:off x="457200" y="704088"/>
            <a:ext cx="8229600" cy="492664"/>
          </a:xfrm>
        </p:spPr>
        <p:txBody>
          <a:bodyPr>
            <a:normAutofit/>
          </a:bodyPr>
          <a:lstStyle/>
          <a:p>
            <a:r>
              <a:rPr lang="ro-RO" sz="2000" b="1" dirty="0" smtClean="0"/>
              <a:t>PROCES VERBAL CERCETARE </a:t>
            </a:r>
            <a:endParaRPr lang="ro-RO"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908720"/>
            <a:ext cx="8229600" cy="5415880"/>
          </a:xfrm>
        </p:spPr>
        <p:txBody>
          <a:bodyPr>
            <a:noAutofit/>
          </a:bodyPr>
          <a:lstStyle/>
          <a:p>
            <a:r>
              <a:rPr lang="ro-RO" sz="2000" b="1" u="sng" dirty="0" smtClean="0">
                <a:latin typeface="Calibri" pitchFamily="34" charset="0"/>
                <a:cs typeface="Calibri" pitchFamily="34" charset="0"/>
              </a:rPr>
              <a:t>i.3) descrierea detaliată a împrejurărilor </a:t>
            </a:r>
            <a:endParaRPr lang="ro-RO" sz="2000" dirty="0" smtClean="0">
              <a:latin typeface="Calibri" pitchFamily="34" charset="0"/>
              <a:cs typeface="Calibri" pitchFamily="34" charset="0"/>
            </a:endParaRPr>
          </a:p>
          <a:p>
            <a:pPr marL="360000" lvl="0" indent="-3175">
              <a:lnSpc>
                <a:spcPct val="80000"/>
              </a:lnSpc>
              <a:spcBef>
                <a:spcPts val="600"/>
              </a:spcBef>
              <a:buFont typeface="Wingdings" pitchFamily="2" charset="2"/>
              <a:buChar char="Ø"/>
            </a:pPr>
            <a:r>
              <a:rPr lang="ro-RO" sz="2000" dirty="0" smtClean="0">
                <a:latin typeface="Calibri" pitchFamily="34" charset="0"/>
                <a:cs typeface="Calibri" pitchFamily="34" charset="0"/>
              </a:rPr>
              <a:t>programul de lucru, în câte schimburi lucra victima</a:t>
            </a:r>
          </a:p>
          <a:p>
            <a:pPr marL="360000" indent="-3175">
              <a:lnSpc>
                <a:spcPct val="80000"/>
              </a:lnSpc>
              <a:spcBef>
                <a:spcPts val="600"/>
              </a:spcBef>
              <a:buFont typeface="Wingdings" pitchFamily="2" charset="2"/>
              <a:buChar char="Ø"/>
            </a:pPr>
            <a:r>
              <a:rPr lang="ro-RO" sz="2000" dirty="0" smtClean="0">
                <a:latin typeface="Calibri" pitchFamily="34" charset="0"/>
                <a:cs typeface="Calibri" pitchFamily="34" charset="0"/>
              </a:rPr>
              <a:t>organigrama locului de muncă /precizări asupra persoanelor însărcinate cu conducerea activităţilor de la locul de muncă la care a avut loc evenimentul </a:t>
            </a:r>
          </a:p>
          <a:p>
            <a:pPr marL="360000" lvl="0" indent="-3175">
              <a:lnSpc>
                <a:spcPct val="80000"/>
              </a:lnSpc>
              <a:spcBef>
                <a:spcPts val="600"/>
              </a:spcBef>
              <a:buFont typeface="Wingdings" pitchFamily="2" charset="2"/>
              <a:buChar char="Ø"/>
            </a:pPr>
            <a:r>
              <a:rPr lang="ro-RO" sz="2000" dirty="0" smtClean="0">
                <a:latin typeface="Calibri" pitchFamily="34" charset="0"/>
                <a:cs typeface="Calibri" pitchFamily="34" charset="0"/>
              </a:rPr>
              <a:t>se vor face precizări asupra existenţei sau inexistenţei la locul de muncă a unor dotări cu impact asupra securităţii şi sănătăţii în muncă (mijloace de protecţie colectivă, echipamente individuale de protecţie, aparatură pentru determinarea prezenţei la locul de muncă a gazelor toxice etc.)</a:t>
            </a:r>
          </a:p>
          <a:p>
            <a:pPr marL="360000" lvl="0" indent="-3175">
              <a:lnSpc>
                <a:spcPct val="80000"/>
              </a:lnSpc>
              <a:spcBef>
                <a:spcPts val="600"/>
              </a:spcBef>
              <a:buFont typeface="Wingdings" pitchFamily="2" charset="2"/>
              <a:buChar char="Ø"/>
            </a:pPr>
            <a:r>
              <a:rPr lang="ro-RO" sz="2000" dirty="0" smtClean="0">
                <a:latin typeface="Calibri" pitchFamily="34" charset="0"/>
                <a:cs typeface="Calibri" pitchFamily="34" charset="0"/>
              </a:rPr>
              <a:t>se vor face precizări asupra modului de instruire a victimei</a:t>
            </a:r>
          </a:p>
          <a:p>
            <a:pPr marL="360000" lvl="0" indent="-3175">
              <a:lnSpc>
                <a:spcPct val="80000"/>
              </a:lnSpc>
              <a:spcBef>
                <a:spcPts val="600"/>
              </a:spcBef>
              <a:buFont typeface="Wingdings" pitchFamily="2" charset="2"/>
              <a:buChar char="Ø"/>
            </a:pPr>
            <a:r>
              <a:rPr lang="ro-RO" sz="2000" dirty="0" smtClean="0">
                <a:latin typeface="Calibri" pitchFamily="34" charset="0"/>
                <a:cs typeface="Calibri" pitchFamily="34" charset="0"/>
              </a:rPr>
              <a:t>se vor face precizări asupra competenţelor şefilor ierarhici superiori ai victimei/victimelor în coordonarea activităţii care a generat evenimentul, competenţe înscrise în fişa de post sau în alte documente care i-au fost aduse la cunoştinţă.</a:t>
            </a:r>
          </a:p>
          <a:p>
            <a:pPr marL="360000" indent="-3175">
              <a:lnSpc>
                <a:spcPct val="80000"/>
              </a:lnSpc>
              <a:spcBef>
                <a:spcPts val="600"/>
              </a:spcBef>
              <a:buNone/>
            </a:pPr>
            <a:endParaRPr lang="ro-RO" sz="2000" dirty="0" smtClean="0">
              <a:latin typeface="Calibri" pitchFamily="34" charset="0"/>
              <a:cs typeface="Calibri" pitchFamily="34" charset="0"/>
            </a:endParaRPr>
          </a:p>
          <a:p>
            <a:endParaRPr lang="ro-RO" sz="2000" dirty="0">
              <a:latin typeface="Calibri" pitchFamily="34" charset="0"/>
              <a:cs typeface="Calibri" pitchFamily="34" charset="0"/>
            </a:endParaRPr>
          </a:p>
        </p:txBody>
      </p:sp>
      <p:sp>
        <p:nvSpPr>
          <p:cNvPr id="4" name="Titlu 4"/>
          <p:cNvSpPr>
            <a:spLocks noGrp="1"/>
          </p:cNvSpPr>
          <p:nvPr>
            <p:ph type="title"/>
          </p:nvPr>
        </p:nvSpPr>
        <p:spPr>
          <a:xfrm>
            <a:off x="395536" y="332656"/>
            <a:ext cx="8229600" cy="420656"/>
          </a:xfrm>
        </p:spPr>
        <p:txBody>
          <a:bodyPr>
            <a:normAutofit/>
          </a:bodyPr>
          <a:lstStyle/>
          <a:p>
            <a:r>
              <a:rPr lang="ro-RO" sz="2000" b="1" dirty="0" smtClean="0"/>
              <a:t>PROCES VERBAL CERCETARE </a:t>
            </a:r>
            <a:endParaRPr lang="ro-RO"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836712"/>
            <a:ext cx="8229600" cy="5487888"/>
          </a:xfrm>
        </p:spPr>
        <p:txBody>
          <a:bodyPr>
            <a:noAutofit/>
          </a:bodyPr>
          <a:lstStyle/>
          <a:p>
            <a:r>
              <a:rPr lang="ro-RO" sz="1800" dirty="0" smtClean="0">
                <a:latin typeface="+mj-lt"/>
              </a:rPr>
              <a:t>Dosarele de cercetare nu respecta prevederile art. 123 din Norma Metodologică</a:t>
            </a:r>
          </a:p>
          <a:p>
            <a:pPr lvl="1">
              <a:buNone/>
            </a:pPr>
            <a:r>
              <a:rPr lang="ro-RO" sz="1800" dirty="0" smtClean="0">
                <a:latin typeface="+mj-lt"/>
              </a:rPr>
              <a:t>Art. 123 -</a:t>
            </a:r>
            <a:r>
              <a:rPr lang="en-US" sz="1800" i="1" dirty="0" err="1" smtClean="0">
                <a:latin typeface="+mj-lt"/>
              </a:rPr>
              <a:t>Dosarul</a:t>
            </a:r>
            <a:r>
              <a:rPr lang="en-US" sz="1800" i="1" dirty="0" smtClean="0">
                <a:latin typeface="+mj-lt"/>
              </a:rPr>
              <a:t> de </a:t>
            </a:r>
            <a:r>
              <a:rPr lang="en-US" sz="1800" i="1" dirty="0" err="1" smtClean="0">
                <a:latin typeface="+mj-lt"/>
              </a:rPr>
              <a:t>cercetare</a:t>
            </a:r>
            <a:r>
              <a:rPr lang="en-US" sz="1800" i="1" dirty="0" smtClean="0">
                <a:latin typeface="+mj-lt"/>
              </a:rPr>
              <a:t> a </a:t>
            </a:r>
            <a:r>
              <a:rPr lang="en-US" sz="1800" i="1" dirty="0" err="1" smtClean="0">
                <a:latin typeface="+mj-lt"/>
              </a:rPr>
              <a:t>evenimentului</a:t>
            </a:r>
            <a:r>
              <a:rPr lang="en-US" sz="1800" i="1" dirty="0" smtClean="0">
                <a:latin typeface="+mj-lt"/>
              </a:rPr>
              <a:t> </a:t>
            </a:r>
            <a:r>
              <a:rPr lang="en-US" sz="1800" i="1" dirty="0" err="1" smtClean="0">
                <a:latin typeface="+mj-lt"/>
              </a:rPr>
              <a:t>trebuie</a:t>
            </a:r>
            <a:r>
              <a:rPr lang="en-US" sz="1800" i="1" dirty="0" smtClean="0">
                <a:latin typeface="+mj-lt"/>
              </a:rPr>
              <a:t> </a:t>
            </a:r>
            <a:r>
              <a:rPr lang="en-US" sz="1800" i="1" dirty="0" err="1" smtClean="0">
                <a:latin typeface="+mj-lt"/>
              </a:rPr>
              <a:t>să</a:t>
            </a:r>
            <a:r>
              <a:rPr lang="en-US" sz="1800" i="1" dirty="0" smtClean="0">
                <a:latin typeface="+mj-lt"/>
              </a:rPr>
              <a:t> </a:t>
            </a:r>
            <a:r>
              <a:rPr lang="en-US" sz="1800" i="1" dirty="0" err="1" smtClean="0">
                <a:latin typeface="+mj-lt"/>
              </a:rPr>
              <a:t>îndeplinească</a:t>
            </a:r>
            <a:r>
              <a:rPr lang="en-US" sz="1800" i="1" dirty="0" smtClean="0">
                <a:latin typeface="+mj-lt"/>
              </a:rPr>
              <a:t> </a:t>
            </a:r>
            <a:r>
              <a:rPr lang="en-US" sz="1800" i="1" dirty="0" err="1" smtClean="0">
                <a:latin typeface="+mj-lt"/>
              </a:rPr>
              <a:t>următoarele</a:t>
            </a:r>
            <a:r>
              <a:rPr lang="en-US" sz="1800" i="1" dirty="0" smtClean="0">
                <a:latin typeface="+mj-lt"/>
              </a:rPr>
              <a:t> </a:t>
            </a:r>
            <a:r>
              <a:rPr lang="en-US" sz="1800" i="1" dirty="0" err="1" smtClean="0">
                <a:latin typeface="+mj-lt"/>
              </a:rPr>
              <a:t>condiţii</a:t>
            </a:r>
            <a:r>
              <a:rPr lang="en-US" sz="1800" i="1" dirty="0" smtClean="0">
                <a:latin typeface="+mj-lt"/>
              </a:rPr>
              <a:t>:</a:t>
            </a:r>
            <a:endParaRPr lang="ro-RO" sz="1800" i="1" dirty="0" smtClean="0">
              <a:latin typeface="+mj-lt"/>
            </a:endParaRPr>
          </a:p>
          <a:p>
            <a:pPr marL="182563" lvl="1" indent="0">
              <a:buNone/>
            </a:pPr>
            <a:r>
              <a:rPr lang="en-US" sz="1800" i="1" dirty="0" smtClean="0">
                <a:latin typeface="+mj-lt"/>
              </a:rPr>
              <a:t>    </a:t>
            </a:r>
            <a:r>
              <a:rPr lang="en-US" sz="1600" dirty="0" smtClean="0">
                <a:latin typeface="+mj-lt"/>
              </a:rPr>
              <a:t>a) </a:t>
            </a:r>
            <a:r>
              <a:rPr lang="en-US" sz="1600" dirty="0" err="1" smtClean="0">
                <a:latin typeface="+mj-lt"/>
              </a:rPr>
              <a:t>filele</a:t>
            </a:r>
            <a:r>
              <a:rPr lang="en-US" sz="1600" dirty="0" smtClean="0">
                <a:latin typeface="+mj-lt"/>
              </a:rPr>
              <a:t> </a:t>
            </a:r>
            <a:r>
              <a:rPr lang="en-US" sz="1600" dirty="0" err="1" smtClean="0">
                <a:latin typeface="+mj-lt"/>
              </a:rPr>
              <a:t>dosarului</a:t>
            </a:r>
            <a:r>
              <a:rPr lang="en-US" sz="1600" dirty="0" smtClean="0">
                <a:latin typeface="+mj-lt"/>
              </a:rPr>
              <a:t> </a:t>
            </a:r>
            <a:r>
              <a:rPr lang="en-US" sz="1600" dirty="0" err="1" smtClean="0">
                <a:latin typeface="+mj-lt"/>
              </a:rPr>
              <a:t>să</a:t>
            </a:r>
            <a:r>
              <a:rPr lang="en-US" sz="1600" dirty="0" smtClean="0">
                <a:latin typeface="+mj-lt"/>
              </a:rPr>
              <a:t> fie </a:t>
            </a:r>
            <a:r>
              <a:rPr lang="en-US" sz="1600" dirty="0" err="1" smtClean="0">
                <a:latin typeface="+mj-lt"/>
              </a:rPr>
              <a:t>numerotate</a:t>
            </a:r>
            <a:r>
              <a:rPr lang="en-US" sz="1600" dirty="0" smtClean="0">
                <a:latin typeface="+mj-lt"/>
              </a:rPr>
              <a:t>, </a:t>
            </a:r>
            <a:r>
              <a:rPr lang="en-US" sz="1600" dirty="0" err="1" smtClean="0">
                <a:latin typeface="+mj-lt"/>
              </a:rPr>
              <a:t>semnate</a:t>
            </a:r>
            <a:r>
              <a:rPr lang="en-US" sz="1600" dirty="0" smtClean="0">
                <a:latin typeface="+mj-lt"/>
              </a:rPr>
              <a:t> de </a:t>
            </a:r>
            <a:r>
              <a:rPr lang="en-US" sz="1600" dirty="0" err="1" smtClean="0">
                <a:latin typeface="+mj-lt"/>
              </a:rPr>
              <a:t>inspectorul</a:t>
            </a:r>
            <a:r>
              <a:rPr lang="en-US" sz="1600" dirty="0" smtClean="0">
                <a:latin typeface="+mj-lt"/>
              </a:rPr>
              <a:t> care a </a:t>
            </a:r>
            <a:r>
              <a:rPr lang="en-US" sz="1600" dirty="0" err="1" smtClean="0">
                <a:latin typeface="+mj-lt"/>
              </a:rPr>
              <a:t>efectuat</a:t>
            </a:r>
            <a:r>
              <a:rPr lang="en-US" sz="1600" dirty="0" smtClean="0">
                <a:latin typeface="+mj-lt"/>
              </a:rPr>
              <a:t> </a:t>
            </a:r>
            <a:r>
              <a:rPr lang="en-US" sz="1600" dirty="0" err="1" smtClean="0">
                <a:latin typeface="+mj-lt"/>
              </a:rPr>
              <a:t>cercetarea</a:t>
            </a:r>
            <a:r>
              <a:rPr lang="en-US" sz="1600" dirty="0" smtClean="0">
                <a:latin typeface="+mj-lt"/>
              </a:rPr>
              <a:t> </a:t>
            </a:r>
            <a:r>
              <a:rPr lang="en-US" sz="1600" dirty="0" err="1" smtClean="0">
                <a:latin typeface="+mj-lt"/>
              </a:rPr>
              <a:t>sau</a:t>
            </a:r>
            <a:r>
              <a:rPr lang="en-US" sz="1600" dirty="0" smtClean="0">
                <a:latin typeface="+mj-lt"/>
              </a:rPr>
              <a:t> de </a:t>
            </a:r>
            <a:r>
              <a:rPr lang="en-US" sz="1600" dirty="0" err="1" smtClean="0">
                <a:latin typeface="+mj-lt"/>
              </a:rPr>
              <a:t>membrii</a:t>
            </a:r>
            <a:r>
              <a:rPr lang="en-US" sz="1600" dirty="0" smtClean="0">
                <a:latin typeface="+mj-lt"/>
              </a:rPr>
              <a:t> </a:t>
            </a:r>
            <a:r>
              <a:rPr lang="en-US" sz="1600" dirty="0" err="1" smtClean="0">
                <a:latin typeface="+mj-lt"/>
              </a:rPr>
              <a:t>comisiei</a:t>
            </a:r>
            <a:r>
              <a:rPr lang="en-US" sz="1600" dirty="0" smtClean="0">
                <a:latin typeface="+mj-lt"/>
              </a:rPr>
              <a:t> de </a:t>
            </a:r>
            <a:r>
              <a:rPr lang="en-US" sz="1600" dirty="0" err="1" smtClean="0">
                <a:latin typeface="+mj-lt"/>
              </a:rPr>
              <a:t>cercetare</a:t>
            </a:r>
            <a:r>
              <a:rPr lang="en-US" sz="1600" dirty="0" smtClean="0">
                <a:latin typeface="+mj-lt"/>
              </a:rPr>
              <a:t>, </a:t>
            </a:r>
            <a:r>
              <a:rPr lang="en-US" sz="1600" dirty="0" err="1" smtClean="0">
                <a:latin typeface="+mj-lt"/>
              </a:rPr>
              <a:t>numită</a:t>
            </a:r>
            <a:r>
              <a:rPr lang="en-US" sz="1600" dirty="0" smtClean="0">
                <a:latin typeface="+mj-lt"/>
              </a:rPr>
              <a:t> de </a:t>
            </a:r>
            <a:r>
              <a:rPr lang="en-US" sz="1600" dirty="0" err="1" smtClean="0">
                <a:latin typeface="+mj-lt"/>
              </a:rPr>
              <a:t>angajator</a:t>
            </a:r>
            <a:r>
              <a:rPr lang="en-US" sz="1600" dirty="0" smtClean="0">
                <a:latin typeface="+mj-lt"/>
              </a:rPr>
              <a:t>, </a:t>
            </a:r>
            <a:r>
              <a:rPr lang="en-US" sz="1600" dirty="0" err="1" smtClean="0">
                <a:latin typeface="+mj-lt"/>
              </a:rPr>
              <a:t>şi</a:t>
            </a:r>
            <a:r>
              <a:rPr lang="en-US" sz="1600" dirty="0" smtClean="0">
                <a:latin typeface="+mj-lt"/>
              </a:rPr>
              <a:t> </a:t>
            </a:r>
            <a:r>
              <a:rPr lang="en-US" sz="1600" dirty="0" err="1" smtClean="0">
                <a:latin typeface="+mj-lt"/>
              </a:rPr>
              <a:t>ştampilate</a:t>
            </a:r>
            <a:r>
              <a:rPr lang="en-US" sz="1600" dirty="0" smtClean="0">
                <a:latin typeface="+mj-lt"/>
              </a:rPr>
              <a:t> cu </a:t>
            </a:r>
            <a:r>
              <a:rPr lang="en-US" sz="1600" dirty="0" err="1" smtClean="0">
                <a:latin typeface="+mj-lt"/>
              </a:rPr>
              <a:t>ştampila</a:t>
            </a:r>
            <a:r>
              <a:rPr lang="en-US" sz="1600" dirty="0" smtClean="0">
                <a:latin typeface="+mj-lt"/>
              </a:rPr>
              <a:t> </a:t>
            </a:r>
            <a:r>
              <a:rPr lang="en-US" sz="1600" dirty="0" err="1" smtClean="0">
                <a:latin typeface="+mj-lt"/>
              </a:rPr>
              <a:t>inspectoratului</a:t>
            </a:r>
            <a:r>
              <a:rPr lang="en-US" sz="1600" dirty="0" smtClean="0">
                <a:latin typeface="+mj-lt"/>
              </a:rPr>
              <a:t> </a:t>
            </a:r>
            <a:r>
              <a:rPr lang="en-US" sz="1600" dirty="0" err="1" smtClean="0">
                <a:latin typeface="+mj-lt"/>
              </a:rPr>
              <a:t>sau</a:t>
            </a:r>
            <a:r>
              <a:rPr lang="en-US" sz="1600" dirty="0" smtClean="0">
                <a:latin typeface="+mj-lt"/>
              </a:rPr>
              <a:t> a </a:t>
            </a:r>
            <a:r>
              <a:rPr lang="en-US" sz="1600" dirty="0" err="1" smtClean="0">
                <a:latin typeface="+mj-lt"/>
              </a:rPr>
              <a:t>angajatorului</a:t>
            </a:r>
            <a:r>
              <a:rPr lang="en-US" sz="1600" dirty="0" smtClean="0">
                <a:latin typeface="+mj-lt"/>
              </a:rPr>
              <a:t>;</a:t>
            </a:r>
            <a:endParaRPr lang="ro-RO" sz="1600" dirty="0" smtClean="0">
              <a:latin typeface="+mj-lt"/>
            </a:endParaRPr>
          </a:p>
          <a:p>
            <a:pPr marL="182563" indent="0">
              <a:buNone/>
            </a:pPr>
            <a:r>
              <a:rPr lang="en-US" sz="1600" dirty="0" smtClean="0">
                <a:latin typeface="+mj-lt"/>
              </a:rPr>
              <a:t>    b) </a:t>
            </a:r>
            <a:r>
              <a:rPr lang="en-US" sz="1600" dirty="0" err="1" smtClean="0">
                <a:latin typeface="+mj-lt"/>
              </a:rPr>
              <a:t>numărul</a:t>
            </a:r>
            <a:r>
              <a:rPr lang="en-US" sz="1600" dirty="0" smtClean="0">
                <a:latin typeface="+mj-lt"/>
              </a:rPr>
              <a:t> total de file </a:t>
            </a:r>
            <a:r>
              <a:rPr lang="en-US" sz="1600" dirty="0" err="1" smtClean="0">
                <a:latin typeface="+mj-lt"/>
              </a:rPr>
              <a:t>conţinut</a:t>
            </a:r>
            <a:r>
              <a:rPr lang="en-US" sz="1600" dirty="0" smtClean="0">
                <a:latin typeface="+mj-lt"/>
              </a:rPr>
              <a:t> de </a:t>
            </a:r>
            <a:r>
              <a:rPr lang="en-US" sz="1600" dirty="0" err="1" smtClean="0">
                <a:latin typeface="+mj-lt"/>
              </a:rPr>
              <a:t>dosarul</a:t>
            </a:r>
            <a:r>
              <a:rPr lang="en-US" sz="1600" dirty="0" smtClean="0">
                <a:latin typeface="+mj-lt"/>
              </a:rPr>
              <a:t> de </a:t>
            </a:r>
            <a:r>
              <a:rPr lang="en-US" sz="1600" dirty="0" err="1" smtClean="0">
                <a:latin typeface="+mj-lt"/>
              </a:rPr>
              <a:t>cercetare</a:t>
            </a:r>
            <a:r>
              <a:rPr lang="en-US" sz="1600" dirty="0" smtClean="0">
                <a:latin typeface="+mj-lt"/>
              </a:rPr>
              <a:t> </a:t>
            </a:r>
            <a:r>
              <a:rPr lang="en-US" sz="1600" dirty="0" err="1" smtClean="0">
                <a:latin typeface="+mj-lt"/>
              </a:rPr>
              <a:t>şi</a:t>
            </a:r>
            <a:r>
              <a:rPr lang="en-US" sz="1600" dirty="0" smtClean="0">
                <a:latin typeface="+mj-lt"/>
              </a:rPr>
              <a:t> </a:t>
            </a:r>
            <a:r>
              <a:rPr lang="en-US" sz="1600" dirty="0" err="1" smtClean="0">
                <a:latin typeface="+mj-lt"/>
              </a:rPr>
              <a:t>numărul</a:t>
            </a:r>
            <a:r>
              <a:rPr lang="en-US" sz="1600" dirty="0" smtClean="0">
                <a:latin typeface="+mj-lt"/>
              </a:rPr>
              <a:t> de file </a:t>
            </a:r>
            <a:r>
              <a:rPr lang="en-US" sz="1600" dirty="0" err="1" smtClean="0">
                <a:latin typeface="+mj-lt"/>
              </a:rPr>
              <a:t>pentru</a:t>
            </a:r>
            <a:r>
              <a:rPr lang="en-US" sz="1600" dirty="0" smtClean="0">
                <a:latin typeface="+mj-lt"/>
              </a:rPr>
              <a:t> </a:t>
            </a:r>
            <a:r>
              <a:rPr lang="en-US" sz="1600" dirty="0" err="1" smtClean="0">
                <a:latin typeface="+mj-lt"/>
              </a:rPr>
              <a:t>fiecare</a:t>
            </a:r>
            <a:r>
              <a:rPr lang="en-US" sz="1600" dirty="0" smtClean="0">
                <a:latin typeface="+mj-lt"/>
              </a:rPr>
              <a:t> document </a:t>
            </a:r>
            <a:r>
              <a:rPr lang="en-US" sz="1600" dirty="0" err="1" smtClean="0">
                <a:latin typeface="+mj-lt"/>
              </a:rPr>
              <a:t>anexat</a:t>
            </a:r>
            <a:r>
              <a:rPr lang="en-US" sz="1600" dirty="0" smtClean="0">
                <a:latin typeface="+mj-lt"/>
              </a:rPr>
              <a:t> la </a:t>
            </a:r>
            <a:r>
              <a:rPr lang="en-US" sz="1600" dirty="0" err="1" smtClean="0">
                <a:latin typeface="+mj-lt"/>
              </a:rPr>
              <a:t>dosar</a:t>
            </a:r>
            <a:r>
              <a:rPr lang="en-US" sz="1600" dirty="0" smtClean="0">
                <a:latin typeface="+mj-lt"/>
              </a:rPr>
              <a:t> </a:t>
            </a:r>
            <a:r>
              <a:rPr lang="en-US" sz="1600" dirty="0" err="1" smtClean="0">
                <a:latin typeface="+mj-lt"/>
              </a:rPr>
              <a:t>să</a:t>
            </a:r>
            <a:r>
              <a:rPr lang="en-US" sz="1600" dirty="0" smtClean="0">
                <a:latin typeface="+mj-lt"/>
              </a:rPr>
              <a:t> fie </a:t>
            </a:r>
            <a:r>
              <a:rPr lang="en-US" sz="1600" dirty="0" err="1" smtClean="0">
                <a:latin typeface="+mj-lt"/>
              </a:rPr>
              <a:t>menţionate</a:t>
            </a:r>
            <a:r>
              <a:rPr lang="en-US" sz="1600" dirty="0" smtClean="0">
                <a:latin typeface="+mj-lt"/>
              </a:rPr>
              <a:t> </a:t>
            </a:r>
            <a:r>
              <a:rPr lang="en-US" sz="1600" dirty="0" err="1" smtClean="0">
                <a:latin typeface="+mj-lt"/>
              </a:rPr>
              <a:t>în</a:t>
            </a:r>
            <a:r>
              <a:rPr lang="en-US" sz="1600" dirty="0" smtClean="0">
                <a:latin typeface="+mj-lt"/>
              </a:rPr>
              <a:t> </a:t>
            </a:r>
            <a:r>
              <a:rPr lang="en-US" sz="1600" dirty="0" err="1" smtClean="0">
                <a:latin typeface="+mj-lt"/>
              </a:rPr>
              <a:t>opis</a:t>
            </a:r>
            <a:r>
              <a:rPr lang="en-US" sz="1600" dirty="0" smtClean="0">
                <a:latin typeface="+mj-lt"/>
              </a:rPr>
              <a:t>;</a:t>
            </a:r>
            <a:endParaRPr lang="ro-RO" sz="1600" dirty="0" smtClean="0">
              <a:latin typeface="+mj-lt"/>
            </a:endParaRPr>
          </a:p>
          <a:p>
            <a:pPr marL="182563" indent="0">
              <a:buNone/>
            </a:pPr>
            <a:r>
              <a:rPr lang="en-US" sz="1600" dirty="0" smtClean="0">
                <a:latin typeface="+mj-lt"/>
              </a:rPr>
              <a:t>    c) </a:t>
            </a:r>
            <a:r>
              <a:rPr lang="en-US" sz="1600" dirty="0" err="1" smtClean="0">
                <a:latin typeface="+mj-lt"/>
              </a:rPr>
              <a:t>fiecare</a:t>
            </a:r>
            <a:r>
              <a:rPr lang="en-US" sz="1600" dirty="0" smtClean="0">
                <a:latin typeface="+mj-lt"/>
              </a:rPr>
              <a:t> document, cu </a:t>
            </a:r>
            <a:r>
              <a:rPr lang="en-US" sz="1600" dirty="0" err="1" smtClean="0">
                <a:latin typeface="+mj-lt"/>
              </a:rPr>
              <a:t>excepţia</a:t>
            </a:r>
            <a:r>
              <a:rPr lang="en-US" sz="1600" dirty="0" smtClean="0">
                <a:latin typeface="+mj-lt"/>
              </a:rPr>
              <a:t> </a:t>
            </a:r>
            <a:r>
              <a:rPr lang="en-US" sz="1600" dirty="0" err="1" smtClean="0">
                <a:latin typeface="+mj-lt"/>
              </a:rPr>
              <a:t>procesului</a:t>
            </a:r>
            <a:r>
              <a:rPr lang="en-US" sz="1600" dirty="0" smtClean="0">
                <a:latin typeface="+mj-lt"/>
              </a:rPr>
              <a:t>-verbal de </a:t>
            </a:r>
            <a:r>
              <a:rPr lang="en-US" sz="1600" dirty="0" err="1" smtClean="0">
                <a:latin typeface="+mj-lt"/>
              </a:rPr>
              <a:t>cercetare</a:t>
            </a:r>
            <a:r>
              <a:rPr lang="en-US" sz="1600" dirty="0" smtClean="0">
                <a:latin typeface="+mj-lt"/>
              </a:rPr>
              <a:t>, </a:t>
            </a:r>
            <a:r>
              <a:rPr lang="en-US" sz="1600" dirty="0" err="1" smtClean="0">
                <a:latin typeface="+mj-lt"/>
              </a:rPr>
              <a:t>să</a:t>
            </a:r>
            <a:r>
              <a:rPr lang="en-US" sz="1600" dirty="0" smtClean="0">
                <a:latin typeface="+mj-lt"/>
              </a:rPr>
              <a:t> fie </a:t>
            </a:r>
            <a:r>
              <a:rPr lang="en-US" sz="1600" dirty="0" err="1" smtClean="0">
                <a:latin typeface="+mj-lt"/>
              </a:rPr>
              <a:t>identificat</a:t>
            </a:r>
            <a:r>
              <a:rPr lang="en-US" sz="1600" dirty="0" smtClean="0">
                <a:latin typeface="+mj-lt"/>
              </a:rPr>
              <a:t> </a:t>
            </a:r>
            <a:r>
              <a:rPr lang="en-US" sz="1600" dirty="0" err="1" smtClean="0">
                <a:latin typeface="+mj-lt"/>
              </a:rPr>
              <a:t>în</a:t>
            </a:r>
            <a:r>
              <a:rPr lang="en-US" sz="1600" dirty="0" smtClean="0">
                <a:latin typeface="+mj-lt"/>
              </a:rPr>
              <a:t> </a:t>
            </a:r>
            <a:r>
              <a:rPr lang="en-US" sz="1600" dirty="0" err="1" smtClean="0">
                <a:latin typeface="+mj-lt"/>
              </a:rPr>
              <a:t>dosarul</a:t>
            </a:r>
            <a:r>
              <a:rPr lang="en-US" sz="1600" dirty="0" smtClean="0">
                <a:latin typeface="+mj-lt"/>
              </a:rPr>
              <a:t> de </a:t>
            </a:r>
            <a:r>
              <a:rPr lang="en-US" sz="1600" dirty="0" err="1" smtClean="0">
                <a:latin typeface="+mj-lt"/>
              </a:rPr>
              <a:t>cercetare</a:t>
            </a:r>
            <a:r>
              <a:rPr lang="en-US" sz="1600" dirty="0" smtClean="0">
                <a:latin typeface="+mj-lt"/>
              </a:rPr>
              <a:t> ca </a:t>
            </a:r>
            <a:r>
              <a:rPr lang="en-US" sz="1600" dirty="0" err="1" smtClean="0">
                <a:latin typeface="+mj-lt"/>
              </a:rPr>
              <a:t>anexă</a:t>
            </a:r>
            <a:r>
              <a:rPr lang="en-US" sz="1600" dirty="0" smtClean="0">
                <a:latin typeface="+mj-lt"/>
              </a:rPr>
              <a:t>;</a:t>
            </a:r>
            <a:endParaRPr lang="ro-RO" sz="1600" dirty="0" smtClean="0">
              <a:latin typeface="+mj-lt"/>
            </a:endParaRPr>
          </a:p>
          <a:p>
            <a:pPr marL="182563" indent="0">
              <a:buNone/>
            </a:pPr>
            <a:r>
              <a:rPr lang="en-US" sz="1600" dirty="0" smtClean="0">
                <a:latin typeface="+mj-lt"/>
              </a:rPr>
              <a:t>    d) </a:t>
            </a:r>
            <a:r>
              <a:rPr lang="en-US" sz="1600" dirty="0" err="1" smtClean="0">
                <a:latin typeface="+mj-lt"/>
              </a:rPr>
              <a:t>paginile</a:t>
            </a:r>
            <a:r>
              <a:rPr lang="en-US" sz="1600" dirty="0" smtClean="0">
                <a:latin typeface="+mj-lt"/>
              </a:rPr>
              <a:t> </a:t>
            </a:r>
            <a:r>
              <a:rPr lang="en-US" sz="1600" dirty="0" err="1" smtClean="0">
                <a:latin typeface="+mj-lt"/>
              </a:rPr>
              <a:t>şi</a:t>
            </a:r>
            <a:r>
              <a:rPr lang="en-US" sz="1600" dirty="0" smtClean="0">
                <a:latin typeface="+mj-lt"/>
              </a:rPr>
              <a:t> </a:t>
            </a:r>
            <a:r>
              <a:rPr lang="en-US" sz="1600" dirty="0" err="1" smtClean="0">
                <a:latin typeface="+mj-lt"/>
              </a:rPr>
              <a:t>spaţiile</a:t>
            </a:r>
            <a:r>
              <a:rPr lang="en-US" sz="1600" dirty="0" smtClean="0">
                <a:latin typeface="+mj-lt"/>
              </a:rPr>
              <a:t> </a:t>
            </a:r>
            <a:r>
              <a:rPr lang="en-US" sz="1600" dirty="0" err="1" smtClean="0">
                <a:latin typeface="+mj-lt"/>
              </a:rPr>
              <a:t>albe</a:t>
            </a:r>
            <a:r>
              <a:rPr lang="en-US" sz="1600" dirty="0" smtClean="0">
                <a:latin typeface="+mj-lt"/>
              </a:rPr>
              <a:t> </a:t>
            </a:r>
            <a:r>
              <a:rPr lang="en-US" sz="1600" dirty="0" err="1" smtClean="0">
                <a:latin typeface="+mj-lt"/>
              </a:rPr>
              <a:t>să</a:t>
            </a:r>
            <a:r>
              <a:rPr lang="en-US" sz="1600" dirty="0" smtClean="0">
                <a:latin typeface="+mj-lt"/>
              </a:rPr>
              <a:t> fie </a:t>
            </a:r>
            <a:r>
              <a:rPr lang="en-US" sz="1600" dirty="0" err="1" smtClean="0">
                <a:latin typeface="+mj-lt"/>
              </a:rPr>
              <a:t>barate</a:t>
            </a:r>
            <a:r>
              <a:rPr lang="en-US" sz="1600" dirty="0" smtClean="0">
                <a:latin typeface="+mj-lt"/>
              </a:rPr>
              <a:t>;</a:t>
            </a:r>
            <a:endParaRPr lang="ro-RO" sz="1600" dirty="0" smtClean="0">
              <a:latin typeface="+mj-lt"/>
            </a:endParaRPr>
          </a:p>
          <a:p>
            <a:pPr marL="182563" indent="0">
              <a:buNone/>
            </a:pPr>
            <a:r>
              <a:rPr lang="en-US" sz="1600" dirty="0" smtClean="0">
                <a:latin typeface="+mj-lt"/>
              </a:rPr>
              <a:t>    e) </a:t>
            </a:r>
            <a:r>
              <a:rPr lang="en-US" sz="1600" dirty="0" err="1" smtClean="0">
                <a:latin typeface="+mj-lt"/>
              </a:rPr>
              <a:t>schiţele</a:t>
            </a:r>
            <a:r>
              <a:rPr lang="en-US" sz="1600" dirty="0" smtClean="0">
                <a:latin typeface="+mj-lt"/>
              </a:rPr>
              <a:t> </a:t>
            </a:r>
            <a:r>
              <a:rPr lang="en-US" sz="1600" dirty="0" err="1" smtClean="0">
                <a:latin typeface="+mj-lt"/>
              </a:rPr>
              <a:t>referitoare</a:t>
            </a:r>
            <a:r>
              <a:rPr lang="en-US" sz="1600" dirty="0" smtClean="0">
                <a:latin typeface="+mj-lt"/>
              </a:rPr>
              <a:t> la </a:t>
            </a:r>
            <a:r>
              <a:rPr lang="en-US" sz="1600" dirty="0" err="1" smtClean="0">
                <a:latin typeface="+mj-lt"/>
              </a:rPr>
              <a:t>eveniment</a:t>
            </a:r>
            <a:r>
              <a:rPr lang="en-US" sz="1600" dirty="0" smtClean="0">
                <a:latin typeface="+mj-lt"/>
              </a:rPr>
              <a:t>, </a:t>
            </a:r>
            <a:r>
              <a:rPr lang="en-US" sz="1600" dirty="0" err="1" smtClean="0">
                <a:latin typeface="+mj-lt"/>
              </a:rPr>
              <a:t>anexate</a:t>
            </a:r>
            <a:r>
              <a:rPr lang="en-US" sz="1600" dirty="0" smtClean="0">
                <a:latin typeface="+mj-lt"/>
              </a:rPr>
              <a:t> la </a:t>
            </a:r>
            <a:r>
              <a:rPr lang="en-US" sz="1600" dirty="0" err="1" smtClean="0">
                <a:latin typeface="+mj-lt"/>
              </a:rPr>
              <a:t>dosar</a:t>
            </a:r>
            <a:r>
              <a:rPr lang="en-US" sz="1600" dirty="0" smtClean="0">
                <a:latin typeface="+mj-lt"/>
              </a:rPr>
              <a:t>, </a:t>
            </a:r>
            <a:r>
              <a:rPr lang="en-US" sz="1600" dirty="0" err="1" smtClean="0">
                <a:latin typeface="+mj-lt"/>
              </a:rPr>
              <a:t>să</a:t>
            </a:r>
            <a:r>
              <a:rPr lang="en-US" sz="1600" dirty="0" smtClean="0">
                <a:latin typeface="+mj-lt"/>
              </a:rPr>
              <a:t> fie </a:t>
            </a:r>
            <a:r>
              <a:rPr lang="en-US" sz="1600" dirty="0" err="1" smtClean="0">
                <a:latin typeface="+mj-lt"/>
              </a:rPr>
              <a:t>însoţite</a:t>
            </a:r>
            <a:r>
              <a:rPr lang="en-US" sz="1600" dirty="0" smtClean="0">
                <a:latin typeface="+mj-lt"/>
              </a:rPr>
              <a:t> de </a:t>
            </a:r>
            <a:r>
              <a:rPr lang="en-US" sz="1600" dirty="0" err="1" smtClean="0">
                <a:latin typeface="+mj-lt"/>
              </a:rPr>
              <a:t>explicaţii</a:t>
            </a:r>
            <a:r>
              <a:rPr lang="en-US" sz="1600" dirty="0" smtClean="0">
                <a:latin typeface="+mj-lt"/>
              </a:rPr>
              <a:t>;</a:t>
            </a:r>
            <a:endParaRPr lang="ro-RO" sz="1600" dirty="0" smtClean="0">
              <a:latin typeface="+mj-lt"/>
            </a:endParaRPr>
          </a:p>
          <a:p>
            <a:pPr marL="182563" indent="0">
              <a:buNone/>
            </a:pPr>
            <a:r>
              <a:rPr lang="en-US" sz="1600" dirty="0" smtClean="0">
                <a:latin typeface="+mj-lt"/>
              </a:rPr>
              <a:t>    f) </a:t>
            </a:r>
            <a:r>
              <a:rPr lang="en-US" sz="1600" dirty="0" err="1" smtClean="0">
                <a:latin typeface="+mj-lt"/>
              </a:rPr>
              <a:t>fotografiile</a:t>
            </a:r>
            <a:r>
              <a:rPr lang="en-US" sz="1600" dirty="0" smtClean="0">
                <a:latin typeface="+mj-lt"/>
              </a:rPr>
              <a:t> </a:t>
            </a:r>
            <a:r>
              <a:rPr lang="en-US" sz="1600" dirty="0" err="1" smtClean="0">
                <a:latin typeface="+mj-lt"/>
              </a:rPr>
              <a:t>referitoare</a:t>
            </a:r>
            <a:r>
              <a:rPr lang="en-US" sz="1600" dirty="0" smtClean="0">
                <a:latin typeface="+mj-lt"/>
              </a:rPr>
              <a:t> la </a:t>
            </a:r>
            <a:r>
              <a:rPr lang="en-US" sz="1600" dirty="0" err="1" smtClean="0">
                <a:latin typeface="+mj-lt"/>
              </a:rPr>
              <a:t>eveniment</a:t>
            </a:r>
            <a:r>
              <a:rPr lang="en-US" sz="1600" dirty="0" smtClean="0">
                <a:latin typeface="+mj-lt"/>
              </a:rPr>
              <a:t> </a:t>
            </a:r>
            <a:r>
              <a:rPr lang="en-US" sz="1600" dirty="0" err="1" smtClean="0">
                <a:latin typeface="+mj-lt"/>
              </a:rPr>
              <a:t>să</a:t>
            </a:r>
            <a:r>
              <a:rPr lang="en-US" sz="1600" dirty="0" smtClean="0">
                <a:latin typeface="+mj-lt"/>
              </a:rPr>
              <a:t> fie </a:t>
            </a:r>
            <a:r>
              <a:rPr lang="en-US" sz="1600" dirty="0" err="1" smtClean="0">
                <a:latin typeface="+mj-lt"/>
              </a:rPr>
              <a:t>clare</a:t>
            </a:r>
            <a:r>
              <a:rPr lang="en-US" sz="1600" dirty="0" smtClean="0">
                <a:latin typeface="+mj-lt"/>
              </a:rPr>
              <a:t> </a:t>
            </a:r>
            <a:r>
              <a:rPr lang="en-US" sz="1600" dirty="0" err="1" smtClean="0">
                <a:latin typeface="+mj-lt"/>
              </a:rPr>
              <a:t>şi</a:t>
            </a:r>
            <a:r>
              <a:rPr lang="en-US" sz="1600" dirty="0" smtClean="0">
                <a:latin typeface="+mj-lt"/>
              </a:rPr>
              <a:t> </a:t>
            </a:r>
            <a:r>
              <a:rPr lang="en-US" sz="1600" dirty="0" err="1" smtClean="0">
                <a:latin typeface="+mj-lt"/>
              </a:rPr>
              <a:t>însoţite</a:t>
            </a:r>
            <a:r>
              <a:rPr lang="en-US" sz="1600" dirty="0" smtClean="0">
                <a:latin typeface="+mj-lt"/>
              </a:rPr>
              <a:t> de </a:t>
            </a:r>
            <a:r>
              <a:rPr lang="en-US" sz="1600" dirty="0" err="1" smtClean="0">
                <a:latin typeface="+mj-lt"/>
              </a:rPr>
              <a:t>explicaţii</a:t>
            </a:r>
            <a:r>
              <a:rPr lang="en-US" sz="1600" dirty="0" smtClean="0">
                <a:latin typeface="+mj-lt"/>
              </a:rPr>
              <a:t>;</a:t>
            </a:r>
            <a:endParaRPr lang="ro-RO" sz="1600" dirty="0" smtClean="0">
              <a:latin typeface="+mj-lt"/>
            </a:endParaRPr>
          </a:p>
          <a:p>
            <a:pPr marL="182563" indent="0">
              <a:buNone/>
            </a:pPr>
            <a:r>
              <a:rPr lang="en-US" sz="1600" dirty="0" smtClean="0">
                <a:latin typeface="+mj-lt"/>
              </a:rPr>
              <a:t>    g) </a:t>
            </a:r>
            <a:r>
              <a:rPr lang="en-US" sz="1600" dirty="0" err="1" smtClean="0">
                <a:latin typeface="+mj-lt"/>
              </a:rPr>
              <a:t>formularul</a:t>
            </a:r>
            <a:r>
              <a:rPr lang="en-US" sz="1600" dirty="0" smtClean="0">
                <a:latin typeface="+mj-lt"/>
              </a:rPr>
              <a:t> </a:t>
            </a:r>
            <a:r>
              <a:rPr lang="en-US" sz="1600" dirty="0" err="1" smtClean="0">
                <a:latin typeface="+mj-lt"/>
              </a:rPr>
              <a:t>pentru</a:t>
            </a:r>
            <a:r>
              <a:rPr lang="en-US" sz="1600" dirty="0" smtClean="0">
                <a:latin typeface="+mj-lt"/>
              </a:rPr>
              <a:t> </a:t>
            </a:r>
            <a:r>
              <a:rPr lang="en-US" sz="1600" dirty="0" err="1" smtClean="0">
                <a:latin typeface="+mj-lt"/>
              </a:rPr>
              <a:t>declaraţie</a:t>
            </a:r>
            <a:r>
              <a:rPr lang="en-US" sz="1600" dirty="0" smtClean="0">
                <a:latin typeface="+mj-lt"/>
              </a:rPr>
              <a:t> </a:t>
            </a:r>
            <a:r>
              <a:rPr lang="en-US" sz="1600" dirty="0" err="1" smtClean="0">
                <a:latin typeface="+mj-lt"/>
              </a:rPr>
              <a:t>să</a:t>
            </a:r>
            <a:r>
              <a:rPr lang="en-US" sz="1600" dirty="0" smtClean="0">
                <a:latin typeface="+mj-lt"/>
              </a:rPr>
              <a:t> fie conform </a:t>
            </a:r>
            <a:r>
              <a:rPr lang="en-US" sz="1600" dirty="0" err="1" smtClean="0">
                <a:latin typeface="+mj-lt"/>
              </a:rPr>
              <a:t>modelului</a:t>
            </a:r>
            <a:r>
              <a:rPr lang="en-US" sz="1600" dirty="0" smtClean="0">
                <a:latin typeface="+mj-lt"/>
              </a:rPr>
              <a:t> </a:t>
            </a:r>
            <a:r>
              <a:rPr lang="en-US" sz="1600" dirty="0" err="1" smtClean="0">
                <a:latin typeface="+mj-lt"/>
              </a:rPr>
              <a:t>prevăzut</a:t>
            </a:r>
            <a:r>
              <a:rPr lang="en-US" sz="1600" dirty="0" smtClean="0">
                <a:latin typeface="+mj-lt"/>
              </a:rPr>
              <a:t> </a:t>
            </a:r>
            <a:r>
              <a:rPr lang="en-US" sz="1600" dirty="0" err="1" smtClean="0">
                <a:latin typeface="+mj-lt"/>
              </a:rPr>
              <a:t>în</a:t>
            </a:r>
            <a:r>
              <a:rPr lang="en-US" sz="1600" dirty="0" smtClean="0">
                <a:latin typeface="+mj-lt"/>
              </a:rPr>
              <a:t> </a:t>
            </a:r>
            <a:r>
              <a:rPr lang="en-US" sz="1600" dirty="0" err="1" smtClean="0">
                <a:latin typeface="+mj-lt"/>
              </a:rPr>
              <a:t>anexa</a:t>
            </a:r>
            <a:r>
              <a:rPr lang="en-US" sz="1600" dirty="0" smtClean="0">
                <a:latin typeface="+mj-lt"/>
              </a:rPr>
              <a:t> nr. 14;</a:t>
            </a:r>
            <a:endParaRPr lang="ro-RO" sz="1600" dirty="0" smtClean="0">
              <a:latin typeface="+mj-lt"/>
            </a:endParaRPr>
          </a:p>
          <a:p>
            <a:pPr marL="182563" indent="0">
              <a:buNone/>
            </a:pPr>
            <a:r>
              <a:rPr lang="en-US" sz="1600" dirty="0" smtClean="0">
                <a:latin typeface="+mj-lt"/>
              </a:rPr>
              <a:t>    h) </a:t>
            </a:r>
            <a:r>
              <a:rPr lang="en-US" sz="1600" dirty="0" err="1" smtClean="0">
                <a:latin typeface="+mj-lt"/>
              </a:rPr>
              <a:t>declaraţiile</a:t>
            </a:r>
            <a:r>
              <a:rPr lang="en-US" sz="1600" dirty="0" smtClean="0">
                <a:latin typeface="+mj-lt"/>
              </a:rPr>
              <a:t> </a:t>
            </a:r>
            <a:r>
              <a:rPr lang="en-US" sz="1600" dirty="0" err="1" smtClean="0">
                <a:latin typeface="+mj-lt"/>
              </a:rPr>
              <a:t>aflate</a:t>
            </a:r>
            <a:r>
              <a:rPr lang="en-US" sz="1600" dirty="0" smtClean="0">
                <a:latin typeface="+mj-lt"/>
              </a:rPr>
              <a:t> la </a:t>
            </a:r>
            <a:r>
              <a:rPr lang="en-US" sz="1600" dirty="0" err="1" smtClean="0">
                <a:latin typeface="+mj-lt"/>
              </a:rPr>
              <a:t>dosar</a:t>
            </a:r>
            <a:r>
              <a:rPr lang="en-US" sz="1600" dirty="0" smtClean="0">
                <a:latin typeface="+mj-lt"/>
              </a:rPr>
              <a:t> </a:t>
            </a:r>
            <a:r>
              <a:rPr lang="en-US" sz="1600" dirty="0" err="1" smtClean="0">
                <a:latin typeface="+mj-lt"/>
              </a:rPr>
              <a:t>să</a:t>
            </a:r>
            <a:r>
              <a:rPr lang="en-US" sz="1600" dirty="0" smtClean="0">
                <a:latin typeface="+mj-lt"/>
              </a:rPr>
              <a:t> fie </a:t>
            </a:r>
            <a:r>
              <a:rPr lang="en-US" sz="1600" dirty="0" err="1" smtClean="0">
                <a:latin typeface="+mj-lt"/>
              </a:rPr>
              <a:t>însoţite</a:t>
            </a:r>
            <a:r>
              <a:rPr lang="en-US" sz="1600" dirty="0" smtClean="0">
                <a:latin typeface="+mj-lt"/>
              </a:rPr>
              <a:t> de forma </a:t>
            </a:r>
            <a:r>
              <a:rPr lang="en-US" sz="1600" dirty="0" err="1" smtClean="0">
                <a:latin typeface="+mj-lt"/>
              </a:rPr>
              <a:t>tehnoredactată</a:t>
            </a:r>
            <a:r>
              <a:rPr lang="en-US" sz="1600" dirty="0" smtClean="0">
                <a:latin typeface="+mj-lt"/>
              </a:rPr>
              <a:t>, </a:t>
            </a:r>
            <a:r>
              <a:rPr lang="en-US" sz="1600" dirty="0" err="1" smtClean="0">
                <a:latin typeface="+mj-lt"/>
              </a:rPr>
              <a:t>pentru</a:t>
            </a:r>
            <a:r>
              <a:rPr lang="en-US" sz="1600" dirty="0" smtClean="0">
                <a:latin typeface="+mj-lt"/>
              </a:rPr>
              <a:t> a se </a:t>
            </a:r>
            <a:r>
              <a:rPr lang="en-US" sz="1600" dirty="0" err="1" smtClean="0">
                <a:latin typeface="+mj-lt"/>
              </a:rPr>
              <a:t>evita</a:t>
            </a:r>
            <a:r>
              <a:rPr lang="en-US" sz="1600" dirty="0" smtClean="0">
                <a:latin typeface="+mj-lt"/>
              </a:rPr>
              <a:t> </a:t>
            </a:r>
            <a:r>
              <a:rPr lang="en-US" sz="1600" dirty="0" err="1" smtClean="0">
                <a:latin typeface="+mj-lt"/>
              </a:rPr>
              <a:t>eventualele</a:t>
            </a:r>
            <a:r>
              <a:rPr lang="en-US" sz="1600" dirty="0" smtClean="0">
                <a:latin typeface="+mj-lt"/>
              </a:rPr>
              <a:t> </a:t>
            </a:r>
            <a:r>
              <a:rPr lang="en-US" sz="1600" dirty="0" err="1" smtClean="0">
                <a:latin typeface="+mj-lt"/>
              </a:rPr>
              <a:t>confuzii</a:t>
            </a:r>
            <a:r>
              <a:rPr lang="en-US" sz="1600" dirty="0" smtClean="0">
                <a:latin typeface="+mj-lt"/>
              </a:rPr>
              <a:t> </a:t>
            </a:r>
            <a:r>
              <a:rPr lang="en-US" sz="1600" dirty="0" err="1" smtClean="0">
                <a:latin typeface="+mj-lt"/>
              </a:rPr>
              <a:t>datorate</a:t>
            </a:r>
            <a:r>
              <a:rPr lang="en-US" sz="1600" dirty="0" smtClean="0">
                <a:latin typeface="+mj-lt"/>
              </a:rPr>
              <a:t> </a:t>
            </a:r>
            <a:r>
              <a:rPr lang="en-US" sz="1600" dirty="0" err="1" smtClean="0">
                <a:latin typeface="+mj-lt"/>
              </a:rPr>
              <a:t>scrisului</a:t>
            </a:r>
            <a:r>
              <a:rPr lang="en-US" sz="1600" dirty="0" smtClean="0">
                <a:latin typeface="+mj-lt"/>
              </a:rPr>
              <a:t> </a:t>
            </a:r>
            <a:r>
              <a:rPr lang="en-US" sz="1600" dirty="0" err="1" smtClean="0">
                <a:latin typeface="+mj-lt"/>
              </a:rPr>
              <a:t>ilizibil</a:t>
            </a:r>
            <a:r>
              <a:rPr lang="en-US" sz="1600" dirty="0" smtClean="0">
                <a:latin typeface="+mj-lt"/>
              </a:rPr>
              <a:t>, certificate ca </a:t>
            </a:r>
            <a:r>
              <a:rPr lang="en-US" sz="1600" dirty="0" err="1" smtClean="0">
                <a:latin typeface="+mj-lt"/>
              </a:rPr>
              <a:t>fiind</a:t>
            </a:r>
            <a:r>
              <a:rPr lang="en-US" sz="1600" dirty="0" smtClean="0">
                <a:latin typeface="+mj-lt"/>
              </a:rPr>
              <a:t> </a:t>
            </a:r>
            <a:r>
              <a:rPr lang="en-US" sz="1600" dirty="0" err="1" smtClean="0">
                <a:latin typeface="+mj-lt"/>
              </a:rPr>
              <a:t>conforme</a:t>
            </a:r>
            <a:r>
              <a:rPr lang="en-US" sz="1600" dirty="0" smtClean="0">
                <a:latin typeface="+mj-lt"/>
              </a:rPr>
              <a:t> cu </a:t>
            </a:r>
            <a:r>
              <a:rPr lang="en-US" sz="1600" dirty="0" err="1" smtClean="0">
                <a:latin typeface="+mj-lt"/>
              </a:rPr>
              <a:t>originalul</a:t>
            </a:r>
            <a:r>
              <a:rPr lang="en-US" sz="1600" dirty="0" smtClean="0">
                <a:latin typeface="+mj-lt"/>
              </a:rPr>
              <a:t> </a:t>
            </a:r>
            <a:r>
              <a:rPr lang="en-US" sz="1600" dirty="0" err="1" smtClean="0">
                <a:latin typeface="+mj-lt"/>
              </a:rPr>
              <a:t>şi</a:t>
            </a:r>
            <a:r>
              <a:rPr lang="en-US" sz="1600" dirty="0" smtClean="0">
                <a:latin typeface="+mj-lt"/>
              </a:rPr>
              <a:t> </a:t>
            </a:r>
            <a:r>
              <a:rPr lang="en-US" sz="1600" dirty="0" err="1" smtClean="0">
                <a:latin typeface="+mj-lt"/>
              </a:rPr>
              <a:t>semnate</a:t>
            </a:r>
            <a:r>
              <a:rPr lang="en-US" sz="1600" dirty="0" smtClean="0">
                <a:latin typeface="+mj-lt"/>
              </a:rPr>
              <a:t> de </a:t>
            </a:r>
            <a:r>
              <a:rPr lang="en-US" sz="1600" dirty="0" err="1" smtClean="0">
                <a:latin typeface="+mj-lt"/>
              </a:rPr>
              <a:t>către</a:t>
            </a:r>
            <a:r>
              <a:rPr lang="en-US" sz="1600" dirty="0" smtClean="0">
                <a:latin typeface="+mj-lt"/>
              </a:rPr>
              <a:t> </a:t>
            </a:r>
            <a:r>
              <a:rPr lang="en-US" sz="1600" dirty="0" err="1" smtClean="0">
                <a:latin typeface="+mj-lt"/>
              </a:rPr>
              <a:t>inspectorul</a:t>
            </a:r>
            <a:r>
              <a:rPr lang="en-US" sz="1600" dirty="0" smtClean="0">
                <a:latin typeface="+mj-lt"/>
              </a:rPr>
              <a:t> care a </a:t>
            </a:r>
            <a:r>
              <a:rPr lang="en-US" sz="1600" dirty="0" err="1" smtClean="0">
                <a:latin typeface="+mj-lt"/>
              </a:rPr>
              <a:t>efectuat</a:t>
            </a:r>
            <a:r>
              <a:rPr lang="en-US" sz="1600" dirty="0" smtClean="0">
                <a:latin typeface="+mj-lt"/>
              </a:rPr>
              <a:t> </a:t>
            </a:r>
            <a:r>
              <a:rPr lang="en-US" sz="1600" dirty="0" err="1" smtClean="0">
                <a:latin typeface="+mj-lt"/>
              </a:rPr>
              <a:t>cercetarea</a:t>
            </a:r>
            <a:r>
              <a:rPr lang="en-US" sz="1600" dirty="0" smtClean="0">
                <a:latin typeface="+mj-lt"/>
              </a:rPr>
              <a:t> </a:t>
            </a:r>
            <a:r>
              <a:rPr lang="en-US" sz="1600" dirty="0" err="1" smtClean="0">
                <a:latin typeface="+mj-lt"/>
              </a:rPr>
              <a:t>sau</a:t>
            </a:r>
            <a:r>
              <a:rPr lang="en-US" sz="1600" dirty="0" smtClean="0">
                <a:latin typeface="+mj-lt"/>
              </a:rPr>
              <a:t> de </a:t>
            </a:r>
            <a:r>
              <a:rPr lang="en-US" sz="1600" dirty="0" err="1" smtClean="0">
                <a:latin typeface="+mj-lt"/>
              </a:rPr>
              <a:t>către</a:t>
            </a:r>
            <a:r>
              <a:rPr lang="en-US" sz="1600" dirty="0" smtClean="0">
                <a:latin typeface="+mj-lt"/>
              </a:rPr>
              <a:t> </a:t>
            </a:r>
            <a:r>
              <a:rPr lang="en-US" sz="1600" dirty="0" err="1" smtClean="0">
                <a:latin typeface="+mj-lt"/>
              </a:rPr>
              <a:t>unul</a:t>
            </a:r>
            <a:r>
              <a:rPr lang="en-US" sz="1600" dirty="0" smtClean="0">
                <a:latin typeface="+mj-lt"/>
              </a:rPr>
              <a:t> </a:t>
            </a:r>
            <a:r>
              <a:rPr lang="en-US" sz="1600" dirty="0" err="1" smtClean="0">
                <a:latin typeface="+mj-lt"/>
              </a:rPr>
              <a:t>dintre</a:t>
            </a:r>
            <a:r>
              <a:rPr lang="en-US" sz="1600" dirty="0" smtClean="0">
                <a:latin typeface="+mj-lt"/>
              </a:rPr>
              <a:t> </a:t>
            </a:r>
            <a:r>
              <a:rPr lang="en-US" sz="1600" dirty="0" err="1" smtClean="0">
                <a:latin typeface="+mj-lt"/>
              </a:rPr>
              <a:t>membrii</a:t>
            </a:r>
            <a:r>
              <a:rPr lang="en-US" sz="1600" dirty="0" smtClean="0">
                <a:latin typeface="+mj-lt"/>
              </a:rPr>
              <a:t> </a:t>
            </a:r>
            <a:r>
              <a:rPr lang="en-US" sz="1600" dirty="0" err="1" smtClean="0">
                <a:latin typeface="+mj-lt"/>
              </a:rPr>
              <a:t>comisiei</a:t>
            </a:r>
            <a:r>
              <a:rPr lang="en-US" sz="1600" dirty="0" smtClean="0">
                <a:latin typeface="+mj-lt"/>
              </a:rPr>
              <a:t> de </a:t>
            </a:r>
            <a:r>
              <a:rPr lang="en-US" sz="1600" dirty="0" err="1" smtClean="0">
                <a:latin typeface="+mj-lt"/>
              </a:rPr>
              <a:t>cercetare</a:t>
            </a:r>
            <a:endParaRPr lang="ro-RO" sz="1600" dirty="0" smtClean="0">
              <a:latin typeface="+mj-lt"/>
            </a:endParaRPr>
          </a:p>
          <a:p>
            <a:endParaRPr lang="ro-RO" sz="1800" dirty="0" smtClean="0">
              <a:latin typeface="+mj-lt"/>
            </a:endParaRPr>
          </a:p>
          <a:p>
            <a:endParaRPr lang="ro-RO" sz="1800" dirty="0" smtClean="0">
              <a:latin typeface="+mj-lt"/>
            </a:endParaRPr>
          </a:p>
          <a:p>
            <a:endParaRPr lang="ro-RO" sz="1800" dirty="0" smtClean="0">
              <a:latin typeface="+mj-lt"/>
            </a:endParaRPr>
          </a:p>
          <a:p>
            <a:endParaRPr lang="ro-RO" sz="1800" dirty="0" smtClean="0">
              <a:latin typeface="+mj-lt"/>
            </a:endParaRPr>
          </a:p>
          <a:p>
            <a:endParaRPr lang="ro-RO" sz="1800" dirty="0">
              <a:latin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196752"/>
            <a:ext cx="8229600" cy="5127848"/>
          </a:xfrm>
        </p:spPr>
        <p:txBody>
          <a:bodyPr>
            <a:normAutofit/>
          </a:bodyPr>
          <a:lstStyle/>
          <a:p>
            <a:r>
              <a:rPr lang="ro-RO" sz="1800" b="1" u="sng" dirty="0" smtClean="0"/>
              <a:t>i.4) descrierea detaliată a modului în care s-a produs evenimentul </a:t>
            </a:r>
            <a:endParaRPr lang="ro-RO" sz="1800" dirty="0" smtClean="0"/>
          </a:p>
          <a:p>
            <a:pPr marL="360000" lvl="0" indent="-3175">
              <a:spcBef>
                <a:spcPts val="600"/>
              </a:spcBef>
              <a:buFont typeface="Wingdings" pitchFamily="2" charset="2"/>
              <a:buChar char="Ø"/>
            </a:pPr>
            <a:r>
              <a:rPr lang="ro-RO" sz="1800" dirty="0" smtClean="0">
                <a:latin typeface="+mj-lt"/>
              </a:rPr>
              <a:t>modul de lucru corect în conformitate cu prevederile legale, instrucţiunile proprii, procedurile de lucru, declaraţii, literatură de specialitate, exemple de bună practică etc.</a:t>
            </a:r>
          </a:p>
          <a:p>
            <a:pPr marL="360000" lvl="0" indent="-3175">
              <a:spcBef>
                <a:spcPts val="600"/>
              </a:spcBef>
              <a:buFont typeface="Wingdings" pitchFamily="2" charset="2"/>
              <a:buChar char="Ø"/>
            </a:pPr>
            <a:r>
              <a:rPr lang="ro-RO" sz="1800" dirty="0" smtClean="0">
                <a:latin typeface="+mj-lt"/>
              </a:rPr>
              <a:t>modul de lucru efectiv conform declaraţiilor şi constatărilor</a:t>
            </a:r>
          </a:p>
          <a:p>
            <a:pPr marL="360000" lvl="0" indent="-3175">
              <a:spcBef>
                <a:spcPts val="600"/>
              </a:spcBef>
              <a:buFont typeface="Wingdings" pitchFamily="2" charset="2"/>
              <a:buChar char="Ø"/>
            </a:pPr>
            <a:r>
              <a:rPr lang="ro-RO" sz="1800" dirty="0" smtClean="0">
                <a:latin typeface="+mj-lt"/>
              </a:rPr>
              <a:t>analiza capabilităţii lucrătorilor pentru  îndeplinirea sarcinii de muncă;</a:t>
            </a:r>
          </a:p>
          <a:p>
            <a:pPr marL="360000" lvl="0" indent="-3175">
              <a:spcBef>
                <a:spcPts val="600"/>
              </a:spcBef>
              <a:buFont typeface="Wingdings" pitchFamily="2" charset="2"/>
              <a:buChar char="Ø"/>
            </a:pPr>
            <a:r>
              <a:rPr lang="ro-RO" sz="1800" dirty="0" smtClean="0">
                <a:latin typeface="+mj-lt"/>
              </a:rPr>
              <a:t>modul în care erau emise autorizaţiile necesare îndeplinirii sarcinii de muncă (permis de lucru cu focul, permis de intervenţie în instalaţii electrice etc.)</a:t>
            </a:r>
          </a:p>
          <a:p>
            <a:pPr marL="360000" lvl="0" indent="-3175">
              <a:spcBef>
                <a:spcPts val="600"/>
              </a:spcBef>
              <a:buFont typeface="Wingdings" pitchFamily="2" charset="2"/>
              <a:buChar char="Ø"/>
            </a:pPr>
            <a:r>
              <a:rPr lang="ro-RO" sz="1800" dirty="0" smtClean="0">
                <a:latin typeface="+mj-lt"/>
              </a:rPr>
              <a:t>dacă lucrătorii erau instruiţi corespunzător, deţineau autorizarea necesară pentru manipularea echipamentelor de muncă, aceştia puteau să efectueze sarcini de muncă în zone cu risc ridicat şi specific;</a:t>
            </a:r>
          </a:p>
          <a:p>
            <a:pPr marL="360000" lvl="0" indent="-3175">
              <a:spcBef>
                <a:spcPts val="600"/>
              </a:spcBef>
              <a:buFont typeface="Wingdings" pitchFamily="2" charset="2"/>
              <a:buChar char="Ø"/>
            </a:pPr>
            <a:r>
              <a:rPr lang="ro-RO" sz="1800" dirty="0" smtClean="0">
                <a:latin typeface="+mj-lt"/>
              </a:rPr>
              <a:t>cine a dat dispoziţii pentru executarea sarcinii de muncă, care au fost acelea, cine a controlat respectarea instrucţiunilor de lucru;</a:t>
            </a:r>
          </a:p>
          <a:p>
            <a:pPr marL="360000" lvl="0" indent="-3175">
              <a:spcBef>
                <a:spcPts val="600"/>
              </a:spcBef>
              <a:buFont typeface="Wingdings" pitchFamily="2" charset="2"/>
              <a:buChar char="Ø"/>
            </a:pPr>
            <a:r>
              <a:rPr lang="ro-RO" sz="1800" dirty="0" smtClean="0">
                <a:latin typeface="+mj-lt"/>
              </a:rPr>
              <a:t>echipamentele de muncă implicate corespundeau sarcinii de muncă,deţineau avizele necesare;</a:t>
            </a:r>
          </a:p>
          <a:p>
            <a:endParaRPr lang="ro-RO" sz="1800" dirty="0"/>
          </a:p>
        </p:txBody>
      </p:sp>
      <p:sp>
        <p:nvSpPr>
          <p:cNvPr id="4" name="Titlu 4"/>
          <p:cNvSpPr>
            <a:spLocks noGrp="1"/>
          </p:cNvSpPr>
          <p:nvPr>
            <p:ph type="title"/>
          </p:nvPr>
        </p:nvSpPr>
        <p:spPr>
          <a:xfrm>
            <a:off x="457200" y="704088"/>
            <a:ext cx="8229600" cy="492664"/>
          </a:xfrm>
        </p:spPr>
        <p:txBody>
          <a:bodyPr>
            <a:normAutofit/>
          </a:bodyPr>
          <a:lstStyle/>
          <a:p>
            <a:r>
              <a:rPr lang="ro-RO" sz="2000" b="1" dirty="0" smtClean="0"/>
              <a:t>PROCES VERBAL CERCETARE </a:t>
            </a:r>
            <a:endParaRPr lang="ro-RO"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556792"/>
            <a:ext cx="8229600" cy="4767808"/>
          </a:xfrm>
        </p:spPr>
        <p:txBody>
          <a:bodyPr>
            <a:normAutofit/>
          </a:bodyPr>
          <a:lstStyle/>
          <a:p>
            <a:pPr marL="514350" indent="-514350">
              <a:buFont typeface="+mj-lt"/>
              <a:buAutoNum type="alphaLcParenR" startAt="10"/>
            </a:pPr>
            <a:r>
              <a:rPr lang="ro-RO" b="1" dirty="0" smtClean="0"/>
              <a:t>urmările evenimentului şi/sau urmările suferite de persoanele accidentate;</a:t>
            </a:r>
            <a:endParaRPr lang="ro-RO" dirty="0" smtClean="0"/>
          </a:p>
          <a:p>
            <a:pPr>
              <a:buNone/>
            </a:pPr>
            <a:r>
              <a:rPr lang="ro-RO" dirty="0" smtClean="0"/>
              <a:t>	Se vor descrie urmările pentru toate persoanele  care au suferit o accidentare ca urmare a producerii evenimentului cu trimiteri la anexele din dosarul de cercetare de unde au fost preluate.</a:t>
            </a:r>
          </a:p>
          <a:p>
            <a:endParaRPr lang="ro-RO" dirty="0"/>
          </a:p>
        </p:txBody>
      </p:sp>
      <p:sp>
        <p:nvSpPr>
          <p:cNvPr id="4" name="Titlu 4"/>
          <p:cNvSpPr>
            <a:spLocks noGrp="1"/>
          </p:cNvSpPr>
          <p:nvPr>
            <p:ph type="title"/>
          </p:nvPr>
        </p:nvSpPr>
        <p:spPr>
          <a:xfrm>
            <a:off x="457200" y="704088"/>
            <a:ext cx="8229600" cy="564672"/>
          </a:xfrm>
        </p:spPr>
        <p:txBody>
          <a:bodyPr>
            <a:normAutofit/>
          </a:bodyPr>
          <a:lstStyle/>
          <a:p>
            <a:r>
              <a:rPr lang="ro-RO" sz="2000" b="1" dirty="0" smtClean="0"/>
              <a:t>PROCES VERBAL CERCETARE </a:t>
            </a:r>
            <a:endParaRPr lang="ro-RO"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67544" y="908720"/>
            <a:ext cx="8229600" cy="5127848"/>
          </a:xfrm>
        </p:spPr>
        <p:txBody>
          <a:bodyPr>
            <a:noAutofit/>
          </a:bodyPr>
          <a:lstStyle/>
          <a:p>
            <a:pPr>
              <a:buNone/>
            </a:pPr>
            <a:r>
              <a:rPr lang="ro-RO" sz="1800" b="1" dirty="0" smtClean="0">
                <a:latin typeface="+mj-lt"/>
              </a:rPr>
              <a:t>k) cauza producerii evenimentului;</a:t>
            </a:r>
            <a:endParaRPr lang="ro-RO" sz="1800" dirty="0" smtClean="0">
              <a:latin typeface="+mj-lt"/>
            </a:endParaRPr>
          </a:p>
          <a:p>
            <a:pPr>
              <a:buFont typeface="Wingdings" pitchFamily="2" charset="2"/>
              <a:buChar char="Ø"/>
            </a:pPr>
            <a:r>
              <a:rPr lang="ro-RO" sz="1800" dirty="0" smtClean="0">
                <a:latin typeface="+mj-lt"/>
              </a:rPr>
              <a:t>Faptele care sunt considerate ca fiind cauza producerii evenimentului se pot reţine în sarcina unui lucrător numai în cazul în care angajatorul a făcut dovada că şi-a respectat obligaţia de a implementa măsurile prevăzute la art. 7, alin. (1) şi (2) din Legea nr. 319/2006</a:t>
            </a:r>
          </a:p>
          <a:p>
            <a:pPr>
              <a:buFont typeface="Wingdings" pitchFamily="2" charset="2"/>
              <a:buChar char="Ø"/>
            </a:pPr>
            <a:r>
              <a:rPr lang="ro-RO" sz="1800" b="1" i="1" dirty="0" smtClean="0">
                <a:latin typeface="+mj-lt"/>
              </a:rPr>
              <a:t>Numai după ce sunt îndeplinite toate aspectele precizate şi se face referire concretă la modul de îndeplinire a tuturor măsurilor cuprinse de legislaţie se poate învinui şi lucrătorul.  În această situaţie se vor corobora prevederile actelor normative interne încălcate (fişa postului, instrucţiuni etc.) încălcate cu prevederile art. 22 şi 23 din Legea 319/2006.</a:t>
            </a:r>
            <a:endParaRPr lang="ro-RO" sz="1800" dirty="0" smtClean="0">
              <a:latin typeface="+mj-lt"/>
            </a:endParaRPr>
          </a:p>
          <a:p>
            <a:pPr>
              <a:buFont typeface="Wingdings" pitchFamily="2" charset="2"/>
              <a:buChar char="Ø"/>
            </a:pPr>
            <a:r>
              <a:rPr lang="ro-RO" sz="1800" dirty="0" smtClean="0">
                <a:latin typeface="+mj-lt"/>
              </a:rPr>
              <a:t>Faptele considerate ca fiind cauza producerii evenimentului vor fi descrise şi se va face trimitere la măsurile de securitate şi sănătate în muncă luate (cum ar fi: instrucţiuni proprii, instrucţiuni de lucru etc.) care au fost încălcate, coroborat cu prevederile legale din domeniul securităţii şi sănătăţii în muncă încălcate cu redarea integrală a textului acestora.</a:t>
            </a:r>
          </a:p>
          <a:p>
            <a:pPr marL="0" indent="0">
              <a:buNone/>
            </a:pPr>
            <a:endParaRPr lang="ro-RO" sz="1800" dirty="0" smtClean="0">
              <a:latin typeface="+mj-lt"/>
            </a:endParaRPr>
          </a:p>
          <a:p>
            <a:pPr>
              <a:buFont typeface="Wingdings" pitchFamily="2" charset="2"/>
              <a:buChar char="Ø"/>
            </a:pPr>
            <a:endParaRPr lang="ro-RO" sz="1800" dirty="0" smtClean="0">
              <a:latin typeface="+mj-lt"/>
            </a:endParaRPr>
          </a:p>
          <a:p>
            <a:pPr>
              <a:buFont typeface="Wingdings" pitchFamily="2" charset="2"/>
              <a:buChar char="Ø"/>
            </a:pPr>
            <a:endParaRPr lang="ro-RO" sz="1800" dirty="0" smtClean="0">
              <a:latin typeface="+mj-lt"/>
            </a:endParaRPr>
          </a:p>
          <a:p>
            <a:endParaRPr lang="ro-RO" sz="1800" dirty="0" smtClean="0">
              <a:latin typeface="+mj-lt"/>
            </a:endParaRPr>
          </a:p>
          <a:p>
            <a:endParaRPr lang="ro-RO" sz="1800" dirty="0">
              <a:latin typeface="+mj-lt"/>
            </a:endParaRPr>
          </a:p>
        </p:txBody>
      </p:sp>
      <p:sp>
        <p:nvSpPr>
          <p:cNvPr id="4" name="Titlu 4"/>
          <p:cNvSpPr>
            <a:spLocks noGrp="1"/>
          </p:cNvSpPr>
          <p:nvPr>
            <p:ph type="title"/>
          </p:nvPr>
        </p:nvSpPr>
        <p:spPr>
          <a:xfrm>
            <a:off x="467544" y="404664"/>
            <a:ext cx="8229600" cy="432147"/>
          </a:xfrm>
        </p:spPr>
        <p:txBody>
          <a:bodyPr>
            <a:normAutofit/>
          </a:bodyPr>
          <a:lstStyle/>
          <a:p>
            <a:r>
              <a:rPr lang="ro-RO" sz="2000" b="1" dirty="0" smtClean="0"/>
              <a:t>PROCES VERBAL CERCETARE </a:t>
            </a:r>
            <a:endParaRPr lang="ro-RO"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67544" y="1340768"/>
            <a:ext cx="8229600" cy="4767808"/>
          </a:xfrm>
        </p:spPr>
        <p:txBody>
          <a:bodyPr>
            <a:normAutofit fontScale="92500"/>
          </a:bodyPr>
          <a:lstStyle/>
          <a:p>
            <a:pPr>
              <a:buFont typeface="Wingdings" pitchFamily="2" charset="2"/>
              <a:buChar char="Ø"/>
            </a:pPr>
            <a:r>
              <a:rPr lang="ro-RO" sz="2800" dirty="0" smtClean="0">
                <a:latin typeface="+mj-lt"/>
              </a:rPr>
              <a:t>În formularea cauzei se vor elimina confuziile între cauză şi efect, </a:t>
            </a:r>
          </a:p>
          <a:p>
            <a:pPr>
              <a:buNone/>
            </a:pPr>
            <a:r>
              <a:rPr lang="ro-RO" sz="2800" dirty="0" smtClean="0">
                <a:latin typeface="+mj-lt"/>
              </a:rPr>
              <a:t>Exemplu: nu poate fi cauză căderea de la înălţime. Acesta este efectul. </a:t>
            </a:r>
          </a:p>
          <a:p>
            <a:pPr marL="0" indent="0">
              <a:buNone/>
            </a:pPr>
            <a:r>
              <a:rPr lang="ro-RO" sz="2800" dirty="0" smtClean="0">
                <a:latin typeface="+mj-lt"/>
              </a:rPr>
              <a:t>Cauza poate fi: neacordarea echipamentului individual de protecţie adecvat lucrului la înălţime, neutilizarea echipamentului individual de protecţie pus la dispoziţie de angajator, neluarea măsurilor de îngrădire şi semnalizare pentru golurile existente, stabilirea unei sarcini de muncă pentru un lucrător care nu era apt să lucreze la înălţime,  utilizarea unor schele necorespunzătoare etc.</a:t>
            </a:r>
          </a:p>
          <a:p>
            <a:endParaRPr lang="ro-RO" dirty="0">
              <a:latin typeface="+mj-lt"/>
            </a:endParaRPr>
          </a:p>
        </p:txBody>
      </p:sp>
      <p:sp>
        <p:nvSpPr>
          <p:cNvPr id="4" name="Titlu 4"/>
          <p:cNvSpPr>
            <a:spLocks noGrp="1"/>
          </p:cNvSpPr>
          <p:nvPr>
            <p:ph type="title"/>
          </p:nvPr>
        </p:nvSpPr>
        <p:spPr>
          <a:xfrm>
            <a:off x="457200" y="704088"/>
            <a:ext cx="8229600" cy="492664"/>
          </a:xfrm>
        </p:spPr>
        <p:txBody>
          <a:bodyPr>
            <a:normAutofit/>
          </a:bodyPr>
          <a:lstStyle/>
          <a:p>
            <a:r>
              <a:rPr lang="ro-RO" sz="2000" b="1" dirty="0" smtClean="0"/>
              <a:t>PROCES VERBAL CERCETARE </a:t>
            </a:r>
            <a:endParaRPr lang="ro-RO"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492664"/>
          </a:xfrm>
        </p:spPr>
        <p:txBody>
          <a:bodyPr>
            <a:normAutofit/>
          </a:bodyPr>
          <a:lstStyle/>
          <a:p>
            <a:r>
              <a:rPr lang="ro-RO" sz="2000" b="1" dirty="0" smtClean="0"/>
              <a:t>PROCES VERBAL CERCETARE </a:t>
            </a:r>
            <a:endParaRPr lang="ro-RO" sz="2000" dirty="0"/>
          </a:p>
        </p:txBody>
      </p:sp>
      <p:sp>
        <p:nvSpPr>
          <p:cNvPr id="3" name="Substituent conținut 2"/>
          <p:cNvSpPr>
            <a:spLocks noGrp="1"/>
          </p:cNvSpPr>
          <p:nvPr>
            <p:ph idx="1"/>
          </p:nvPr>
        </p:nvSpPr>
        <p:spPr>
          <a:xfrm>
            <a:off x="539552" y="1412776"/>
            <a:ext cx="8229600" cy="4389120"/>
          </a:xfrm>
        </p:spPr>
        <p:txBody>
          <a:bodyPr>
            <a:noAutofit/>
          </a:bodyPr>
          <a:lstStyle/>
          <a:p>
            <a:pPr>
              <a:buNone/>
            </a:pPr>
            <a:r>
              <a:rPr lang="ro-RO" sz="1800" dirty="0" smtClean="0">
                <a:latin typeface="+mj-lt"/>
              </a:rPr>
              <a:t>l) alte cauze care au concurat la producerea evenimentului;</a:t>
            </a:r>
          </a:p>
          <a:p>
            <a:pPr>
              <a:buFont typeface="Wingdings" pitchFamily="2" charset="2"/>
              <a:buChar char="Ø"/>
            </a:pPr>
            <a:r>
              <a:rPr lang="ro-RO" sz="1800" dirty="0" smtClean="0">
                <a:latin typeface="+mj-lt"/>
              </a:rPr>
              <a:t>Faptele considerate că au concurat la producerea evenimentului vor fi descrise şi se va face trimitere la măsurile de securitate şi sănătate în muncă luate de angajator (cum ar fi: instrucţiuni proprii, instrucţiuni de lucru etc.) care au fost încălcate, coroborat cu prevederile legale din domeniul securităţii şi sănătăţii în muncă încălcate cu redarea integrală a textului acestora.</a:t>
            </a:r>
          </a:p>
          <a:p>
            <a:pPr>
              <a:buFont typeface="Wingdings" pitchFamily="2" charset="2"/>
              <a:buChar char="Ø"/>
            </a:pPr>
            <a:r>
              <a:rPr lang="ro-RO" sz="1800" dirty="0" smtClean="0">
                <a:latin typeface="+mj-lt"/>
              </a:rPr>
              <a:t>Alte cauze ce pot fi reţinute la acest capitol pot fi:</a:t>
            </a:r>
          </a:p>
          <a:p>
            <a:pPr lvl="0">
              <a:buFont typeface="Wingdings" pitchFamily="2" charset="2"/>
              <a:buChar char="Ø"/>
            </a:pPr>
            <a:r>
              <a:rPr lang="ro-RO" sz="1800" dirty="0" smtClean="0">
                <a:latin typeface="+mj-lt"/>
              </a:rPr>
              <a:t>instruirea insuficientă a personalului după preluarea altor sarcini/schimbarea locului de muncă/concediu medicale etc.;</a:t>
            </a:r>
          </a:p>
          <a:p>
            <a:pPr lvl="0">
              <a:buFont typeface="Wingdings" pitchFamily="2" charset="2"/>
              <a:buChar char="Ø"/>
            </a:pPr>
            <a:r>
              <a:rPr lang="ro-RO" sz="1800" dirty="0" smtClean="0">
                <a:latin typeface="+mj-lt"/>
              </a:rPr>
              <a:t>comunicare defectuoasă între personalul diverselor persoane şi sau servicii interne/externe;</a:t>
            </a:r>
          </a:p>
          <a:p>
            <a:pPr lvl="0">
              <a:buFont typeface="Wingdings" pitchFamily="2" charset="2"/>
              <a:buChar char="Ø"/>
            </a:pPr>
            <a:r>
              <a:rPr lang="ro-RO" sz="1800" dirty="0" smtClean="0">
                <a:latin typeface="+mj-lt"/>
              </a:rPr>
              <a:t>sistem de avertizare/alarmare defect, ineficient, personal insuficient instruit cu privire la modul de acţiune în caz de urgenţă etc.</a:t>
            </a:r>
          </a:p>
          <a:p>
            <a:pPr>
              <a:buNone/>
            </a:pPr>
            <a:endParaRPr lang="ro-RO" sz="1800" dirty="0">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412776"/>
            <a:ext cx="8229600" cy="4911824"/>
          </a:xfrm>
        </p:spPr>
        <p:txBody>
          <a:bodyPr/>
          <a:lstStyle/>
          <a:p>
            <a:pPr>
              <a:buNone/>
            </a:pPr>
            <a:r>
              <a:rPr lang="ro-RO" b="1" dirty="0" smtClean="0"/>
              <a:t>m) alte constatări făcute cu ocazia cercetării evenimentului;</a:t>
            </a:r>
            <a:endParaRPr lang="ro-RO" dirty="0" smtClean="0"/>
          </a:p>
          <a:p>
            <a:pPr>
              <a:buFont typeface="Wingdings" pitchFamily="2" charset="2"/>
              <a:buChar char="Ø"/>
            </a:pPr>
            <a:r>
              <a:rPr lang="ro-RO" dirty="0" smtClean="0"/>
              <a:t>Se vor analiza numai aspectele care au legătură cu producerea şi/sau locul producerii evenimentului, menţionându-se numai neconformităţile constatate de la prevederile legislaţiei în domeniu</a:t>
            </a:r>
          </a:p>
          <a:p>
            <a:endParaRPr lang="ro-RO" dirty="0"/>
          </a:p>
        </p:txBody>
      </p:sp>
      <p:sp>
        <p:nvSpPr>
          <p:cNvPr id="4" name="Titlu 1"/>
          <p:cNvSpPr>
            <a:spLocks noGrp="1"/>
          </p:cNvSpPr>
          <p:nvPr>
            <p:ph type="title"/>
          </p:nvPr>
        </p:nvSpPr>
        <p:spPr>
          <a:xfrm>
            <a:off x="457200" y="704088"/>
            <a:ext cx="8229600" cy="492664"/>
          </a:xfrm>
        </p:spPr>
        <p:txBody>
          <a:bodyPr>
            <a:normAutofit/>
          </a:bodyPr>
          <a:lstStyle/>
          <a:p>
            <a:r>
              <a:rPr lang="ro-RO" sz="2000" b="1" dirty="0" smtClean="0"/>
              <a:t>PROCES VERBAL CERCETARE </a:t>
            </a:r>
            <a:endParaRPr lang="ro-RO"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normAutofit lnSpcReduction="10000"/>
          </a:bodyPr>
          <a:lstStyle/>
          <a:p>
            <a:pPr>
              <a:buNone/>
            </a:pPr>
            <a:r>
              <a:rPr lang="ro-RO" b="1" dirty="0" smtClean="0"/>
              <a:t>n) persoanele răspunzătoare de încălcarea reglementărilor legale, din capitolele de la lit. k), l) şi m);</a:t>
            </a:r>
            <a:endParaRPr lang="ro-RO" dirty="0" smtClean="0"/>
          </a:p>
          <a:p>
            <a:pPr lvl="0"/>
            <a:r>
              <a:rPr lang="ro-RO" dirty="0" smtClean="0"/>
              <a:t>se vor nominaliza persoanele fizice şi se vor menţiona faptele pentru care se fac răspunzătoare, conform descrierii făcute la capitolele anterioare; </a:t>
            </a:r>
          </a:p>
          <a:p>
            <a:pPr lvl="0"/>
            <a:r>
              <a:rPr lang="ro-RO" dirty="0" smtClean="0"/>
              <a:t>pentru faptele care constituie abatere de la prevederile legale, de la măsurile de securitate şi sănătate în muncă luate de angajator sau de la orice alte reglementări în domeniu securităţii şi sănătăţii în muncă</a:t>
            </a:r>
          </a:p>
          <a:p>
            <a:pPr>
              <a:buNone/>
            </a:pPr>
            <a:endParaRPr lang="ro-RO" dirty="0"/>
          </a:p>
        </p:txBody>
      </p:sp>
      <p:sp>
        <p:nvSpPr>
          <p:cNvPr id="4" name="Titlu 1"/>
          <p:cNvSpPr txBox="1">
            <a:spLocks/>
          </p:cNvSpPr>
          <p:nvPr/>
        </p:nvSpPr>
        <p:spPr>
          <a:xfrm>
            <a:off x="457200" y="704088"/>
            <a:ext cx="8229600" cy="492664"/>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o-RO" sz="2000" b="1" i="0" u="none" strike="noStrike" kern="1200" cap="none" spc="0" normalizeH="0" baseline="0" noProof="0" smtClean="0">
                <a:ln>
                  <a:noFill/>
                </a:ln>
                <a:solidFill>
                  <a:schemeClr val="tx2"/>
                </a:solidFill>
                <a:effectLst/>
                <a:uLnTx/>
                <a:uFillTx/>
                <a:latin typeface="+mj-lt"/>
                <a:ea typeface="+mj-ea"/>
                <a:cs typeface="+mj-cs"/>
              </a:rPr>
              <a:t>PROCES VERBAL CERCETARE </a:t>
            </a:r>
            <a:endParaRPr kumimoji="0" lang="ro-RO" sz="2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124744"/>
            <a:ext cx="8229600" cy="5199856"/>
          </a:xfrm>
        </p:spPr>
        <p:txBody>
          <a:bodyPr>
            <a:noAutofit/>
          </a:bodyPr>
          <a:lstStyle/>
          <a:p>
            <a:pPr>
              <a:buNone/>
            </a:pPr>
            <a:r>
              <a:rPr lang="en-US" sz="2000" dirty="0" smtClean="0">
                <a:latin typeface="Calibri" pitchFamily="34" charset="0"/>
                <a:cs typeface="Calibri" pitchFamily="34" charset="0"/>
              </a:rPr>
              <a:t>o) </a:t>
            </a:r>
            <a:r>
              <a:rPr lang="en-US" sz="2000" dirty="0" err="1" smtClean="0">
                <a:latin typeface="Calibri" pitchFamily="34" charset="0"/>
                <a:cs typeface="Calibri" pitchFamily="34" charset="0"/>
              </a:rPr>
              <a:t>Propuneri</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pentru</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sancţiuni</a:t>
            </a:r>
            <a:r>
              <a:rPr lang="en-US" sz="2000" dirty="0" smtClean="0">
                <a:latin typeface="Calibri" pitchFamily="34" charset="0"/>
                <a:cs typeface="Calibri" pitchFamily="34" charset="0"/>
              </a:rPr>
              <a:t> administrative </a:t>
            </a:r>
            <a:r>
              <a:rPr lang="en-US" sz="2000" dirty="0" err="1" smtClean="0">
                <a:latin typeface="Calibri" pitchFamily="34" charset="0"/>
                <a:cs typeface="Calibri" pitchFamily="34" charset="0"/>
              </a:rPr>
              <a:t>şi</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disciplinare</a:t>
            </a:r>
            <a:endParaRPr lang="ro-RO" sz="2000" dirty="0" smtClean="0">
              <a:latin typeface="Calibri" pitchFamily="34" charset="0"/>
              <a:cs typeface="Calibri" pitchFamily="34" charset="0"/>
            </a:endParaRPr>
          </a:p>
          <a:p>
            <a:pPr>
              <a:buFont typeface="Wingdings" pitchFamily="2" charset="2"/>
              <a:buChar char="Ø"/>
            </a:pPr>
            <a:r>
              <a:rPr lang="ro-RO" sz="2000" dirty="0" smtClean="0">
                <a:latin typeface="Calibri" pitchFamily="34" charset="0"/>
                <a:cs typeface="Calibri" pitchFamily="34" charset="0"/>
              </a:rPr>
              <a:t>Se vor face propuneri de </a:t>
            </a:r>
            <a:r>
              <a:rPr lang="ro-RO" sz="2000" dirty="0" err="1" smtClean="0">
                <a:latin typeface="Calibri" pitchFamily="34" charset="0"/>
                <a:cs typeface="Calibri" pitchFamily="34" charset="0"/>
              </a:rPr>
              <a:t>sanctionare</a:t>
            </a:r>
            <a:r>
              <a:rPr lang="ro-RO" sz="2000" dirty="0" smtClean="0">
                <a:latin typeface="Calibri" pitchFamily="34" charset="0"/>
                <a:cs typeface="Calibri" pitchFamily="34" charset="0"/>
              </a:rPr>
              <a:t> </a:t>
            </a:r>
            <a:r>
              <a:rPr lang="vi-VN" sz="2000" dirty="0" smtClean="0">
                <a:latin typeface="Calibri" pitchFamily="34" charset="0"/>
                <a:cs typeface="Calibri" pitchFamily="34" charset="0"/>
              </a:rPr>
              <a:t>disciplinară în raport cu gravitatea abaterii disciplinare </a:t>
            </a:r>
            <a:r>
              <a:rPr lang="ro-RO" sz="2000" dirty="0" smtClean="0">
                <a:latin typeface="Calibri" pitchFamily="34" charset="0"/>
                <a:cs typeface="Calibri" pitchFamily="34" charset="0"/>
              </a:rPr>
              <a:t> pentru toate deficienţele;</a:t>
            </a:r>
          </a:p>
          <a:p>
            <a:pPr>
              <a:buNone/>
            </a:pPr>
            <a:r>
              <a:rPr lang="en-US" sz="2000" dirty="0" smtClean="0">
                <a:latin typeface="Calibri" pitchFamily="34" charset="0"/>
                <a:cs typeface="Calibri" pitchFamily="34" charset="0"/>
              </a:rPr>
              <a:t>    p) </a:t>
            </a:r>
            <a:r>
              <a:rPr lang="en-US" sz="2000" dirty="0" err="1" smtClean="0">
                <a:latin typeface="Calibri" pitchFamily="34" charset="0"/>
                <a:cs typeface="Calibri" pitchFamily="34" charset="0"/>
              </a:rPr>
              <a:t>propuneri</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pentru</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cercetare</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penală</a:t>
            </a:r>
            <a:r>
              <a:rPr lang="en-US" sz="2000" dirty="0" smtClean="0">
                <a:latin typeface="Calibri" pitchFamily="34" charset="0"/>
                <a:cs typeface="Calibri" pitchFamily="34" charset="0"/>
              </a:rPr>
              <a:t>;</a:t>
            </a:r>
            <a:endParaRPr lang="ro-RO" sz="2000" dirty="0" smtClean="0">
              <a:latin typeface="Calibri" pitchFamily="34" charset="0"/>
              <a:cs typeface="Calibri" pitchFamily="34" charset="0"/>
            </a:endParaRPr>
          </a:p>
          <a:p>
            <a:pPr>
              <a:buNone/>
            </a:pPr>
            <a:r>
              <a:rPr lang="en-US" sz="2000" dirty="0" smtClean="0">
                <a:latin typeface="Calibri" pitchFamily="34" charset="0"/>
                <a:cs typeface="Calibri" pitchFamily="34" charset="0"/>
              </a:rPr>
              <a:t>    q) </a:t>
            </a:r>
            <a:r>
              <a:rPr lang="en-US" sz="2000" dirty="0" err="1" smtClean="0">
                <a:latin typeface="Calibri" pitchFamily="34" charset="0"/>
                <a:cs typeface="Calibri" pitchFamily="34" charset="0"/>
              </a:rPr>
              <a:t>caracterul</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accidentului</a:t>
            </a:r>
            <a:r>
              <a:rPr lang="en-US" sz="2000" dirty="0" smtClean="0">
                <a:latin typeface="Calibri" pitchFamily="34" charset="0"/>
                <a:cs typeface="Calibri" pitchFamily="34" charset="0"/>
              </a:rPr>
              <a:t>;</a:t>
            </a:r>
            <a:endParaRPr lang="ro-RO" sz="2000" dirty="0" smtClean="0">
              <a:latin typeface="Calibri" pitchFamily="34" charset="0"/>
              <a:cs typeface="Calibri" pitchFamily="34" charset="0"/>
            </a:endParaRPr>
          </a:p>
          <a:p>
            <a:pPr>
              <a:buFont typeface="Wingdings" pitchFamily="2" charset="2"/>
              <a:buChar char="Ø"/>
            </a:pPr>
            <a:r>
              <a:rPr lang="ro-RO" sz="2000" dirty="0" smtClean="0">
                <a:latin typeface="Calibri" pitchFamily="34" charset="0"/>
                <a:cs typeface="Calibri" pitchFamily="34" charset="0"/>
              </a:rPr>
              <a:t>Caracterul accidentului se va stabili în detaliu, pentru fiecare victimă a evenimentului, faptul că sunt/nu sunt întrunite condiţiile legale pentru a fi înregistrat ca accidente de muncă, în baza prevederilor art. 5. lit. g) din Legea nr. 319/2006.</a:t>
            </a:r>
          </a:p>
          <a:p>
            <a:pPr>
              <a:buFont typeface="Wingdings" pitchFamily="2" charset="2"/>
              <a:buChar char="Ø"/>
            </a:pPr>
            <a:r>
              <a:rPr lang="ro-RO" sz="2000" dirty="0" smtClean="0">
                <a:latin typeface="Calibri" pitchFamily="34" charset="0"/>
                <a:cs typeface="Calibri" pitchFamily="34" charset="0"/>
              </a:rPr>
              <a:t>Pentru accidentul în afara muncii se va menţiona textul din normele metodologice art. 2 pct.11 cu precizarea condiţiei/condiţiilor care au determinat această încadrare.</a:t>
            </a:r>
          </a:p>
          <a:p>
            <a:pPr>
              <a:buNone/>
            </a:pPr>
            <a:endParaRPr lang="ro-RO" sz="2000" dirty="0" smtClean="0">
              <a:latin typeface="Calibri" pitchFamily="34" charset="0"/>
              <a:cs typeface="Calibri" pitchFamily="34" charset="0"/>
            </a:endParaRPr>
          </a:p>
          <a:p>
            <a:pPr>
              <a:buNone/>
            </a:pPr>
            <a:endParaRPr lang="ro-RO" sz="2000" dirty="0">
              <a:latin typeface="Calibri" pitchFamily="34" charset="0"/>
              <a:cs typeface="Calibri" pitchFamily="34" charset="0"/>
            </a:endParaRPr>
          </a:p>
        </p:txBody>
      </p:sp>
      <p:sp>
        <p:nvSpPr>
          <p:cNvPr id="4" name="Titlu 1"/>
          <p:cNvSpPr>
            <a:spLocks noGrp="1"/>
          </p:cNvSpPr>
          <p:nvPr>
            <p:ph type="title"/>
          </p:nvPr>
        </p:nvSpPr>
        <p:spPr>
          <a:xfrm>
            <a:off x="457200" y="548680"/>
            <a:ext cx="8229600" cy="504056"/>
          </a:xfrm>
        </p:spPr>
        <p:txBody>
          <a:bodyPr>
            <a:normAutofit/>
          </a:bodyPr>
          <a:lstStyle/>
          <a:p>
            <a:r>
              <a:rPr lang="ro-RO" sz="2000" b="1" dirty="0" smtClean="0"/>
              <a:t>PROCES VERBAL CERCETARE </a:t>
            </a:r>
            <a:endParaRPr lang="ro-RO"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196752"/>
            <a:ext cx="8229600" cy="5127848"/>
          </a:xfrm>
        </p:spPr>
        <p:txBody>
          <a:bodyPr>
            <a:noAutofit/>
          </a:bodyPr>
          <a:lstStyle/>
          <a:p>
            <a:pPr>
              <a:buNone/>
            </a:pPr>
            <a:r>
              <a:rPr lang="en-US" sz="2000" dirty="0" smtClean="0">
                <a:latin typeface="Calibri" pitchFamily="34" charset="0"/>
                <a:cs typeface="Calibri" pitchFamily="34" charset="0"/>
              </a:rPr>
              <a:t>    r) </a:t>
            </a:r>
            <a:r>
              <a:rPr lang="en-US" sz="2000" dirty="0" err="1" smtClean="0">
                <a:latin typeface="Calibri" pitchFamily="34" charset="0"/>
                <a:cs typeface="Calibri" pitchFamily="34" charset="0"/>
              </a:rPr>
              <a:t>angajatorul</a:t>
            </a:r>
            <a:r>
              <a:rPr lang="en-US" sz="2000" dirty="0" smtClean="0">
                <a:latin typeface="Calibri" pitchFamily="34" charset="0"/>
                <a:cs typeface="Calibri" pitchFamily="34" charset="0"/>
              </a:rPr>
              <a:t> care </a:t>
            </a:r>
            <a:r>
              <a:rPr lang="en-US" sz="2000" dirty="0" err="1" smtClean="0">
                <a:latin typeface="Calibri" pitchFamily="34" charset="0"/>
                <a:cs typeface="Calibri" pitchFamily="34" charset="0"/>
              </a:rPr>
              <a:t>înregistrează</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accidentul</a:t>
            </a:r>
            <a:r>
              <a:rPr lang="en-US" sz="2000" dirty="0" smtClean="0">
                <a:latin typeface="Calibri" pitchFamily="34" charset="0"/>
                <a:cs typeface="Calibri" pitchFamily="34" charset="0"/>
              </a:rPr>
              <a:t> de </a:t>
            </a:r>
            <a:r>
              <a:rPr lang="en-US" sz="2000" dirty="0" err="1" smtClean="0">
                <a:latin typeface="Calibri" pitchFamily="34" charset="0"/>
                <a:cs typeface="Calibri" pitchFamily="34" charset="0"/>
              </a:rPr>
              <a:t>muncă</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sau</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incidentul</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periculos</a:t>
            </a:r>
            <a:r>
              <a:rPr lang="en-US" sz="2000" dirty="0" smtClean="0">
                <a:latin typeface="Calibri" pitchFamily="34" charset="0"/>
                <a:cs typeface="Calibri" pitchFamily="34" charset="0"/>
              </a:rPr>
              <a:t>;</a:t>
            </a:r>
            <a:endParaRPr lang="ro-RO" sz="2000" dirty="0" smtClean="0">
              <a:latin typeface="Calibri" pitchFamily="34" charset="0"/>
              <a:cs typeface="Calibri" pitchFamily="34" charset="0"/>
            </a:endParaRPr>
          </a:p>
          <a:p>
            <a:pPr>
              <a:buNone/>
            </a:pPr>
            <a:r>
              <a:rPr lang="en-US" sz="2000" dirty="0" smtClean="0">
                <a:latin typeface="Calibri" pitchFamily="34" charset="0"/>
                <a:cs typeface="Calibri" pitchFamily="34" charset="0"/>
              </a:rPr>
              <a:t>    s) </a:t>
            </a:r>
            <a:r>
              <a:rPr lang="en-US" sz="2000" dirty="0" err="1" smtClean="0">
                <a:latin typeface="Calibri" pitchFamily="34" charset="0"/>
                <a:cs typeface="Calibri" pitchFamily="34" charset="0"/>
              </a:rPr>
              <a:t>măsuri</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dispuse</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pentru</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prevenirea</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altor</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evenimente</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similare</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şi</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persoanele</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responsabile</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pentru</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realizarea</a:t>
            </a:r>
            <a:r>
              <a:rPr lang="en-US" sz="2000" dirty="0" smtClean="0">
                <a:latin typeface="Calibri" pitchFamily="34" charset="0"/>
                <a:cs typeface="Calibri" pitchFamily="34" charset="0"/>
              </a:rPr>
              <a:t> </a:t>
            </a:r>
            <a:r>
              <a:rPr lang="en-US" sz="2000" dirty="0" err="1" smtClean="0">
                <a:latin typeface="Calibri" pitchFamily="34" charset="0"/>
                <a:cs typeface="Calibri" pitchFamily="34" charset="0"/>
              </a:rPr>
              <a:t>acestora</a:t>
            </a:r>
            <a:r>
              <a:rPr lang="en-US" sz="2000" dirty="0" smtClean="0">
                <a:latin typeface="Calibri" pitchFamily="34" charset="0"/>
                <a:cs typeface="Calibri" pitchFamily="34" charset="0"/>
              </a:rPr>
              <a:t>;</a:t>
            </a:r>
            <a:endParaRPr lang="ro-RO" sz="2000" dirty="0" smtClean="0">
              <a:latin typeface="Calibri" pitchFamily="34" charset="0"/>
              <a:cs typeface="Calibri" pitchFamily="34" charset="0"/>
            </a:endParaRPr>
          </a:p>
          <a:p>
            <a:pPr marL="273050" indent="-3175">
              <a:buNone/>
            </a:pPr>
            <a:r>
              <a:rPr lang="ro-RO" sz="2000" dirty="0" smtClean="0">
                <a:latin typeface="Calibri" pitchFamily="34" charset="0"/>
                <a:cs typeface="Calibri" pitchFamily="34" charset="0"/>
              </a:rPr>
              <a:t>Pentru toate deficienţele consemnate la capitolele anterioare se vor dispune măsuri. Pentru toate măsurile dispuse se vor stabili termenele de aducere la îndeplinire şi se va nominaliza cine răspunde pentru aducerea la îndeplinire a măsurilor. De asemenea, se va dispune:</a:t>
            </a:r>
          </a:p>
          <a:p>
            <a:pPr lvl="0"/>
            <a:r>
              <a:rPr lang="ro-RO" sz="2000" dirty="0" smtClean="0">
                <a:latin typeface="Calibri" pitchFamily="34" charset="0"/>
                <a:cs typeface="Calibri" pitchFamily="34" charset="0"/>
              </a:rPr>
              <a:t>revizuirea evaluării riscurilor cu privire la securitatea şi sănătatea în muncă;</a:t>
            </a:r>
          </a:p>
          <a:p>
            <a:pPr lvl="0"/>
            <a:r>
              <a:rPr lang="ro-RO" sz="2000" dirty="0" smtClean="0">
                <a:latin typeface="Calibri" pitchFamily="34" charset="0"/>
                <a:cs typeface="Calibri" pitchFamily="34" charset="0"/>
              </a:rPr>
              <a:t>revizuirea planului de prevenire şi protecţie.</a:t>
            </a:r>
          </a:p>
          <a:p>
            <a:pPr lvl="0"/>
            <a:r>
              <a:rPr lang="ro-RO" sz="2000" dirty="0" smtClean="0">
                <a:latin typeface="Calibri" pitchFamily="34" charset="0"/>
                <a:cs typeface="Calibri" pitchFamily="34" charset="0"/>
              </a:rPr>
              <a:t>prelucrarea cauzelor şi împrejurărilor producerii  evenimentului cu toţi lucrătorii  societăţii şi consemnarea acestei prelucrări în fişele de instruire individuală .</a:t>
            </a:r>
          </a:p>
        </p:txBody>
      </p:sp>
      <p:sp>
        <p:nvSpPr>
          <p:cNvPr id="4" name="Titlu 1"/>
          <p:cNvSpPr>
            <a:spLocks noGrp="1"/>
          </p:cNvSpPr>
          <p:nvPr>
            <p:ph type="title"/>
          </p:nvPr>
        </p:nvSpPr>
        <p:spPr>
          <a:xfrm>
            <a:off x="457200" y="404664"/>
            <a:ext cx="8229600" cy="648072"/>
          </a:xfrm>
        </p:spPr>
        <p:txBody>
          <a:bodyPr>
            <a:normAutofit/>
          </a:bodyPr>
          <a:lstStyle/>
          <a:p>
            <a:r>
              <a:rPr lang="ro-RO" sz="2000" b="1" dirty="0" smtClean="0"/>
              <a:t>PROCES VERBAL CERCETARE </a:t>
            </a:r>
            <a:endParaRPr lang="ro-RO"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484784"/>
            <a:ext cx="8229600" cy="4839816"/>
          </a:xfrm>
        </p:spPr>
        <p:txBody>
          <a:bodyPr/>
          <a:lstStyle/>
          <a:p>
            <a:pPr marL="0" indent="0">
              <a:buNone/>
              <a:tabLst>
                <a:tab pos="269875" algn="l"/>
                <a:tab pos="355600" algn="l"/>
              </a:tabLst>
            </a:pPr>
            <a:r>
              <a:rPr lang="ro-RO" sz="2800" dirty="0" smtClean="0">
                <a:latin typeface="Calibri" pitchFamily="34" charset="0"/>
                <a:cs typeface="Calibri" pitchFamily="34" charset="0"/>
              </a:rPr>
              <a:t>	 </a:t>
            </a:r>
            <a:r>
              <a:rPr lang="en-US" sz="2800" dirty="0" smtClean="0">
                <a:latin typeface="Calibri" pitchFamily="34" charset="0"/>
                <a:cs typeface="Calibri" pitchFamily="34" charset="0"/>
              </a:rPr>
              <a:t>t)</a:t>
            </a:r>
            <a:r>
              <a:rPr lang="en-US" sz="2800" dirty="0" err="1" smtClean="0">
                <a:latin typeface="Calibri" pitchFamily="34" charset="0"/>
                <a:cs typeface="Calibri" pitchFamily="34" charset="0"/>
              </a:rPr>
              <a:t>termenul</a:t>
            </a:r>
            <a:r>
              <a:rPr lang="en-US" sz="2800" dirty="0" smtClean="0">
                <a:latin typeface="Calibri" pitchFamily="34" charset="0"/>
                <a:cs typeface="Calibri" pitchFamily="34" charset="0"/>
              </a:rPr>
              <a:t> de </a:t>
            </a:r>
            <a:r>
              <a:rPr lang="en-US" sz="2800" dirty="0" err="1" smtClean="0">
                <a:latin typeface="Calibri" pitchFamily="34" charset="0"/>
                <a:cs typeface="Calibri" pitchFamily="34" charset="0"/>
              </a:rPr>
              <a:t>raportare</a:t>
            </a:r>
            <a:r>
              <a:rPr lang="en-US" sz="2800" dirty="0" smtClean="0">
                <a:latin typeface="Calibri" pitchFamily="34" charset="0"/>
                <a:cs typeface="Calibri" pitchFamily="34" charset="0"/>
              </a:rPr>
              <a:t> la </a:t>
            </a:r>
            <a:r>
              <a:rPr lang="en-US" sz="2800" dirty="0" err="1" smtClean="0">
                <a:latin typeface="Calibri" pitchFamily="34" charset="0"/>
                <a:cs typeface="Calibri" pitchFamily="34" charset="0"/>
              </a:rPr>
              <a:t>inspectoratul</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teritorial</a:t>
            </a:r>
            <a:r>
              <a:rPr lang="en-US" sz="2800" dirty="0" smtClean="0">
                <a:latin typeface="Calibri" pitchFamily="34" charset="0"/>
                <a:cs typeface="Calibri" pitchFamily="34" charset="0"/>
              </a:rPr>
              <a:t> de </a:t>
            </a:r>
            <a:r>
              <a:rPr lang="en-US" sz="2800" dirty="0" err="1" smtClean="0">
                <a:latin typeface="Calibri" pitchFamily="34" charset="0"/>
                <a:cs typeface="Calibri" pitchFamily="34" charset="0"/>
              </a:rPr>
              <a:t>muncă</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privind</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realizarea</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măsurilor</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prevăzute</a:t>
            </a:r>
            <a:r>
              <a:rPr lang="en-US" sz="2800" dirty="0" smtClean="0">
                <a:latin typeface="Calibri" pitchFamily="34" charset="0"/>
                <a:cs typeface="Calibri" pitchFamily="34" charset="0"/>
              </a:rPr>
              <a:t> la lit. s);</a:t>
            </a:r>
            <a:endParaRPr lang="ro-RO" sz="2800" dirty="0" smtClean="0">
              <a:latin typeface="Calibri" pitchFamily="34" charset="0"/>
              <a:cs typeface="Calibri" pitchFamily="34" charset="0"/>
            </a:endParaRPr>
          </a:p>
          <a:p>
            <a:pPr marL="0" indent="0">
              <a:buNone/>
            </a:pPr>
            <a:r>
              <a:rPr lang="en-US" sz="2800" dirty="0" smtClean="0">
                <a:latin typeface="Calibri" pitchFamily="34" charset="0"/>
                <a:cs typeface="Calibri" pitchFamily="34" charset="0"/>
              </a:rPr>
              <a:t>    u) </a:t>
            </a:r>
            <a:r>
              <a:rPr lang="en-US" sz="2800" dirty="0" err="1" smtClean="0">
                <a:latin typeface="Calibri" pitchFamily="34" charset="0"/>
                <a:cs typeface="Calibri" pitchFamily="34" charset="0"/>
              </a:rPr>
              <a:t>numărul</a:t>
            </a:r>
            <a:r>
              <a:rPr lang="en-US" sz="2800" dirty="0" smtClean="0">
                <a:latin typeface="Calibri" pitchFamily="34" charset="0"/>
                <a:cs typeface="Calibri" pitchFamily="34" charset="0"/>
              </a:rPr>
              <a:t> de </a:t>
            </a:r>
            <a:r>
              <a:rPr lang="en-US" sz="2800" dirty="0" err="1" smtClean="0">
                <a:latin typeface="Calibri" pitchFamily="34" charset="0"/>
                <a:cs typeface="Calibri" pitchFamily="34" charset="0"/>
              </a:rPr>
              <a:t>exemplare</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în</a:t>
            </a:r>
            <a:r>
              <a:rPr lang="en-US" sz="2800" dirty="0" smtClean="0">
                <a:latin typeface="Calibri" pitchFamily="34" charset="0"/>
                <a:cs typeface="Calibri" pitchFamily="34" charset="0"/>
              </a:rPr>
              <a:t> care s-a </a:t>
            </a:r>
            <a:r>
              <a:rPr lang="en-US" sz="2800" dirty="0" err="1" smtClean="0">
                <a:latin typeface="Calibri" pitchFamily="34" charset="0"/>
                <a:cs typeface="Calibri" pitchFamily="34" charset="0"/>
              </a:rPr>
              <a:t>încheiat</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procesul</a:t>
            </a:r>
            <a:r>
              <a:rPr lang="en-US" sz="2800" dirty="0" smtClean="0">
                <a:latin typeface="Calibri" pitchFamily="34" charset="0"/>
                <a:cs typeface="Calibri" pitchFamily="34" charset="0"/>
              </a:rPr>
              <a:t>-verbal de </a:t>
            </a:r>
            <a:r>
              <a:rPr lang="en-US" sz="2800" dirty="0" err="1" smtClean="0">
                <a:latin typeface="Calibri" pitchFamily="34" charset="0"/>
                <a:cs typeface="Calibri" pitchFamily="34" charset="0"/>
              </a:rPr>
              <a:t>cercetare</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şi</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repartizarea</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acestora</a:t>
            </a:r>
            <a:r>
              <a:rPr lang="en-US" sz="2800" dirty="0" smtClean="0">
                <a:latin typeface="Calibri" pitchFamily="34" charset="0"/>
                <a:cs typeface="Calibri" pitchFamily="34" charset="0"/>
              </a:rPr>
              <a:t>;</a:t>
            </a:r>
            <a:endParaRPr lang="ro-RO" sz="2800" dirty="0" smtClean="0">
              <a:latin typeface="Calibri" pitchFamily="34" charset="0"/>
              <a:cs typeface="Calibri" pitchFamily="34" charset="0"/>
            </a:endParaRPr>
          </a:p>
          <a:p>
            <a:pPr marL="0" indent="0">
              <a:buNone/>
            </a:pPr>
            <a:r>
              <a:rPr lang="en-US" sz="2800" dirty="0" smtClean="0">
                <a:latin typeface="Calibri" pitchFamily="34" charset="0"/>
                <a:cs typeface="Calibri" pitchFamily="34" charset="0"/>
              </a:rPr>
              <a:t>    v) </a:t>
            </a:r>
            <a:r>
              <a:rPr lang="en-US" sz="2800" dirty="0" err="1" smtClean="0">
                <a:latin typeface="Calibri" pitchFamily="34" charset="0"/>
                <a:cs typeface="Calibri" pitchFamily="34" charset="0"/>
              </a:rPr>
              <a:t>numele</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şi</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semnătura</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persoanei</a:t>
            </a:r>
            <a:r>
              <a:rPr lang="en-US" sz="2800" dirty="0" smtClean="0">
                <a:latin typeface="Calibri" pitchFamily="34" charset="0"/>
                <a:cs typeface="Calibri" pitchFamily="34" charset="0"/>
              </a:rPr>
              <a:t>/</a:t>
            </a:r>
            <a:r>
              <a:rPr lang="en-US" sz="2800" dirty="0" err="1" smtClean="0">
                <a:latin typeface="Calibri" pitchFamily="34" charset="0"/>
                <a:cs typeface="Calibri" pitchFamily="34" charset="0"/>
              </a:rPr>
              <a:t>persoanelor</a:t>
            </a:r>
            <a:r>
              <a:rPr lang="en-US" sz="2800" dirty="0" smtClean="0">
                <a:latin typeface="Calibri" pitchFamily="34" charset="0"/>
                <a:cs typeface="Calibri" pitchFamily="34" charset="0"/>
              </a:rPr>
              <a:t> care a/au </a:t>
            </a:r>
            <a:r>
              <a:rPr lang="en-US" sz="2800" dirty="0" err="1" smtClean="0">
                <a:latin typeface="Calibri" pitchFamily="34" charset="0"/>
                <a:cs typeface="Calibri" pitchFamily="34" charset="0"/>
              </a:rPr>
              <a:t>efectuat</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cercetarea</a:t>
            </a:r>
            <a:r>
              <a:rPr lang="en-US" sz="2800" dirty="0" smtClean="0">
                <a:latin typeface="Calibri" pitchFamily="34" charset="0"/>
                <a:cs typeface="Calibri" pitchFamily="34" charset="0"/>
              </a:rPr>
              <a:t>;</a:t>
            </a:r>
            <a:endParaRPr lang="ro-RO" sz="2800" dirty="0" smtClean="0">
              <a:latin typeface="Calibri" pitchFamily="34" charset="0"/>
              <a:cs typeface="Calibri" pitchFamily="34" charset="0"/>
            </a:endParaRPr>
          </a:p>
          <a:p>
            <a:pPr marL="0" indent="0">
              <a:buNone/>
            </a:pPr>
            <a:r>
              <a:rPr lang="en-US" sz="2800" dirty="0" smtClean="0">
                <a:latin typeface="Calibri" pitchFamily="34" charset="0"/>
                <a:cs typeface="Calibri" pitchFamily="34" charset="0"/>
              </a:rPr>
              <a:t>    w) </a:t>
            </a:r>
            <a:r>
              <a:rPr lang="en-US" sz="2800" dirty="0" err="1" smtClean="0">
                <a:latin typeface="Calibri" pitchFamily="34" charset="0"/>
                <a:cs typeface="Calibri" pitchFamily="34" charset="0"/>
              </a:rPr>
              <a:t>Viza</a:t>
            </a:r>
            <a:r>
              <a:rPr lang="en-US" sz="2800" dirty="0" smtClean="0">
                <a:latin typeface="Calibri" pitchFamily="34" charset="0"/>
                <a:cs typeface="Calibri" pitchFamily="34" charset="0"/>
              </a:rPr>
              <a:t> </a:t>
            </a:r>
            <a:r>
              <a:rPr lang="en-US" sz="2800" dirty="0" err="1" smtClean="0">
                <a:latin typeface="Calibri" pitchFamily="34" charset="0"/>
                <a:cs typeface="Calibri" pitchFamily="34" charset="0"/>
              </a:rPr>
              <a:t>angajatorului</a:t>
            </a:r>
            <a:endParaRPr lang="ro-RO" sz="2800" dirty="0" smtClean="0"/>
          </a:p>
          <a:p>
            <a:endParaRPr lang="ro-RO" dirty="0"/>
          </a:p>
        </p:txBody>
      </p:sp>
      <p:sp>
        <p:nvSpPr>
          <p:cNvPr id="4" name="Titlu 1"/>
          <p:cNvSpPr>
            <a:spLocks noGrp="1"/>
          </p:cNvSpPr>
          <p:nvPr>
            <p:ph type="title"/>
          </p:nvPr>
        </p:nvSpPr>
        <p:spPr>
          <a:xfrm>
            <a:off x="457200" y="704088"/>
            <a:ext cx="8229600" cy="564672"/>
          </a:xfrm>
        </p:spPr>
        <p:txBody>
          <a:bodyPr>
            <a:normAutofit/>
          </a:bodyPr>
          <a:lstStyle/>
          <a:p>
            <a:r>
              <a:rPr lang="ro-RO" sz="2000" b="1" dirty="0" smtClean="0"/>
              <a:t>PROCES VERBAL CERCETARE </a:t>
            </a:r>
            <a:endParaRPr lang="ro-RO"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980728"/>
            <a:ext cx="8229600" cy="5343872"/>
          </a:xfrm>
        </p:spPr>
        <p:txBody>
          <a:bodyPr>
            <a:normAutofit/>
          </a:bodyPr>
          <a:lstStyle/>
          <a:p>
            <a:r>
              <a:rPr lang="ro-RO" dirty="0" smtClean="0">
                <a:latin typeface="+mj-lt"/>
              </a:rPr>
              <a:t>Nu sunt respectate termenele privind : </a:t>
            </a:r>
          </a:p>
          <a:p>
            <a:pPr marL="639763" lvl="1" indent="-14288"/>
            <a:r>
              <a:rPr lang="ro-RO" dirty="0" smtClean="0">
                <a:latin typeface="+mj-lt"/>
              </a:rPr>
              <a:t>  Comunicarea evenimentelor  - </a:t>
            </a:r>
            <a:r>
              <a:rPr lang="ro-RO" dirty="0" smtClean="0">
                <a:solidFill>
                  <a:srgbClr val="FF0000"/>
                </a:solidFill>
                <a:latin typeface="+mj-lt"/>
              </a:rPr>
              <a:t>de îndată, maxim 24 ore </a:t>
            </a:r>
          </a:p>
          <a:p>
            <a:pPr marL="639763" lvl="1" indent="-14288"/>
            <a:r>
              <a:rPr lang="ro-RO" dirty="0" smtClean="0">
                <a:latin typeface="+mj-lt"/>
              </a:rPr>
              <a:t>  Depunerea dosarului de cercetare -</a:t>
            </a:r>
            <a:r>
              <a:rPr lang="ro-RO" dirty="0" smtClean="0">
                <a:solidFill>
                  <a:srgbClr val="FF0000"/>
                </a:solidFill>
                <a:latin typeface="+mj-lt"/>
              </a:rPr>
              <a:t>15 zile lucrătoare </a:t>
            </a:r>
          </a:p>
          <a:p>
            <a:pPr marL="639763" lvl="1" indent="-14288"/>
            <a:r>
              <a:rPr lang="ro-RO" dirty="0" smtClean="0">
                <a:latin typeface="+mj-lt"/>
              </a:rPr>
              <a:t>  Depunerea </a:t>
            </a:r>
            <a:r>
              <a:rPr lang="ro-RO" dirty="0" err="1" smtClean="0">
                <a:latin typeface="+mj-lt"/>
              </a:rPr>
              <a:t>FIAMU-ului</a:t>
            </a:r>
            <a:r>
              <a:rPr lang="ro-RO" dirty="0" smtClean="0">
                <a:latin typeface="+mj-lt"/>
              </a:rPr>
              <a:t> – </a:t>
            </a:r>
            <a:r>
              <a:rPr lang="ro-RO" dirty="0" smtClean="0">
                <a:solidFill>
                  <a:srgbClr val="FF0000"/>
                </a:solidFill>
                <a:latin typeface="+mj-lt"/>
              </a:rPr>
              <a:t>3 </a:t>
            </a:r>
            <a:r>
              <a:rPr lang="ro-RO" dirty="0" err="1" smtClean="0">
                <a:solidFill>
                  <a:srgbClr val="FF0000"/>
                </a:solidFill>
                <a:latin typeface="+mj-lt"/>
              </a:rPr>
              <a:t>zilelucrătoare</a:t>
            </a:r>
            <a:r>
              <a:rPr lang="ro-RO" dirty="0" smtClean="0">
                <a:solidFill>
                  <a:srgbClr val="FF0000"/>
                </a:solidFill>
                <a:latin typeface="+mj-lt"/>
              </a:rPr>
              <a:t>  de la primirea avizului</a:t>
            </a:r>
          </a:p>
          <a:p>
            <a:pPr marL="639763" lvl="1" indent="-14288"/>
            <a:r>
              <a:rPr lang="ro-RO" dirty="0" smtClean="0">
                <a:latin typeface="+mj-lt"/>
              </a:rPr>
              <a:t>  Depunerea anexei privind finalizarea incapacităţii temporare de </a:t>
            </a:r>
            <a:r>
              <a:rPr lang="ro-RO" dirty="0" err="1" smtClean="0">
                <a:latin typeface="+mj-lt"/>
              </a:rPr>
              <a:t>muncă-</a:t>
            </a:r>
            <a:r>
              <a:rPr lang="ro-RO" dirty="0" smtClean="0">
                <a:latin typeface="+mj-lt"/>
              </a:rPr>
              <a:t> </a:t>
            </a:r>
            <a:r>
              <a:rPr lang="en-US" dirty="0" smtClean="0">
                <a:solidFill>
                  <a:srgbClr val="FF0000"/>
                </a:solidFill>
                <a:latin typeface="+mj-lt"/>
              </a:rPr>
              <a:t>5 </a:t>
            </a:r>
            <a:r>
              <a:rPr lang="en-US" dirty="0" err="1" smtClean="0">
                <a:solidFill>
                  <a:srgbClr val="FF0000"/>
                </a:solidFill>
                <a:latin typeface="+mj-lt"/>
              </a:rPr>
              <a:t>zile</a:t>
            </a:r>
            <a:r>
              <a:rPr lang="en-US" dirty="0" smtClean="0">
                <a:solidFill>
                  <a:srgbClr val="FF0000"/>
                </a:solidFill>
                <a:latin typeface="+mj-lt"/>
              </a:rPr>
              <a:t> </a:t>
            </a:r>
            <a:r>
              <a:rPr lang="en-US" dirty="0" err="1" smtClean="0">
                <a:solidFill>
                  <a:srgbClr val="FF0000"/>
                </a:solidFill>
                <a:latin typeface="+mj-lt"/>
              </a:rPr>
              <a:t>lucrătoare</a:t>
            </a:r>
            <a:r>
              <a:rPr lang="en-US" dirty="0" smtClean="0">
                <a:solidFill>
                  <a:srgbClr val="FF0000"/>
                </a:solidFill>
                <a:latin typeface="+mj-lt"/>
              </a:rPr>
              <a:t> de la </a:t>
            </a:r>
            <a:r>
              <a:rPr lang="en-US" dirty="0" err="1" smtClean="0">
                <a:solidFill>
                  <a:srgbClr val="FF0000"/>
                </a:solidFill>
                <a:latin typeface="+mj-lt"/>
              </a:rPr>
              <a:t>încheierea</a:t>
            </a:r>
            <a:r>
              <a:rPr lang="en-US" dirty="0" smtClean="0">
                <a:solidFill>
                  <a:srgbClr val="FF0000"/>
                </a:solidFill>
                <a:latin typeface="+mj-lt"/>
              </a:rPr>
              <a:t> </a:t>
            </a:r>
            <a:r>
              <a:rPr lang="en-US" dirty="0" err="1" smtClean="0">
                <a:solidFill>
                  <a:srgbClr val="FF0000"/>
                </a:solidFill>
                <a:latin typeface="+mj-lt"/>
              </a:rPr>
              <a:t>perioadei</a:t>
            </a:r>
            <a:r>
              <a:rPr lang="en-US" dirty="0" smtClean="0">
                <a:solidFill>
                  <a:srgbClr val="FF0000"/>
                </a:solidFill>
                <a:latin typeface="+mj-lt"/>
              </a:rPr>
              <a:t> de incapacitate </a:t>
            </a:r>
            <a:r>
              <a:rPr lang="en-US" dirty="0" err="1" smtClean="0">
                <a:solidFill>
                  <a:srgbClr val="FF0000"/>
                </a:solidFill>
                <a:latin typeface="+mj-lt"/>
              </a:rPr>
              <a:t>temporară</a:t>
            </a:r>
            <a:r>
              <a:rPr lang="en-US" dirty="0" smtClean="0">
                <a:solidFill>
                  <a:srgbClr val="FF0000"/>
                </a:solidFill>
                <a:latin typeface="+mj-lt"/>
              </a:rPr>
              <a:t> de </a:t>
            </a:r>
            <a:r>
              <a:rPr lang="en-US" dirty="0" err="1" smtClean="0">
                <a:solidFill>
                  <a:srgbClr val="FF0000"/>
                </a:solidFill>
                <a:latin typeface="+mj-lt"/>
              </a:rPr>
              <a:t>muncă</a:t>
            </a:r>
            <a:endParaRPr lang="ro-RO" dirty="0" smtClean="0">
              <a:solidFill>
                <a:srgbClr val="FF0000"/>
              </a:solidFill>
              <a:latin typeface="+mj-lt"/>
            </a:endParaRPr>
          </a:p>
          <a:p>
            <a:pPr algn="just"/>
            <a:r>
              <a:rPr lang="ro-RO" dirty="0" smtClean="0">
                <a:latin typeface="+mj-lt"/>
              </a:rPr>
              <a:t>Comunicări ale unor evenimente  </a:t>
            </a:r>
            <a:r>
              <a:rPr lang="ro-RO" dirty="0" err="1" smtClean="0">
                <a:latin typeface="+mj-lt"/>
              </a:rPr>
              <a:t>fară</a:t>
            </a:r>
            <a:r>
              <a:rPr lang="ro-RO" dirty="0" smtClean="0">
                <a:latin typeface="+mj-lt"/>
              </a:rPr>
              <a:t> cercetare ulterioară</a:t>
            </a:r>
          </a:p>
          <a:p>
            <a:pPr algn="just"/>
            <a:r>
              <a:rPr lang="ro-RO" dirty="0" smtClean="0">
                <a:latin typeface="+mj-lt"/>
              </a:rPr>
              <a:t>Nota de constatare incompletă, nu cuprinde elementele </a:t>
            </a:r>
            <a:r>
              <a:rPr lang="ro-RO" dirty="0" err="1" smtClean="0">
                <a:latin typeface="+mj-lt"/>
              </a:rPr>
              <a:t>prevazute</a:t>
            </a:r>
            <a:r>
              <a:rPr lang="ro-RO" dirty="0" smtClean="0">
                <a:latin typeface="+mj-lt"/>
              </a:rPr>
              <a:t> de Norma Metodologică</a:t>
            </a:r>
          </a:p>
          <a:p>
            <a:pPr algn="just"/>
            <a:r>
              <a:rPr lang="ro-RO" dirty="0" smtClean="0">
                <a:latin typeface="+mj-lt"/>
              </a:rPr>
              <a:t>Declaraţii superficiale</a:t>
            </a:r>
          </a:p>
          <a:p>
            <a:pPr lvl="1"/>
            <a:endParaRPr lang="ro-RO" dirty="0" smtClean="0">
              <a:latin typeface="+mj-lt"/>
            </a:endParaRPr>
          </a:p>
          <a:p>
            <a:endParaRPr lang="ro-RO" dirty="0" smtClean="0">
              <a:latin typeface="+mj-lt"/>
            </a:endParaRPr>
          </a:p>
          <a:p>
            <a:endParaRPr lang="ro-RO"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564672"/>
          </a:xfrm>
        </p:spPr>
        <p:txBody>
          <a:bodyPr>
            <a:normAutofit/>
          </a:bodyPr>
          <a:lstStyle/>
          <a:p>
            <a:pPr algn="ctr"/>
            <a:r>
              <a:rPr lang="vi-VN" sz="2400" dirty="0" smtClean="0">
                <a:latin typeface="Calibri" pitchFamily="34" charset="0"/>
                <a:cs typeface="Calibri" pitchFamily="34" charset="0"/>
              </a:rPr>
              <a:t>ERORI </a:t>
            </a:r>
            <a:r>
              <a:rPr lang="ro-RO" sz="2400" dirty="0" smtClean="0">
                <a:latin typeface="Calibri" pitchFamily="34" charset="0"/>
                <a:cs typeface="Calibri" pitchFamily="34" charset="0"/>
              </a:rPr>
              <a:t>ÎN PROCESELE VERBALE DE CERCETARE (1)</a:t>
            </a:r>
            <a:endParaRPr lang="ro-RO" sz="2400" dirty="0"/>
          </a:p>
        </p:txBody>
      </p:sp>
      <p:sp>
        <p:nvSpPr>
          <p:cNvPr id="3" name="Substituent conținut 2"/>
          <p:cNvSpPr>
            <a:spLocks noGrp="1"/>
          </p:cNvSpPr>
          <p:nvPr>
            <p:ph idx="1"/>
          </p:nvPr>
        </p:nvSpPr>
        <p:spPr>
          <a:xfrm>
            <a:off x="457200" y="1412776"/>
            <a:ext cx="8229600" cy="4911824"/>
          </a:xfrm>
        </p:spPr>
        <p:txBody>
          <a:bodyPr/>
          <a:lstStyle/>
          <a:p>
            <a:r>
              <a:rPr lang="ro-RO" dirty="0" smtClean="0">
                <a:latin typeface="+mj-lt"/>
              </a:rPr>
              <a:t>Nu se respectă denumirea capitolelor conform prevederilor art. 128-129 din Norma Metodologica</a:t>
            </a:r>
          </a:p>
          <a:p>
            <a:r>
              <a:rPr lang="ro-RO" dirty="0" smtClean="0">
                <a:latin typeface="+mj-lt"/>
              </a:rPr>
              <a:t>Lipsa semnăturilor în procesul verbal de cercetare</a:t>
            </a:r>
          </a:p>
          <a:p>
            <a:r>
              <a:rPr lang="ro-RO" dirty="0" smtClean="0">
                <a:latin typeface="+mj-lt"/>
              </a:rPr>
              <a:t>Diagnostic, </a:t>
            </a:r>
            <a:r>
              <a:rPr lang="ro-RO" dirty="0" err="1" smtClean="0">
                <a:latin typeface="+mj-lt"/>
              </a:rPr>
              <a:t>fara</a:t>
            </a:r>
            <a:r>
              <a:rPr lang="ro-RO" dirty="0" smtClean="0">
                <a:latin typeface="+mj-lt"/>
              </a:rPr>
              <a:t> trimitere la documente medicale</a:t>
            </a:r>
          </a:p>
          <a:p>
            <a:r>
              <a:rPr lang="ro-RO" dirty="0" smtClean="0">
                <a:latin typeface="+mj-lt"/>
              </a:rPr>
              <a:t>Nu se trece </a:t>
            </a:r>
            <a:r>
              <a:rPr lang="ro-RO" dirty="0" err="1" smtClean="0">
                <a:latin typeface="+mj-lt"/>
              </a:rPr>
              <a:t>numarul</a:t>
            </a:r>
            <a:r>
              <a:rPr lang="ro-RO" dirty="0" smtClean="0">
                <a:latin typeface="+mj-lt"/>
              </a:rPr>
              <a:t> fisei de aptitudine</a:t>
            </a:r>
          </a:p>
          <a:p>
            <a:r>
              <a:rPr lang="ro-RO" dirty="0" smtClean="0">
                <a:latin typeface="+mj-lt"/>
              </a:rPr>
              <a:t>La </a:t>
            </a:r>
            <a:r>
              <a:rPr lang="en-US" dirty="0" err="1" smtClean="0">
                <a:latin typeface="+mj-lt"/>
              </a:rPr>
              <a:t>datele</a:t>
            </a:r>
            <a:r>
              <a:rPr lang="en-US" dirty="0" smtClean="0">
                <a:latin typeface="+mj-lt"/>
              </a:rPr>
              <a:t> de </a:t>
            </a:r>
            <a:r>
              <a:rPr lang="en-US" dirty="0" err="1" smtClean="0">
                <a:latin typeface="+mj-lt"/>
              </a:rPr>
              <a:t>identificare</a:t>
            </a:r>
            <a:r>
              <a:rPr lang="en-US" dirty="0" smtClean="0">
                <a:latin typeface="+mj-lt"/>
              </a:rPr>
              <a:t> a </a:t>
            </a:r>
            <a:r>
              <a:rPr lang="en-US" dirty="0" err="1" smtClean="0">
                <a:latin typeface="+mj-lt"/>
              </a:rPr>
              <a:t>angajatorului</a:t>
            </a:r>
            <a:r>
              <a:rPr lang="en-US" dirty="0" smtClean="0">
                <a:latin typeface="+mj-lt"/>
              </a:rPr>
              <a:t> la care s-a </a:t>
            </a:r>
            <a:r>
              <a:rPr lang="en-US" dirty="0" err="1" smtClean="0">
                <a:latin typeface="+mj-lt"/>
              </a:rPr>
              <a:t>produs</a:t>
            </a:r>
            <a:r>
              <a:rPr lang="en-US" dirty="0" smtClean="0">
                <a:latin typeface="+mj-lt"/>
              </a:rPr>
              <a:t> </a:t>
            </a:r>
            <a:r>
              <a:rPr lang="en-US" dirty="0" err="1" smtClean="0">
                <a:latin typeface="+mj-lt"/>
              </a:rPr>
              <a:t>evenimentul</a:t>
            </a:r>
            <a:r>
              <a:rPr lang="ro-RO" dirty="0" smtClean="0">
                <a:latin typeface="+mj-lt"/>
              </a:rPr>
              <a:t> nu se trece şi codul CAEN al activităţii în care s-a produs evenimentul, cu trimitere la existenţa autorizaţiei</a:t>
            </a:r>
          </a:p>
          <a:p>
            <a:endParaRPr lang="ro-RO"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u 1"/>
          <p:cNvSpPr>
            <a:spLocks noGrp="1"/>
          </p:cNvSpPr>
          <p:nvPr>
            <p:ph type="title"/>
          </p:nvPr>
        </p:nvSpPr>
        <p:spPr>
          <a:xfrm>
            <a:off x="457200" y="704088"/>
            <a:ext cx="8229600" cy="564672"/>
          </a:xfrm>
        </p:spPr>
        <p:txBody>
          <a:bodyPr>
            <a:normAutofit/>
          </a:bodyPr>
          <a:lstStyle/>
          <a:p>
            <a:pPr algn="ctr"/>
            <a:r>
              <a:rPr lang="vi-VN" sz="2400" dirty="0" smtClean="0">
                <a:latin typeface="Calibri" pitchFamily="34" charset="0"/>
                <a:cs typeface="Calibri" pitchFamily="34" charset="0"/>
              </a:rPr>
              <a:t>ERORI </a:t>
            </a:r>
            <a:r>
              <a:rPr lang="ro-RO" sz="2400" dirty="0" smtClean="0">
                <a:latin typeface="Calibri" pitchFamily="34" charset="0"/>
                <a:cs typeface="Calibri" pitchFamily="34" charset="0"/>
              </a:rPr>
              <a:t>ÎN PROCESELE VERBALE DE CERCETARE (2)</a:t>
            </a:r>
            <a:endParaRPr lang="ro-RO" sz="2400" dirty="0"/>
          </a:p>
        </p:txBody>
      </p:sp>
      <p:sp>
        <p:nvSpPr>
          <p:cNvPr id="5" name="Substituent conținut 2"/>
          <p:cNvSpPr>
            <a:spLocks noGrp="1"/>
          </p:cNvSpPr>
          <p:nvPr>
            <p:ph idx="1"/>
          </p:nvPr>
        </p:nvSpPr>
        <p:spPr>
          <a:xfrm>
            <a:off x="457200" y="1484784"/>
            <a:ext cx="8229600" cy="4839816"/>
          </a:xfrm>
        </p:spPr>
        <p:txBody>
          <a:bodyPr>
            <a:normAutofit/>
          </a:bodyPr>
          <a:lstStyle/>
          <a:p>
            <a:pPr algn="just"/>
            <a:r>
              <a:rPr lang="ro-RO" sz="2400" dirty="0" smtClean="0">
                <a:latin typeface="+mj-lt"/>
              </a:rPr>
              <a:t>Nu se face descrierea locului producerii </a:t>
            </a:r>
            <a:r>
              <a:rPr lang="ro-RO" sz="2400" dirty="0" err="1" smtClean="0">
                <a:latin typeface="+mj-lt"/>
              </a:rPr>
              <a:t>evenumentului</a:t>
            </a:r>
            <a:endParaRPr lang="ro-RO" sz="2400" dirty="0" smtClean="0">
              <a:latin typeface="+mj-lt"/>
            </a:endParaRPr>
          </a:p>
          <a:p>
            <a:r>
              <a:rPr lang="ro-RO" sz="2400" dirty="0" smtClean="0">
                <a:latin typeface="+mj-lt"/>
              </a:rPr>
              <a:t>Nu se face descrierea completă a echipamentului de muncă implicat in eveniment</a:t>
            </a:r>
          </a:p>
          <a:p>
            <a:r>
              <a:rPr lang="ro-RO" sz="2400" dirty="0" smtClean="0">
                <a:latin typeface="+mj-lt"/>
              </a:rPr>
              <a:t>Nu se stabileşte corect cauza producerii evenimentului ( se confundă cauza cu efectul)</a:t>
            </a:r>
          </a:p>
          <a:p>
            <a:r>
              <a:rPr lang="ro-RO" sz="2400" dirty="0" smtClean="0">
                <a:latin typeface="+mj-lt"/>
              </a:rPr>
              <a:t>Nu sunt identificate şi alte cauze care au dus la producerea evenimentului </a:t>
            </a:r>
          </a:p>
          <a:p>
            <a:r>
              <a:rPr lang="ro-RO" sz="2400" dirty="0" smtClean="0">
                <a:latin typeface="+mj-lt"/>
              </a:rPr>
              <a:t>La cauza producerii evenimentului şi alte cauze care au dus la producerea nu sunt invocate pe </a:t>
            </a:r>
            <a:r>
              <a:rPr lang="ro-RO" sz="2400" dirty="0" err="1" smtClean="0">
                <a:latin typeface="+mj-lt"/>
              </a:rPr>
              <a:t>langă</a:t>
            </a:r>
            <a:r>
              <a:rPr lang="ro-RO" sz="2400" dirty="0" smtClean="0">
                <a:latin typeface="+mj-lt"/>
              </a:rPr>
              <a:t> prevederile legislaţiei SSM şi prevederile instrucţiunilor proprii încălcate </a:t>
            </a:r>
          </a:p>
          <a:p>
            <a:endParaRPr lang="ro-RO" sz="2400" dirty="0" smtClean="0">
              <a:latin typeface="+mj-lt"/>
            </a:endParaRPr>
          </a:p>
          <a:p>
            <a:endParaRPr lang="ro-RO" sz="2400" dirty="0" smtClean="0">
              <a:latin typeface="+mj-lt"/>
            </a:endParaRPr>
          </a:p>
          <a:p>
            <a:endParaRPr lang="ro-RO" sz="2400" dirty="0" smtClean="0">
              <a:latin typeface="+mj-lt"/>
            </a:endParaRPr>
          </a:p>
          <a:p>
            <a:endParaRPr lang="ro-RO" sz="2400" dirty="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u 1"/>
          <p:cNvSpPr>
            <a:spLocks noGrp="1"/>
          </p:cNvSpPr>
          <p:nvPr>
            <p:ph type="title"/>
          </p:nvPr>
        </p:nvSpPr>
        <p:spPr>
          <a:xfrm>
            <a:off x="457200" y="704088"/>
            <a:ext cx="8229600" cy="564672"/>
          </a:xfrm>
        </p:spPr>
        <p:txBody>
          <a:bodyPr>
            <a:normAutofit/>
          </a:bodyPr>
          <a:lstStyle/>
          <a:p>
            <a:pPr algn="ctr"/>
            <a:r>
              <a:rPr lang="vi-VN" sz="2400" dirty="0" smtClean="0">
                <a:latin typeface="Calibri" pitchFamily="34" charset="0"/>
                <a:cs typeface="Calibri" pitchFamily="34" charset="0"/>
              </a:rPr>
              <a:t>ERORI </a:t>
            </a:r>
            <a:r>
              <a:rPr lang="ro-RO" sz="2400" dirty="0" smtClean="0">
                <a:latin typeface="Calibri" pitchFamily="34" charset="0"/>
                <a:cs typeface="Calibri" pitchFamily="34" charset="0"/>
              </a:rPr>
              <a:t>ÎN PROCESELE VERBALE DE CERCETARE (3)</a:t>
            </a:r>
            <a:endParaRPr lang="ro-RO" sz="2400" dirty="0"/>
          </a:p>
        </p:txBody>
      </p:sp>
      <p:sp>
        <p:nvSpPr>
          <p:cNvPr id="5" name="Substituent conținut 2"/>
          <p:cNvSpPr>
            <a:spLocks noGrp="1"/>
          </p:cNvSpPr>
          <p:nvPr>
            <p:ph idx="1"/>
          </p:nvPr>
        </p:nvSpPr>
        <p:spPr>
          <a:xfrm>
            <a:off x="457200" y="1484784"/>
            <a:ext cx="8229600" cy="4839816"/>
          </a:xfrm>
        </p:spPr>
        <p:txBody>
          <a:bodyPr>
            <a:normAutofit/>
          </a:bodyPr>
          <a:lstStyle/>
          <a:p>
            <a:r>
              <a:rPr lang="ro-RO" sz="2400" dirty="0" smtClean="0">
                <a:latin typeface="+mj-lt"/>
              </a:rPr>
              <a:t>Nu sunt stabilite corect persoanele răspunzătoare de încălcarea reglementărilor legale</a:t>
            </a:r>
          </a:p>
          <a:p>
            <a:r>
              <a:rPr lang="ro-RO" sz="2400" dirty="0" smtClean="0">
                <a:latin typeface="+mj-lt"/>
              </a:rPr>
              <a:t>Nu sunt făcute propuneri de sancţiuni administrative şi disciplinare pentru toate faptele care constituie cauze ale producerii evenimentului</a:t>
            </a:r>
          </a:p>
          <a:p>
            <a:r>
              <a:rPr lang="ro-RO" sz="2400" dirty="0" smtClean="0">
                <a:latin typeface="+mj-lt"/>
              </a:rPr>
              <a:t>Nu se face încadrarea corectă a caracterului evenimentului, nu se face  trimitere la articolele din Legea nr. 319/2006 in vederea încadrării tipului de eveniment</a:t>
            </a:r>
          </a:p>
          <a:p>
            <a:pPr algn="just"/>
            <a:r>
              <a:rPr lang="ro-RO" sz="2400" dirty="0" smtClean="0">
                <a:latin typeface="+mj-lt"/>
              </a:rPr>
              <a:t>Nu sunt stabilite corect masurile dispuse  pentru prevenirea altor evenimente similare </a:t>
            </a:r>
          </a:p>
          <a:p>
            <a:endParaRPr lang="ro-RO" sz="2400" dirty="0" smtClean="0">
              <a:latin typeface="+mj-lt"/>
            </a:endParaRPr>
          </a:p>
          <a:p>
            <a:endParaRPr lang="ro-RO" sz="2400" dirty="0" smtClean="0">
              <a:latin typeface="+mj-lt"/>
            </a:endParaRPr>
          </a:p>
          <a:p>
            <a:endParaRPr lang="ro-RO" sz="2400" dirty="0" smtClean="0">
              <a:latin typeface="+mj-lt"/>
            </a:endParaRPr>
          </a:p>
          <a:p>
            <a:endParaRPr lang="ro-RO" sz="2400"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564672"/>
          </a:xfrm>
        </p:spPr>
        <p:txBody>
          <a:bodyPr>
            <a:normAutofit/>
          </a:bodyPr>
          <a:lstStyle/>
          <a:p>
            <a:r>
              <a:rPr lang="ro-RO" sz="2000" b="1" dirty="0" smtClean="0"/>
              <a:t>NOTA DE CONSTATARE LA FAŢA LOCULUI</a:t>
            </a:r>
            <a:endParaRPr lang="ro-RO" sz="2000" dirty="0"/>
          </a:p>
        </p:txBody>
      </p:sp>
      <p:sp>
        <p:nvSpPr>
          <p:cNvPr id="3" name="Substituent conținut 2"/>
          <p:cNvSpPr>
            <a:spLocks noGrp="1"/>
          </p:cNvSpPr>
          <p:nvPr>
            <p:ph idx="1"/>
          </p:nvPr>
        </p:nvSpPr>
        <p:spPr>
          <a:xfrm>
            <a:off x="457200" y="1340768"/>
            <a:ext cx="8229600" cy="4983832"/>
          </a:xfrm>
        </p:spPr>
        <p:txBody>
          <a:bodyPr>
            <a:normAutofit fontScale="77500" lnSpcReduction="20000"/>
          </a:bodyPr>
          <a:lstStyle/>
          <a:p>
            <a:r>
              <a:rPr lang="ro-RO" u="sng" dirty="0" smtClean="0">
                <a:latin typeface="+mj-lt"/>
              </a:rPr>
              <a:t>Se încheie imediat după producerea evenimentului </a:t>
            </a:r>
            <a:r>
              <a:rPr lang="ro-RO" dirty="0" smtClean="0">
                <a:latin typeface="+mj-lt"/>
              </a:rPr>
              <a:t>de către lucrătorul desemnat/serviciul intern de prevenire şi protecţie, iar în absenţa acestora, de serviciul extern de prevenire şi protecţie şi este semnată de către angajator</a:t>
            </a:r>
          </a:p>
          <a:p>
            <a:r>
              <a:rPr lang="ro-RO" dirty="0" smtClean="0">
                <a:latin typeface="+mj-lt"/>
              </a:rPr>
              <a:t>Cuprinde precizări referitoare la : </a:t>
            </a:r>
          </a:p>
          <a:p>
            <a:r>
              <a:rPr lang="ro-RO" dirty="0" smtClean="0">
                <a:latin typeface="+mj-lt"/>
              </a:rPr>
              <a:t>poziţia victimei </a:t>
            </a:r>
          </a:p>
          <a:p>
            <a:r>
              <a:rPr lang="ro-RO" dirty="0" smtClean="0">
                <a:latin typeface="+mj-lt"/>
              </a:rPr>
              <a:t>existenţa sau inexistenţa echipamentului individual de protecţie, descrierea acestuia, </a:t>
            </a:r>
          </a:p>
          <a:p>
            <a:r>
              <a:rPr lang="ro-RO" dirty="0" smtClean="0">
                <a:latin typeface="+mj-lt"/>
              </a:rPr>
              <a:t>starea echipamentelor de muncă</a:t>
            </a:r>
          </a:p>
          <a:p>
            <a:r>
              <a:rPr lang="ro-RO" dirty="0" smtClean="0">
                <a:latin typeface="+mj-lt"/>
              </a:rPr>
              <a:t>modul în care funcţionau dispozitivele de protecţie</a:t>
            </a:r>
          </a:p>
          <a:p>
            <a:r>
              <a:rPr lang="ro-RO" dirty="0" smtClean="0">
                <a:latin typeface="+mj-lt"/>
              </a:rPr>
              <a:t>modul în care era asigurată semnalizarea de securitate la locul de muncă</a:t>
            </a:r>
          </a:p>
          <a:p>
            <a:r>
              <a:rPr lang="ro-RO" dirty="0" smtClean="0">
                <a:latin typeface="+mj-lt"/>
              </a:rPr>
              <a:t>ridicarea de documente sau prelevarea de probe şi orice alte indicii care pot clarifica toate cauzele şi împrejurările producerii evenimentului;</a:t>
            </a:r>
          </a:p>
          <a:p>
            <a:endParaRPr lang="ro-RO" dirty="0" smtClean="0">
              <a:latin typeface="+mj-lt"/>
            </a:endParaRPr>
          </a:p>
          <a:p>
            <a:r>
              <a:rPr lang="ro-RO" dirty="0" smtClean="0">
                <a:latin typeface="+mj-lt"/>
              </a:rPr>
              <a:t>Pentru cazurile în care, din motive bine întemeiate, nu s-a putut încheia nota de constatare la faţa locului, se va întocmi o notă în care vor fi expuse aceste motive</a:t>
            </a:r>
            <a:endParaRPr lang="ro-RO"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564672"/>
          </a:xfrm>
        </p:spPr>
        <p:txBody>
          <a:bodyPr>
            <a:normAutofit/>
          </a:bodyPr>
          <a:lstStyle/>
          <a:p>
            <a:r>
              <a:rPr lang="ro-RO" sz="2800" b="1" dirty="0" smtClean="0"/>
              <a:t>SCHIŢE ŞI FOTOGRAFII REFERITOARE LA EVENIMENT</a:t>
            </a:r>
            <a:endParaRPr lang="ro-RO" sz="2800" dirty="0"/>
          </a:p>
        </p:txBody>
      </p:sp>
      <p:sp>
        <p:nvSpPr>
          <p:cNvPr id="3" name="Substituent conținut 2"/>
          <p:cNvSpPr>
            <a:spLocks noGrp="1"/>
          </p:cNvSpPr>
          <p:nvPr>
            <p:ph idx="1"/>
          </p:nvPr>
        </p:nvSpPr>
        <p:spPr>
          <a:xfrm>
            <a:off x="457200" y="1556792"/>
            <a:ext cx="8229600" cy="4767808"/>
          </a:xfrm>
        </p:spPr>
        <p:txBody>
          <a:bodyPr>
            <a:normAutofit/>
          </a:bodyPr>
          <a:lstStyle/>
          <a:p>
            <a:pPr lvl="0"/>
            <a:r>
              <a:rPr lang="ro-RO" sz="2200" dirty="0" smtClean="0">
                <a:latin typeface="Calibri" pitchFamily="34" charset="0"/>
                <a:cs typeface="Calibri" pitchFamily="34" charset="0"/>
              </a:rPr>
              <a:t>schiţele referitoare la eveniment vor fi însoţite de explicaţii;</a:t>
            </a:r>
          </a:p>
          <a:p>
            <a:pPr lvl="0"/>
            <a:r>
              <a:rPr lang="ro-RO" sz="2200" dirty="0" smtClean="0">
                <a:latin typeface="Calibri" pitchFamily="34" charset="0"/>
                <a:cs typeface="Calibri" pitchFamily="34" charset="0"/>
              </a:rPr>
              <a:t>fotografiile referitoare la eveniment vor fi însoţite de explicaţii;</a:t>
            </a:r>
          </a:p>
          <a:p>
            <a:pPr lvl="0"/>
            <a:r>
              <a:rPr lang="ro-RO" sz="2200" dirty="0" smtClean="0">
                <a:latin typeface="Calibri" pitchFamily="34" charset="0"/>
                <a:cs typeface="Calibri" pitchFamily="34" charset="0"/>
              </a:rPr>
              <a:t>după caz, se vor marca pe planşele foto:</a:t>
            </a:r>
          </a:p>
          <a:p>
            <a:pPr lvl="1"/>
            <a:r>
              <a:rPr lang="ro-RO" sz="2200" dirty="0" smtClean="0">
                <a:latin typeface="Calibri" pitchFamily="34" charset="0"/>
                <a:cs typeface="Calibri" pitchFamily="34" charset="0"/>
              </a:rPr>
              <a:t>elementele la care se face referire în descrierile din procesul verbal de cercetare;</a:t>
            </a:r>
          </a:p>
          <a:p>
            <a:pPr lvl="1"/>
            <a:r>
              <a:rPr lang="ro-RO" sz="2200" dirty="0" smtClean="0">
                <a:latin typeface="Calibri" pitchFamily="34" charset="0"/>
                <a:cs typeface="Calibri" pitchFamily="34" charset="0"/>
              </a:rPr>
              <a:t>poziţia victimei şi ale altor persoane în momentul producerii evenimentului;</a:t>
            </a:r>
          </a:p>
          <a:p>
            <a:pPr lvl="1"/>
            <a:r>
              <a:rPr lang="ro-RO" sz="2200" dirty="0" smtClean="0">
                <a:latin typeface="Calibri" pitchFamily="34" charset="0"/>
                <a:cs typeface="Calibri" pitchFamily="34" charset="0"/>
              </a:rPr>
              <a:t>detaliile relevante privind echipamentele de muncă implicate în eveniment (panou de comandă, protecţii, cablaje, ghidaje, balustrade de protecţie, sisteme de consolidări de maluri etc.)</a:t>
            </a:r>
          </a:p>
          <a:p>
            <a:endParaRPr lang="ro-RO"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704088"/>
            <a:ext cx="8229600" cy="564672"/>
          </a:xfrm>
        </p:spPr>
        <p:txBody>
          <a:bodyPr>
            <a:normAutofit/>
          </a:bodyPr>
          <a:lstStyle/>
          <a:p>
            <a:pPr algn="ctr"/>
            <a:r>
              <a:rPr lang="ro-RO" sz="2400" b="1" dirty="0" smtClean="0">
                <a:latin typeface="Calibri" pitchFamily="34" charset="0"/>
                <a:cs typeface="Calibri" pitchFamily="34" charset="0"/>
              </a:rPr>
              <a:t>DECLARAŢII (1)</a:t>
            </a:r>
            <a:endParaRPr lang="ro-RO" sz="2400" dirty="0"/>
          </a:p>
        </p:txBody>
      </p:sp>
      <p:sp>
        <p:nvSpPr>
          <p:cNvPr id="3" name="Substituent conținut 2"/>
          <p:cNvSpPr>
            <a:spLocks noGrp="1"/>
          </p:cNvSpPr>
          <p:nvPr>
            <p:ph idx="1"/>
          </p:nvPr>
        </p:nvSpPr>
        <p:spPr>
          <a:xfrm>
            <a:off x="457200" y="1484784"/>
            <a:ext cx="8229600" cy="4839816"/>
          </a:xfrm>
        </p:spPr>
        <p:txBody>
          <a:bodyPr>
            <a:noAutofit/>
          </a:bodyPr>
          <a:lstStyle/>
          <a:p>
            <a:pPr marL="269875" indent="-269875">
              <a:buFont typeface="Wingdings" pitchFamily="2" charset="2"/>
              <a:buChar char="Ø"/>
            </a:pPr>
            <a:r>
              <a:rPr lang="ro-RO" sz="2200" dirty="0" smtClean="0">
                <a:latin typeface="+mj-lt"/>
              </a:rPr>
              <a:t>In cursul </a:t>
            </a:r>
            <a:r>
              <a:rPr lang="ro-RO" sz="2200" dirty="0" err="1" smtClean="0">
                <a:latin typeface="+mj-lt"/>
                <a:cs typeface="Calibri" pitchFamily="34" charset="0"/>
              </a:rPr>
              <a:t>cercetarii</a:t>
            </a:r>
            <a:r>
              <a:rPr lang="ro-RO" sz="2200" dirty="0" smtClean="0">
                <a:latin typeface="+mj-lt"/>
                <a:cs typeface="Calibri" pitchFamily="34" charset="0"/>
              </a:rPr>
              <a:t> </a:t>
            </a:r>
            <a:r>
              <a:rPr lang="ro-RO" sz="2200" dirty="0" smtClean="0">
                <a:latin typeface="Calibri" pitchFamily="34" charset="0"/>
                <a:cs typeface="Calibri" pitchFamily="34" charset="0"/>
              </a:rPr>
              <a:t>evenimentelor declaraţiile </a:t>
            </a:r>
            <a:r>
              <a:rPr lang="vi-VN" sz="2200" dirty="0" smtClean="0">
                <a:latin typeface="Calibri" pitchFamily="34" charset="0"/>
                <a:cs typeface="Calibri" pitchFamily="34" charset="0"/>
              </a:rPr>
              <a:t>accidentaţilo</a:t>
            </a:r>
            <a:r>
              <a:rPr lang="ro-RO" sz="2200" dirty="0" smtClean="0">
                <a:latin typeface="Calibri" pitchFamily="34" charset="0"/>
                <a:cs typeface="Calibri" pitchFamily="34" charset="0"/>
              </a:rPr>
              <a:t>r, </a:t>
            </a:r>
            <a:r>
              <a:rPr lang="vi-VN" sz="2200" dirty="0" smtClean="0">
                <a:latin typeface="Calibri" pitchFamily="34" charset="0"/>
                <a:cs typeface="Calibri" pitchFamily="34" charset="0"/>
              </a:rPr>
              <a:t>martorilor</a:t>
            </a:r>
            <a:r>
              <a:rPr lang="ro-RO" sz="2200" dirty="0" smtClean="0">
                <a:latin typeface="Calibri" pitchFamily="34" charset="0"/>
                <a:cs typeface="Calibri" pitchFamily="34" charset="0"/>
              </a:rPr>
              <a:t>  </a:t>
            </a:r>
            <a:r>
              <a:rPr lang="vi-VN" sz="2200" dirty="0" smtClean="0">
                <a:latin typeface="Calibri" pitchFamily="34" charset="0"/>
                <a:cs typeface="Calibri" pitchFamily="34" charset="0"/>
              </a:rPr>
              <a:t>şi ale altor persoane</a:t>
            </a:r>
            <a:r>
              <a:rPr lang="ro-RO" sz="2200" dirty="0" smtClean="0">
                <a:latin typeface="Calibri" pitchFamily="34" charset="0"/>
                <a:cs typeface="Calibri" pitchFamily="34" charset="0"/>
              </a:rPr>
              <a:t> </a:t>
            </a:r>
            <a:r>
              <a:rPr lang="vi-VN" sz="2200" dirty="0" smtClean="0">
                <a:latin typeface="Calibri" pitchFamily="34" charset="0"/>
                <a:cs typeface="Calibri" pitchFamily="34" charset="0"/>
              </a:rPr>
              <a:t>au un rol esenţial</a:t>
            </a:r>
            <a:endParaRPr lang="ro-RO" sz="2200" dirty="0" smtClean="0">
              <a:latin typeface="Calibri" pitchFamily="34" charset="0"/>
              <a:cs typeface="Calibri" pitchFamily="34" charset="0"/>
            </a:endParaRPr>
          </a:p>
          <a:p>
            <a:pPr>
              <a:buFont typeface="Wingdings" pitchFamily="2" charset="2"/>
              <a:buChar char="Ø"/>
            </a:pPr>
            <a:r>
              <a:rPr lang="vi-VN" sz="2200" dirty="0" smtClean="0">
                <a:latin typeface="Calibri" pitchFamily="34" charset="0"/>
                <a:cs typeface="Calibri" pitchFamily="34" charset="0"/>
              </a:rPr>
              <a:t>Pregătirea aprofundată a cazului înainte de întâlnirea cu</a:t>
            </a:r>
            <a:r>
              <a:rPr lang="ro-RO" sz="2200" dirty="0" smtClean="0">
                <a:latin typeface="Calibri" pitchFamily="34" charset="0"/>
                <a:cs typeface="Calibri" pitchFamily="34" charset="0"/>
              </a:rPr>
              <a:t> persoanele cărora li se </a:t>
            </a:r>
            <a:r>
              <a:rPr lang="ro-RO" sz="2200" dirty="0" err="1" smtClean="0">
                <a:latin typeface="Calibri" pitchFamily="34" charset="0"/>
                <a:cs typeface="Calibri" pitchFamily="34" charset="0"/>
              </a:rPr>
              <a:t>iua</a:t>
            </a:r>
            <a:r>
              <a:rPr lang="ro-RO" sz="2200" dirty="0" smtClean="0">
                <a:latin typeface="Calibri" pitchFamily="34" charset="0"/>
                <a:cs typeface="Calibri" pitchFamily="34" charset="0"/>
              </a:rPr>
              <a:t> declaraţii;</a:t>
            </a:r>
          </a:p>
          <a:p>
            <a:pPr>
              <a:buFont typeface="Wingdings" pitchFamily="2" charset="2"/>
              <a:buChar char="Ø"/>
            </a:pPr>
            <a:r>
              <a:rPr lang="es-ES" sz="2200" dirty="0" smtClean="0">
                <a:latin typeface="Calibri" pitchFamily="34" charset="0"/>
                <a:cs typeface="Calibri" pitchFamily="34" charset="0"/>
              </a:rPr>
              <a:t>Exprimarea clară, in limbaj inteligibil pentu interlocutor, este obligatorie; </a:t>
            </a:r>
            <a:endParaRPr lang="ro-RO" sz="2200" dirty="0" smtClean="0">
              <a:latin typeface="Calibri" pitchFamily="34" charset="0"/>
              <a:cs typeface="Calibri" pitchFamily="34" charset="0"/>
            </a:endParaRPr>
          </a:p>
          <a:p>
            <a:pPr>
              <a:buFont typeface="Wingdings" pitchFamily="2" charset="2"/>
              <a:buChar char="Ø"/>
            </a:pPr>
            <a:r>
              <a:rPr lang="ro-RO" sz="2200" dirty="0" smtClean="0">
                <a:latin typeface="Calibri" pitchFamily="34" charset="0"/>
                <a:cs typeface="Calibri" pitchFamily="34" charset="0"/>
              </a:rPr>
              <a:t>Persoana </a:t>
            </a:r>
            <a:r>
              <a:rPr lang="vi-VN" sz="2200" dirty="0" smtClean="0">
                <a:latin typeface="Calibri" pitchFamily="34" charset="0"/>
                <a:cs typeface="Calibri" pitchFamily="34" charset="0"/>
              </a:rPr>
              <a:t>trebuie să fie convins</a:t>
            </a:r>
            <a:r>
              <a:rPr lang="ro-RO" sz="2200" dirty="0" smtClean="0">
                <a:latin typeface="Calibri" pitchFamily="34" charset="0"/>
                <a:cs typeface="Calibri" pitchFamily="34" charset="0"/>
              </a:rPr>
              <a:t>ă</a:t>
            </a:r>
            <a:r>
              <a:rPr lang="vi-VN" sz="2200" dirty="0" smtClean="0">
                <a:latin typeface="Calibri" pitchFamily="34" charset="0"/>
                <a:cs typeface="Calibri" pitchFamily="34" charset="0"/>
              </a:rPr>
              <a:t> că este ascultat</a:t>
            </a:r>
            <a:r>
              <a:rPr lang="ro-RO" sz="2200" dirty="0" smtClean="0">
                <a:latin typeface="Calibri" pitchFamily="34" charset="0"/>
                <a:cs typeface="Calibri" pitchFamily="34" charset="0"/>
              </a:rPr>
              <a:t>ă</a:t>
            </a:r>
            <a:r>
              <a:rPr lang="vi-VN" sz="2200" dirty="0" smtClean="0">
                <a:latin typeface="Calibri" pitchFamily="34" charset="0"/>
                <a:cs typeface="Calibri" pitchFamily="34" charset="0"/>
              </a:rPr>
              <a:t> cu cea mai mare atenţie</a:t>
            </a:r>
            <a:r>
              <a:rPr lang="ro-RO" sz="2200" dirty="0" smtClean="0">
                <a:latin typeface="Calibri" pitchFamily="34" charset="0"/>
                <a:cs typeface="Calibri" pitchFamily="34" charset="0"/>
              </a:rPr>
              <a:t>;</a:t>
            </a:r>
            <a:endParaRPr lang="vi-VN" sz="2200" dirty="0" smtClean="0">
              <a:latin typeface="Calibri" pitchFamily="34" charset="0"/>
              <a:cs typeface="Calibri" pitchFamily="34" charset="0"/>
            </a:endParaRPr>
          </a:p>
          <a:p>
            <a:pPr>
              <a:buFont typeface="Wingdings" pitchFamily="2" charset="2"/>
              <a:buChar char="Ø"/>
            </a:pPr>
            <a:r>
              <a:rPr lang="vi-VN" sz="2200" dirty="0" smtClean="0">
                <a:latin typeface="Calibri" pitchFamily="34" charset="0"/>
                <a:cs typeface="Calibri" pitchFamily="34" charset="0"/>
              </a:rPr>
              <a:t>Relatarea liberă trebuie realizată fără ca </a:t>
            </a:r>
            <a:r>
              <a:rPr lang="ro-RO" sz="2200" dirty="0" smtClean="0">
                <a:latin typeface="Calibri" pitchFamily="34" charset="0"/>
                <a:cs typeface="Calibri" pitchFamily="34" charset="0"/>
              </a:rPr>
              <a:t>persoana </a:t>
            </a:r>
            <a:r>
              <a:rPr lang="vi-VN" sz="2200" dirty="0" smtClean="0">
                <a:latin typeface="Calibri" pitchFamily="34" charset="0"/>
                <a:cs typeface="Calibri" pitchFamily="34" charset="0"/>
              </a:rPr>
              <a:t>să fie întrerupt</a:t>
            </a:r>
            <a:r>
              <a:rPr lang="ro-RO" sz="2200" dirty="0" smtClean="0">
                <a:latin typeface="Calibri" pitchFamily="34" charset="0"/>
                <a:cs typeface="Calibri" pitchFamily="34" charset="0"/>
              </a:rPr>
              <a:t>ă</a:t>
            </a:r>
            <a:r>
              <a:rPr lang="vi-VN" sz="2200" dirty="0" smtClean="0">
                <a:latin typeface="Calibri" pitchFamily="34" charset="0"/>
                <a:cs typeface="Calibri" pitchFamily="34" charset="0"/>
              </a:rPr>
              <a:t>; </a:t>
            </a:r>
          </a:p>
          <a:p>
            <a:pPr>
              <a:buFont typeface="Wingdings" pitchFamily="2" charset="2"/>
              <a:buChar char="Ø"/>
            </a:pPr>
            <a:r>
              <a:rPr lang="ro-RO" sz="2200" dirty="0" smtClean="0">
                <a:latin typeface="Calibri" pitchFamily="34" charset="0"/>
                <a:cs typeface="Calibri" pitchFamily="34" charset="0"/>
              </a:rPr>
              <a:t>După </a:t>
            </a:r>
            <a:r>
              <a:rPr lang="vi-VN" sz="2200" dirty="0" smtClean="0">
                <a:latin typeface="Calibri" pitchFamily="34" charset="0"/>
                <a:cs typeface="Calibri" pitchFamily="34" charset="0"/>
              </a:rPr>
              <a:t>discuţie, se vor formula întrebări în scris, la care </a:t>
            </a:r>
            <a:r>
              <a:rPr lang="ro-RO" sz="2200" dirty="0" smtClean="0">
                <a:latin typeface="Calibri" pitchFamily="34" charset="0"/>
                <a:cs typeface="Calibri" pitchFamily="34" charset="0"/>
              </a:rPr>
              <a:t>se vor </a:t>
            </a:r>
            <a:r>
              <a:rPr lang="vi-VN" sz="2200" dirty="0" smtClean="0">
                <a:latin typeface="Calibri" pitchFamily="34" charset="0"/>
                <a:cs typeface="Calibri" pitchFamily="34" charset="0"/>
              </a:rPr>
              <a:t>formula răspunsuri, de asemenea în scris; </a:t>
            </a:r>
          </a:p>
          <a:p>
            <a:pPr>
              <a:buFont typeface="Wingdings" pitchFamily="2" charset="2"/>
              <a:buChar char="Ø"/>
            </a:pPr>
            <a:r>
              <a:rPr lang="vi-VN" sz="2200" dirty="0" smtClean="0">
                <a:latin typeface="Calibri" pitchFamily="34" charset="0"/>
                <a:cs typeface="Calibri" pitchFamily="34" charset="0"/>
              </a:rPr>
              <a:t>Întrebările trebuie sa fie concrete, să fie formulate clar şi concis şi să aibă legătură cu modul de producere a evenimentului</a:t>
            </a:r>
            <a:r>
              <a:rPr lang="vi-VN" sz="2200" dirty="0" smtClean="0">
                <a:latin typeface="+mj-lt"/>
              </a:rPr>
              <a:t>; </a:t>
            </a:r>
          </a:p>
          <a:p>
            <a:pPr>
              <a:buFont typeface="Wingdings" pitchFamily="2" charset="2"/>
              <a:buChar char="Ø"/>
            </a:pPr>
            <a:endParaRPr lang="ro-RO" sz="2200" dirty="0">
              <a:latin typeface="+mj-l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
  <a:themeElements>
    <a:clrScheme name="Hârtie">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lux">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907</TotalTime>
  <Words>3209</Words>
  <Application>Microsoft Office PowerPoint</Application>
  <PresentationFormat>Expunere pe ecran (4:3)</PresentationFormat>
  <Paragraphs>206</Paragraphs>
  <Slides>29</Slides>
  <Notes>0</Notes>
  <HiddenSlides>0</HiddenSlides>
  <MMClips>0</MMClips>
  <ScaleCrop>false</ScaleCrop>
  <HeadingPairs>
    <vt:vector size="4" baseType="variant">
      <vt:variant>
        <vt:lpstr>Temă</vt:lpstr>
      </vt:variant>
      <vt:variant>
        <vt:i4>1</vt:i4>
      </vt:variant>
      <vt:variant>
        <vt:lpstr>Titluri diapozitive</vt:lpstr>
      </vt:variant>
      <vt:variant>
        <vt:i4>29</vt:i4>
      </vt:variant>
    </vt:vector>
  </HeadingPairs>
  <TitlesOfParts>
    <vt:vector size="30" baseType="lpstr">
      <vt:lpstr>Flux</vt:lpstr>
      <vt:lpstr>CERCETAREA EVENIMENTELOR</vt:lpstr>
      <vt:lpstr>Diapozitivul 2</vt:lpstr>
      <vt:lpstr>Diapozitivul 3</vt:lpstr>
      <vt:lpstr>ERORI ÎN PROCESELE VERBALE DE CERCETARE (1)</vt:lpstr>
      <vt:lpstr>ERORI ÎN PROCESELE VERBALE DE CERCETARE (2)</vt:lpstr>
      <vt:lpstr>ERORI ÎN PROCESELE VERBALE DE CERCETARE (3)</vt:lpstr>
      <vt:lpstr>NOTA DE CONSTATARE LA FAŢA LOCULUI</vt:lpstr>
      <vt:lpstr>SCHIŢE ŞI FOTOGRAFII REFERITOARE LA EVENIMENT</vt:lpstr>
      <vt:lpstr>DECLARAŢII (1)</vt:lpstr>
      <vt:lpstr>DECLARAŢII (2)</vt:lpstr>
      <vt:lpstr>DOCUMENTE DOSAR CERCETARE (1)</vt:lpstr>
      <vt:lpstr>DOCUMENTE DOSAR CERCETARE </vt:lpstr>
      <vt:lpstr>DOCUMENTE DOSAR CERCETARE </vt:lpstr>
      <vt:lpstr>DOCUMENTE DOSAR CERCETARE </vt:lpstr>
      <vt:lpstr>PROCES VERBAL CERCETARE </vt:lpstr>
      <vt:lpstr>PROCES VERBAL CERCETARE </vt:lpstr>
      <vt:lpstr>PROCES VERBAL CERCETARE</vt:lpstr>
      <vt:lpstr>PROCES VERBAL CERCETARE </vt:lpstr>
      <vt:lpstr>PROCES VERBAL CERCETARE </vt:lpstr>
      <vt:lpstr>PROCES VERBAL CERCETARE </vt:lpstr>
      <vt:lpstr>PROCES VERBAL CERCETARE </vt:lpstr>
      <vt:lpstr>PROCES VERBAL CERCETARE </vt:lpstr>
      <vt:lpstr>PROCES VERBAL CERCETARE </vt:lpstr>
      <vt:lpstr>PROCES VERBAL CERCETARE </vt:lpstr>
      <vt:lpstr>PROCES VERBAL CERCETARE </vt:lpstr>
      <vt:lpstr>Diapozitivul 26</vt:lpstr>
      <vt:lpstr>PROCES VERBAL CERCETARE </vt:lpstr>
      <vt:lpstr>PROCES VERBAL CERCETARE </vt:lpstr>
      <vt:lpstr>PROCES VERBAL CERCETARE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CERCETAREA EVENIMENTELOR</dc:title>
  <dc:creator>arsenie.constanta</dc:creator>
  <cp:lastModifiedBy>arsenie.constanta</cp:lastModifiedBy>
  <cp:revision>55</cp:revision>
  <dcterms:created xsi:type="dcterms:W3CDTF">2019-11-26T07:42:40Z</dcterms:created>
  <dcterms:modified xsi:type="dcterms:W3CDTF">2022-10-19T12:29:55Z</dcterms:modified>
</cp:coreProperties>
</file>