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96" r:id="rId8"/>
    <p:sldId id="262" r:id="rId9"/>
    <p:sldId id="263" r:id="rId10"/>
    <p:sldId id="264" r:id="rId11"/>
    <p:sldId id="297" r:id="rId12"/>
    <p:sldId id="265" r:id="rId13"/>
    <p:sldId id="266" r:id="rId14"/>
    <p:sldId id="267" r:id="rId15"/>
    <p:sldId id="268" r:id="rId16"/>
    <p:sldId id="298" r:id="rId17"/>
    <p:sldId id="269" r:id="rId18"/>
    <p:sldId id="300" r:id="rId19"/>
    <p:sldId id="270" r:id="rId20"/>
    <p:sldId id="271" r:id="rId21"/>
    <p:sldId id="301" r:id="rId22"/>
    <p:sldId id="272" r:id="rId23"/>
    <p:sldId id="273" r:id="rId24"/>
    <p:sldId id="274" r:id="rId25"/>
    <p:sldId id="275" r:id="rId26"/>
    <p:sldId id="276" r:id="rId27"/>
    <p:sldId id="277" r:id="rId28"/>
    <p:sldId id="278" r:id="rId29"/>
    <p:sldId id="288" r:id="rId30"/>
    <p:sldId id="280" r:id="rId31"/>
    <p:sldId id="281" r:id="rId32"/>
    <p:sldId id="282" r:id="rId33"/>
    <p:sldId id="283" r:id="rId34"/>
    <p:sldId id="284" r:id="rId35"/>
    <p:sldId id="285" r:id="rId36"/>
    <p:sldId id="286" r:id="rId37"/>
    <p:sldId id="302" r:id="rId38"/>
    <p:sldId id="287" r:id="rId39"/>
    <p:sldId id="289" r:id="rId40"/>
    <p:sldId id="290" r:id="rId41"/>
    <p:sldId id="303" r:id="rId42"/>
    <p:sldId id="291" r:id="rId43"/>
    <p:sldId id="292" r:id="rId44"/>
    <p:sldId id="293" r:id="rId45"/>
    <p:sldId id="294" r:id="rId46"/>
    <p:sldId id="295" r:id="rId47"/>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p:cNvSpPr>
            <a:spLocks noGrp="1"/>
          </p:cNvSpPr>
          <p:nvPr>
            <p:ph type="ctrTitle"/>
          </p:nvPr>
        </p:nvSpPr>
        <p:spPr>
          <a:xfrm>
            <a:off x="685800" y="2130425"/>
            <a:ext cx="7772400" cy="1470025"/>
          </a:xfrm>
        </p:spPr>
        <p:txBody>
          <a:bodyPr/>
          <a:lstStyle/>
          <a:p>
            <a:r>
              <a:rPr lang="ro-RO" smtClean="0"/>
              <a:t>Faceți clic pentru a edita stilul de titlu Coordonator</a:t>
            </a:r>
            <a:endParaRPr lang="ro-RO"/>
          </a:p>
        </p:txBody>
      </p:sp>
      <p:sp>
        <p:nvSpPr>
          <p:cNvPr id="3" name="Subtitlu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smtClean="0"/>
              <a:t>Faceți clic pentru editarea stilului de subtitlu al coordonatorului</a:t>
            </a:r>
            <a:endParaRPr lang="ro-RO"/>
          </a:p>
        </p:txBody>
      </p:sp>
      <p:sp>
        <p:nvSpPr>
          <p:cNvPr id="4" name="Substituent dată 3"/>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text vertical 2"/>
          <p:cNvSpPr>
            <a:spLocks noGrp="1"/>
          </p:cNvSpPr>
          <p:nvPr>
            <p:ph type="body" orient="vert" idx="1"/>
          </p:nvPr>
        </p:nvSpPr>
        <p:spPr/>
        <p:txBody>
          <a:bodyPr vert="eaVer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629400" y="274638"/>
            <a:ext cx="2057400" cy="5851525"/>
          </a:xfrm>
        </p:spPr>
        <p:txBody>
          <a:bodyPr vert="eaVert"/>
          <a:lstStyle/>
          <a:p>
            <a:r>
              <a:rPr lang="ro-RO" smtClean="0"/>
              <a:t>Faceți clic pentru a edita stilul de titlu Coordonator</a:t>
            </a:r>
            <a:endParaRPr lang="ro-RO"/>
          </a:p>
        </p:txBody>
      </p:sp>
      <p:sp>
        <p:nvSpPr>
          <p:cNvPr id="3" name="Substituent text vertical 2"/>
          <p:cNvSpPr>
            <a:spLocks noGrp="1"/>
          </p:cNvSpPr>
          <p:nvPr>
            <p:ph type="body" orient="vert" idx="1"/>
          </p:nvPr>
        </p:nvSpPr>
        <p:spPr>
          <a:xfrm>
            <a:off x="457200" y="274638"/>
            <a:ext cx="6019800" cy="5851525"/>
          </a:xfrm>
        </p:spPr>
        <p:txBody>
          <a:bodyPr vert="eaVer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conținut 2"/>
          <p:cNvSpPr>
            <a:spLocks noGrp="1"/>
          </p:cNvSpPr>
          <p:nvPr>
            <p:ph idx="1"/>
          </p:nvPr>
        </p:nvSpPr>
        <p:spPr/>
        <p:txBody>
          <a:body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p:cNvSpPr>
            <a:spLocks noGrp="1"/>
          </p:cNvSpPr>
          <p:nvPr>
            <p:ph type="title"/>
          </p:nvPr>
        </p:nvSpPr>
        <p:spPr>
          <a:xfrm>
            <a:off x="722313" y="4406900"/>
            <a:ext cx="7772400" cy="1362075"/>
          </a:xfrm>
        </p:spPr>
        <p:txBody>
          <a:bodyPr anchor="t"/>
          <a:lstStyle>
            <a:lvl1pPr algn="l">
              <a:defRPr sz="4000" b="1" cap="all"/>
            </a:lvl1pPr>
          </a:lstStyle>
          <a:p>
            <a:r>
              <a:rPr lang="ro-RO" smtClean="0"/>
              <a:t>Faceți clic pentru a edita stilul de titlu Coordonator</a:t>
            </a:r>
            <a:endParaRPr lang="ro-RO"/>
          </a:p>
        </p:txBody>
      </p:sp>
      <p:sp>
        <p:nvSpPr>
          <p:cNvPr id="3" name="Substituent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smtClean="0"/>
              <a:t>Faceți clic pentru a edita stilurile de text Coordonator</a:t>
            </a:r>
          </a:p>
        </p:txBody>
      </p:sp>
      <p:sp>
        <p:nvSpPr>
          <p:cNvPr id="4" name="Substituent dată 3"/>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5" name="Substituent subsol 4"/>
          <p:cNvSpPr>
            <a:spLocks noGrp="1"/>
          </p:cNvSpPr>
          <p:nvPr>
            <p:ph type="ftr" sz="quarter" idx="11"/>
          </p:nvPr>
        </p:nvSpPr>
        <p:spPr/>
        <p:txBody>
          <a:bodyPr/>
          <a:lstStyle/>
          <a:p>
            <a:endParaRPr lang="ro-RO"/>
          </a:p>
        </p:txBody>
      </p:sp>
      <p:sp>
        <p:nvSpPr>
          <p:cNvPr id="6" name="Substituent număr diapozitiv 5"/>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conținut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conținut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5" name="Substituent dată 4"/>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lvl1pPr>
              <a:defRPr/>
            </a:lvl1pPr>
          </a:lstStyle>
          <a:p>
            <a:r>
              <a:rPr lang="ro-RO" smtClean="0"/>
              <a:t>Faceți clic pentru a edita stilul de titlu Coordonator</a:t>
            </a:r>
            <a:endParaRPr lang="ro-RO"/>
          </a:p>
        </p:txBody>
      </p:sp>
      <p:sp>
        <p:nvSpPr>
          <p:cNvPr id="3" name="Substituent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Faceți clic pentru a edita stilurile de text Coordonator</a:t>
            </a:r>
          </a:p>
        </p:txBody>
      </p:sp>
      <p:sp>
        <p:nvSpPr>
          <p:cNvPr id="4" name="Substituent conțin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5" name="Substituent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Faceți clic pentru a edita stilurile de text Coordonator</a:t>
            </a:r>
          </a:p>
        </p:txBody>
      </p:sp>
      <p:sp>
        <p:nvSpPr>
          <p:cNvPr id="6" name="Substituent conțin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7" name="Substituent dată 6"/>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8" name="Substituent subsol 7"/>
          <p:cNvSpPr>
            <a:spLocks noGrp="1"/>
          </p:cNvSpPr>
          <p:nvPr>
            <p:ph type="ftr" sz="quarter" idx="11"/>
          </p:nvPr>
        </p:nvSpPr>
        <p:spPr/>
        <p:txBody>
          <a:bodyPr/>
          <a:lstStyle/>
          <a:p>
            <a:endParaRPr lang="ro-RO"/>
          </a:p>
        </p:txBody>
      </p:sp>
      <p:sp>
        <p:nvSpPr>
          <p:cNvPr id="9" name="Substituent număr diapozitiv 8"/>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dată 2"/>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4" name="Substituent subsol 3"/>
          <p:cNvSpPr>
            <a:spLocks noGrp="1"/>
          </p:cNvSpPr>
          <p:nvPr>
            <p:ph type="ftr" sz="quarter" idx="11"/>
          </p:nvPr>
        </p:nvSpPr>
        <p:spPr/>
        <p:txBody>
          <a:bodyPr/>
          <a:lstStyle/>
          <a:p>
            <a:endParaRPr lang="ro-RO"/>
          </a:p>
        </p:txBody>
      </p:sp>
      <p:sp>
        <p:nvSpPr>
          <p:cNvPr id="5" name="Substituent număr diapozitiv 4"/>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3" name="Substituent subsol 2"/>
          <p:cNvSpPr>
            <a:spLocks noGrp="1"/>
          </p:cNvSpPr>
          <p:nvPr>
            <p:ph type="ftr" sz="quarter" idx="11"/>
          </p:nvPr>
        </p:nvSpPr>
        <p:spPr/>
        <p:txBody>
          <a:bodyPr/>
          <a:lstStyle/>
          <a:p>
            <a:endParaRPr lang="ro-RO"/>
          </a:p>
        </p:txBody>
      </p:sp>
      <p:sp>
        <p:nvSpPr>
          <p:cNvPr id="4" name="Substituent număr diapozitiv 3"/>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457200" y="273050"/>
            <a:ext cx="3008313" cy="1162050"/>
          </a:xfrm>
        </p:spPr>
        <p:txBody>
          <a:bodyPr anchor="b"/>
          <a:lstStyle>
            <a:lvl1pPr algn="l">
              <a:defRPr sz="2000" b="1"/>
            </a:lvl1pPr>
          </a:lstStyle>
          <a:p>
            <a:r>
              <a:rPr lang="ro-RO" smtClean="0"/>
              <a:t>Faceți clic pentru a edita stilul de titlu Coordonator</a:t>
            </a:r>
            <a:endParaRPr lang="ro-RO"/>
          </a:p>
        </p:txBody>
      </p:sp>
      <p:sp>
        <p:nvSpPr>
          <p:cNvPr id="3" name="Substituent conțin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Faceți clic pentru a edita stilurile de text Coordonator</a:t>
            </a:r>
          </a:p>
        </p:txBody>
      </p:sp>
      <p:sp>
        <p:nvSpPr>
          <p:cNvPr id="5" name="Substituent dată 4"/>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1792288" y="4800600"/>
            <a:ext cx="5486400" cy="566738"/>
          </a:xfrm>
        </p:spPr>
        <p:txBody>
          <a:bodyPr anchor="b"/>
          <a:lstStyle>
            <a:lvl1pPr algn="l">
              <a:defRPr sz="2000" b="1"/>
            </a:lvl1pPr>
          </a:lstStyle>
          <a:p>
            <a:r>
              <a:rPr lang="ro-RO" smtClean="0"/>
              <a:t>Faceți clic pentru a edita stilul de titlu Coordonator</a:t>
            </a:r>
            <a:endParaRPr lang="ro-RO"/>
          </a:p>
        </p:txBody>
      </p:sp>
      <p:sp>
        <p:nvSpPr>
          <p:cNvPr id="3" name="Substituent i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Substituent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Faceți clic pentru a edita stilurile de text Coordonator</a:t>
            </a:r>
          </a:p>
        </p:txBody>
      </p:sp>
      <p:sp>
        <p:nvSpPr>
          <p:cNvPr id="5" name="Substituent dată 4"/>
          <p:cNvSpPr>
            <a:spLocks noGrp="1"/>
          </p:cNvSpPr>
          <p:nvPr>
            <p:ph type="dt" sz="half" idx="10"/>
          </p:nvPr>
        </p:nvSpPr>
        <p:spPr/>
        <p:txBody>
          <a:bodyPr/>
          <a:lstStyle/>
          <a:p>
            <a:fld id="{693C1D4D-C06B-40E8-A5E7-C55151583D9B}" type="datetimeFigureOut">
              <a:rPr lang="ro-RO" smtClean="0"/>
              <a:pPr/>
              <a:t>19.10.2022</a:t>
            </a:fld>
            <a:endParaRPr lang="ro-RO"/>
          </a:p>
        </p:txBody>
      </p:sp>
      <p:sp>
        <p:nvSpPr>
          <p:cNvPr id="6" name="Substituent subsol 5"/>
          <p:cNvSpPr>
            <a:spLocks noGrp="1"/>
          </p:cNvSpPr>
          <p:nvPr>
            <p:ph type="ftr" sz="quarter" idx="11"/>
          </p:nvPr>
        </p:nvSpPr>
        <p:spPr/>
        <p:txBody>
          <a:bodyPr/>
          <a:lstStyle/>
          <a:p>
            <a:endParaRPr lang="ro-RO"/>
          </a:p>
        </p:txBody>
      </p:sp>
      <p:sp>
        <p:nvSpPr>
          <p:cNvPr id="7" name="Substituent număr diapozitiv 6"/>
          <p:cNvSpPr>
            <a:spLocks noGrp="1"/>
          </p:cNvSpPr>
          <p:nvPr>
            <p:ph type="sldNum" sz="quarter" idx="12"/>
          </p:nvPr>
        </p:nvSpPr>
        <p:spPr/>
        <p:txBody>
          <a:bodyPr/>
          <a:lstStyle/>
          <a:p>
            <a:fld id="{9F3889FC-2E87-4794-990D-72909FCFA953}" type="slidenum">
              <a:rPr lang="ro-RO" smtClean="0"/>
              <a:pPr/>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o-RO" smtClean="0"/>
              <a:t>Faceți clic pentru a edita stilul de titlu Coordonator</a:t>
            </a:r>
            <a:endParaRPr lang="ro-RO"/>
          </a:p>
        </p:txBody>
      </p:sp>
      <p:sp>
        <p:nvSpPr>
          <p:cNvPr id="3" name="Substituent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3C1D4D-C06B-40E8-A5E7-C55151583D9B}" type="datetimeFigureOut">
              <a:rPr lang="ro-RO" smtClean="0"/>
              <a:pPr/>
              <a:t>19.10.2022</a:t>
            </a:fld>
            <a:endParaRPr lang="ro-RO"/>
          </a:p>
        </p:txBody>
      </p:sp>
      <p:sp>
        <p:nvSpPr>
          <p:cNvPr id="5" name="Substituent subsol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ubstituent număr diapozitiv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3889FC-2E87-4794-990D-72909FCFA953}" type="slidenum">
              <a:rPr lang="ro-RO" smtClean="0"/>
              <a:pPr/>
              <a:t>‹#›</a:t>
            </a:fld>
            <a:endParaRPr lang="ro-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a:xfrm>
            <a:off x="755576" y="1628800"/>
            <a:ext cx="7772400" cy="2766169"/>
          </a:xfrm>
        </p:spPr>
        <p:txBody>
          <a:bodyPr>
            <a:normAutofit fontScale="90000"/>
          </a:bodyPr>
          <a:lstStyle/>
          <a:p>
            <a:r>
              <a:rPr lang="ro-RO" sz="4000" b="1" dirty="0" smtClean="0">
                <a:latin typeface="+mn-lt"/>
              </a:rPr>
              <a:t/>
            </a:r>
            <a:br>
              <a:rPr lang="ro-RO" sz="4000" b="1" dirty="0" smtClean="0">
                <a:latin typeface="+mn-lt"/>
              </a:rPr>
            </a:br>
            <a:r>
              <a:rPr lang="vi-VN" sz="3600" b="1" dirty="0" smtClean="0">
                <a:latin typeface="+mn-lt"/>
              </a:rPr>
              <a:t>NORME </a:t>
            </a:r>
            <a:r>
              <a:rPr lang="vi-VN" sz="3600" b="1" dirty="0">
                <a:latin typeface="+mn-lt"/>
              </a:rPr>
              <a:t>METODOLOGICE DE APLICARE  A PREVEDERILOR LEGII SECURITĂŢII ŞI SĂNĂTĂŢII ÎN MUNCĂ NR. </a:t>
            </a:r>
            <a:r>
              <a:rPr lang="vi-VN" sz="3600" b="1" dirty="0" smtClean="0">
                <a:latin typeface="+mn-lt"/>
              </a:rPr>
              <a:t>319/2006 </a:t>
            </a:r>
            <a:r>
              <a:rPr lang="ro-RO" sz="4000" b="1" dirty="0" smtClean="0">
                <a:latin typeface="+mn-lt"/>
              </a:rPr>
              <a:t/>
            </a:r>
            <a:br>
              <a:rPr lang="ro-RO" sz="4000" b="1" dirty="0" smtClean="0">
                <a:latin typeface="+mn-lt"/>
              </a:rPr>
            </a:br>
            <a:r>
              <a:rPr lang="nn-NO" b="1" dirty="0"/>
              <a:t/>
            </a:r>
            <a:br>
              <a:rPr lang="nn-NO" b="1" dirty="0"/>
            </a:br>
            <a:endParaRPr lang="vi-VN" u="sng" dirty="0"/>
          </a:p>
        </p:txBody>
      </p:sp>
      <p:sp>
        <p:nvSpPr>
          <p:cNvPr id="3" name="Subtitlu 2"/>
          <p:cNvSpPr>
            <a:spLocks noGrp="1"/>
          </p:cNvSpPr>
          <p:nvPr>
            <p:ph type="subTitle" idx="1"/>
          </p:nvPr>
        </p:nvSpPr>
        <p:spPr/>
        <p:txBody>
          <a:bodyPr/>
          <a:lstStyle/>
          <a:p>
            <a:r>
              <a:rPr lang="ro-RO" b="1" dirty="0" smtClean="0">
                <a:latin typeface="+mn-lt"/>
              </a:rPr>
              <a:t>MODIFICĂRI CONFORM</a:t>
            </a:r>
          </a:p>
          <a:p>
            <a:r>
              <a:rPr lang="ro-RO" b="1" dirty="0" smtClean="0">
                <a:latin typeface="+mn-lt"/>
              </a:rPr>
              <a:t> HG </a:t>
            </a:r>
            <a:r>
              <a:rPr lang="nn-NO" b="1" dirty="0" smtClean="0">
                <a:latin typeface="+mn-lt"/>
              </a:rPr>
              <a:t>259</a:t>
            </a:r>
            <a:r>
              <a:rPr lang="ro-RO" b="1" dirty="0" smtClean="0">
                <a:latin typeface="+mn-lt"/>
              </a:rPr>
              <a:t>/</a:t>
            </a:r>
            <a:r>
              <a:rPr lang="nn-NO" b="1" dirty="0" smtClean="0">
                <a:latin typeface="+mn-lt"/>
              </a:rPr>
              <a:t>2022</a:t>
            </a:r>
            <a:endParaRPr lang="ro-RO"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fontScale="55000" lnSpcReduction="20000"/>
          </a:bodyPr>
          <a:lstStyle/>
          <a:p>
            <a:r>
              <a:rPr lang="en-US" dirty="0" smtClean="0"/>
              <a:t>Art. 82</a:t>
            </a:r>
            <a:r>
              <a:rPr lang="ro-RO" dirty="0" smtClean="0"/>
              <a:t> </a:t>
            </a:r>
            <a:r>
              <a:rPr lang="en-US" dirty="0" smtClean="0"/>
              <a:t> (1)  </a:t>
            </a:r>
            <a:r>
              <a:rPr lang="en-US" dirty="0" err="1" smtClean="0"/>
              <a:t>Pentru</a:t>
            </a:r>
            <a:r>
              <a:rPr lang="en-US" dirty="0" smtClean="0"/>
              <a:t> </a:t>
            </a:r>
            <a:r>
              <a:rPr lang="en-US" dirty="0" err="1" smtClean="0"/>
              <a:t>persoanele</a:t>
            </a:r>
            <a:r>
              <a:rPr lang="en-US" dirty="0" smtClean="0"/>
              <a:t> </a:t>
            </a:r>
            <a:r>
              <a:rPr lang="en-US" dirty="0" err="1" smtClean="0"/>
              <a:t>aflate</a:t>
            </a:r>
            <a:r>
              <a:rPr lang="en-US" dirty="0" smtClean="0"/>
              <a:t> </a:t>
            </a:r>
            <a:r>
              <a:rPr lang="en-US" dirty="0" err="1" smtClean="0"/>
              <a:t>în</a:t>
            </a:r>
            <a:r>
              <a:rPr lang="en-US" dirty="0" smtClean="0"/>
              <a:t> </a:t>
            </a:r>
            <a:r>
              <a:rPr lang="en-US" dirty="0" err="1" smtClean="0"/>
              <a:t>întreprindere</a:t>
            </a:r>
            <a:r>
              <a:rPr lang="en-US" dirty="0" smtClean="0"/>
              <a:t> </a:t>
            </a:r>
            <a:r>
              <a:rPr lang="en-US" dirty="0" err="1" smtClean="0"/>
              <a:t>şi</a:t>
            </a:r>
            <a:r>
              <a:rPr lang="en-US" dirty="0" smtClean="0"/>
              <a:t>/</a:t>
            </a:r>
            <a:r>
              <a:rPr lang="en-US" dirty="0" err="1" smtClean="0"/>
              <a:t>sau</a:t>
            </a:r>
            <a:r>
              <a:rPr lang="en-US" dirty="0" smtClean="0"/>
              <a:t> </a:t>
            </a:r>
            <a:r>
              <a:rPr lang="en-US" dirty="0" err="1" smtClean="0"/>
              <a:t>unitate</a:t>
            </a:r>
            <a:r>
              <a:rPr lang="en-US" dirty="0" smtClean="0"/>
              <a:t> cu </a:t>
            </a:r>
            <a:r>
              <a:rPr lang="en-US" dirty="0" err="1" smtClean="0"/>
              <a:t>permisiunea</a:t>
            </a:r>
            <a:r>
              <a:rPr lang="en-US" dirty="0" smtClean="0"/>
              <a:t> </a:t>
            </a:r>
            <a:r>
              <a:rPr lang="en-US" dirty="0" err="1" smtClean="0"/>
              <a:t>angajatorului</a:t>
            </a:r>
            <a:r>
              <a:rPr lang="en-US" dirty="0" smtClean="0"/>
              <a:t>, cu </a:t>
            </a:r>
            <a:r>
              <a:rPr lang="en-US" dirty="0" err="1" smtClean="0"/>
              <a:t>excepţia</a:t>
            </a:r>
            <a:r>
              <a:rPr lang="en-US" dirty="0" smtClean="0"/>
              <a:t> </a:t>
            </a:r>
            <a:r>
              <a:rPr lang="en-US" dirty="0" err="1" smtClean="0"/>
              <a:t>altor</a:t>
            </a:r>
            <a:r>
              <a:rPr lang="en-US" dirty="0" smtClean="0"/>
              <a:t> </a:t>
            </a:r>
            <a:r>
              <a:rPr lang="en-US" dirty="0" err="1" smtClean="0"/>
              <a:t>participanţi</a:t>
            </a:r>
            <a:r>
              <a:rPr lang="en-US" dirty="0" smtClean="0"/>
              <a:t> la </a:t>
            </a:r>
            <a:r>
              <a:rPr lang="en-US" dirty="0" err="1" smtClean="0"/>
              <a:t>procesul</a:t>
            </a:r>
            <a:r>
              <a:rPr lang="en-US" dirty="0" smtClean="0"/>
              <a:t> de </a:t>
            </a:r>
            <a:r>
              <a:rPr lang="en-US" dirty="0" err="1" smtClean="0"/>
              <a:t>muncă</a:t>
            </a:r>
            <a:r>
              <a:rPr lang="en-US" dirty="0" smtClean="0"/>
              <a:t>, </a:t>
            </a:r>
            <a:r>
              <a:rPr lang="en-US" dirty="0" err="1" smtClean="0"/>
              <a:t>aşa</a:t>
            </a:r>
            <a:r>
              <a:rPr lang="en-US" dirty="0" smtClean="0"/>
              <a:t> cum </a:t>
            </a:r>
            <a:r>
              <a:rPr lang="en-US" dirty="0" err="1" smtClean="0"/>
              <a:t>sunt</a:t>
            </a:r>
            <a:r>
              <a:rPr lang="en-US" dirty="0" smtClean="0"/>
              <a:t> </a:t>
            </a:r>
            <a:r>
              <a:rPr lang="en-US" dirty="0" err="1" smtClean="0"/>
              <a:t>definiţi</a:t>
            </a:r>
            <a:r>
              <a:rPr lang="en-US" dirty="0" smtClean="0"/>
              <a:t> </a:t>
            </a:r>
            <a:r>
              <a:rPr lang="en-US" dirty="0" err="1" smtClean="0"/>
              <a:t>potrivit</a:t>
            </a:r>
            <a:r>
              <a:rPr lang="en-US" dirty="0" smtClean="0"/>
              <a:t> art. 5 lit. c) din </a:t>
            </a:r>
            <a:r>
              <a:rPr lang="en-US" dirty="0" err="1" smtClean="0"/>
              <a:t>lege</a:t>
            </a:r>
            <a:r>
              <a:rPr lang="en-US" dirty="0" smtClean="0"/>
              <a:t>, </a:t>
            </a:r>
            <a:r>
              <a:rPr lang="en-US" u="sng" dirty="0" err="1" smtClean="0"/>
              <a:t>angajatorul</a:t>
            </a:r>
            <a:r>
              <a:rPr lang="en-US" u="sng" dirty="0" smtClean="0"/>
              <a:t> </a:t>
            </a:r>
            <a:r>
              <a:rPr lang="en-US" u="sng" dirty="0" err="1" smtClean="0"/>
              <a:t>stabileşte</a:t>
            </a:r>
            <a:r>
              <a:rPr lang="en-US" u="sng" dirty="0" smtClean="0"/>
              <a:t> </a:t>
            </a:r>
            <a:r>
              <a:rPr lang="en-US" u="sng" dirty="0" err="1" smtClean="0"/>
              <a:t>prin</a:t>
            </a:r>
            <a:r>
              <a:rPr lang="en-US" u="sng" dirty="0" smtClean="0"/>
              <a:t> </a:t>
            </a:r>
            <a:r>
              <a:rPr lang="en-US" u="sng" dirty="0" err="1" smtClean="0"/>
              <a:t>regulamentul</a:t>
            </a:r>
            <a:r>
              <a:rPr lang="en-US" u="sng" dirty="0" smtClean="0"/>
              <a:t> intern </a:t>
            </a:r>
            <a:r>
              <a:rPr lang="en-US" u="sng" dirty="0" err="1" smtClean="0"/>
              <a:t>instrucţiuni</a:t>
            </a:r>
            <a:r>
              <a:rPr lang="en-US" u="sng" dirty="0" smtClean="0"/>
              <a:t> </a:t>
            </a:r>
            <a:r>
              <a:rPr lang="en-US" u="sng" dirty="0" err="1" smtClean="0"/>
              <a:t>privind</a:t>
            </a:r>
            <a:r>
              <a:rPr lang="en-US" u="sng" dirty="0" smtClean="0"/>
              <a:t> </a:t>
            </a:r>
            <a:r>
              <a:rPr lang="en-US" u="sng" dirty="0" err="1" smtClean="0"/>
              <a:t>deplasarea</a:t>
            </a:r>
            <a:r>
              <a:rPr lang="en-US" u="sng" dirty="0" smtClean="0"/>
              <a:t> </a:t>
            </a:r>
            <a:r>
              <a:rPr lang="en-US" u="sng" dirty="0" err="1" smtClean="0"/>
              <a:t>acestora</a:t>
            </a:r>
            <a:r>
              <a:rPr lang="en-US" u="sng" dirty="0" smtClean="0"/>
              <a:t> </a:t>
            </a:r>
            <a:r>
              <a:rPr lang="en-US" u="sng" dirty="0" err="1" smtClean="0"/>
              <a:t>în</a:t>
            </a:r>
            <a:r>
              <a:rPr lang="en-US" u="sng" dirty="0" smtClean="0"/>
              <a:t> </a:t>
            </a:r>
            <a:r>
              <a:rPr lang="en-US" u="sng" dirty="0" err="1" smtClean="0"/>
              <a:t>întreprindere</a:t>
            </a:r>
            <a:r>
              <a:rPr lang="en-US" u="sng" dirty="0" smtClean="0"/>
              <a:t> </a:t>
            </a:r>
            <a:r>
              <a:rPr lang="en-US" u="sng" dirty="0" err="1" smtClean="0"/>
              <a:t>şi</a:t>
            </a:r>
            <a:r>
              <a:rPr lang="en-US" u="sng" dirty="0" smtClean="0"/>
              <a:t>/</a:t>
            </a:r>
            <a:r>
              <a:rPr lang="en-US" u="sng" dirty="0" err="1" smtClean="0"/>
              <a:t>sau</a:t>
            </a:r>
            <a:r>
              <a:rPr lang="en-US" u="sng" dirty="0" smtClean="0"/>
              <a:t> </a:t>
            </a:r>
            <a:r>
              <a:rPr lang="en-US" u="sng" dirty="0" err="1" smtClean="0"/>
              <a:t>unitate</a:t>
            </a:r>
            <a:r>
              <a:rPr lang="en-US" u="sng" dirty="0" smtClean="0"/>
              <a:t>.</a:t>
            </a:r>
            <a:endParaRPr lang="ro-RO" u="sng" dirty="0" smtClean="0"/>
          </a:p>
          <a:p>
            <a:r>
              <a:rPr lang="vi-VN" dirty="0">
                <a:solidFill>
                  <a:srgbClr val="FF0000"/>
                </a:solidFill>
              </a:rPr>
              <a:t>(1) Pentru persoanele aflate în întreprindere şi/sau unitate cu permisiunea angajatorului, cu excepţia altor participanţi la procesul de muncă, aşa cum sunt definiţi potrivit art. 5 lit. c) din lege, angajatorul stabileşte, prin regulamentul intern sau prin regulamentul de organizare şi funcţionare, durata instruirii şi reguli privind instruirea şi însoţirea acestora în întreprindere şi/sau unitate.</a:t>
            </a:r>
            <a:endParaRPr lang="ro-RO" dirty="0" smtClean="0">
              <a:solidFill>
                <a:srgbClr val="FF0000"/>
              </a:solidFill>
            </a:endParaRPr>
          </a:p>
          <a:p>
            <a:r>
              <a:rPr lang="en-US" dirty="0" smtClean="0"/>
              <a:t>(</a:t>
            </a:r>
            <a:r>
              <a:rPr lang="en-US" dirty="0"/>
              <a:t>3)  </a:t>
            </a:r>
            <a:r>
              <a:rPr lang="en-US" dirty="0" err="1"/>
              <a:t>Rezultatul</a:t>
            </a:r>
            <a:r>
              <a:rPr lang="en-US" dirty="0"/>
              <a:t> </a:t>
            </a:r>
            <a:r>
              <a:rPr lang="en-US" dirty="0" err="1"/>
              <a:t>instruirii</a:t>
            </a:r>
            <a:r>
              <a:rPr lang="en-US" dirty="0"/>
              <a:t> </a:t>
            </a:r>
            <a:r>
              <a:rPr lang="en-US" dirty="0" err="1"/>
              <a:t>prevăzute</a:t>
            </a:r>
            <a:r>
              <a:rPr lang="en-US" dirty="0"/>
              <a:t> la </a:t>
            </a:r>
            <a:r>
              <a:rPr lang="en-US" dirty="0" err="1"/>
              <a:t>alin</a:t>
            </a:r>
            <a:r>
              <a:rPr lang="en-US" dirty="0"/>
              <a:t>. (2) se </a:t>
            </a:r>
            <a:r>
              <a:rPr lang="en-US" dirty="0" err="1"/>
              <a:t>consemnează</a:t>
            </a:r>
            <a:r>
              <a:rPr lang="en-US" dirty="0"/>
              <a:t>:</a:t>
            </a:r>
            <a:endParaRPr lang="ro-RO" dirty="0"/>
          </a:p>
          <a:p>
            <a:pPr>
              <a:buNone/>
            </a:pPr>
            <a:r>
              <a:rPr lang="en-US" dirty="0"/>
              <a:t>    </a:t>
            </a:r>
            <a:r>
              <a:rPr lang="ro-RO" dirty="0" smtClean="0"/>
              <a:t>  </a:t>
            </a:r>
            <a:r>
              <a:rPr lang="en-US" dirty="0" smtClean="0"/>
              <a:t>a</a:t>
            </a:r>
            <a:r>
              <a:rPr lang="en-US" dirty="0"/>
              <a:t>) </a:t>
            </a:r>
            <a:r>
              <a:rPr lang="en-US" dirty="0" err="1"/>
              <a:t>pe</a:t>
            </a:r>
            <a:r>
              <a:rPr lang="en-US" dirty="0"/>
              <a:t> </a:t>
            </a:r>
            <a:r>
              <a:rPr lang="en-US" dirty="0" err="1"/>
              <a:t>suport</a:t>
            </a:r>
            <a:r>
              <a:rPr lang="en-US" dirty="0"/>
              <a:t> </a:t>
            </a:r>
            <a:r>
              <a:rPr lang="en-US" dirty="0" err="1"/>
              <a:t>hârtie</a:t>
            </a:r>
            <a:r>
              <a:rPr lang="en-US" dirty="0"/>
              <a:t> </a:t>
            </a:r>
            <a:r>
              <a:rPr lang="en-US" dirty="0" err="1"/>
              <a:t>în</a:t>
            </a:r>
            <a:r>
              <a:rPr lang="en-US" dirty="0"/>
              <a:t> </a:t>
            </a:r>
            <a:r>
              <a:rPr lang="en-US" dirty="0" err="1"/>
              <a:t>fişa</a:t>
            </a:r>
            <a:r>
              <a:rPr lang="en-US" dirty="0"/>
              <a:t> de </a:t>
            </a:r>
            <a:r>
              <a:rPr lang="en-US" dirty="0" err="1"/>
              <a:t>instruire</a:t>
            </a:r>
            <a:r>
              <a:rPr lang="en-US" dirty="0"/>
              <a:t> </a:t>
            </a:r>
            <a:r>
              <a:rPr lang="en-US" dirty="0" err="1"/>
              <a:t>colectivă</a:t>
            </a:r>
            <a:r>
              <a:rPr lang="en-US" dirty="0"/>
              <a:t>, conform </a:t>
            </a:r>
            <a:r>
              <a:rPr lang="en-US" dirty="0" err="1"/>
              <a:t>modelului</a:t>
            </a:r>
            <a:r>
              <a:rPr lang="en-US" dirty="0"/>
              <a:t> </a:t>
            </a:r>
            <a:r>
              <a:rPr lang="en-US" dirty="0" err="1"/>
              <a:t>prevăzut</a:t>
            </a:r>
            <a:r>
              <a:rPr lang="en-US" dirty="0"/>
              <a:t> </a:t>
            </a:r>
            <a:r>
              <a:rPr lang="en-US" dirty="0" err="1"/>
              <a:t>în</a:t>
            </a:r>
            <a:r>
              <a:rPr lang="en-US" dirty="0"/>
              <a:t> </a:t>
            </a:r>
            <a:r>
              <a:rPr lang="en-US" dirty="0" err="1"/>
              <a:t>anexa</a:t>
            </a:r>
            <a:r>
              <a:rPr lang="en-US" dirty="0"/>
              <a:t> nr. 12; </a:t>
            </a:r>
            <a:r>
              <a:rPr lang="en-US" dirty="0" err="1"/>
              <a:t>sau</a:t>
            </a:r>
            <a:endParaRPr lang="ro-RO" dirty="0"/>
          </a:p>
          <a:p>
            <a:pPr>
              <a:buNone/>
            </a:pPr>
            <a:r>
              <a:rPr lang="en-US" dirty="0"/>
              <a:t>    </a:t>
            </a:r>
            <a:r>
              <a:rPr lang="ro-RO" dirty="0" smtClean="0"/>
              <a:t>  </a:t>
            </a:r>
            <a:r>
              <a:rPr lang="en-US" dirty="0" smtClean="0"/>
              <a:t>b</a:t>
            </a:r>
            <a:r>
              <a:rPr lang="en-US" dirty="0"/>
              <a:t>) </a:t>
            </a:r>
            <a:r>
              <a:rPr lang="en-US" dirty="0" err="1"/>
              <a:t>în</a:t>
            </a:r>
            <a:r>
              <a:rPr lang="en-US" dirty="0"/>
              <a:t> format electronic, </a:t>
            </a:r>
            <a:r>
              <a:rPr lang="en-US" dirty="0" err="1"/>
              <a:t>cuprinzând</a:t>
            </a:r>
            <a:r>
              <a:rPr lang="en-US" dirty="0"/>
              <a:t> </a:t>
            </a:r>
            <a:r>
              <a:rPr lang="en-US" dirty="0" err="1"/>
              <a:t>informaţiile</a:t>
            </a:r>
            <a:r>
              <a:rPr lang="en-US" dirty="0"/>
              <a:t> </a:t>
            </a:r>
            <a:r>
              <a:rPr lang="en-US" dirty="0" err="1"/>
              <a:t>prevăzute</a:t>
            </a:r>
            <a:r>
              <a:rPr lang="en-US" dirty="0"/>
              <a:t> </a:t>
            </a:r>
            <a:r>
              <a:rPr lang="en-US" dirty="0" err="1"/>
              <a:t>în</a:t>
            </a:r>
            <a:r>
              <a:rPr lang="en-US" dirty="0"/>
              <a:t> </a:t>
            </a:r>
            <a:r>
              <a:rPr lang="en-US" dirty="0" err="1"/>
              <a:t>anexa</a:t>
            </a:r>
            <a:r>
              <a:rPr lang="en-US" dirty="0"/>
              <a:t> nr. 12</a:t>
            </a:r>
            <a:r>
              <a:rPr lang="en-US" dirty="0" smtClean="0"/>
              <a:t>.</a:t>
            </a:r>
            <a:endParaRPr lang="ro-RO" dirty="0" smtClean="0"/>
          </a:p>
          <a:p>
            <a:pPr>
              <a:buNone/>
            </a:pPr>
            <a:r>
              <a:rPr lang="ro-RO" dirty="0" smtClean="0"/>
              <a:t>      </a:t>
            </a:r>
            <a:r>
              <a:rPr lang="vi-VN" dirty="0" smtClean="0">
                <a:solidFill>
                  <a:srgbClr val="FF0000"/>
                </a:solidFill>
              </a:rPr>
              <a:t>(</a:t>
            </a:r>
            <a:r>
              <a:rPr lang="vi-VN" dirty="0">
                <a:solidFill>
                  <a:srgbClr val="FF0000"/>
                </a:solidFill>
              </a:rPr>
              <a:t>3) Instruirea prevăzută la alin. (1) şi (2) se consemnează în fişa de instruire colectivă, conform modelului prezentat în anexa nr. 12.</a:t>
            </a:r>
          </a:p>
          <a:p>
            <a:pPr>
              <a:buNone/>
            </a:pPr>
            <a:endParaRPr lang="ro-RO" dirty="0"/>
          </a:p>
          <a:p>
            <a:endParaRPr lang="ro-RO" dirty="0"/>
          </a:p>
        </p:txBody>
      </p:sp>
      <p:sp>
        <p:nvSpPr>
          <p:cNvPr id="4" name="Titlu 1"/>
          <p:cNvSpPr>
            <a:spLocks noGrp="1"/>
          </p:cNvSpPr>
          <p:nvPr>
            <p:ph type="title"/>
          </p:nvPr>
        </p:nvSpPr>
        <p:spPr/>
        <p:txBody>
          <a:bodyPr>
            <a:normAutofit fontScale="90000"/>
          </a:bodyPr>
          <a:lstStyle/>
          <a:p>
            <a:r>
              <a:rPr lang="en-US" sz="2700" b="1" dirty="0" smtClean="0"/>
              <a:t>CAP. V</a:t>
            </a:r>
            <a:r>
              <a:rPr lang="vi-VN" sz="2700" b="1" dirty="0" smtClean="0"/>
              <a:t> INSTRUIREA LUCRĂTORILOR ÎN DOMENIUL SECURITĂŢII ŞI SĂNĂTĂŢII ÎN MUNCĂ</a:t>
            </a:r>
            <a:r>
              <a:rPr lang="en-US" sz="2700" b="1" dirty="0" smtClean="0"/>
              <a:t> </a:t>
            </a:r>
            <a:r>
              <a:rPr lang="ro-RO" sz="2700" dirty="0" smtClean="0"/>
              <a:t/>
            </a:r>
            <a:br>
              <a:rPr lang="ro-RO" sz="2700" dirty="0" smtClean="0"/>
            </a:br>
            <a:r>
              <a:rPr lang="en-US" sz="2200" b="1" dirty="0" smtClean="0"/>
              <a:t>SECŢIUNEA 1</a:t>
            </a:r>
            <a:r>
              <a:rPr lang="ro-RO" sz="2200" b="1" dirty="0" smtClean="0"/>
              <a:t> -</a:t>
            </a:r>
            <a:r>
              <a:rPr lang="en-US" sz="2200" b="1" dirty="0" smtClean="0"/>
              <a:t>    DISPOZIŢII GENERALE</a:t>
            </a:r>
            <a:endParaRPr lang="ro-RO" sz="2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fontScale="77500" lnSpcReduction="20000"/>
          </a:bodyPr>
          <a:lstStyle/>
          <a:p>
            <a:r>
              <a:rPr lang="en-US" dirty="0" smtClean="0"/>
              <a:t>Art. 82(4)  </a:t>
            </a:r>
            <a:r>
              <a:rPr lang="en-US" dirty="0" err="1" smtClean="0"/>
              <a:t>Fişa</a:t>
            </a:r>
            <a:r>
              <a:rPr lang="en-US" dirty="0" smtClean="0"/>
              <a:t> de </a:t>
            </a:r>
            <a:r>
              <a:rPr lang="en-US" dirty="0" err="1" smtClean="0"/>
              <a:t>instruire</a:t>
            </a:r>
            <a:r>
              <a:rPr lang="en-US" dirty="0" smtClean="0"/>
              <a:t> </a:t>
            </a:r>
            <a:r>
              <a:rPr lang="en-US" dirty="0" err="1" smtClean="0"/>
              <a:t>colectivă</a:t>
            </a:r>
            <a:r>
              <a:rPr lang="en-US" dirty="0" smtClean="0"/>
              <a:t> se </a:t>
            </a:r>
            <a:r>
              <a:rPr lang="en-US" dirty="0" err="1" smtClean="0"/>
              <a:t>întocmeşte</a:t>
            </a:r>
            <a:r>
              <a:rPr lang="en-US" dirty="0" smtClean="0"/>
              <a:t> </a:t>
            </a:r>
            <a:r>
              <a:rPr lang="en-US" dirty="0" err="1" smtClean="0"/>
              <a:t>pe</a:t>
            </a:r>
            <a:r>
              <a:rPr lang="en-US" dirty="0" smtClean="0"/>
              <a:t> </a:t>
            </a:r>
            <a:r>
              <a:rPr lang="en-US" dirty="0" err="1" smtClean="0"/>
              <a:t>suport</a:t>
            </a:r>
            <a:r>
              <a:rPr lang="en-US" dirty="0" smtClean="0"/>
              <a:t> </a:t>
            </a:r>
            <a:r>
              <a:rPr lang="en-US" dirty="0" err="1" smtClean="0"/>
              <a:t>hârtie</a:t>
            </a:r>
            <a:r>
              <a:rPr lang="en-US" dirty="0" smtClean="0"/>
              <a:t> </a:t>
            </a:r>
            <a:r>
              <a:rPr lang="en-US" dirty="0" err="1" smtClean="0"/>
              <a:t>în</a:t>
            </a:r>
            <a:r>
              <a:rPr lang="en-US" dirty="0" smtClean="0"/>
              <a:t> </a:t>
            </a:r>
            <a:r>
              <a:rPr lang="en-US" dirty="0" err="1" smtClean="0"/>
              <a:t>două</a:t>
            </a:r>
            <a:r>
              <a:rPr lang="en-US" dirty="0" smtClean="0"/>
              <a:t> </a:t>
            </a:r>
            <a:r>
              <a:rPr lang="en-US" dirty="0" err="1" smtClean="0"/>
              <a:t>exemplare</a:t>
            </a:r>
            <a:r>
              <a:rPr lang="en-US" dirty="0" smtClean="0"/>
              <a:t> </a:t>
            </a:r>
            <a:r>
              <a:rPr lang="en-US" dirty="0" err="1" smtClean="0"/>
              <a:t>sau</a:t>
            </a:r>
            <a:r>
              <a:rPr lang="en-US" dirty="0" smtClean="0"/>
              <a:t> </a:t>
            </a:r>
            <a:r>
              <a:rPr lang="en-US" dirty="0" err="1" smtClean="0"/>
              <a:t>în</a:t>
            </a:r>
            <a:r>
              <a:rPr lang="en-US" dirty="0" smtClean="0"/>
              <a:t> format electronic </a:t>
            </a:r>
            <a:r>
              <a:rPr lang="en-US" dirty="0" err="1" smtClean="0"/>
              <a:t>şi</a:t>
            </a:r>
            <a:r>
              <a:rPr lang="en-US" dirty="0" smtClean="0"/>
              <a:t> se </a:t>
            </a:r>
            <a:r>
              <a:rPr lang="en-US" dirty="0" err="1" smtClean="0"/>
              <a:t>păstrează</a:t>
            </a:r>
            <a:r>
              <a:rPr lang="en-US" dirty="0" smtClean="0"/>
              <a:t> </a:t>
            </a:r>
            <a:r>
              <a:rPr lang="en-US" dirty="0" err="1" smtClean="0"/>
              <a:t>atât</a:t>
            </a:r>
            <a:r>
              <a:rPr lang="en-US" dirty="0" smtClean="0"/>
              <a:t> de </a:t>
            </a:r>
            <a:r>
              <a:rPr lang="en-US" dirty="0" err="1" smtClean="0"/>
              <a:t>către</a:t>
            </a:r>
            <a:r>
              <a:rPr lang="en-US" dirty="0" smtClean="0"/>
              <a:t> </a:t>
            </a:r>
            <a:r>
              <a:rPr lang="en-US" dirty="0" err="1" smtClean="0"/>
              <a:t>angajator</a:t>
            </a:r>
            <a:r>
              <a:rPr lang="en-US" dirty="0" smtClean="0"/>
              <a:t>/</a:t>
            </a:r>
            <a:r>
              <a:rPr lang="en-US" dirty="0" err="1" smtClean="0"/>
              <a:t>lucrătorul</a:t>
            </a:r>
            <a:r>
              <a:rPr lang="en-US" dirty="0" smtClean="0"/>
              <a:t> </a:t>
            </a:r>
            <a:r>
              <a:rPr lang="en-US" dirty="0" err="1" smtClean="0"/>
              <a:t>desemnat</a:t>
            </a:r>
            <a:r>
              <a:rPr lang="en-US" dirty="0" smtClean="0"/>
              <a:t>/</a:t>
            </a:r>
            <a:r>
              <a:rPr lang="en-US" dirty="0" err="1" smtClean="0"/>
              <a:t>serviciul</a:t>
            </a:r>
            <a:r>
              <a:rPr lang="en-US" dirty="0" smtClean="0"/>
              <a:t> intern de </a:t>
            </a:r>
            <a:r>
              <a:rPr lang="en-US" dirty="0" err="1" smtClean="0"/>
              <a:t>prevenire</a:t>
            </a:r>
            <a:r>
              <a:rPr lang="en-US" dirty="0" smtClean="0"/>
              <a:t> </a:t>
            </a:r>
            <a:r>
              <a:rPr lang="en-US" dirty="0" err="1" smtClean="0"/>
              <a:t>şi</a:t>
            </a:r>
            <a:r>
              <a:rPr lang="en-US" dirty="0" smtClean="0"/>
              <a:t> </a:t>
            </a:r>
            <a:r>
              <a:rPr lang="en-US" dirty="0" err="1" smtClean="0"/>
              <a:t>protecţie</a:t>
            </a:r>
            <a:r>
              <a:rPr lang="en-US" dirty="0" smtClean="0"/>
              <a:t> care a </a:t>
            </a:r>
            <a:r>
              <a:rPr lang="en-US" dirty="0" err="1" smtClean="0"/>
              <a:t>efectuat</a:t>
            </a:r>
            <a:r>
              <a:rPr lang="en-US" dirty="0" smtClean="0"/>
              <a:t> </a:t>
            </a:r>
            <a:r>
              <a:rPr lang="en-US" dirty="0" err="1" smtClean="0"/>
              <a:t>instruirea</a:t>
            </a:r>
            <a:r>
              <a:rPr lang="en-US" dirty="0" smtClean="0"/>
              <a:t>, </a:t>
            </a:r>
            <a:r>
              <a:rPr lang="en-US" dirty="0" err="1" smtClean="0"/>
              <a:t>cât</a:t>
            </a:r>
            <a:r>
              <a:rPr lang="en-US" dirty="0" smtClean="0"/>
              <a:t> </a:t>
            </a:r>
            <a:r>
              <a:rPr lang="en-US" dirty="0" err="1" smtClean="0"/>
              <a:t>şi</a:t>
            </a:r>
            <a:r>
              <a:rPr lang="en-US" dirty="0" smtClean="0"/>
              <a:t> de </a:t>
            </a:r>
            <a:r>
              <a:rPr lang="en-US" dirty="0" err="1" smtClean="0"/>
              <a:t>către</a:t>
            </a:r>
            <a:r>
              <a:rPr lang="en-US" dirty="0" smtClean="0"/>
              <a:t> </a:t>
            </a:r>
            <a:r>
              <a:rPr lang="en-US" dirty="0" err="1" smtClean="0"/>
              <a:t>angajatorul</a:t>
            </a:r>
            <a:r>
              <a:rPr lang="en-US" dirty="0" smtClean="0"/>
              <a:t> </a:t>
            </a:r>
            <a:r>
              <a:rPr lang="en-US" dirty="0" err="1" smtClean="0"/>
              <a:t>lucrătorilor</a:t>
            </a:r>
            <a:r>
              <a:rPr lang="en-US" dirty="0" smtClean="0"/>
              <a:t> </a:t>
            </a:r>
            <a:r>
              <a:rPr lang="en-US" dirty="0" err="1" smtClean="0"/>
              <a:t>instruiţi</a:t>
            </a:r>
            <a:r>
              <a:rPr lang="en-US" dirty="0" smtClean="0"/>
              <a:t> </a:t>
            </a:r>
            <a:r>
              <a:rPr lang="en-US" dirty="0" err="1" smtClean="0"/>
              <a:t>sau</a:t>
            </a:r>
            <a:r>
              <a:rPr lang="en-US" dirty="0" smtClean="0"/>
              <a:t>, </a:t>
            </a:r>
            <a:r>
              <a:rPr lang="en-US" dirty="0" err="1" smtClean="0"/>
              <a:t>în</a:t>
            </a:r>
            <a:r>
              <a:rPr lang="en-US" dirty="0" smtClean="0"/>
              <a:t> </a:t>
            </a:r>
            <a:r>
              <a:rPr lang="en-US" dirty="0" err="1" smtClean="0"/>
              <a:t>cazul</a:t>
            </a:r>
            <a:r>
              <a:rPr lang="en-US" dirty="0" smtClean="0"/>
              <a:t> </a:t>
            </a:r>
            <a:r>
              <a:rPr lang="en-US" dirty="0" err="1" smtClean="0"/>
              <a:t>vizitatorilor</a:t>
            </a:r>
            <a:r>
              <a:rPr lang="en-US" dirty="0" smtClean="0"/>
              <a:t>, de </a:t>
            </a:r>
            <a:r>
              <a:rPr lang="en-US" dirty="0" err="1" smtClean="0"/>
              <a:t>către</a:t>
            </a:r>
            <a:r>
              <a:rPr lang="en-US" dirty="0" smtClean="0"/>
              <a:t> </a:t>
            </a:r>
            <a:r>
              <a:rPr lang="en-US" dirty="0" err="1" smtClean="0"/>
              <a:t>conducătorul</a:t>
            </a:r>
            <a:r>
              <a:rPr lang="en-US" dirty="0" smtClean="0"/>
              <a:t> </a:t>
            </a:r>
            <a:r>
              <a:rPr lang="en-US" dirty="0" err="1" smtClean="0"/>
              <a:t>grupului</a:t>
            </a:r>
            <a:r>
              <a:rPr lang="en-US" dirty="0" smtClean="0"/>
              <a:t>. </a:t>
            </a:r>
            <a:r>
              <a:rPr lang="en-US" dirty="0" err="1" smtClean="0"/>
              <a:t>Dacă</a:t>
            </a:r>
            <a:r>
              <a:rPr lang="en-US" dirty="0" smtClean="0"/>
              <a:t> </a:t>
            </a:r>
            <a:r>
              <a:rPr lang="en-US" dirty="0" err="1" smtClean="0"/>
              <a:t>este</a:t>
            </a:r>
            <a:r>
              <a:rPr lang="en-US" dirty="0" smtClean="0"/>
              <a:t> </a:t>
            </a:r>
            <a:r>
              <a:rPr lang="en-US" dirty="0" err="1" smtClean="0"/>
              <a:t>întocmită</a:t>
            </a:r>
            <a:r>
              <a:rPr lang="en-US" dirty="0" smtClean="0"/>
              <a:t> </a:t>
            </a:r>
            <a:r>
              <a:rPr lang="en-US" dirty="0" err="1" smtClean="0"/>
              <a:t>în</a:t>
            </a:r>
            <a:r>
              <a:rPr lang="en-US" dirty="0" smtClean="0"/>
              <a:t> format electronic, </a:t>
            </a:r>
            <a:r>
              <a:rPr lang="en-US" dirty="0" err="1" smtClean="0"/>
              <a:t>fişa</a:t>
            </a:r>
            <a:r>
              <a:rPr lang="en-US" dirty="0" smtClean="0"/>
              <a:t> de </a:t>
            </a:r>
            <a:r>
              <a:rPr lang="en-US" dirty="0" err="1" smtClean="0"/>
              <a:t>instruire</a:t>
            </a:r>
            <a:r>
              <a:rPr lang="en-US" dirty="0" smtClean="0"/>
              <a:t> </a:t>
            </a:r>
            <a:r>
              <a:rPr lang="en-US" dirty="0" err="1" smtClean="0"/>
              <a:t>colectivă</a:t>
            </a:r>
            <a:r>
              <a:rPr lang="en-US" dirty="0" smtClean="0"/>
              <a:t> se </a:t>
            </a:r>
            <a:r>
              <a:rPr lang="en-US" dirty="0" err="1" smtClean="0"/>
              <a:t>semnează</a:t>
            </a:r>
            <a:r>
              <a:rPr lang="en-US" dirty="0" smtClean="0"/>
              <a:t> cu </a:t>
            </a:r>
            <a:r>
              <a:rPr lang="en-US" dirty="0" err="1" smtClean="0"/>
              <a:t>semnătură</a:t>
            </a:r>
            <a:r>
              <a:rPr lang="en-US" dirty="0" smtClean="0"/>
              <a:t> </a:t>
            </a:r>
            <a:r>
              <a:rPr lang="en-US" dirty="0" err="1" smtClean="0"/>
              <a:t>electronică</a:t>
            </a:r>
            <a:r>
              <a:rPr lang="en-US" dirty="0" smtClean="0"/>
              <a:t>, </a:t>
            </a:r>
            <a:r>
              <a:rPr lang="en-US" dirty="0" err="1" smtClean="0"/>
              <a:t>semnătură</a:t>
            </a:r>
            <a:r>
              <a:rPr lang="en-US" dirty="0" smtClean="0"/>
              <a:t> </a:t>
            </a:r>
            <a:r>
              <a:rPr lang="en-US" dirty="0" err="1" smtClean="0"/>
              <a:t>electronică</a:t>
            </a:r>
            <a:r>
              <a:rPr lang="en-US" dirty="0" smtClean="0"/>
              <a:t> </a:t>
            </a:r>
            <a:r>
              <a:rPr lang="en-US" dirty="0" err="1" smtClean="0"/>
              <a:t>avansată</a:t>
            </a:r>
            <a:r>
              <a:rPr lang="en-US" dirty="0" smtClean="0"/>
              <a:t> </a:t>
            </a:r>
            <a:r>
              <a:rPr lang="en-US" dirty="0" err="1" smtClean="0"/>
              <a:t>sau</a:t>
            </a:r>
            <a:r>
              <a:rPr lang="en-US" dirty="0" smtClean="0"/>
              <a:t> </a:t>
            </a:r>
            <a:r>
              <a:rPr lang="en-US" dirty="0" err="1" smtClean="0"/>
              <a:t>semnătură</a:t>
            </a:r>
            <a:r>
              <a:rPr lang="en-US" dirty="0" smtClean="0"/>
              <a:t> </a:t>
            </a:r>
            <a:r>
              <a:rPr lang="en-US" dirty="0" err="1" smtClean="0"/>
              <a:t>electronică</a:t>
            </a:r>
            <a:r>
              <a:rPr lang="en-US" dirty="0" smtClean="0"/>
              <a:t> </a:t>
            </a:r>
            <a:r>
              <a:rPr lang="en-US" dirty="0" err="1" smtClean="0"/>
              <a:t>calificată</a:t>
            </a:r>
            <a:r>
              <a:rPr lang="en-US" dirty="0" smtClean="0"/>
              <a:t>.</a:t>
            </a:r>
            <a:endParaRPr lang="ro-RO" dirty="0" smtClean="0"/>
          </a:p>
          <a:p>
            <a:r>
              <a:rPr lang="vi-VN" sz="2300" dirty="0" smtClean="0">
                <a:solidFill>
                  <a:srgbClr val="FF0000"/>
                </a:solidFill>
              </a:rPr>
              <a:t>(</a:t>
            </a:r>
            <a:r>
              <a:rPr lang="vi-VN" sz="2300" dirty="0">
                <a:solidFill>
                  <a:srgbClr val="FF0000"/>
                </a:solidFill>
              </a:rPr>
              <a:t>4) Fişa de instruire colectivă se întocmeşte în două exemplare, din care un exemplar se va păstra de către angajator/lucrător desemnat/serviciu intern de prevenire şi protecţie care a efectuat instruirea şi un exemplar se păstrează de către angajatorul lucrătorilor instruiţi sau, în cazul vizitatorilor, de către conducătorul grupului.</a:t>
            </a:r>
          </a:p>
          <a:p>
            <a:endParaRPr lang="ro-RO" dirty="0" smtClean="0"/>
          </a:p>
          <a:p>
            <a:endParaRPr lang="ro-RO" dirty="0"/>
          </a:p>
        </p:txBody>
      </p:sp>
      <p:sp>
        <p:nvSpPr>
          <p:cNvPr id="4" name="Titlu 1"/>
          <p:cNvSpPr>
            <a:spLocks noGrp="1"/>
          </p:cNvSpPr>
          <p:nvPr>
            <p:ph type="title"/>
          </p:nvPr>
        </p:nvSpPr>
        <p:spPr/>
        <p:txBody>
          <a:bodyPr>
            <a:normAutofit fontScale="90000"/>
          </a:bodyPr>
          <a:lstStyle/>
          <a:p>
            <a:r>
              <a:rPr lang="en-US" sz="2700" b="1" dirty="0" smtClean="0"/>
              <a:t>CAP. V</a:t>
            </a:r>
            <a:r>
              <a:rPr lang="vi-VN" sz="2700" b="1" dirty="0" smtClean="0"/>
              <a:t> INSTRUIREA LUCRĂTORILOR ÎN DOMENIUL SECURITĂŢII ŞI SĂNĂTĂŢII ÎN MUNCĂ</a:t>
            </a:r>
            <a:r>
              <a:rPr lang="en-US" sz="2700" b="1" dirty="0" smtClean="0"/>
              <a:t> </a:t>
            </a:r>
            <a:r>
              <a:rPr lang="ro-RO" sz="2700" dirty="0" smtClean="0"/>
              <a:t/>
            </a:r>
            <a:br>
              <a:rPr lang="ro-RO" sz="2700" dirty="0" smtClean="0"/>
            </a:br>
            <a:r>
              <a:rPr lang="en-US" sz="2200" b="1" dirty="0" smtClean="0"/>
              <a:t>SECŢIUNEA 1</a:t>
            </a:r>
            <a:r>
              <a:rPr lang="ro-RO" sz="2200" b="1" dirty="0" smtClean="0"/>
              <a:t> -</a:t>
            </a:r>
            <a:r>
              <a:rPr lang="en-US" sz="2200" b="1" dirty="0" smtClean="0"/>
              <a:t>    DISPOZIŢII GENERALE</a:t>
            </a:r>
            <a:endParaRPr lang="ro-RO" sz="2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sz="3100" b="1" dirty="0" smtClean="0"/>
              <a:t/>
            </a:r>
            <a:br>
              <a:rPr lang="en-US" sz="3100" b="1" dirty="0" smtClean="0"/>
            </a:br>
            <a:r>
              <a:rPr lang="vi-VN" sz="3100" b="1" dirty="0" smtClean="0"/>
              <a:t>    INSTRUIREA INTRODUCTIV-GENERALĂ</a:t>
            </a:r>
            <a:br>
              <a:rPr lang="vi-VN" sz="3100" b="1" dirty="0" smtClean="0"/>
            </a:br>
            <a:endParaRPr lang="ro-RO" sz="3100" b="1" dirty="0"/>
          </a:p>
        </p:txBody>
      </p:sp>
      <p:sp>
        <p:nvSpPr>
          <p:cNvPr id="3" name="Substituent conținut 2"/>
          <p:cNvSpPr>
            <a:spLocks noGrp="1"/>
          </p:cNvSpPr>
          <p:nvPr>
            <p:ph idx="1"/>
          </p:nvPr>
        </p:nvSpPr>
        <p:spPr/>
        <p:txBody>
          <a:bodyPr>
            <a:normAutofit/>
          </a:bodyPr>
          <a:lstStyle/>
          <a:p>
            <a:pPr>
              <a:buNone/>
            </a:pPr>
            <a:r>
              <a:rPr lang="en-US" sz="2400" dirty="0" smtClean="0"/>
              <a:t>La </a:t>
            </a:r>
            <a:r>
              <a:rPr lang="en-US" sz="2400" u="sng" dirty="0" err="1" smtClean="0"/>
              <a:t>articolul</a:t>
            </a:r>
            <a:r>
              <a:rPr lang="en-US" sz="2400" u="sng" dirty="0" smtClean="0"/>
              <a:t> </a:t>
            </a:r>
            <a:r>
              <a:rPr lang="en-US" sz="2400" u="sng" dirty="0"/>
              <a:t>89, </a:t>
            </a:r>
            <a:r>
              <a:rPr lang="en-US" sz="2400" u="sng" dirty="0" err="1"/>
              <a:t>alineatul</a:t>
            </a:r>
            <a:r>
              <a:rPr lang="en-US" sz="2400" u="sng" dirty="0"/>
              <a:t> (2</a:t>
            </a:r>
            <a:r>
              <a:rPr lang="en-US" sz="2400" u="sng" dirty="0" smtClean="0"/>
              <a:t>)</a:t>
            </a:r>
            <a:endParaRPr lang="ro-RO" sz="2400" dirty="0" smtClean="0"/>
          </a:p>
          <a:p>
            <a:pPr>
              <a:buNone/>
            </a:pPr>
            <a:r>
              <a:rPr lang="en-US" sz="2400" dirty="0" smtClean="0"/>
              <a:t>   </a:t>
            </a:r>
            <a:r>
              <a:rPr lang="en-US" sz="2400" dirty="0" err="1"/>
              <a:t>Rezultatul</a:t>
            </a:r>
            <a:r>
              <a:rPr lang="en-US" sz="2400" dirty="0"/>
              <a:t> </a:t>
            </a:r>
            <a:r>
              <a:rPr lang="en-US" sz="2400" dirty="0" err="1"/>
              <a:t>verificării</a:t>
            </a:r>
            <a:r>
              <a:rPr lang="en-US" sz="2400" dirty="0"/>
              <a:t> </a:t>
            </a:r>
            <a:r>
              <a:rPr lang="en-US" sz="2400" dirty="0" err="1"/>
              <a:t>prevăzute</a:t>
            </a:r>
            <a:r>
              <a:rPr lang="en-US" sz="2400" dirty="0"/>
              <a:t> la </a:t>
            </a:r>
            <a:r>
              <a:rPr lang="en-US" sz="2400" dirty="0" err="1"/>
              <a:t>alin</a:t>
            </a:r>
            <a:r>
              <a:rPr lang="en-US" sz="2400" dirty="0"/>
              <a:t>. (1) se </a:t>
            </a:r>
            <a:r>
              <a:rPr lang="en-US" sz="2400" dirty="0" err="1"/>
              <a:t>consemnează</a:t>
            </a:r>
            <a:r>
              <a:rPr lang="en-US" sz="2400" dirty="0"/>
              <a:t>:</a:t>
            </a:r>
            <a:endParaRPr lang="ro-RO" sz="2400" dirty="0"/>
          </a:p>
          <a:p>
            <a:r>
              <a:rPr lang="en-US" sz="2400" dirty="0" smtClean="0"/>
              <a:t>a</a:t>
            </a:r>
            <a:r>
              <a:rPr lang="en-US" sz="2400" dirty="0"/>
              <a:t>) </a:t>
            </a:r>
            <a:r>
              <a:rPr lang="en-US" sz="2400" dirty="0" err="1"/>
              <a:t>pe</a:t>
            </a:r>
            <a:r>
              <a:rPr lang="en-US" sz="2400" dirty="0"/>
              <a:t> </a:t>
            </a:r>
            <a:r>
              <a:rPr lang="en-US" sz="2400" dirty="0" err="1"/>
              <a:t>suport</a:t>
            </a:r>
            <a:r>
              <a:rPr lang="en-US" sz="2400" dirty="0"/>
              <a:t> </a:t>
            </a:r>
            <a:r>
              <a:rPr lang="en-US" sz="2400" dirty="0" err="1"/>
              <a:t>hârtie</a:t>
            </a:r>
            <a:r>
              <a:rPr lang="en-US" sz="2400" dirty="0"/>
              <a:t> </a:t>
            </a:r>
            <a:r>
              <a:rPr lang="en-US" sz="2400" dirty="0" err="1"/>
              <a:t>în</a:t>
            </a:r>
            <a:r>
              <a:rPr lang="en-US" sz="2400" dirty="0"/>
              <a:t> </a:t>
            </a:r>
            <a:r>
              <a:rPr lang="en-US" sz="2400" dirty="0" err="1"/>
              <a:t>fişa</a:t>
            </a:r>
            <a:r>
              <a:rPr lang="en-US" sz="2400" dirty="0"/>
              <a:t> de </a:t>
            </a:r>
            <a:r>
              <a:rPr lang="en-US" sz="2400" dirty="0" err="1"/>
              <a:t>instruire</a:t>
            </a:r>
            <a:r>
              <a:rPr lang="en-US" sz="2400" dirty="0"/>
              <a:t> </a:t>
            </a:r>
            <a:r>
              <a:rPr lang="en-US" sz="2400" dirty="0" err="1"/>
              <a:t>individuală</a:t>
            </a:r>
            <a:r>
              <a:rPr lang="en-US" sz="2400" dirty="0"/>
              <a:t>, conform </a:t>
            </a:r>
            <a:r>
              <a:rPr lang="en-US" sz="2400" dirty="0" err="1"/>
              <a:t>modelului</a:t>
            </a:r>
            <a:r>
              <a:rPr lang="en-US" sz="2400" dirty="0"/>
              <a:t> </a:t>
            </a:r>
            <a:r>
              <a:rPr lang="en-US" sz="2400" dirty="0" err="1"/>
              <a:t>prevăzut</a:t>
            </a:r>
            <a:r>
              <a:rPr lang="en-US" sz="2400" dirty="0"/>
              <a:t> </a:t>
            </a:r>
            <a:r>
              <a:rPr lang="en-US" sz="2400" dirty="0" err="1"/>
              <a:t>în</a:t>
            </a:r>
            <a:r>
              <a:rPr lang="en-US" sz="2400" dirty="0"/>
              <a:t> </a:t>
            </a:r>
            <a:r>
              <a:rPr lang="en-US" sz="2400" dirty="0" err="1"/>
              <a:t>anexa</a:t>
            </a:r>
            <a:r>
              <a:rPr lang="en-US" sz="2400" dirty="0"/>
              <a:t> nr. 11; </a:t>
            </a:r>
            <a:r>
              <a:rPr lang="en-US" sz="2400" dirty="0" err="1"/>
              <a:t>sau</a:t>
            </a:r>
            <a:endParaRPr lang="ro-RO" sz="2400" dirty="0"/>
          </a:p>
          <a:p>
            <a:r>
              <a:rPr lang="en-US" sz="2400" dirty="0" smtClean="0"/>
              <a:t> </a:t>
            </a:r>
            <a:r>
              <a:rPr lang="en-US" sz="2400" dirty="0"/>
              <a:t>b) </a:t>
            </a:r>
            <a:r>
              <a:rPr lang="en-US" sz="2400" dirty="0" err="1"/>
              <a:t>în</a:t>
            </a:r>
            <a:r>
              <a:rPr lang="en-US" sz="2400" dirty="0"/>
              <a:t> format electronic, </a:t>
            </a:r>
            <a:r>
              <a:rPr lang="en-US" sz="2400" dirty="0" err="1"/>
              <a:t>cuprinzând</a:t>
            </a:r>
            <a:r>
              <a:rPr lang="en-US" sz="2400" dirty="0"/>
              <a:t> </a:t>
            </a:r>
            <a:r>
              <a:rPr lang="en-US" sz="2400" dirty="0" err="1"/>
              <a:t>informaţiile</a:t>
            </a:r>
            <a:r>
              <a:rPr lang="en-US" sz="2400" dirty="0"/>
              <a:t> </a:t>
            </a:r>
            <a:r>
              <a:rPr lang="en-US" sz="2400" dirty="0" err="1"/>
              <a:t>prevăzute</a:t>
            </a:r>
            <a:r>
              <a:rPr lang="en-US" sz="2400" dirty="0"/>
              <a:t> </a:t>
            </a:r>
            <a:r>
              <a:rPr lang="en-US" sz="2400" dirty="0" err="1"/>
              <a:t>în</a:t>
            </a:r>
            <a:r>
              <a:rPr lang="en-US" sz="2400" dirty="0"/>
              <a:t> </a:t>
            </a:r>
            <a:r>
              <a:rPr lang="en-US" sz="2400" dirty="0" err="1"/>
              <a:t>anexa</a:t>
            </a:r>
            <a:r>
              <a:rPr lang="en-US" sz="2400" dirty="0"/>
              <a:t> nr. 11</a:t>
            </a:r>
            <a:r>
              <a:rPr lang="en-US" sz="2400" dirty="0" smtClean="0"/>
              <a:t>.</a:t>
            </a:r>
            <a:endParaRPr lang="ro-RO" sz="2400" dirty="0" smtClean="0"/>
          </a:p>
          <a:p>
            <a:r>
              <a:rPr lang="vi-VN" sz="2400" dirty="0">
                <a:solidFill>
                  <a:srgbClr val="FF0000"/>
                </a:solidFill>
              </a:rPr>
              <a:t>(2) Rezultatul verificării va fi consemnat în fişa de instruire</a:t>
            </a:r>
            <a:r>
              <a:rPr lang="vi-VN" sz="2400" dirty="0" smtClean="0">
                <a:solidFill>
                  <a:srgbClr val="FF0000"/>
                </a:solidFill>
              </a:rPr>
              <a:t>.</a:t>
            </a:r>
            <a:endParaRPr lang="vi-VN" sz="2400"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ro-RO" sz="3100" b="1" dirty="0" smtClean="0"/>
              <a:t/>
            </a:r>
            <a:br>
              <a:rPr lang="ro-RO" sz="3100" b="1" dirty="0" smtClean="0"/>
            </a:br>
            <a:r>
              <a:rPr lang="en-US" sz="3100" b="1" dirty="0"/>
              <a:t/>
            </a:r>
            <a:br>
              <a:rPr lang="en-US" sz="3100" b="1" dirty="0"/>
            </a:br>
            <a:r>
              <a:rPr lang="vi-VN" sz="3100" b="1" dirty="0" smtClean="0"/>
              <a:t>    INSTRUIREA LA LOCUL DE MUNCĂ</a:t>
            </a:r>
            <a:r>
              <a:rPr lang="vi-VN" dirty="0"/>
              <a:t/>
            </a:r>
            <a:br>
              <a:rPr lang="vi-VN" dirty="0"/>
            </a:br>
            <a:endParaRPr lang="ro-RO" dirty="0"/>
          </a:p>
        </p:txBody>
      </p:sp>
      <p:sp>
        <p:nvSpPr>
          <p:cNvPr id="3" name="Substituent conținut 2"/>
          <p:cNvSpPr>
            <a:spLocks noGrp="1"/>
          </p:cNvSpPr>
          <p:nvPr>
            <p:ph idx="1"/>
          </p:nvPr>
        </p:nvSpPr>
        <p:spPr/>
        <p:txBody>
          <a:bodyPr>
            <a:normAutofit/>
          </a:bodyPr>
          <a:lstStyle/>
          <a:p>
            <a:pPr>
              <a:buNone/>
            </a:pPr>
            <a:r>
              <a:rPr lang="en-US" u="sng" dirty="0" err="1" smtClean="0"/>
              <a:t>Articolul</a:t>
            </a:r>
            <a:r>
              <a:rPr lang="en-US" u="sng" dirty="0" smtClean="0"/>
              <a:t> 94</a:t>
            </a:r>
            <a:endParaRPr lang="ro-RO" dirty="0"/>
          </a:p>
          <a:p>
            <a:r>
              <a:rPr lang="en-US" sz="2800" dirty="0" err="1" smtClean="0"/>
              <a:t>Începerea</a:t>
            </a:r>
            <a:r>
              <a:rPr lang="en-US" sz="2800" dirty="0" smtClean="0"/>
              <a:t> </a:t>
            </a:r>
            <a:r>
              <a:rPr lang="en-US" sz="2800" dirty="0" err="1"/>
              <a:t>efectivă</a:t>
            </a:r>
            <a:r>
              <a:rPr lang="en-US" sz="2800" dirty="0"/>
              <a:t> a </a:t>
            </a:r>
            <a:r>
              <a:rPr lang="en-US" sz="2800" dirty="0" err="1"/>
              <a:t>activităţii</a:t>
            </a:r>
            <a:r>
              <a:rPr lang="en-US" sz="2800" dirty="0"/>
              <a:t> la </a:t>
            </a:r>
            <a:r>
              <a:rPr lang="en-US" sz="2800" dirty="0" err="1"/>
              <a:t>postul</a:t>
            </a:r>
            <a:r>
              <a:rPr lang="en-US" sz="2800" dirty="0"/>
              <a:t> de </a:t>
            </a:r>
            <a:r>
              <a:rPr lang="en-US" sz="2800" dirty="0" err="1"/>
              <a:t>lucru</a:t>
            </a:r>
            <a:r>
              <a:rPr lang="en-US" sz="2800" dirty="0"/>
              <a:t> de </a:t>
            </a:r>
            <a:r>
              <a:rPr lang="en-US" sz="2800" dirty="0" err="1"/>
              <a:t>către</a:t>
            </a:r>
            <a:r>
              <a:rPr lang="en-US" sz="2800" dirty="0"/>
              <a:t> </a:t>
            </a:r>
            <a:r>
              <a:rPr lang="en-US" sz="2800" dirty="0" err="1"/>
              <a:t>lucrătorul</a:t>
            </a:r>
            <a:r>
              <a:rPr lang="en-US" sz="2800" dirty="0"/>
              <a:t> </a:t>
            </a:r>
            <a:r>
              <a:rPr lang="en-US" sz="2800" dirty="0" err="1"/>
              <a:t>instruit</a:t>
            </a:r>
            <a:r>
              <a:rPr lang="en-US" sz="2800" dirty="0"/>
              <a:t> se face </a:t>
            </a:r>
            <a:r>
              <a:rPr lang="en-US" sz="2800" dirty="0" err="1"/>
              <a:t>numai</a:t>
            </a:r>
            <a:r>
              <a:rPr lang="en-US" sz="2800" dirty="0"/>
              <a:t> </a:t>
            </a:r>
            <a:r>
              <a:rPr lang="en-US" sz="2800" dirty="0" err="1"/>
              <a:t>după</a:t>
            </a:r>
            <a:r>
              <a:rPr lang="en-US" sz="2800" dirty="0"/>
              <a:t> </a:t>
            </a:r>
            <a:r>
              <a:rPr lang="en-US" sz="2800" dirty="0" err="1"/>
              <a:t>verificarea</a:t>
            </a:r>
            <a:r>
              <a:rPr lang="en-US" sz="2800" dirty="0"/>
              <a:t> </a:t>
            </a:r>
            <a:r>
              <a:rPr lang="en-US" sz="2800" dirty="0" err="1"/>
              <a:t>însuşirii</a:t>
            </a:r>
            <a:r>
              <a:rPr lang="en-US" sz="2800" dirty="0"/>
              <a:t> </a:t>
            </a:r>
            <a:r>
              <a:rPr lang="en-US" sz="2800" dirty="0" err="1"/>
              <a:t>cunoştinţelor</a:t>
            </a:r>
            <a:r>
              <a:rPr lang="en-US" sz="2800" dirty="0"/>
              <a:t> de </a:t>
            </a:r>
            <a:r>
              <a:rPr lang="en-US" sz="2800" dirty="0" err="1"/>
              <a:t>către</a:t>
            </a:r>
            <a:r>
              <a:rPr lang="en-US" sz="2800" dirty="0"/>
              <a:t> </a:t>
            </a:r>
            <a:r>
              <a:rPr lang="en-US" sz="2800" dirty="0" err="1"/>
              <a:t>şeful</a:t>
            </a:r>
            <a:r>
              <a:rPr lang="en-US" sz="2800" dirty="0"/>
              <a:t> </a:t>
            </a:r>
            <a:r>
              <a:rPr lang="en-US" sz="2800" dirty="0" err="1"/>
              <a:t>ierarhic</a:t>
            </a:r>
            <a:r>
              <a:rPr lang="en-US" sz="2800" dirty="0"/>
              <a:t> superior </a:t>
            </a:r>
            <a:r>
              <a:rPr lang="en-US" sz="2800" dirty="0" err="1"/>
              <a:t>celui</a:t>
            </a:r>
            <a:r>
              <a:rPr lang="en-US" sz="2800" dirty="0"/>
              <a:t> care a </a:t>
            </a:r>
            <a:r>
              <a:rPr lang="en-US" sz="2800" dirty="0" err="1"/>
              <a:t>făcut</a:t>
            </a:r>
            <a:r>
              <a:rPr lang="en-US" sz="2800" dirty="0"/>
              <a:t> </a:t>
            </a:r>
            <a:r>
              <a:rPr lang="en-US" sz="2800" dirty="0" err="1"/>
              <a:t>instruirea</a:t>
            </a:r>
            <a:r>
              <a:rPr lang="en-US" sz="2800" dirty="0"/>
              <a:t> </a:t>
            </a:r>
            <a:r>
              <a:rPr lang="en-US" sz="2800" dirty="0" err="1"/>
              <a:t>şi</a:t>
            </a:r>
            <a:r>
              <a:rPr lang="en-US" sz="2800" dirty="0"/>
              <a:t> se </a:t>
            </a:r>
            <a:r>
              <a:rPr lang="en-US" sz="2800" dirty="0" err="1"/>
              <a:t>consemnează</a:t>
            </a:r>
            <a:r>
              <a:rPr lang="en-US" sz="2800" dirty="0"/>
              <a:t> </a:t>
            </a:r>
            <a:r>
              <a:rPr lang="en-US" sz="2800" dirty="0" err="1"/>
              <a:t>în</a:t>
            </a:r>
            <a:r>
              <a:rPr lang="en-US" sz="2800" dirty="0"/>
              <a:t> </a:t>
            </a:r>
            <a:r>
              <a:rPr lang="en-US" sz="2800" dirty="0" err="1"/>
              <a:t>fişa</a:t>
            </a:r>
            <a:r>
              <a:rPr lang="en-US" sz="2800" dirty="0"/>
              <a:t> de </a:t>
            </a:r>
            <a:r>
              <a:rPr lang="en-US" sz="2800" dirty="0" err="1"/>
              <a:t>instruire</a:t>
            </a:r>
            <a:r>
              <a:rPr lang="en-US" sz="2800" dirty="0"/>
              <a:t> </a:t>
            </a:r>
            <a:r>
              <a:rPr lang="en-US" sz="2800" dirty="0" err="1"/>
              <a:t>individuală</a:t>
            </a:r>
            <a:r>
              <a:rPr lang="en-US" sz="2800" dirty="0"/>
              <a:t> </a:t>
            </a:r>
            <a:r>
              <a:rPr lang="en-US" sz="2800" dirty="0" err="1"/>
              <a:t>întocmită</a:t>
            </a:r>
            <a:r>
              <a:rPr lang="en-US" sz="2800" dirty="0"/>
              <a:t> </a:t>
            </a:r>
            <a:r>
              <a:rPr lang="en-US" sz="2800" dirty="0" err="1"/>
              <a:t>pe</a:t>
            </a:r>
            <a:r>
              <a:rPr lang="en-US" sz="2800" dirty="0"/>
              <a:t> </a:t>
            </a:r>
            <a:r>
              <a:rPr lang="en-US" sz="2800" dirty="0" err="1"/>
              <a:t>suport</a:t>
            </a:r>
            <a:r>
              <a:rPr lang="en-US" sz="2800" dirty="0"/>
              <a:t> </a:t>
            </a:r>
            <a:r>
              <a:rPr lang="en-US" sz="2800" dirty="0" err="1"/>
              <a:t>hârtie</a:t>
            </a:r>
            <a:r>
              <a:rPr lang="en-US" sz="2800" dirty="0"/>
              <a:t> </a:t>
            </a:r>
            <a:r>
              <a:rPr lang="en-US" sz="2800" dirty="0" err="1"/>
              <a:t>sau</a:t>
            </a:r>
            <a:r>
              <a:rPr lang="en-US" sz="2800" dirty="0"/>
              <a:t> </a:t>
            </a:r>
            <a:r>
              <a:rPr lang="en-US" sz="2800" dirty="0" err="1"/>
              <a:t>în</a:t>
            </a:r>
            <a:r>
              <a:rPr lang="en-US" sz="2800" dirty="0"/>
              <a:t> format electronic</a:t>
            </a:r>
            <a:r>
              <a:rPr lang="en-US" sz="2800" dirty="0" smtClean="0"/>
              <a:t>.</a:t>
            </a:r>
            <a:endParaRPr lang="ro-RO" sz="2800" dirty="0" smtClean="0"/>
          </a:p>
          <a:p>
            <a:r>
              <a:rPr lang="vi-VN" sz="1700" dirty="0" smtClean="0">
                <a:solidFill>
                  <a:srgbClr val="FF0000"/>
                </a:solidFill>
              </a:rPr>
              <a:t>Începerea </a:t>
            </a:r>
            <a:r>
              <a:rPr lang="vi-VN" sz="1700" dirty="0">
                <a:solidFill>
                  <a:srgbClr val="FF0000"/>
                </a:solidFill>
              </a:rPr>
              <a:t>efectivă a activităţii la postul de lucru de către lucrătorul instruit se face numai după verificarea cunoştinţelor de căte şeful ierarhic superior celui care a făcut instruirea şi se consemnează în fişa de instruire individuală.</a:t>
            </a:r>
          </a:p>
          <a:p>
            <a:endParaRPr lang="ro-RO"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vi-VN" sz="2800" b="1" dirty="0" smtClean="0"/>
              <a:t> INSTRUIREA PERIODICĂ</a:t>
            </a:r>
            <a:br>
              <a:rPr lang="vi-VN" sz="2800" b="1" dirty="0" smtClean="0"/>
            </a:br>
            <a:endParaRPr lang="ro-RO" sz="2800" b="1" dirty="0"/>
          </a:p>
        </p:txBody>
      </p:sp>
      <p:sp>
        <p:nvSpPr>
          <p:cNvPr id="3" name="Substituent conținut 2"/>
          <p:cNvSpPr>
            <a:spLocks noGrp="1"/>
          </p:cNvSpPr>
          <p:nvPr>
            <p:ph idx="1"/>
          </p:nvPr>
        </p:nvSpPr>
        <p:spPr/>
        <p:txBody>
          <a:bodyPr>
            <a:normAutofit fontScale="70000" lnSpcReduction="20000"/>
          </a:bodyPr>
          <a:lstStyle/>
          <a:p>
            <a:r>
              <a:rPr lang="ro-RO" u="sng" dirty="0" smtClean="0"/>
              <a:t>Art. </a:t>
            </a:r>
            <a:r>
              <a:rPr lang="en-US" u="sng" dirty="0" smtClean="0"/>
              <a:t>96</a:t>
            </a:r>
            <a:r>
              <a:rPr lang="ro-RO" u="sng" dirty="0" smtClean="0"/>
              <a:t> (4) </a:t>
            </a:r>
          </a:p>
          <a:p>
            <a:pPr>
              <a:buNone/>
            </a:pPr>
            <a:r>
              <a:rPr lang="ro-RO" dirty="0"/>
              <a:t> </a:t>
            </a:r>
            <a:r>
              <a:rPr lang="ro-RO" dirty="0" smtClean="0"/>
              <a:t>  </a:t>
            </a:r>
            <a:r>
              <a:rPr lang="en-US" dirty="0" smtClean="0"/>
              <a:t>  </a:t>
            </a:r>
            <a:r>
              <a:rPr lang="en-US" dirty="0" err="1"/>
              <a:t>Verificarea</a:t>
            </a:r>
            <a:r>
              <a:rPr lang="en-US" dirty="0"/>
              <a:t> </a:t>
            </a:r>
            <a:r>
              <a:rPr lang="en-US" dirty="0" err="1"/>
              <a:t>efectuării</a:t>
            </a:r>
            <a:r>
              <a:rPr lang="en-US" dirty="0"/>
              <a:t> </a:t>
            </a:r>
            <a:r>
              <a:rPr lang="en-US" dirty="0" err="1"/>
              <a:t>instruirii</a:t>
            </a:r>
            <a:r>
              <a:rPr lang="en-US" dirty="0"/>
              <a:t> </a:t>
            </a:r>
            <a:r>
              <a:rPr lang="en-US" dirty="0" err="1"/>
              <a:t>periodice</a:t>
            </a:r>
            <a:r>
              <a:rPr lang="en-US" dirty="0"/>
              <a:t> se face de </a:t>
            </a:r>
            <a:r>
              <a:rPr lang="en-US" dirty="0" err="1"/>
              <a:t>către</a:t>
            </a:r>
            <a:r>
              <a:rPr lang="en-US" dirty="0"/>
              <a:t> </a:t>
            </a:r>
            <a:r>
              <a:rPr lang="en-US" dirty="0" err="1"/>
              <a:t>şeful</a:t>
            </a:r>
            <a:r>
              <a:rPr lang="en-US" dirty="0"/>
              <a:t> </a:t>
            </a:r>
            <a:r>
              <a:rPr lang="en-US" dirty="0" err="1"/>
              <a:t>ierarhic</a:t>
            </a:r>
            <a:r>
              <a:rPr lang="en-US" dirty="0"/>
              <a:t> al </a:t>
            </a:r>
            <a:r>
              <a:rPr lang="en-US" dirty="0" err="1"/>
              <a:t>celui</a:t>
            </a:r>
            <a:r>
              <a:rPr lang="en-US" dirty="0"/>
              <a:t> care </a:t>
            </a:r>
            <a:r>
              <a:rPr lang="en-US" dirty="0" err="1"/>
              <a:t>efectuează</a:t>
            </a:r>
            <a:r>
              <a:rPr lang="en-US" dirty="0"/>
              <a:t> </a:t>
            </a:r>
            <a:r>
              <a:rPr lang="en-US" dirty="0" err="1"/>
              <a:t>instruirea</a:t>
            </a:r>
            <a:r>
              <a:rPr lang="en-US" dirty="0"/>
              <a:t> </a:t>
            </a:r>
            <a:r>
              <a:rPr lang="en-US" dirty="0" err="1"/>
              <a:t>şi</a:t>
            </a:r>
            <a:r>
              <a:rPr lang="en-US" dirty="0"/>
              <a:t> </a:t>
            </a:r>
            <a:r>
              <a:rPr lang="en-US" dirty="0" err="1"/>
              <a:t>prin</a:t>
            </a:r>
            <a:r>
              <a:rPr lang="en-US" dirty="0"/>
              <a:t> </a:t>
            </a:r>
            <a:r>
              <a:rPr lang="en-US" dirty="0" err="1"/>
              <a:t>sondaj</a:t>
            </a:r>
            <a:r>
              <a:rPr lang="en-US" dirty="0"/>
              <a:t> de </a:t>
            </a:r>
            <a:r>
              <a:rPr lang="en-US" dirty="0" err="1"/>
              <a:t>către</a:t>
            </a:r>
            <a:r>
              <a:rPr lang="en-US" dirty="0"/>
              <a:t> </a:t>
            </a:r>
            <a:r>
              <a:rPr lang="en-US" dirty="0" err="1"/>
              <a:t>angajator</a:t>
            </a:r>
            <a:r>
              <a:rPr lang="en-US" dirty="0"/>
              <a:t>/</a:t>
            </a:r>
            <a:r>
              <a:rPr lang="en-US" dirty="0" err="1"/>
              <a:t>lucrătorul</a:t>
            </a:r>
            <a:r>
              <a:rPr lang="en-US" dirty="0"/>
              <a:t> </a:t>
            </a:r>
            <a:r>
              <a:rPr lang="en-US" dirty="0" err="1"/>
              <a:t>desemnat</a:t>
            </a:r>
            <a:r>
              <a:rPr lang="en-US" dirty="0"/>
              <a:t>/</a:t>
            </a:r>
            <a:r>
              <a:rPr lang="en-US" dirty="0" err="1"/>
              <a:t>serviciul</a:t>
            </a:r>
            <a:r>
              <a:rPr lang="en-US" dirty="0"/>
              <a:t> intern de </a:t>
            </a:r>
            <a:r>
              <a:rPr lang="en-US" dirty="0" err="1"/>
              <a:t>prevenire</a:t>
            </a:r>
            <a:r>
              <a:rPr lang="en-US" dirty="0"/>
              <a:t> </a:t>
            </a:r>
            <a:r>
              <a:rPr lang="en-US" dirty="0" err="1"/>
              <a:t>şi</a:t>
            </a:r>
            <a:r>
              <a:rPr lang="en-US" dirty="0"/>
              <a:t> </a:t>
            </a:r>
            <a:r>
              <a:rPr lang="en-US" dirty="0" err="1"/>
              <a:t>protecţie</a:t>
            </a:r>
            <a:r>
              <a:rPr lang="en-US" dirty="0"/>
              <a:t>/</a:t>
            </a:r>
            <a:r>
              <a:rPr lang="en-US" dirty="0" err="1"/>
              <a:t>serviciile</a:t>
            </a:r>
            <a:r>
              <a:rPr lang="en-US" dirty="0"/>
              <a:t> </a:t>
            </a:r>
            <a:r>
              <a:rPr lang="en-US" dirty="0" err="1"/>
              <a:t>externe</a:t>
            </a:r>
            <a:r>
              <a:rPr lang="en-US" dirty="0"/>
              <a:t> de </a:t>
            </a:r>
            <a:r>
              <a:rPr lang="en-US" dirty="0" err="1"/>
              <a:t>prevenire</a:t>
            </a:r>
            <a:r>
              <a:rPr lang="en-US" dirty="0"/>
              <a:t> </a:t>
            </a:r>
            <a:r>
              <a:rPr lang="en-US" dirty="0" err="1"/>
              <a:t>şi</a:t>
            </a:r>
            <a:r>
              <a:rPr lang="en-US" dirty="0"/>
              <a:t> </a:t>
            </a:r>
            <a:r>
              <a:rPr lang="en-US" dirty="0" err="1"/>
              <a:t>protecţie</a:t>
            </a:r>
            <a:r>
              <a:rPr lang="en-US" dirty="0"/>
              <a:t>, care </a:t>
            </a:r>
            <a:r>
              <a:rPr lang="en-US" dirty="0" err="1"/>
              <a:t>vor</a:t>
            </a:r>
            <a:r>
              <a:rPr lang="en-US" dirty="0"/>
              <a:t> </a:t>
            </a:r>
            <a:r>
              <a:rPr lang="en-US" dirty="0" err="1"/>
              <a:t>semna</a:t>
            </a:r>
            <a:r>
              <a:rPr lang="en-US" dirty="0"/>
              <a:t> </a:t>
            </a:r>
            <a:r>
              <a:rPr lang="en-US" dirty="0" err="1"/>
              <a:t>fişele</a:t>
            </a:r>
            <a:r>
              <a:rPr lang="en-US" dirty="0"/>
              <a:t> de </a:t>
            </a:r>
            <a:r>
              <a:rPr lang="en-US" dirty="0" err="1"/>
              <a:t>instruire</a:t>
            </a:r>
            <a:r>
              <a:rPr lang="en-US" dirty="0"/>
              <a:t> ale </a:t>
            </a:r>
            <a:r>
              <a:rPr lang="en-US" dirty="0" err="1"/>
              <a:t>lucrătorilor</a:t>
            </a:r>
            <a:r>
              <a:rPr lang="en-US" dirty="0"/>
              <a:t> </a:t>
            </a:r>
            <a:r>
              <a:rPr lang="en-US" dirty="0" err="1"/>
              <a:t>olograf</a:t>
            </a:r>
            <a:r>
              <a:rPr lang="en-US" dirty="0"/>
              <a:t> </a:t>
            </a:r>
            <a:r>
              <a:rPr lang="en-US" dirty="0" err="1"/>
              <a:t>sau</a:t>
            </a:r>
            <a:r>
              <a:rPr lang="en-US" dirty="0"/>
              <a:t> cu </a:t>
            </a:r>
            <a:r>
              <a:rPr lang="en-US" dirty="0" err="1"/>
              <a:t>semnătură</a:t>
            </a:r>
            <a:r>
              <a:rPr lang="en-US" dirty="0"/>
              <a:t> </a:t>
            </a:r>
            <a:r>
              <a:rPr lang="en-US" dirty="0" err="1"/>
              <a:t>electronică</a:t>
            </a:r>
            <a:r>
              <a:rPr lang="en-US" dirty="0"/>
              <a:t>, </a:t>
            </a:r>
            <a:r>
              <a:rPr lang="en-US" dirty="0" err="1"/>
              <a:t>semnătură</a:t>
            </a:r>
            <a:r>
              <a:rPr lang="en-US" dirty="0"/>
              <a:t> </a:t>
            </a:r>
            <a:r>
              <a:rPr lang="en-US" dirty="0" err="1"/>
              <a:t>electronică</a:t>
            </a:r>
            <a:r>
              <a:rPr lang="en-US" dirty="0"/>
              <a:t> </a:t>
            </a:r>
            <a:r>
              <a:rPr lang="en-US" dirty="0" err="1"/>
              <a:t>avansată</a:t>
            </a:r>
            <a:r>
              <a:rPr lang="en-US" dirty="0"/>
              <a:t> </a:t>
            </a:r>
            <a:r>
              <a:rPr lang="en-US" dirty="0" err="1"/>
              <a:t>sau</a:t>
            </a:r>
            <a:r>
              <a:rPr lang="en-US" dirty="0"/>
              <a:t> </a:t>
            </a:r>
            <a:r>
              <a:rPr lang="en-US" dirty="0" err="1"/>
              <a:t>semnătură</a:t>
            </a:r>
            <a:r>
              <a:rPr lang="en-US" dirty="0"/>
              <a:t> </a:t>
            </a:r>
            <a:r>
              <a:rPr lang="en-US" dirty="0" err="1"/>
              <a:t>electronică</a:t>
            </a:r>
            <a:r>
              <a:rPr lang="en-US" dirty="0"/>
              <a:t> </a:t>
            </a:r>
            <a:r>
              <a:rPr lang="en-US" dirty="0" err="1"/>
              <a:t>calificată</a:t>
            </a:r>
            <a:r>
              <a:rPr lang="en-US" dirty="0"/>
              <a:t>, </a:t>
            </a:r>
            <a:r>
              <a:rPr lang="en-US" dirty="0" err="1"/>
              <a:t>confirmând</a:t>
            </a:r>
            <a:r>
              <a:rPr lang="en-US" dirty="0"/>
              <a:t> </a:t>
            </a:r>
            <a:r>
              <a:rPr lang="en-US" dirty="0" err="1"/>
              <a:t>astfel</a:t>
            </a:r>
            <a:r>
              <a:rPr lang="en-US" dirty="0"/>
              <a:t> </a:t>
            </a:r>
            <a:r>
              <a:rPr lang="en-US" dirty="0" err="1"/>
              <a:t>că</a:t>
            </a:r>
            <a:r>
              <a:rPr lang="en-US" dirty="0"/>
              <a:t> </a:t>
            </a:r>
            <a:r>
              <a:rPr lang="en-US" dirty="0" err="1"/>
              <a:t>instruirea</a:t>
            </a:r>
            <a:r>
              <a:rPr lang="en-US" dirty="0"/>
              <a:t> a </a:t>
            </a:r>
            <a:r>
              <a:rPr lang="en-US" dirty="0" err="1"/>
              <a:t>fost</a:t>
            </a:r>
            <a:r>
              <a:rPr lang="en-US" dirty="0"/>
              <a:t> </a:t>
            </a:r>
            <a:r>
              <a:rPr lang="en-US" dirty="0" err="1"/>
              <a:t>făcută</a:t>
            </a:r>
            <a:r>
              <a:rPr lang="en-US" dirty="0"/>
              <a:t> </a:t>
            </a:r>
            <a:r>
              <a:rPr lang="en-US" dirty="0" err="1"/>
              <a:t>corespunzător</a:t>
            </a:r>
            <a:r>
              <a:rPr lang="en-US" dirty="0" smtClean="0"/>
              <a:t>.</a:t>
            </a:r>
            <a:endParaRPr lang="ro-RO" dirty="0" smtClean="0"/>
          </a:p>
          <a:p>
            <a:pPr>
              <a:buNone/>
            </a:pPr>
            <a:r>
              <a:rPr lang="ro-RO" sz="2600" dirty="0" smtClean="0">
                <a:solidFill>
                  <a:srgbClr val="FF0000"/>
                </a:solidFill>
              </a:rPr>
              <a:t>       </a:t>
            </a:r>
            <a:r>
              <a:rPr lang="vi-VN" sz="2600" dirty="0" smtClean="0">
                <a:solidFill>
                  <a:srgbClr val="FF0000"/>
                </a:solidFill>
              </a:rPr>
              <a:t>(</a:t>
            </a:r>
            <a:r>
              <a:rPr lang="vi-VN" sz="2600" dirty="0">
                <a:solidFill>
                  <a:srgbClr val="FF0000"/>
                </a:solidFill>
              </a:rPr>
              <a:t>4) Verificarea instruirii periodice se face de către şeful ierarhic al celui care efectuează instruirea şi prin sondaj de către angajator/lucrătorul desemnat/serviciul intern de prevenire şi protecţie/serviciile externe de prevenire şi protecţie, care vor semna fişele de instruire ale lucrătorilor, confirmând astfel că instruirea a fost făcută corespunzător.</a:t>
            </a:r>
            <a:endParaRPr lang="ro-RO" sz="2600"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395536" y="260648"/>
            <a:ext cx="8229600" cy="1143000"/>
          </a:xfrm>
        </p:spPr>
        <p:txBody>
          <a:bodyPr>
            <a:normAutofit fontScale="90000"/>
          </a:bodyPr>
          <a:lstStyle/>
          <a:p>
            <a:r>
              <a:rPr lang="en-US" sz="1300" b="1" dirty="0" smtClean="0"/>
              <a:t>CAP. VII</a:t>
            </a:r>
            <a:r>
              <a:rPr lang="vi-VN" sz="1300" b="1" dirty="0" smtClean="0"/>
              <a:t>    COMUNICAREA ŞI CERCETAREA EVENIMENTELOR, ÎNREGISTRAREA ŞI EVIDENŢA ACCIDENTELOR DE MUNCĂ ŞI A INCIDENTELOR PERICULOASE, SEMNALAREA, CERCETAREA, DECLARAREA ŞI RAPORTAREA BOLILOR PROFESIONALE</a:t>
            </a:r>
            <a:r>
              <a:rPr lang="vi-VN" sz="1300" dirty="0"/>
              <a:t/>
            </a:r>
            <a:br>
              <a:rPr lang="vi-VN" sz="1300" dirty="0"/>
            </a:br>
            <a:r>
              <a:rPr lang="en-US" sz="2700" b="1" dirty="0" smtClean="0"/>
              <a:t>    SECŢIUNEA 1</a:t>
            </a:r>
            <a:r>
              <a:rPr lang="ro-RO" sz="2700" b="1" dirty="0" smtClean="0"/>
              <a:t> -</a:t>
            </a:r>
            <a:r>
              <a:rPr lang="en-US" sz="2700" b="1" dirty="0" smtClean="0"/>
              <a:t>COMUNICAREA EVENIMENTELOR</a:t>
            </a:r>
            <a:br>
              <a:rPr lang="en-US" sz="2700" b="1" dirty="0" smtClean="0"/>
            </a:br>
            <a:endParaRPr lang="ro-RO" sz="2700" b="1" dirty="0"/>
          </a:p>
        </p:txBody>
      </p:sp>
      <p:sp>
        <p:nvSpPr>
          <p:cNvPr id="3" name="Substituent conținut 2"/>
          <p:cNvSpPr>
            <a:spLocks noGrp="1"/>
          </p:cNvSpPr>
          <p:nvPr>
            <p:ph idx="1"/>
          </p:nvPr>
        </p:nvSpPr>
        <p:spPr/>
        <p:txBody>
          <a:bodyPr>
            <a:normAutofit fontScale="70000" lnSpcReduction="20000"/>
          </a:bodyPr>
          <a:lstStyle/>
          <a:p>
            <a:r>
              <a:rPr lang="ro-RO" dirty="0" smtClean="0"/>
              <a:t>Art. </a:t>
            </a:r>
            <a:r>
              <a:rPr lang="en-US" u="sng" dirty="0" smtClean="0"/>
              <a:t>108</a:t>
            </a:r>
            <a:r>
              <a:rPr lang="en-US" u="sng" dirty="0"/>
              <a:t>, </a:t>
            </a:r>
            <a:r>
              <a:rPr lang="en-US" u="sng" dirty="0" err="1"/>
              <a:t>alineatul</a:t>
            </a:r>
            <a:r>
              <a:rPr lang="en-US" u="sng" dirty="0"/>
              <a:t> (2</a:t>
            </a:r>
            <a:r>
              <a:rPr lang="en-US" u="sng" dirty="0" smtClean="0"/>
              <a:t>)</a:t>
            </a:r>
            <a:endParaRPr lang="ro-RO" dirty="0"/>
          </a:p>
          <a:p>
            <a:pPr>
              <a:buNone/>
            </a:pPr>
            <a:r>
              <a:rPr lang="en-US" dirty="0"/>
              <a:t> </a:t>
            </a:r>
            <a:r>
              <a:rPr lang="ro-RO" dirty="0" smtClean="0"/>
              <a:t>     D</a:t>
            </a:r>
            <a:r>
              <a:rPr lang="en-US" dirty="0" err="1" smtClean="0"/>
              <a:t>acă</a:t>
            </a:r>
            <a:r>
              <a:rPr lang="en-US" dirty="0" smtClean="0"/>
              <a:t> </a:t>
            </a:r>
            <a:r>
              <a:rPr lang="en-US" dirty="0" err="1"/>
              <a:t>printre</a:t>
            </a:r>
            <a:r>
              <a:rPr lang="en-US" dirty="0"/>
              <a:t> </a:t>
            </a:r>
            <a:r>
              <a:rPr lang="en-US" dirty="0" err="1"/>
              <a:t>victimele</a:t>
            </a:r>
            <a:r>
              <a:rPr lang="en-US" dirty="0"/>
              <a:t> </a:t>
            </a:r>
            <a:r>
              <a:rPr lang="en-US" dirty="0" err="1"/>
              <a:t>evenimentului</a:t>
            </a:r>
            <a:r>
              <a:rPr lang="en-US" dirty="0"/>
              <a:t> se </a:t>
            </a:r>
            <a:r>
              <a:rPr lang="en-US" dirty="0" err="1"/>
              <a:t>află</a:t>
            </a:r>
            <a:r>
              <a:rPr lang="en-US" dirty="0"/>
              <a:t> </a:t>
            </a:r>
            <a:r>
              <a:rPr lang="en-US" dirty="0" err="1"/>
              <a:t>şi</a:t>
            </a:r>
            <a:r>
              <a:rPr lang="en-US" dirty="0"/>
              <a:t> </a:t>
            </a:r>
            <a:r>
              <a:rPr lang="en-US" dirty="0" err="1"/>
              <a:t>lucrători</a:t>
            </a:r>
            <a:r>
              <a:rPr lang="en-US" dirty="0"/>
              <a:t> </a:t>
            </a:r>
            <a:r>
              <a:rPr lang="en-US" dirty="0" err="1"/>
              <a:t>ai</a:t>
            </a:r>
            <a:r>
              <a:rPr lang="en-US" dirty="0"/>
              <a:t> </a:t>
            </a:r>
            <a:r>
              <a:rPr lang="en-US" dirty="0" err="1"/>
              <a:t>altor</a:t>
            </a:r>
            <a:r>
              <a:rPr lang="en-US" dirty="0"/>
              <a:t> </a:t>
            </a:r>
            <a:r>
              <a:rPr lang="en-US" dirty="0" err="1"/>
              <a:t>angajatori</a:t>
            </a:r>
            <a:r>
              <a:rPr lang="en-US" dirty="0"/>
              <a:t>, </a:t>
            </a:r>
            <a:r>
              <a:rPr lang="en-US" dirty="0" err="1"/>
              <a:t>evenimentul</a:t>
            </a:r>
            <a:r>
              <a:rPr lang="en-US" dirty="0"/>
              <a:t> se </a:t>
            </a:r>
            <a:r>
              <a:rPr lang="en-US" dirty="0" err="1"/>
              <a:t>comunică</a:t>
            </a:r>
            <a:r>
              <a:rPr lang="en-US" dirty="0"/>
              <a:t> </a:t>
            </a:r>
            <a:r>
              <a:rPr lang="en-US" dirty="0" err="1"/>
              <a:t>şi</a:t>
            </a:r>
            <a:r>
              <a:rPr lang="en-US" dirty="0"/>
              <a:t> </a:t>
            </a:r>
            <a:r>
              <a:rPr lang="en-US" dirty="0" err="1"/>
              <a:t>angajatorilor</a:t>
            </a:r>
            <a:r>
              <a:rPr lang="en-US" dirty="0"/>
              <a:t> </a:t>
            </a:r>
            <a:r>
              <a:rPr lang="en-US" dirty="0" err="1"/>
              <a:t>acestora</a:t>
            </a:r>
            <a:r>
              <a:rPr lang="en-US" dirty="0"/>
              <a:t> de </a:t>
            </a:r>
            <a:r>
              <a:rPr lang="en-US" dirty="0" err="1"/>
              <a:t>către</a:t>
            </a:r>
            <a:r>
              <a:rPr lang="en-US" dirty="0"/>
              <a:t> </a:t>
            </a:r>
            <a:r>
              <a:rPr lang="en-US" dirty="0" err="1"/>
              <a:t>angajatorul</a:t>
            </a:r>
            <a:r>
              <a:rPr lang="en-US" dirty="0"/>
              <a:t> </a:t>
            </a:r>
            <a:r>
              <a:rPr lang="en-US" u="sng" dirty="0" err="1"/>
              <a:t>pe</a:t>
            </a:r>
            <a:r>
              <a:rPr lang="en-US" u="sng" dirty="0"/>
              <a:t> </a:t>
            </a:r>
            <a:r>
              <a:rPr lang="en-US" u="sng" dirty="0" err="1"/>
              <a:t>teritoriul</a:t>
            </a:r>
            <a:r>
              <a:rPr lang="en-US" u="sng" dirty="0"/>
              <a:t> </a:t>
            </a:r>
            <a:r>
              <a:rPr lang="en-US" u="sng" dirty="0" err="1"/>
              <a:t>căruia</a:t>
            </a:r>
            <a:r>
              <a:rPr lang="en-US" u="sng" dirty="0"/>
              <a:t> s-a </a:t>
            </a:r>
            <a:r>
              <a:rPr lang="en-US" u="sng" dirty="0" err="1"/>
              <a:t>produs</a:t>
            </a:r>
            <a:r>
              <a:rPr lang="en-US" u="sng" dirty="0"/>
              <a:t> </a:t>
            </a:r>
            <a:r>
              <a:rPr lang="en-US" u="sng" dirty="0" err="1"/>
              <a:t>evenimentul</a:t>
            </a:r>
            <a:r>
              <a:rPr lang="en-US" u="sng" dirty="0" smtClean="0"/>
              <a:t>.</a:t>
            </a:r>
            <a:r>
              <a:rPr lang="en-US" dirty="0"/>
              <a:t> </a:t>
            </a:r>
            <a:endParaRPr lang="ro-RO" dirty="0" smtClean="0"/>
          </a:p>
          <a:p>
            <a:pPr>
              <a:buNone/>
            </a:pPr>
            <a:r>
              <a:rPr lang="ro-RO" dirty="0" smtClean="0"/>
              <a:t>      </a:t>
            </a:r>
            <a:r>
              <a:rPr lang="vi-VN" sz="2500" dirty="0" smtClean="0">
                <a:solidFill>
                  <a:srgbClr val="FF0000"/>
                </a:solidFill>
              </a:rPr>
              <a:t>(</a:t>
            </a:r>
            <a:r>
              <a:rPr lang="vi-VN" sz="2500" dirty="0">
                <a:solidFill>
                  <a:srgbClr val="FF0000"/>
                </a:solidFill>
              </a:rPr>
              <a:t>2) Dacă printre victimele evenimentului se află şi lucrători ai altor angajatori, evenimentul va fi comunicat şi angajatorilor acestora de către angajatorul la care s-a produs evenimentul.</a:t>
            </a:r>
            <a:endParaRPr lang="ro-RO" sz="2500" dirty="0">
              <a:solidFill>
                <a:srgbClr val="FF0000"/>
              </a:solidFill>
            </a:endParaRPr>
          </a:p>
          <a:p>
            <a:r>
              <a:rPr lang="en-US" dirty="0"/>
              <a:t> </a:t>
            </a:r>
            <a:r>
              <a:rPr lang="ro-RO" dirty="0" smtClean="0"/>
              <a:t>Art. </a:t>
            </a:r>
            <a:r>
              <a:rPr lang="en-US" dirty="0" smtClean="0"/>
              <a:t>109:</a:t>
            </a:r>
            <a:endParaRPr lang="ro-RO" dirty="0" smtClean="0"/>
          </a:p>
          <a:p>
            <a:pPr>
              <a:buNone/>
            </a:pPr>
            <a:r>
              <a:rPr lang="ro-RO" sz="2200" dirty="0" smtClean="0"/>
              <a:t>         </a:t>
            </a:r>
            <a:r>
              <a:rPr lang="vi-VN" sz="2200" dirty="0" smtClean="0"/>
              <a:t>Comunicarea </a:t>
            </a:r>
            <a:r>
              <a:rPr lang="vi-VN" sz="2200" dirty="0"/>
              <a:t>evenimentelor va cuprinde cel puţin următoarele informaţii, conform modelului prevăzut în anexa nr. 13:</a:t>
            </a:r>
          </a:p>
          <a:p>
            <a:pPr>
              <a:buNone/>
            </a:pPr>
            <a:r>
              <a:rPr lang="en-US" dirty="0" smtClean="0"/>
              <a:t>    </a:t>
            </a:r>
            <a:r>
              <a:rPr lang="ro-RO" dirty="0" smtClean="0"/>
              <a:t>   </a:t>
            </a:r>
            <a:r>
              <a:rPr lang="en-US" dirty="0" smtClean="0"/>
              <a:t>a</a:t>
            </a:r>
            <a:r>
              <a:rPr lang="en-US" dirty="0"/>
              <a:t>) </a:t>
            </a:r>
            <a:r>
              <a:rPr lang="en-US" dirty="0" err="1"/>
              <a:t>denumirea</a:t>
            </a:r>
            <a:r>
              <a:rPr lang="en-US" dirty="0"/>
              <a:t>/</a:t>
            </a:r>
            <a:r>
              <a:rPr lang="en-US" dirty="0" err="1"/>
              <a:t>numele</a:t>
            </a:r>
            <a:r>
              <a:rPr lang="en-US" dirty="0"/>
              <a:t> </a:t>
            </a:r>
            <a:r>
              <a:rPr lang="en-US" dirty="0" err="1"/>
              <a:t>angajatorului</a:t>
            </a:r>
            <a:r>
              <a:rPr lang="en-US" dirty="0"/>
              <a:t> </a:t>
            </a:r>
            <a:r>
              <a:rPr lang="en-US" u="sng" dirty="0" err="1"/>
              <a:t>pe</a:t>
            </a:r>
            <a:r>
              <a:rPr lang="en-US" u="sng" dirty="0"/>
              <a:t> </a:t>
            </a:r>
            <a:r>
              <a:rPr lang="en-US" u="sng" dirty="0" err="1"/>
              <a:t>teritoriul</a:t>
            </a:r>
            <a:r>
              <a:rPr lang="en-US" u="sng" dirty="0"/>
              <a:t> </a:t>
            </a:r>
            <a:r>
              <a:rPr lang="en-US" u="sng" dirty="0" err="1"/>
              <a:t>căruia</a:t>
            </a:r>
            <a:r>
              <a:rPr lang="en-US" u="sng" dirty="0"/>
              <a:t> s-a </a:t>
            </a:r>
            <a:r>
              <a:rPr lang="en-US" u="sng" dirty="0" err="1"/>
              <a:t>produs</a:t>
            </a:r>
            <a:r>
              <a:rPr lang="en-US" u="sng" dirty="0"/>
              <a:t> </a:t>
            </a:r>
            <a:r>
              <a:rPr lang="en-US" u="sng" dirty="0" err="1"/>
              <a:t>accidentul</a:t>
            </a:r>
            <a:r>
              <a:rPr lang="en-US" u="sng" dirty="0"/>
              <a:t> </a:t>
            </a:r>
            <a:r>
              <a:rPr lang="en-US" u="sng" dirty="0" err="1"/>
              <a:t>ş</a:t>
            </a:r>
            <a:r>
              <a:rPr lang="en-US" dirty="0" err="1"/>
              <a:t>i</a:t>
            </a:r>
            <a:r>
              <a:rPr lang="en-US" dirty="0"/>
              <a:t>, </a:t>
            </a:r>
            <a:r>
              <a:rPr lang="en-US" dirty="0" err="1"/>
              <a:t>dacă</a:t>
            </a:r>
            <a:r>
              <a:rPr lang="en-US" dirty="0"/>
              <a:t> </a:t>
            </a:r>
            <a:r>
              <a:rPr lang="en-US" dirty="0" err="1"/>
              <a:t>este</a:t>
            </a:r>
            <a:r>
              <a:rPr lang="en-US" dirty="0"/>
              <a:t> </a:t>
            </a:r>
            <a:r>
              <a:rPr lang="en-US" dirty="0" err="1"/>
              <a:t>cazul</a:t>
            </a:r>
            <a:r>
              <a:rPr lang="en-US" dirty="0"/>
              <a:t>, </a:t>
            </a:r>
            <a:r>
              <a:rPr lang="en-US" dirty="0" err="1"/>
              <a:t>denumirea</a:t>
            </a:r>
            <a:r>
              <a:rPr lang="en-US" dirty="0"/>
              <a:t>/</a:t>
            </a:r>
            <a:r>
              <a:rPr lang="en-US" dirty="0" err="1"/>
              <a:t>numele</a:t>
            </a:r>
            <a:r>
              <a:rPr lang="en-US" dirty="0"/>
              <a:t> </a:t>
            </a:r>
            <a:r>
              <a:rPr lang="en-US" dirty="0" err="1"/>
              <a:t>angajatorului</a:t>
            </a:r>
            <a:r>
              <a:rPr lang="en-US" dirty="0"/>
              <a:t> la care </a:t>
            </a:r>
            <a:r>
              <a:rPr lang="en-US" dirty="0" err="1"/>
              <a:t>este</a:t>
            </a:r>
            <a:r>
              <a:rPr lang="en-US" dirty="0"/>
              <a:t>/a </a:t>
            </a:r>
            <a:r>
              <a:rPr lang="en-US" dirty="0" err="1"/>
              <a:t>fost</a:t>
            </a:r>
            <a:r>
              <a:rPr lang="en-US" dirty="0"/>
              <a:t> </a:t>
            </a:r>
            <a:r>
              <a:rPr lang="en-US" dirty="0" err="1"/>
              <a:t>angajat</a:t>
            </a:r>
            <a:r>
              <a:rPr lang="en-US" dirty="0"/>
              <a:t> </a:t>
            </a:r>
            <a:r>
              <a:rPr lang="en-US" dirty="0" err="1" smtClean="0"/>
              <a:t>accidentatul</a:t>
            </a:r>
            <a:r>
              <a:rPr lang="ro-RO" dirty="0" smtClean="0"/>
              <a:t>.</a:t>
            </a:r>
          </a:p>
          <a:p>
            <a:pPr>
              <a:buNone/>
            </a:pPr>
            <a:r>
              <a:rPr lang="vi-VN" dirty="0"/>
              <a:t>a</a:t>
            </a:r>
            <a:r>
              <a:rPr lang="vi-VN" dirty="0">
                <a:solidFill>
                  <a:srgbClr val="FF0000"/>
                </a:solidFill>
              </a:rPr>
              <a:t>) denumirea/numele angajatorului la care s-a produs accidentul şi, dacă este cazul, denumirea/numele angajatorului la care este/a fost angajat accidentatul</a:t>
            </a:r>
            <a:r>
              <a:rPr lang="vi-VN" dirty="0" smtClean="0">
                <a:solidFill>
                  <a:srgbClr val="FF0000"/>
                </a:solidFill>
              </a:rPr>
              <a:t>;</a:t>
            </a:r>
            <a:endParaRPr lang="ro-RO"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a:bodyPr>
          <a:lstStyle/>
          <a:p>
            <a:r>
              <a:rPr lang="ro-RO" sz="2800" dirty="0" smtClean="0"/>
              <a:t>A</a:t>
            </a:r>
            <a:r>
              <a:rPr lang="en-US" sz="2800" dirty="0" err="1" smtClean="0"/>
              <a:t>rticolul</a:t>
            </a:r>
            <a:r>
              <a:rPr lang="en-US" sz="2800" dirty="0" smtClean="0"/>
              <a:t> 112, </a:t>
            </a:r>
            <a:r>
              <a:rPr lang="en-US" sz="2800" dirty="0" err="1" smtClean="0"/>
              <a:t>după</a:t>
            </a:r>
            <a:r>
              <a:rPr lang="en-US" sz="2800" dirty="0" smtClean="0"/>
              <a:t> </a:t>
            </a:r>
            <a:r>
              <a:rPr lang="en-US" sz="2800" dirty="0" err="1" smtClean="0"/>
              <a:t>alineatul</a:t>
            </a:r>
            <a:r>
              <a:rPr lang="en-US" sz="2800" dirty="0" smtClean="0"/>
              <a:t> (3) se introduce un </a:t>
            </a:r>
            <a:r>
              <a:rPr lang="en-US" sz="2800" dirty="0" err="1" smtClean="0"/>
              <a:t>nou</a:t>
            </a:r>
            <a:r>
              <a:rPr lang="en-US" sz="2800" dirty="0" smtClean="0"/>
              <a:t> </a:t>
            </a:r>
            <a:r>
              <a:rPr lang="en-US" sz="2800" dirty="0" err="1" smtClean="0"/>
              <a:t>alineat</a:t>
            </a:r>
            <a:r>
              <a:rPr lang="en-US" sz="2800" dirty="0" smtClean="0"/>
              <a:t>, </a:t>
            </a:r>
            <a:r>
              <a:rPr lang="en-US" sz="2800" dirty="0" err="1" smtClean="0"/>
              <a:t>alineatul</a:t>
            </a:r>
            <a:r>
              <a:rPr lang="en-US" sz="2800" dirty="0" smtClean="0"/>
              <a:t> (4)</a:t>
            </a:r>
            <a:endParaRPr lang="ro-RO" sz="2800" dirty="0" smtClean="0"/>
          </a:p>
          <a:p>
            <a:pPr>
              <a:buNone/>
            </a:pPr>
            <a:r>
              <a:rPr lang="en-US" sz="2800" dirty="0" smtClean="0"/>
              <a:t>   </a:t>
            </a:r>
            <a:r>
              <a:rPr lang="ro-RO" sz="2800" dirty="0" smtClean="0"/>
              <a:t>(</a:t>
            </a:r>
            <a:r>
              <a:rPr lang="en-US" sz="2800" dirty="0" smtClean="0"/>
              <a:t>4)  </a:t>
            </a:r>
            <a:r>
              <a:rPr lang="en-US" sz="2800" dirty="0" err="1" smtClean="0"/>
              <a:t>În</a:t>
            </a:r>
            <a:r>
              <a:rPr lang="en-US" sz="2800" dirty="0" smtClean="0"/>
              <a:t> </a:t>
            </a:r>
            <a:r>
              <a:rPr lang="en-US" sz="2800" dirty="0" err="1" smtClean="0"/>
              <a:t>cazul</a:t>
            </a:r>
            <a:r>
              <a:rPr lang="en-US" sz="2800" dirty="0" smtClean="0"/>
              <a:t> </a:t>
            </a:r>
            <a:r>
              <a:rPr lang="en-US" sz="2800" dirty="0" err="1" smtClean="0"/>
              <a:t>evenimentelor</a:t>
            </a:r>
            <a:r>
              <a:rPr lang="en-US" sz="2800" dirty="0" smtClean="0"/>
              <a:t> </a:t>
            </a:r>
            <a:r>
              <a:rPr lang="en-US" sz="2800" dirty="0" err="1" smtClean="0"/>
              <a:t>produse</a:t>
            </a:r>
            <a:r>
              <a:rPr lang="en-US" sz="2800" dirty="0" smtClean="0"/>
              <a:t> </a:t>
            </a:r>
            <a:r>
              <a:rPr lang="en-US" sz="2800" dirty="0" err="1" smtClean="0"/>
              <a:t>în</a:t>
            </a:r>
            <a:r>
              <a:rPr lang="en-US" sz="2800" dirty="0" smtClean="0"/>
              <a:t> </a:t>
            </a:r>
            <a:r>
              <a:rPr lang="en-US" sz="2800" dirty="0" err="1" smtClean="0"/>
              <a:t>afara</a:t>
            </a:r>
            <a:r>
              <a:rPr lang="en-US" sz="2800" dirty="0" smtClean="0"/>
              <a:t> </a:t>
            </a:r>
            <a:r>
              <a:rPr lang="en-US" sz="2800" dirty="0" err="1" smtClean="0"/>
              <a:t>graniţelor</a:t>
            </a:r>
            <a:r>
              <a:rPr lang="en-US" sz="2800" dirty="0" smtClean="0"/>
              <a:t> </a:t>
            </a:r>
            <a:r>
              <a:rPr lang="en-US" sz="2800" dirty="0" err="1" smtClean="0"/>
              <a:t>României</a:t>
            </a:r>
            <a:r>
              <a:rPr lang="en-US" sz="2800" dirty="0" smtClean="0"/>
              <a:t>, </a:t>
            </a:r>
            <a:r>
              <a:rPr lang="en-US" sz="2800" dirty="0" err="1" smtClean="0"/>
              <a:t>în</a:t>
            </a:r>
            <a:r>
              <a:rPr lang="en-US" sz="2800" dirty="0" smtClean="0"/>
              <a:t> care </a:t>
            </a:r>
            <a:r>
              <a:rPr lang="en-US" sz="2800" dirty="0" err="1" smtClean="0"/>
              <a:t>sunt</a:t>
            </a:r>
            <a:r>
              <a:rPr lang="en-US" sz="2800" dirty="0" smtClean="0"/>
              <a:t> </a:t>
            </a:r>
            <a:r>
              <a:rPr lang="en-US" sz="2800" dirty="0" err="1" smtClean="0"/>
              <a:t>implicaţi</a:t>
            </a:r>
            <a:r>
              <a:rPr lang="en-US" sz="2800" dirty="0" smtClean="0"/>
              <a:t> </a:t>
            </a:r>
            <a:r>
              <a:rPr lang="en-US" sz="2800" dirty="0" err="1" smtClean="0"/>
              <a:t>lucrători</a:t>
            </a:r>
            <a:r>
              <a:rPr lang="en-US" sz="2800" dirty="0" smtClean="0"/>
              <a:t> </a:t>
            </a:r>
            <a:r>
              <a:rPr lang="en-US" sz="2800" dirty="0" err="1" smtClean="0"/>
              <a:t>ai</a:t>
            </a:r>
            <a:r>
              <a:rPr lang="en-US" sz="2800" dirty="0" smtClean="0"/>
              <a:t> </a:t>
            </a:r>
            <a:r>
              <a:rPr lang="en-US" sz="2800" dirty="0" err="1" smtClean="0"/>
              <a:t>unor</a:t>
            </a:r>
            <a:r>
              <a:rPr lang="en-US" sz="2800" dirty="0" smtClean="0"/>
              <a:t> </a:t>
            </a:r>
            <a:r>
              <a:rPr lang="en-US" sz="2800" dirty="0" err="1" smtClean="0"/>
              <a:t>angajatori</a:t>
            </a:r>
            <a:r>
              <a:rPr lang="en-US" sz="2800" dirty="0" smtClean="0"/>
              <a:t> </a:t>
            </a:r>
            <a:r>
              <a:rPr lang="en-US" sz="2800" dirty="0" err="1" smtClean="0"/>
              <a:t>români</a:t>
            </a:r>
            <a:r>
              <a:rPr lang="en-US" sz="2800" dirty="0" smtClean="0"/>
              <a:t> </a:t>
            </a:r>
            <a:r>
              <a:rPr lang="en-US" sz="2800" dirty="0" err="1" smtClean="0"/>
              <a:t>aflaţi</a:t>
            </a:r>
            <a:r>
              <a:rPr lang="en-US" sz="2800" dirty="0" smtClean="0"/>
              <a:t> </a:t>
            </a:r>
            <a:r>
              <a:rPr lang="en-US" sz="2800" dirty="0" err="1" smtClean="0"/>
              <a:t>în</a:t>
            </a:r>
            <a:r>
              <a:rPr lang="en-US" sz="2800" dirty="0" smtClean="0"/>
              <a:t> </a:t>
            </a:r>
            <a:r>
              <a:rPr lang="en-US" sz="2800" dirty="0" err="1" smtClean="0"/>
              <a:t>îndeplinirea</a:t>
            </a:r>
            <a:r>
              <a:rPr lang="en-US" sz="2800" dirty="0" smtClean="0"/>
              <a:t> </a:t>
            </a:r>
            <a:r>
              <a:rPr lang="en-US" sz="2800" dirty="0" err="1" smtClean="0"/>
              <a:t>sarcinilor</a:t>
            </a:r>
            <a:r>
              <a:rPr lang="en-US" sz="2800" dirty="0" smtClean="0"/>
              <a:t> de stat de </a:t>
            </a:r>
            <a:r>
              <a:rPr lang="en-US" sz="2800" dirty="0" err="1" smtClean="0"/>
              <a:t>interes</a:t>
            </a:r>
            <a:r>
              <a:rPr lang="en-US" sz="2800" dirty="0" smtClean="0"/>
              <a:t> public </a:t>
            </a:r>
            <a:r>
              <a:rPr lang="en-US" sz="2800" dirty="0" err="1" smtClean="0"/>
              <a:t>sau</a:t>
            </a:r>
            <a:r>
              <a:rPr lang="en-US" sz="2800" dirty="0" smtClean="0"/>
              <a:t> a </a:t>
            </a:r>
            <a:r>
              <a:rPr lang="en-US" sz="2800" dirty="0" err="1" smtClean="0"/>
              <a:t>îndatoririlor</a:t>
            </a:r>
            <a:r>
              <a:rPr lang="en-US" sz="2800" dirty="0" smtClean="0"/>
              <a:t> de </a:t>
            </a:r>
            <a:r>
              <a:rPr lang="en-US" sz="2800" dirty="0" err="1" smtClean="0"/>
              <a:t>serviciu</a:t>
            </a:r>
            <a:r>
              <a:rPr lang="en-US" sz="2800" dirty="0" smtClean="0"/>
              <a:t>, </a:t>
            </a:r>
            <a:r>
              <a:rPr lang="en-US" sz="2800" dirty="0" err="1" smtClean="0"/>
              <a:t>inspectoratele</a:t>
            </a:r>
            <a:r>
              <a:rPr lang="en-US" sz="2800" dirty="0" smtClean="0"/>
              <a:t> </a:t>
            </a:r>
            <a:r>
              <a:rPr lang="en-US" sz="2800" dirty="0" err="1" smtClean="0"/>
              <a:t>teritoriale</a:t>
            </a:r>
            <a:r>
              <a:rPr lang="en-US" sz="2800" dirty="0" smtClean="0"/>
              <a:t> de </a:t>
            </a:r>
            <a:r>
              <a:rPr lang="en-US" sz="2800" dirty="0" err="1" smtClean="0"/>
              <a:t>muncă</a:t>
            </a:r>
            <a:r>
              <a:rPr lang="en-US" sz="2800" dirty="0" smtClean="0"/>
              <a:t> </a:t>
            </a:r>
            <a:r>
              <a:rPr lang="en-US" sz="2800" dirty="0" err="1" smtClean="0"/>
              <a:t>pe</a:t>
            </a:r>
            <a:r>
              <a:rPr lang="en-US" sz="2800" dirty="0" smtClean="0"/>
              <a:t> </a:t>
            </a:r>
            <a:r>
              <a:rPr lang="en-US" sz="2800" dirty="0" err="1" smtClean="0"/>
              <a:t>raza</a:t>
            </a:r>
            <a:r>
              <a:rPr lang="en-US" sz="2800" dirty="0" smtClean="0"/>
              <a:t> </a:t>
            </a:r>
            <a:r>
              <a:rPr lang="en-US" sz="2800" dirty="0" err="1" smtClean="0"/>
              <a:t>cărora</a:t>
            </a:r>
            <a:r>
              <a:rPr lang="en-US" sz="2800" dirty="0" smtClean="0"/>
              <a:t> se </a:t>
            </a:r>
            <a:r>
              <a:rPr lang="en-US" sz="2800" dirty="0" err="1" smtClean="0"/>
              <a:t>află</a:t>
            </a:r>
            <a:r>
              <a:rPr lang="en-US" sz="2800" dirty="0" smtClean="0"/>
              <a:t> </a:t>
            </a:r>
            <a:r>
              <a:rPr lang="en-US" sz="2800" dirty="0" err="1" smtClean="0"/>
              <a:t>sediile</a:t>
            </a:r>
            <a:r>
              <a:rPr lang="en-US" sz="2800" dirty="0" smtClean="0"/>
              <a:t> </a:t>
            </a:r>
            <a:r>
              <a:rPr lang="en-US" sz="2800" dirty="0" err="1" smtClean="0"/>
              <a:t>sociale</a:t>
            </a:r>
            <a:r>
              <a:rPr lang="en-US" sz="2800" dirty="0" smtClean="0"/>
              <a:t> ale </a:t>
            </a:r>
            <a:r>
              <a:rPr lang="en-US" sz="2800" dirty="0" err="1" smtClean="0"/>
              <a:t>angajatorilor</a:t>
            </a:r>
            <a:r>
              <a:rPr lang="en-US" sz="2800" dirty="0" smtClean="0"/>
              <a:t> </a:t>
            </a:r>
            <a:r>
              <a:rPr lang="en-US" sz="2800" dirty="0" err="1" smtClean="0"/>
              <a:t>vor</a:t>
            </a:r>
            <a:r>
              <a:rPr lang="en-US" sz="2800" dirty="0" smtClean="0"/>
              <a:t> </a:t>
            </a:r>
            <a:r>
              <a:rPr lang="en-US" sz="2800" dirty="0" err="1" smtClean="0"/>
              <a:t>comunica</a:t>
            </a:r>
            <a:r>
              <a:rPr lang="en-US" sz="2800" dirty="0" smtClean="0"/>
              <a:t> </a:t>
            </a:r>
            <a:r>
              <a:rPr lang="en-US" sz="2800" dirty="0" err="1" smtClean="0"/>
              <a:t>evenimentele</a:t>
            </a:r>
            <a:r>
              <a:rPr lang="en-US" sz="2800" dirty="0" smtClean="0"/>
              <a:t> la </a:t>
            </a:r>
            <a:r>
              <a:rPr lang="en-US" sz="2800" dirty="0" err="1" smtClean="0"/>
              <a:t>Inspecţia</a:t>
            </a:r>
            <a:r>
              <a:rPr lang="en-US" sz="2800" dirty="0" smtClean="0"/>
              <a:t> </a:t>
            </a:r>
            <a:r>
              <a:rPr lang="en-US" sz="2800" dirty="0" err="1" smtClean="0"/>
              <a:t>Muncii</a:t>
            </a:r>
            <a:r>
              <a:rPr lang="en-US" sz="2800" dirty="0" smtClean="0"/>
              <a:t>.</a:t>
            </a:r>
            <a:endParaRPr lang="ro-RO" sz="2800" dirty="0" smtClean="0"/>
          </a:p>
          <a:p>
            <a:endParaRPr lang="ro-RO" dirty="0"/>
          </a:p>
        </p:txBody>
      </p:sp>
      <p:sp>
        <p:nvSpPr>
          <p:cNvPr id="4" name="Titlu 1"/>
          <p:cNvSpPr>
            <a:spLocks noGrp="1"/>
          </p:cNvSpPr>
          <p:nvPr>
            <p:ph type="title"/>
          </p:nvPr>
        </p:nvSpPr>
        <p:spPr/>
        <p:txBody>
          <a:bodyPr>
            <a:normAutofit fontScale="90000"/>
          </a:bodyPr>
          <a:lstStyle/>
          <a:p>
            <a:r>
              <a:rPr lang="en-US" sz="1300" b="1" dirty="0" smtClean="0"/>
              <a:t>CAP. VII</a:t>
            </a:r>
            <a:r>
              <a:rPr lang="vi-VN" sz="1300" b="1" dirty="0" smtClean="0"/>
              <a:t>    COMUNICAREA ŞI CERCETAREA EVENIMENTELOR, ÎNREGISTRAREA ŞI EVIDENŢA ACCIDENTELOR DE MUNCĂ ŞI A INCIDENTELOR PERICULOASE, SEMNALAREA, CERCETAREA, DECLARAREA ŞI RAPORTAREA BOLILOR PROFESIONALE</a:t>
            </a:r>
            <a:r>
              <a:rPr lang="vi-VN" sz="1300" dirty="0"/>
              <a:t/>
            </a:r>
            <a:br>
              <a:rPr lang="vi-VN" sz="1300" dirty="0"/>
            </a:br>
            <a:r>
              <a:rPr lang="en-US" sz="2700" b="1" dirty="0" smtClean="0"/>
              <a:t>    SECŢIUNEA 1</a:t>
            </a:r>
            <a:r>
              <a:rPr lang="ro-RO" sz="2700" b="1" dirty="0" smtClean="0"/>
              <a:t> -</a:t>
            </a:r>
            <a:r>
              <a:rPr lang="en-US" sz="2700" b="1" dirty="0" smtClean="0"/>
              <a:t>COMUNICAREA EVENIMENTELOR</a:t>
            </a:r>
            <a:br>
              <a:rPr lang="en-US" sz="2700" b="1" dirty="0" smtClean="0"/>
            </a:br>
            <a:endParaRPr lang="ro-RO" sz="27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Autofit/>
          </a:bodyPr>
          <a:lstStyle/>
          <a:p>
            <a:r>
              <a:rPr lang="en-US" sz="2400" dirty="0" smtClean="0"/>
              <a:t>SECŢIUNEA A 2-A</a:t>
            </a:r>
            <a:br>
              <a:rPr lang="en-US" sz="2400" dirty="0" smtClean="0"/>
            </a:br>
            <a:r>
              <a:rPr lang="en-US" sz="3200" dirty="0" smtClean="0"/>
              <a:t>    </a:t>
            </a:r>
            <a:r>
              <a:rPr lang="en-US" sz="3200" b="1" dirty="0" smtClean="0"/>
              <a:t>CERCETAREA EVENIMENTELOR</a:t>
            </a:r>
            <a:r>
              <a:rPr lang="en-US" sz="3200" dirty="0" smtClean="0"/>
              <a:t/>
            </a:r>
            <a:br>
              <a:rPr lang="en-US" sz="3200" dirty="0" smtClean="0"/>
            </a:br>
            <a:endParaRPr lang="ro-RO" sz="3200" dirty="0"/>
          </a:p>
        </p:txBody>
      </p:sp>
      <p:sp>
        <p:nvSpPr>
          <p:cNvPr id="3" name="Substituent conținut 2"/>
          <p:cNvSpPr>
            <a:spLocks noGrp="1"/>
          </p:cNvSpPr>
          <p:nvPr>
            <p:ph idx="1"/>
          </p:nvPr>
        </p:nvSpPr>
        <p:spPr/>
        <p:txBody>
          <a:bodyPr>
            <a:normAutofit fontScale="62500" lnSpcReduction="20000"/>
          </a:bodyPr>
          <a:lstStyle/>
          <a:p>
            <a:r>
              <a:rPr lang="en-US" dirty="0" smtClean="0"/>
              <a:t>ART</a:t>
            </a:r>
            <a:r>
              <a:rPr lang="en-US" dirty="0"/>
              <a:t>. 116</a:t>
            </a:r>
            <a:endParaRPr lang="ro-RO" dirty="0"/>
          </a:p>
          <a:p>
            <a:pPr indent="12700">
              <a:buNone/>
            </a:pPr>
            <a:r>
              <a:rPr lang="en-US" dirty="0" smtClean="0"/>
              <a:t>    (1)  </a:t>
            </a:r>
            <a:r>
              <a:rPr lang="en-US" dirty="0" err="1" smtClean="0"/>
              <a:t>Cercetarea</a:t>
            </a:r>
            <a:r>
              <a:rPr lang="en-US" dirty="0" smtClean="0"/>
              <a:t> </a:t>
            </a:r>
            <a:r>
              <a:rPr lang="en-US" dirty="0" err="1"/>
              <a:t>evenimentelor</a:t>
            </a:r>
            <a:r>
              <a:rPr lang="en-US" dirty="0"/>
              <a:t> care </a:t>
            </a:r>
            <a:r>
              <a:rPr lang="en-US" dirty="0" err="1"/>
              <a:t>produc</a:t>
            </a:r>
            <a:r>
              <a:rPr lang="en-US" dirty="0"/>
              <a:t> incapacitate </a:t>
            </a:r>
            <a:r>
              <a:rPr lang="en-US" dirty="0" err="1"/>
              <a:t>temporară</a:t>
            </a:r>
            <a:r>
              <a:rPr lang="en-US" dirty="0"/>
              <a:t> de </a:t>
            </a:r>
            <a:r>
              <a:rPr lang="en-US" dirty="0" err="1"/>
              <a:t>muncă</a:t>
            </a:r>
            <a:r>
              <a:rPr lang="en-US" dirty="0"/>
              <a:t> se </a:t>
            </a:r>
            <a:r>
              <a:rPr lang="en-US" dirty="0" err="1"/>
              <a:t>efectuează</a:t>
            </a:r>
            <a:r>
              <a:rPr lang="en-US" dirty="0"/>
              <a:t> de </a:t>
            </a:r>
            <a:r>
              <a:rPr lang="en-US" dirty="0" err="1"/>
              <a:t>către</a:t>
            </a:r>
            <a:r>
              <a:rPr lang="en-US" dirty="0"/>
              <a:t> </a:t>
            </a:r>
            <a:r>
              <a:rPr lang="en-US" u="sng" dirty="0" err="1"/>
              <a:t>angajatorul</a:t>
            </a:r>
            <a:r>
              <a:rPr lang="en-US" u="sng" dirty="0"/>
              <a:t> la care </a:t>
            </a:r>
            <a:r>
              <a:rPr lang="en-US" u="sng" dirty="0" err="1"/>
              <a:t>este</a:t>
            </a:r>
            <a:r>
              <a:rPr lang="en-US" u="sng" dirty="0"/>
              <a:t> </a:t>
            </a:r>
            <a:r>
              <a:rPr lang="en-US" u="sng" dirty="0" err="1"/>
              <a:t>angajată</a:t>
            </a:r>
            <a:r>
              <a:rPr lang="en-US" u="sng" dirty="0"/>
              <a:t> </a:t>
            </a:r>
            <a:r>
              <a:rPr lang="en-US" u="sng" dirty="0" err="1"/>
              <a:t>victima</a:t>
            </a:r>
            <a:r>
              <a:rPr lang="en-US" u="sng" dirty="0" smtClean="0"/>
              <a:t>.</a:t>
            </a:r>
            <a:endParaRPr lang="ro-RO" u="sng" dirty="0" smtClean="0"/>
          </a:p>
          <a:p>
            <a:pPr indent="12700">
              <a:buNone/>
            </a:pPr>
            <a:r>
              <a:rPr lang="vi-VN" sz="2900" dirty="0">
                <a:solidFill>
                  <a:srgbClr val="FF0000"/>
                </a:solidFill>
              </a:rPr>
              <a:t> (1) Cercetarea evenimentelor care produc incapacitate temporară de muncă se efectuează de către angajatorul la care s-a produs evenimentul.</a:t>
            </a:r>
          </a:p>
          <a:p>
            <a:pPr indent="12700">
              <a:buNone/>
            </a:pPr>
            <a:r>
              <a:rPr lang="en-US" dirty="0" smtClean="0"/>
              <a:t>    </a:t>
            </a:r>
            <a:r>
              <a:rPr lang="en-US" dirty="0"/>
              <a:t>(1^1) </a:t>
            </a:r>
            <a:r>
              <a:rPr lang="en-US" dirty="0" err="1"/>
              <a:t>Fac</a:t>
            </a:r>
            <a:r>
              <a:rPr lang="en-US" dirty="0"/>
              <a:t> </a:t>
            </a:r>
            <a:r>
              <a:rPr lang="en-US" dirty="0" err="1"/>
              <a:t>excepţie</a:t>
            </a:r>
            <a:r>
              <a:rPr lang="en-US" dirty="0"/>
              <a:t> de la </a:t>
            </a:r>
            <a:r>
              <a:rPr lang="en-US" dirty="0" err="1"/>
              <a:t>prevederile</a:t>
            </a:r>
            <a:r>
              <a:rPr lang="en-US" dirty="0"/>
              <a:t> </a:t>
            </a:r>
            <a:r>
              <a:rPr lang="en-US" dirty="0" err="1"/>
              <a:t>alin</a:t>
            </a:r>
            <a:r>
              <a:rPr lang="en-US" dirty="0"/>
              <a:t>. (1) </a:t>
            </a:r>
            <a:r>
              <a:rPr lang="en-US" dirty="0" err="1"/>
              <a:t>următoarele</a:t>
            </a:r>
            <a:r>
              <a:rPr lang="en-US" dirty="0"/>
              <a:t> </a:t>
            </a:r>
            <a:r>
              <a:rPr lang="en-US" dirty="0" err="1"/>
              <a:t>cazuri</a:t>
            </a:r>
            <a:r>
              <a:rPr lang="en-US" dirty="0"/>
              <a:t>: </a:t>
            </a:r>
            <a:endParaRPr lang="ro-RO" dirty="0"/>
          </a:p>
          <a:p>
            <a:pPr indent="12700">
              <a:buNone/>
            </a:pPr>
            <a:r>
              <a:rPr lang="en-US" dirty="0"/>
              <a:t>    a) </a:t>
            </a:r>
            <a:r>
              <a:rPr lang="en-US" dirty="0" err="1"/>
              <a:t>lucrătorii</a:t>
            </a:r>
            <a:r>
              <a:rPr lang="en-US" dirty="0"/>
              <a:t> au </a:t>
            </a:r>
            <a:r>
              <a:rPr lang="en-US" dirty="0" err="1"/>
              <a:t>suferit</a:t>
            </a:r>
            <a:r>
              <a:rPr lang="en-US" dirty="0"/>
              <a:t> o </a:t>
            </a:r>
            <a:r>
              <a:rPr lang="en-US" dirty="0" err="1"/>
              <a:t>invaliditate</a:t>
            </a:r>
            <a:r>
              <a:rPr lang="en-US" dirty="0"/>
              <a:t> </a:t>
            </a:r>
            <a:r>
              <a:rPr lang="en-US" dirty="0" err="1"/>
              <a:t>evidentă</a:t>
            </a:r>
            <a:r>
              <a:rPr lang="en-US" dirty="0"/>
              <a:t>;</a:t>
            </a:r>
            <a:endParaRPr lang="ro-RO" dirty="0"/>
          </a:p>
          <a:p>
            <a:pPr indent="12700">
              <a:buNone/>
            </a:pPr>
            <a:r>
              <a:rPr lang="en-US" dirty="0"/>
              <a:t>    b) </a:t>
            </a:r>
            <a:r>
              <a:rPr lang="en-US" dirty="0" err="1"/>
              <a:t>victimele</a:t>
            </a:r>
            <a:r>
              <a:rPr lang="en-US" dirty="0"/>
              <a:t> </a:t>
            </a:r>
            <a:r>
              <a:rPr lang="en-US" dirty="0" err="1"/>
              <a:t>sunt</a:t>
            </a:r>
            <a:r>
              <a:rPr lang="en-US" dirty="0"/>
              <a:t> </a:t>
            </a:r>
            <a:r>
              <a:rPr lang="en-US" dirty="0" err="1"/>
              <a:t>cetăţeni</a:t>
            </a:r>
            <a:r>
              <a:rPr lang="en-US" dirty="0"/>
              <a:t> </a:t>
            </a:r>
            <a:r>
              <a:rPr lang="en-US" dirty="0" err="1"/>
              <a:t>străini</a:t>
            </a:r>
            <a:r>
              <a:rPr lang="en-US" dirty="0"/>
              <a:t> </a:t>
            </a:r>
            <a:r>
              <a:rPr lang="en-US" dirty="0" err="1"/>
              <a:t>aflaţi</a:t>
            </a:r>
            <a:r>
              <a:rPr lang="en-US" dirty="0"/>
              <a:t> </a:t>
            </a:r>
            <a:r>
              <a:rPr lang="en-US" dirty="0" err="1"/>
              <a:t>în</a:t>
            </a:r>
            <a:r>
              <a:rPr lang="en-US" dirty="0"/>
              <a:t> </a:t>
            </a:r>
            <a:r>
              <a:rPr lang="en-US" dirty="0" err="1"/>
              <a:t>îndeplinirea</a:t>
            </a:r>
            <a:r>
              <a:rPr lang="en-US" dirty="0"/>
              <a:t> </a:t>
            </a:r>
            <a:r>
              <a:rPr lang="en-US" dirty="0" err="1"/>
              <a:t>sarcinilor</a:t>
            </a:r>
            <a:r>
              <a:rPr lang="en-US" dirty="0"/>
              <a:t> de </a:t>
            </a:r>
            <a:r>
              <a:rPr lang="en-US" dirty="0" err="1"/>
              <a:t>serviciu</a:t>
            </a:r>
            <a:r>
              <a:rPr lang="en-US" dirty="0"/>
              <a:t> </a:t>
            </a:r>
            <a:r>
              <a:rPr lang="en-US" dirty="0" err="1"/>
              <a:t>şi</a:t>
            </a:r>
            <a:r>
              <a:rPr lang="en-US" dirty="0"/>
              <a:t> care </a:t>
            </a:r>
            <a:r>
              <a:rPr lang="en-US" dirty="0" err="1"/>
              <a:t>sunt</a:t>
            </a:r>
            <a:r>
              <a:rPr lang="en-US" dirty="0"/>
              <a:t> </a:t>
            </a:r>
            <a:r>
              <a:rPr lang="en-US" dirty="0" err="1"/>
              <a:t>lucrători</a:t>
            </a:r>
            <a:r>
              <a:rPr lang="en-US" dirty="0"/>
              <a:t> </a:t>
            </a:r>
            <a:r>
              <a:rPr lang="en-US" dirty="0" err="1"/>
              <a:t>ai</a:t>
            </a:r>
            <a:r>
              <a:rPr lang="en-US" dirty="0"/>
              <a:t> </a:t>
            </a:r>
            <a:r>
              <a:rPr lang="en-US" dirty="0" err="1"/>
              <a:t>unor</a:t>
            </a:r>
            <a:r>
              <a:rPr lang="en-US" dirty="0"/>
              <a:t> </a:t>
            </a:r>
            <a:r>
              <a:rPr lang="en-US" dirty="0" err="1"/>
              <a:t>angajatori</a:t>
            </a:r>
            <a:r>
              <a:rPr lang="en-US" dirty="0"/>
              <a:t> </a:t>
            </a:r>
            <a:r>
              <a:rPr lang="en-US" dirty="0" err="1"/>
              <a:t>străini</a:t>
            </a:r>
            <a:r>
              <a:rPr lang="en-US" dirty="0"/>
              <a:t>;</a:t>
            </a:r>
            <a:endParaRPr lang="ro-RO" dirty="0"/>
          </a:p>
          <a:p>
            <a:pPr indent="12700">
              <a:buNone/>
            </a:pPr>
            <a:r>
              <a:rPr lang="en-US" dirty="0"/>
              <a:t>    c) </a:t>
            </a:r>
            <a:r>
              <a:rPr lang="en-US" dirty="0" err="1"/>
              <a:t>printre</a:t>
            </a:r>
            <a:r>
              <a:rPr lang="en-US" dirty="0"/>
              <a:t> </a:t>
            </a:r>
            <a:r>
              <a:rPr lang="en-US" dirty="0" err="1"/>
              <a:t>victime</a:t>
            </a:r>
            <a:r>
              <a:rPr lang="en-US" dirty="0"/>
              <a:t> se </a:t>
            </a:r>
            <a:r>
              <a:rPr lang="en-US" dirty="0" err="1"/>
              <a:t>află</a:t>
            </a:r>
            <a:r>
              <a:rPr lang="en-US" dirty="0"/>
              <a:t> </a:t>
            </a:r>
            <a:r>
              <a:rPr lang="en-US" dirty="0" err="1"/>
              <a:t>cetăţeni</a:t>
            </a:r>
            <a:r>
              <a:rPr lang="en-US" dirty="0"/>
              <a:t> </a:t>
            </a:r>
            <a:r>
              <a:rPr lang="en-US" dirty="0" err="1"/>
              <a:t>străini</a:t>
            </a:r>
            <a:r>
              <a:rPr lang="en-US" dirty="0"/>
              <a:t> </a:t>
            </a:r>
            <a:r>
              <a:rPr lang="en-US" dirty="0" err="1"/>
              <a:t>aflaţi</a:t>
            </a:r>
            <a:r>
              <a:rPr lang="en-US" dirty="0"/>
              <a:t> </a:t>
            </a:r>
            <a:r>
              <a:rPr lang="en-US" dirty="0" err="1"/>
              <a:t>în</a:t>
            </a:r>
            <a:r>
              <a:rPr lang="en-US" dirty="0"/>
              <a:t> </a:t>
            </a:r>
            <a:r>
              <a:rPr lang="en-US" dirty="0" err="1"/>
              <a:t>îndeplinirea</a:t>
            </a:r>
            <a:r>
              <a:rPr lang="en-US" dirty="0"/>
              <a:t> </a:t>
            </a:r>
            <a:r>
              <a:rPr lang="en-US" dirty="0" err="1"/>
              <a:t>sarcinilor</a:t>
            </a:r>
            <a:r>
              <a:rPr lang="en-US" dirty="0"/>
              <a:t> de </a:t>
            </a:r>
            <a:r>
              <a:rPr lang="en-US" dirty="0" err="1"/>
              <a:t>serviciu</a:t>
            </a:r>
            <a:r>
              <a:rPr lang="en-US" dirty="0"/>
              <a:t> </a:t>
            </a:r>
            <a:r>
              <a:rPr lang="en-US" dirty="0" err="1"/>
              <a:t>şi</a:t>
            </a:r>
            <a:r>
              <a:rPr lang="en-US" dirty="0"/>
              <a:t> care </a:t>
            </a:r>
            <a:r>
              <a:rPr lang="en-US" dirty="0" err="1"/>
              <a:t>sunt</a:t>
            </a:r>
            <a:r>
              <a:rPr lang="en-US" dirty="0"/>
              <a:t> </a:t>
            </a:r>
            <a:r>
              <a:rPr lang="en-US" dirty="0" err="1"/>
              <a:t>lucrători</a:t>
            </a:r>
            <a:r>
              <a:rPr lang="en-US" dirty="0"/>
              <a:t> </a:t>
            </a:r>
            <a:r>
              <a:rPr lang="en-US" dirty="0" err="1"/>
              <a:t>ai</a:t>
            </a:r>
            <a:r>
              <a:rPr lang="en-US" dirty="0"/>
              <a:t> </a:t>
            </a:r>
            <a:r>
              <a:rPr lang="en-US" dirty="0" err="1"/>
              <a:t>unor</a:t>
            </a:r>
            <a:r>
              <a:rPr lang="en-US" dirty="0"/>
              <a:t> </a:t>
            </a:r>
            <a:r>
              <a:rPr lang="en-US" dirty="0" err="1"/>
              <a:t>angajatori</a:t>
            </a:r>
            <a:r>
              <a:rPr lang="en-US" dirty="0"/>
              <a:t> </a:t>
            </a:r>
            <a:r>
              <a:rPr lang="en-US" dirty="0" err="1"/>
              <a:t>străini</a:t>
            </a:r>
            <a:r>
              <a:rPr lang="en-US" dirty="0" smtClean="0"/>
              <a:t>.</a:t>
            </a:r>
            <a:endParaRPr lang="ro-RO" dirty="0" smtClean="0"/>
          </a:p>
          <a:p>
            <a:pPr indent="12700">
              <a:buNone/>
            </a:pPr>
            <a:r>
              <a:rPr lang="vi-VN" sz="2900" dirty="0">
                <a:solidFill>
                  <a:srgbClr val="FF0000"/>
                </a:solidFill>
              </a:rPr>
              <a:t> (1^1) Fac excepţie de la prevederile alin. (1) cazurile în care lucrătorii au suferit o invaliditate evidentă, cazurile în care victimele sunt cetăţeni străini sau cazurile în care printre victime se află cetăţeni străini.</a:t>
            </a:r>
          </a:p>
          <a:p>
            <a:pPr indent="12700">
              <a:buNone/>
            </a:pPr>
            <a:endParaRPr lang="ro-RO" dirty="0"/>
          </a:p>
          <a:p>
            <a:endParaRPr lang="ro-RO"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Autofit/>
          </a:bodyPr>
          <a:lstStyle/>
          <a:p>
            <a:r>
              <a:rPr lang="en-US" sz="2400" dirty="0" smtClean="0"/>
              <a:t>SECŢIUNEA A 2-A</a:t>
            </a:r>
            <a:br>
              <a:rPr lang="en-US" sz="2400" dirty="0" smtClean="0"/>
            </a:br>
            <a:r>
              <a:rPr lang="en-US" sz="3200" dirty="0" smtClean="0"/>
              <a:t>    </a:t>
            </a:r>
            <a:r>
              <a:rPr lang="en-US" sz="3200" b="1" dirty="0" smtClean="0"/>
              <a:t>CERCETAREA EVENIMENTELOR</a:t>
            </a:r>
            <a:r>
              <a:rPr lang="en-US" sz="3200" dirty="0" smtClean="0"/>
              <a:t/>
            </a:r>
            <a:br>
              <a:rPr lang="en-US" sz="3200" dirty="0" smtClean="0"/>
            </a:br>
            <a:endParaRPr lang="ro-RO" sz="3200" dirty="0"/>
          </a:p>
        </p:txBody>
      </p:sp>
      <p:sp>
        <p:nvSpPr>
          <p:cNvPr id="3" name="Substituent conținut 2"/>
          <p:cNvSpPr>
            <a:spLocks noGrp="1"/>
          </p:cNvSpPr>
          <p:nvPr>
            <p:ph idx="1"/>
          </p:nvPr>
        </p:nvSpPr>
        <p:spPr/>
        <p:txBody>
          <a:bodyPr>
            <a:normAutofit fontScale="85000" lnSpcReduction="10000"/>
          </a:bodyPr>
          <a:lstStyle/>
          <a:p>
            <a:r>
              <a:rPr lang="en-US" dirty="0" smtClean="0"/>
              <a:t>ART</a:t>
            </a:r>
            <a:r>
              <a:rPr lang="en-US" dirty="0"/>
              <a:t>. 116</a:t>
            </a:r>
            <a:endParaRPr lang="ro-RO" dirty="0"/>
          </a:p>
          <a:p>
            <a:pPr indent="12700" algn="just">
              <a:buNone/>
            </a:pPr>
            <a:r>
              <a:rPr lang="en-US" dirty="0" smtClean="0"/>
              <a:t>(</a:t>
            </a:r>
            <a:r>
              <a:rPr lang="en-US" dirty="0"/>
              <a:t>6) </a:t>
            </a:r>
            <a:r>
              <a:rPr lang="ro-RO" dirty="0" smtClean="0"/>
              <a:t>D</a:t>
            </a:r>
            <a:r>
              <a:rPr lang="en-US" dirty="0" err="1" smtClean="0"/>
              <a:t>acă</a:t>
            </a:r>
            <a:r>
              <a:rPr lang="en-US" dirty="0" smtClean="0"/>
              <a:t> </a:t>
            </a:r>
            <a:r>
              <a:rPr lang="en-US" dirty="0" err="1"/>
              <a:t>în</a:t>
            </a:r>
            <a:r>
              <a:rPr lang="en-US" dirty="0"/>
              <a:t> </a:t>
            </a:r>
            <a:r>
              <a:rPr lang="en-US" dirty="0" err="1"/>
              <a:t>eveniment</a:t>
            </a:r>
            <a:r>
              <a:rPr lang="en-US" dirty="0"/>
              <a:t> </a:t>
            </a:r>
            <a:r>
              <a:rPr lang="en-US" dirty="0" err="1"/>
              <a:t>sunt</a:t>
            </a:r>
            <a:r>
              <a:rPr lang="en-US" dirty="0"/>
              <a:t> implicate </a:t>
            </a:r>
            <a:r>
              <a:rPr lang="en-US" dirty="0" err="1"/>
              <a:t>victime</a:t>
            </a:r>
            <a:r>
              <a:rPr lang="en-US" dirty="0"/>
              <a:t> cu </a:t>
            </a:r>
            <a:r>
              <a:rPr lang="en-US" dirty="0" err="1"/>
              <a:t>angajatori</a:t>
            </a:r>
            <a:r>
              <a:rPr lang="en-US" dirty="0"/>
              <a:t> </a:t>
            </a:r>
            <a:r>
              <a:rPr lang="en-US" dirty="0" err="1"/>
              <a:t>diferiţi</a:t>
            </a:r>
            <a:r>
              <a:rPr lang="en-US" dirty="0"/>
              <a:t>, </a:t>
            </a:r>
            <a:r>
              <a:rPr lang="en-US" u="sng" dirty="0" err="1"/>
              <a:t>comisia</a:t>
            </a:r>
            <a:r>
              <a:rPr lang="en-US" u="sng" dirty="0"/>
              <a:t> de </a:t>
            </a:r>
            <a:r>
              <a:rPr lang="en-US" u="sng" dirty="0" err="1"/>
              <a:t>cercetare</a:t>
            </a:r>
            <a:r>
              <a:rPr lang="en-US" u="sng" dirty="0"/>
              <a:t>, </a:t>
            </a:r>
            <a:r>
              <a:rPr lang="en-US" u="sng" dirty="0" err="1"/>
              <a:t>numită</a:t>
            </a:r>
            <a:r>
              <a:rPr lang="en-US" u="sng" dirty="0"/>
              <a:t> de </a:t>
            </a:r>
            <a:r>
              <a:rPr lang="en-US" u="sng" dirty="0" err="1"/>
              <a:t>către</a:t>
            </a:r>
            <a:r>
              <a:rPr lang="en-US" u="sng" dirty="0"/>
              <a:t> </a:t>
            </a:r>
            <a:r>
              <a:rPr lang="en-US" u="sng" dirty="0" err="1"/>
              <a:t>angajatorul</a:t>
            </a:r>
            <a:r>
              <a:rPr lang="en-US" u="sng" dirty="0"/>
              <a:t> </a:t>
            </a:r>
            <a:r>
              <a:rPr lang="en-US" u="sng" dirty="0" err="1"/>
              <a:t>pe</a:t>
            </a:r>
            <a:r>
              <a:rPr lang="en-US" u="sng" dirty="0"/>
              <a:t> </a:t>
            </a:r>
            <a:r>
              <a:rPr lang="en-US" u="sng" dirty="0" err="1"/>
              <a:t>teritoriul</a:t>
            </a:r>
            <a:r>
              <a:rPr lang="en-US" u="sng" dirty="0"/>
              <a:t> </a:t>
            </a:r>
            <a:r>
              <a:rPr lang="en-US" u="sng" dirty="0" err="1"/>
              <a:t>căruia</a:t>
            </a:r>
            <a:r>
              <a:rPr lang="en-US" u="sng" dirty="0"/>
              <a:t> </a:t>
            </a:r>
            <a:r>
              <a:rPr lang="en-US" dirty="0"/>
              <a:t>s-a </a:t>
            </a:r>
            <a:r>
              <a:rPr lang="en-US" dirty="0" err="1"/>
              <a:t>produs</a:t>
            </a:r>
            <a:r>
              <a:rPr lang="en-US" dirty="0"/>
              <a:t> </a:t>
            </a:r>
            <a:r>
              <a:rPr lang="en-US" dirty="0" err="1"/>
              <a:t>evenimentul</a:t>
            </a:r>
            <a:r>
              <a:rPr lang="en-US" dirty="0"/>
              <a:t>, </a:t>
            </a:r>
            <a:r>
              <a:rPr lang="en-US" u="sng" dirty="0" err="1"/>
              <a:t>va</a:t>
            </a:r>
            <a:r>
              <a:rPr lang="en-US" u="sng" dirty="0"/>
              <a:t> </a:t>
            </a:r>
            <a:r>
              <a:rPr lang="en-US" u="sng" dirty="0" err="1"/>
              <a:t>fi</a:t>
            </a:r>
            <a:r>
              <a:rPr lang="en-US" u="sng" dirty="0"/>
              <a:t> </a:t>
            </a:r>
            <a:r>
              <a:rPr lang="en-US" u="sng" dirty="0" err="1"/>
              <a:t>constituită</a:t>
            </a:r>
            <a:r>
              <a:rPr lang="en-US" u="sng" dirty="0"/>
              <a:t> din </a:t>
            </a:r>
            <a:r>
              <a:rPr lang="en-US" u="sng" dirty="0" err="1"/>
              <a:t>reprezentanţi</a:t>
            </a:r>
            <a:r>
              <a:rPr lang="en-US" u="sng" dirty="0"/>
              <a:t> </a:t>
            </a:r>
            <a:r>
              <a:rPr lang="en-US" u="sng" dirty="0" err="1"/>
              <a:t>ai</a:t>
            </a:r>
            <a:r>
              <a:rPr lang="en-US" u="sng" dirty="0"/>
              <a:t> </a:t>
            </a:r>
            <a:r>
              <a:rPr lang="en-US" u="sng" dirty="0" err="1"/>
              <a:t>tuturor</a:t>
            </a:r>
            <a:r>
              <a:rPr lang="en-US" u="sng" dirty="0"/>
              <a:t> </a:t>
            </a:r>
            <a:r>
              <a:rPr lang="en-US" u="sng" dirty="0" err="1"/>
              <a:t>angajatorilor</a:t>
            </a:r>
            <a:r>
              <a:rPr lang="en-US" u="sng" dirty="0"/>
              <a:t> </a:t>
            </a:r>
            <a:r>
              <a:rPr lang="en-US" u="sng" dirty="0" err="1"/>
              <a:t>victimelor</a:t>
            </a:r>
            <a:r>
              <a:rPr lang="en-US" u="sng" dirty="0"/>
              <a:t> </a:t>
            </a:r>
            <a:r>
              <a:rPr lang="en-US" u="sng" dirty="0" err="1"/>
              <a:t>evenimentului</a:t>
            </a:r>
            <a:r>
              <a:rPr lang="en-US" u="sng" dirty="0" smtClean="0"/>
              <a:t>.</a:t>
            </a:r>
            <a:endParaRPr lang="ro-RO" u="sng" dirty="0" smtClean="0"/>
          </a:p>
          <a:p>
            <a:pPr indent="12700" algn="just">
              <a:buNone/>
            </a:pPr>
            <a:r>
              <a:rPr lang="vi-VN" dirty="0">
                <a:solidFill>
                  <a:srgbClr val="FF0000"/>
                </a:solidFill>
              </a:rPr>
              <a:t>(6) Dacă în eveniment sunt implicate victime cu angajatori diferiţi, în comisia de cercetare numită de angajatorul la care s-a produs evenimentul vor fi nominalizate şi persoane numite prin decizie scrisă de către ceilalţi angajatori.</a:t>
            </a:r>
          </a:p>
          <a:p>
            <a:pPr indent="12700">
              <a:buNone/>
            </a:pPr>
            <a:endParaRPr lang="ro-RO" dirty="0"/>
          </a:p>
          <a:p>
            <a:endParaRPr lang="ro-R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ro-RO" sz="3600" dirty="0" smtClean="0"/>
              <a:t/>
            </a:r>
            <a:br>
              <a:rPr lang="ro-RO" sz="3600" dirty="0" smtClean="0"/>
            </a:br>
            <a:r>
              <a:rPr lang="en-US" sz="2700" dirty="0" smtClean="0"/>
              <a:t>SECŢIUNEA A 2-A</a:t>
            </a:r>
            <a:r>
              <a:rPr lang="en-US" sz="3600" dirty="0" smtClean="0"/>
              <a:t/>
            </a:r>
            <a:br>
              <a:rPr lang="en-US" sz="3600" dirty="0" smtClean="0"/>
            </a:br>
            <a:r>
              <a:rPr lang="en-US" sz="3600" dirty="0" smtClean="0"/>
              <a:t>    </a:t>
            </a:r>
            <a:r>
              <a:rPr lang="en-US" sz="3600" b="1" dirty="0" smtClean="0"/>
              <a:t>CERCETAREA EVENIMENTELOR</a:t>
            </a:r>
            <a:r>
              <a:rPr lang="en-US" dirty="0" smtClean="0"/>
              <a:t/>
            </a:r>
            <a:br>
              <a:rPr lang="en-US" dirty="0" smtClean="0"/>
            </a:br>
            <a:endParaRPr lang="ro-RO" dirty="0"/>
          </a:p>
        </p:txBody>
      </p:sp>
      <p:sp>
        <p:nvSpPr>
          <p:cNvPr id="3" name="Substituent conținut 2"/>
          <p:cNvSpPr>
            <a:spLocks noGrp="1"/>
          </p:cNvSpPr>
          <p:nvPr>
            <p:ph idx="1"/>
          </p:nvPr>
        </p:nvSpPr>
        <p:spPr/>
        <p:txBody>
          <a:bodyPr>
            <a:normAutofit fontScale="62500" lnSpcReduction="20000"/>
          </a:bodyPr>
          <a:lstStyle/>
          <a:p>
            <a:r>
              <a:rPr lang="en-US" dirty="0" smtClean="0"/>
              <a:t>Art</a:t>
            </a:r>
            <a:r>
              <a:rPr lang="ro-RO" dirty="0" smtClean="0"/>
              <a:t>.</a:t>
            </a:r>
            <a:r>
              <a:rPr lang="en-US" dirty="0" smtClean="0"/>
              <a:t> 118</a:t>
            </a:r>
            <a:r>
              <a:rPr lang="ro-RO" dirty="0" smtClean="0"/>
              <a:t> </a:t>
            </a:r>
          </a:p>
          <a:p>
            <a:pPr>
              <a:buNone/>
            </a:pPr>
            <a:r>
              <a:rPr lang="vi-VN" sz="2200" dirty="0"/>
              <a:t>(1) Persoanele </a:t>
            </a:r>
            <a:r>
              <a:rPr lang="vi-VN" sz="2200" dirty="0" smtClean="0"/>
              <a:t>împuternicite</a:t>
            </a:r>
            <a:r>
              <a:rPr lang="vi-VN" sz="2200" dirty="0"/>
              <a:t>, potrivit legii, să efectueze cercetarea evenimentelor au dreptul să ia declaraţii scrise, să preleveze sau să solicite prelevarea de probe necesare cercetării, să solicite sau să consulte orice acte ori documente ale angajatorului, iar acesta este obligat să le pună la dispoziţie în condiţiile legii.</a:t>
            </a:r>
          </a:p>
          <a:p>
            <a:pPr>
              <a:buNone/>
            </a:pPr>
            <a:r>
              <a:rPr lang="en-US" dirty="0" smtClean="0"/>
              <a:t> </a:t>
            </a:r>
            <a:r>
              <a:rPr lang="ro-RO" dirty="0" smtClean="0"/>
              <a:t>(</a:t>
            </a:r>
            <a:r>
              <a:rPr lang="en-US" dirty="0" smtClean="0"/>
              <a:t>2</a:t>
            </a:r>
            <a:r>
              <a:rPr lang="en-US" dirty="0"/>
              <a:t>)  </a:t>
            </a:r>
            <a:r>
              <a:rPr lang="en-US" sz="3600" dirty="0" err="1"/>
              <a:t>În</a:t>
            </a:r>
            <a:r>
              <a:rPr lang="en-US" sz="3600" dirty="0"/>
              <a:t> </a:t>
            </a:r>
            <a:r>
              <a:rPr lang="en-US" sz="3600" dirty="0" err="1"/>
              <a:t>situaţiile</a:t>
            </a:r>
            <a:r>
              <a:rPr lang="en-US" sz="3600" dirty="0"/>
              <a:t> </a:t>
            </a:r>
            <a:r>
              <a:rPr lang="en-US" sz="3600" dirty="0" err="1"/>
              <a:t>prevăzute</a:t>
            </a:r>
            <a:r>
              <a:rPr lang="en-US" sz="3600" dirty="0"/>
              <a:t> la </a:t>
            </a:r>
            <a:r>
              <a:rPr lang="en-US" sz="3600" dirty="0" err="1"/>
              <a:t>alin</a:t>
            </a:r>
            <a:r>
              <a:rPr lang="en-US" sz="3600" dirty="0"/>
              <a:t>. (1), </a:t>
            </a:r>
            <a:r>
              <a:rPr lang="en-US" sz="3600" dirty="0" err="1"/>
              <a:t>cheltuielile</a:t>
            </a:r>
            <a:r>
              <a:rPr lang="en-US" sz="3600" dirty="0"/>
              <a:t> </a:t>
            </a:r>
            <a:r>
              <a:rPr lang="en-US" sz="3600" dirty="0" err="1"/>
              <a:t>necesare</a:t>
            </a:r>
            <a:r>
              <a:rPr lang="en-US" sz="3600" dirty="0"/>
              <a:t> </a:t>
            </a:r>
            <a:r>
              <a:rPr lang="en-US" sz="3600" dirty="0" err="1"/>
              <a:t>prelevării</a:t>
            </a:r>
            <a:r>
              <a:rPr lang="en-US" sz="3600" dirty="0"/>
              <a:t> </a:t>
            </a:r>
            <a:r>
              <a:rPr lang="en-US" sz="3600" dirty="0" err="1"/>
              <a:t>şi</a:t>
            </a:r>
            <a:r>
              <a:rPr lang="en-US" sz="3600" dirty="0"/>
              <a:t> </a:t>
            </a:r>
            <a:r>
              <a:rPr lang="en-US" sz="3600" dirty="0" err="1"/>
              <a:t>analizării</a:t>
            </a:r>
            <a:r>
              <a:rPr lang="en-US" sz="3600" dirty="0"/>
              <a:t> </a:t>
            </a:r>
            <a:r>
              <a:rPr lang="en-US" sz="3600" dirty="0" err="1"/>
              <a:t>probelor</a:t>
            </a:r>
            <a:r>
              <a:rPr lang="en-US" sz="3600" dirty="0"/>
              <a:t> </a:t>
            </a:r>
            <a:r>
              <a:rPr lang="en-US" sz="3600" dirty="0" err="1"/>
              <a:t>în</a:t>
            </a:r>
            <a:r>
              <a:rPr lang="en-US" sz="3600" dirty="0"/>
              <a:t> </a:t>
            </a:r>
            <a:r>
              <a:rPr lang="en-US" sz="3600" dirty="0" err="1"/>
              <a:t>vederea</a:t>
            </a:r>
            <a:r>
              <a:rPr lang="en-US" sz="3600" dirty="0"/>
              <a:t> </a:t>
            </a:r>
            <a:r>
              <a:rPr lang="en-US" sz="3600" dirty="0" err="1"/>
              <a:t>cercetării</a:t>
            </a:r>
            <a:r>
              <a:rPr lang="en-US" sz="3600" dirty="0"/>
              <a:t> se </a:t>
            </a:r>
            <a:r>
              <a:rPr lang="en-US" sz="3600" dirty="0" err="1"/>
              <a:t>suportă</a:t>
            </a:r>
            <a:r>
              <a:rPr lang="en-US" sz="3600" dirty="0"/>
              <a:t> de </a:t>
            </a:r>
            <a:r>
              <a:rPr lang="en-US" sz="3600" dirty="0" err="1"/>
              <a:t>către</a:t>
            </a:r>
            <a:r>
              <a:rPr lang="en-US" sz="3600" dirty="0"/>
              <a:t> </a:t>
            </a:r>
            <a:r>
              <a:rPr lang="en-US" sz="3600" dirty="0" err="1"/>
              <a:t>angajatorul</a:t>
            </a:r>
            <a:r>
              <a:rPr lang="en-US" sz="3600" dirty="0"/>
              <a:t> </a:t>
            </a:r>
            <a:r>
              <a:rPr lang="en-US" sz="3600" u="sng" dirty="0"/>
              <a:t>la care </a:t>
            </a:r>
            <a:r>
              <a:rPr lang="en-US" sz="3600" u="sng" dirty="0" err="1"/>
              <a:t>este</a:t>
            </a:r>
            <a:r>
              <a:rPr lang="en-US" sz="3600" u="sng" dirty="0"/>
              <a:t> </a:t>
            </a:r>
            <a:r>
              <a:rPr lang="en-US" sz="3600" u="sng" dirty="0" err="1"/>
              <a:t>angajată</a:t>
            </a:r>
            <a:r>
              <a:rPr lang="en-US" sz="3600" u="sng" dirty="0"/>
              <a:t> </a:t>
            </a:r>
            <a:r>
              <a:rPr lang="en-US" sz="3600" u="sng" dirty="0" err="1"/>
              <a:t>victima</a:t>
            </a:r>
            <a:r>
              <a:rPr lang="en-US" sz="3600" u="sng" dirty="0" smtClean="0"/>
              <a:t>.</a:t>
            </a:r>
            <a:r>
              <a:rPr lang="en-US" sz="3600" u="sng" dirty="0"/>
              <a:t> </a:t>
            </a:r>
            <a:endParaRPr lang="ro-RO" sz="3600" u="sng" dirty="0" smtClean="0"/>
          </a:p>
          <a:p>
            <a:pPr>
              <a:buNone/>
            </a:pPr>
            <a:r>
              <a:rPr lang="vi-VN" dirty="0"/>
              <a:t>(2) </a:t>
            </a:r>
            <a:r>
              <a:rPr lang="vi-VN" sz="2200" dirty="0">
                <a:solidFill>
                  <a:srgbClr val="FF0000"/>
                </a:solidFill>
              </a:rPr>
              <a:t>În situaţiile prevăzute la alin. (1), cheltuielile necesare prelevării şi analizării probelor în vederea cercetării vor fi suportate de angajatorul la care a avut loc evenimentul.</a:t>
            </a:r>
            <a:endParaRPr lang="ro-RO" sz="2200" dirty="0">
              <a:solidFill>
                <a:srgbClr val="FF0000"/>
              </a:solidFill>
            </a:endParaRPr>
          </a:p>
          <a:p>
            <a:r>
              <a:rPr lang="en-US" dirty="0" smtClean="0"/>
              <a:t>Art</a:t>
            </a:r>
            <a:r>
              <a:rPr lang="ro-RO" dirty="0" smtClean="0"/>
              <a:t>. </a:t>
            </a:r>
            <a:r>
              <a:rPr lang="en-US" dirty="0" smtClean="0"/>
              <a:t>119</a:t>
            </a:r>
            <a:r>
              <a:rPr lang="ro-RO" dirty="0" smtClean="0"/>
              <a:t> </a:t>
            </a:r>
            <a:r>
              <a:rPr lang="en-US" dirty="0" smtClean="0"/>
              <a:t>(</a:t>
            </a:r>
            <a:r>
              <a:rPr lang="en-US" dirty="0"/>
              <a:t>3)  </a:t>
            </a:r>
            <a:r>
              <a:rPr lang="en-US" dirty="0" err="1"/>
              <a:t>Cheltuielile</a:t>
            </a:r>
            <a:r>
              <a:rPr lang="en-US" dirty="0"/>
              <a:t> </a:t>
            </a:r>
            <a:r>
              <a:rPr lang="en-US" dirty="0" err="1"/>
              <a:t>aferente</a:t>
            </a:r>
            <a:r>
              <a:rPr lang="en-US" dirty="0"/>
              <a:t> </a:t>
            </a:r>
            <a:r>
              <a:rPr lang="en-US" dirty="0" err="1"/>
              <a:t>efectuării</a:t>
            </a:r>
            <a:r>
              <a:rPr lang="en-US" dirty="0"/>
              <a:t> </a:t>
            </a:r>
            <a:r>
              <a:rPr lang="en-US" dirty="0" err="1"/>
              <a:t>expertizelor</a:t>
            </a:r>
            <a:r>
              <a:rPr lang="en-US" dirty="0"/>
              <a:t>, </a:t>
            </a:r>
            <a:r>
              <a:rPr lang="en-US" dirty="0" err="1"/>
              <a:t>precum</a:t>
            </a:r>
            <a:r>
              <a:rPr lang="en-US" dirty="0"/>
              <a:t> </a:t>
            </a:r>
            <a:r>
              <a:rPr lang="en-US" dirty="0" err="1"/>
              <a:t>şi</a:t>
            </a:r>
            <a:r>
              <a:rPr lang="en-US" dirty="0"/>
              <a:t> </a:t>
            </a:r>
            <a:r>
              <a:rPr lang="en-US" dirty="0" err="1"/>
              <a:t>cele</a:t>
            </a:r>
            <a:r>
              <a:rPr lang="en-US" dirty="0"/>
              <a:t> </a:t>
            </a:r>
            <a:r>
              <a:rPr lang="ro-RO" dirty="0" smtClean="0"/>
              <a:t>  </a:t>
            </a:r>
            <a:r>
              <a:rPr lang="en-US" dirty="0" err="1" smtClean="0"/>
              <a:t>necesare</a:t>
            </a:r>
            <a:r>
              <a:rPr lang="en-US" dirty="0" smtClean="0"/>
              <a:t> </a:t>
            </a:r>
            <a:r>
              <a:rPr lang="en-US" dirty="0" err="1"/>
              <a:t>analizării</a:t>
            </a:r>
            <a:r>
              <a:rPr lang="en-US" dirty="0"/>
              <a:t> </a:t>
            </a:r>
            <a:r>
              <a:rPr lang="en-US" dirty="0" err="1"/>
              <a:t>probelor</a:t>
            </a:r>
            <a:r>
              <a:rPr lang="en-US" dirty="0"/>
              <a:t> </a:t>
            </a:r>
            <a:r>
              <a:rPr lang="en-US" dirty="0" err="1"/>
              <a:t>prelevate</a:t>
            </a:r>
            <a:r>
              <a:rPr lang="en-US" dirty="0"/>
              <a:t> cu </a:t>
            </a:r>
            <a:r>
              <a:rPr lang="en-US" dirty="0" err="1"/>
              <a:t>ocazia</a:t>
            </a:r>
            <a:r>
              <a:rPr lang="en-US" dirty="0"/>
              <a:t> </a:t>
            </a:r>
            <a:r>
              <a:rPr lang="en-US" dirty="0" err="1"/>
              <a:t>cercetării</a:t>
            </a:r>
            <a:r>
              <a:rPr lang="en-US" dirty="0"/>
              <a:t> se </a:t>
            </a:r>
            <a:r>
              <a:rPr lang="en-US" dirty="0" err="1"/>
              <a:t>suportă</a:t>
            </a:r>
            <a:r>
              <a:rPr lang="en-US" dirty="0"/>
              <a:t> de </a:t>
            </a:r>
            <a:r>
              <a:rPr lang="en-US" dirty="0" err="1"/>
              <a:t>către</a:t>
            </a:r>
            <a:r>
              <a:rPr lang="en-US" dirty="0"/>
              <a:t> </a:t>
            </a:r>
            <a:r>
              <a:rPr lang="en-US" dirty="0" err="1"/>
              <a:t>angajatorul</a:t>
            </a:r>
            <a:r>
              <a:rPr lang="en-US" dirty="0"/>
              <a:t> la care </a:t>
            </a:r>
            <a:r>
              <a:rPr lang="en-US" dirty="0" err="1"/>
              <a:t>este</a:t>
            </a:r>
            <a:r>
              <a:rPr lang="en-US" dirty="0"/>
              <a:t> </a:t>
            </a:r>
            <a:r>
              <a:rPr lang="en-US" u="sng" dirty="0" err="1"/>
              <a:t>angajată</a:t>
            </a:r>
            <a:r>
              <a:rPr lang="en-US" u="sng" dirty="0"/>
              <a:t> </a:t>
            </a:r>
            <a:r>
              <a:rPr lang="en-US" u="sng" dirty="0" err="1"/>
              <a:t>victima</a:t>
            </a:r>
            <a:r>
              <a:rPr lang="en-US" u="sng" dirty="0"/>
              <a:t> </a:t>
            </a:r>
            <a:r>
              <a:rPr lang="en-US" u="sng" dirty="0" err="1"/>
              <a:t>sau</a:t>
            </a:r>
            <a:r>
              <a:rPr lang="en-US" u="sng" dirty="0"/>
              <a:t> care se face </a:t>
            </a:r>
            <a:r>
              <a:rPr lang="en-US" u="sng" dirty="0" err="1"/>
              <a:t>răspunzător</a:t>
            </a:r>
            <a:r>
              <a:rPr lang="en-US" u="sng" dirty="0"/>
              <a:t> de </a:t>
            </a:r>
            <a:r>
              <a:rPr lang="en-US" u="sng" dirty="0" err="1"/>
              <a:t>organizarea</a:t>
            </a:r>
            <a:r>
              <a:rPr lang="en-US" u="sng" dirty="0"/>
              <a:t> </a:t>
            </a:r>
            <a:r>
              <a:rPr lang="en-US" dirty="0" err="1"/>
              <a:t>activităţii</a:t>
            </a:r>
            <a:r>
              <a:rPr lang="en-US" dirty="0"/>
              <a:t> </a:t>
            </a:r>
            <a:r>
              <a:rPr lang="en-US" dirty="0" err="1"/>
              <a:t>în</a:t>
            </a:r>
            <a:r>
              <a:rPr lang="en-US" dirty="0"/>
              <a:t> </a:t>
            </a:r>
            <a:r>
              <a:rPr lang="en-US" dirty="0" err="1"/>
              <a:t>urma</a:t>
            </a:r>
            <a:r>
              <a:rPr lang="en-US" dirty="0"/>
              <a:t> </a:t>
            </a:r>
            <a:r>
              <a:rPr lang="en-US" dirty="0" err="1"/>
              <a:t>căreia</a:t>
            </a:r>
            <a:r>
              <a:rPr lang="en-US" dirty="0"/>
              <a:t> s-a </a:t>
            </a:r>
            <a:r>
              <a:rPr lang="en-US" dirty="0" err="1"/>
              <a:t>produs</a:t>
            </a:r>
            <a:r>
              <a:rPr lang="en-US" dirty="0"/>
              <a:t> </a:t>
            </a:r>
            <a:r>
              <a:rPr lang="en-US" dirty="0" err="1" smtClean="0"/>
              <a:t>evenimentul</a:t>
            </a:r>
            <a:r>
              <a:rPr lang="ro-RO" dirty="0" smtClean="0"/>
              <a:t>.</a:t>
            </a:r>
          </a:p>
          <a:p>
            <a:r>
              <a:rPr lang="vi-VN" sz="2200" dirty="0">
                <a:solidFill>
                  <a:srgbClr val="FF0000"/>
                </a:solidFill>
              </a:rPr>
              <a:t>(3) Cheltuielile aferente efectuării expertizelor, precum şi cele necesare analizării probelor prelevate cu ocazia cercetării se suportă de către angajatorul la care a avut loc evenimentul sau care se face răspunzător de organizarea activităţii în urma căreia s-a produs evenimentul</a:t>
            </a:r>
            <a:r>
              <a:rPr lang="vi-VN" sz="2600" dirty="0">
                <a:solidFill>
                  <a:srgbClr val="FF0000"/>
                </a:solidFill>
              </a:rPr>
              <a:t>.</a:t>
            </a:r>
            <a:endParaRPr lang="ro-RO" sz="2600" dirty="0">
              <a:solidFill>
                <a:srgbClr val="FF0000"/>
              </a:solidFill>
            </a:endParaRPr>
          </a:p>
          <a:p>
            <a:pPr>
              <a:buNone/>
            </a:pPr>
            <a:endParaRPr lang="ro-RO" dirty="0"/>
          </a:p>
          <a:p>
            <a:endParaRPr lang="ro-R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dirty="0"/>
              <a:t> </a:t>
            </a:r>
            <a:r>
              <a:rPr lang="en-US" sz="3600" b="1" dirty="0"/>
              <a:t>CAP. </a:t>
            </a:r>
            <a:r>
              <a:rPr lang="en-US" sz="3600" b="1" dirty="0" smtClean="0"/>
              <a:t>I</a:t>
            </a:r>
            <a:r>
              <a:rPr lang="ro-RO" sz="3600" b="1" dirty="0" smtClean="0"/>
              <a:t> </a:t>
            </a:r>
            <a:r>
              <a:rPr lang="en-US" sz="3600" b="1" dirty="0" smtClean="0"/>
              <a:t>DISPOZIŢII GENERALE</a:t>
            </a:r>
            <a:r>
              <a:rPr lang="ro-RO" sz="3600" b="1" dirty="0" smtClean="0"/>
              <a:t/>
            </a:r>
            <a:br>
              <a:rPr lang="ro-RO" sz="3600" b="1" dirty="0" smtClean="0"/>
            </a:br>
            <a:r>
              <a:rPr lang="ro-RO" sz="3600" b="1" dirty="0" smtClean="0"/>
              <a:t>art. 2 </a:t>
            </a:r>
            <a:endParaRPr lang="ro-RO" sz="3600" b="1" dirty="0"/>
          </a:p>
        </p:txBody>
      </p:sp>
      <p:sp>
        <p:nvSpPr>
          <p:cNvPr id="3" name="Substituent conținut 2"/>
          <p:cNvSpPr>
            <a:spLocks noGrp="1"/>
          </p:cNvSpPr>
          <p:nvPr>
            <p:ph idx="1"/>
          </p:nvPr>
        </p:nvSpPr>
        <p:spPr/>
        <p:txBody>
          <a:bodyPr>
            <a:normAutofit fontScale="47500" lnSpcReduction="20000"/>
          </a:bodyPr>
          <a:lstStyle/>
          <a:p>
            <a:r>
              <a:rPr lang="ro-RO" dirty="0" smtClean="0"/>
              <a:t>1</a:t>
            </a:r>
            <a:r>
              <a:rPr lang="en-US" sz="3800" dirty="0" smtClean="0"/>
              <a:t>6</a:t>
            </a:r>
            <a:r>
              <a:rPr lang="en-US" sz="3800" dirty="0"/>
              <a:t>. </a:t>
            </a:r>
            <a:r>
              <a:rPr lang="en-US" sz="3800" dirty="0" err="1"/>
              <a:t>comunicare</a:t>
            </a:r>
            <a:r>
              <a:rPr lang="en-US" sz="3800" dirty="0"/>
              <a:t> - </a:t>
            </a:r>
            <a:r>
              <a:rPr lang="en-US" sz="3800" dirty="0" err="1"/>
              <a:t>procedura</a:t>
            </a:r>
            <a:r>
              <a:rPr lang="en-US" sz="3800" dirty="0"/>
              <a:t> </a:t>
            </a:r>
            <a:r>
              <a:rPr lang="en-US" sz="3800" dirty="0" err="1"/>
              <a:t>prin</a:t>
            </a:r>
            <a:r>
              <a:rPr lang="en-US" sz="3800" dirty="0"/>
              <a:t> care </a:t>
            </a:r>
            <a:r>
              <a:rPr lang="en-US" sz="3800" dirty="0" err="1"/>
              <a:t>angajatorul</a:t>
            </a:r>
            <a:r>
              <a:rPr lang="en-US" sz="3800" dirty="0"/>
              <a:t> </a:t>
            </a:r>
            <a:r>
              <a:rPr lang="en-US" sz="3800" dirty="0" err="1"/>
              <a:t>comunică</a:t>
            </a:r>
            <a:r>
              <a:rPr lang="en-US" sz="3800" dirty="0"/>
              <a:t> </a:t>
            </a:r>
            <a:r>
              <a:rPr lang="en-US" sz="3800" dirty="0" err="1"/>
              <a:t>producerea</a:t>
            </a:r>
            <a:r>
              <a:rPr lang="en-US" sz="3800" dirty="0"/>
              <a:t> </a:t>
            </a:r>
            <a:r>
              <a:rPr lang="en-US" sz="3800" dirty="0" err="1"/>
              <a:t>unui</a:t>
            </a:r>
            <a:r>
              <a:rPr lang="en-US" sz="3800" dirty="0"/>
              <a:t> </a:t>
            </a:r>
            <a:r>
              <a:rPr lang="en-US" sz="3800" dirty="0" err="1"/>
              <a:t>eveniment</a:t>
            </a:r>
            <a:r>
              <a:rPr lang="en-US" sz="3800" dirty="0"/>
              <a:t>, de </a:t>
            </a:r>
            <a:r>
              <a:rPr lang="en-US" sz="3800" dirty="0" err="1"/>
              <a:t>îndată</a:t>
            </a:r>
            <a:r>
              <a:rPr lang="en-US" sz="3800" dirty="0"/>
              <a:t>, </a:t>
            </a:r>
            <a:r>
              <a:rPr lang="en-US" sz="3800" dirty="0" err="1"/>
              <a:t>dar</a:t>
            </a:r>
            <a:r>
              <a:rPr lang="en-US" sz="3800" dirty="0"/>
              <a:t> nu </a:t>
            </a:r>
            <a:r>
              <a:rPr lang="en-US" sz="3800" dirty="0" err="1"/>
              <a:t>mai</a:t>
            </a:r>
            <a:r>
              <a:rPr lang="en-US" sz="3800" dirty="0"/>
              <a:t> </a:t>
            </a:r>
            <a:r>
              <a:rPr lang="en-US" sz="3800" dirty="0" err="1"/>
              <a:t>târziu</a:t>
            </a:r>
            <a:r>
              <a:rPr lang="en-US" sz="3800" dirty="0"/>
              <a:t> de 24 de ore de la </a:t>
            </a:r>
            <a:r>
              <a:rPr lang="en-US" sz="3800" dirty="0" err="1"/>
              <a:t>producerea</a:t>
            </a:r>
            <a:r>
              <a:rPr lang="en-US" sz="3800" dirty="0"/>
              <a:t> </a:t>
            </a:r>
            <a:r>
              <a:rPr lang="en-US" sz="3800" dirty="0" err="1"/>
              <a:t>evenimentului</a:t>
            </a:r>
            <a:r>
              <a:rPr lang="en-US" sz="3800" dirty="0"/>
              <a:t>, </a:t>
            </a:r>
            <a:r>
              <a:rPr lang="en-US" sz="3800" dirty="0" err="1"/>
              <a:t>autorităţilor</a:t>
            </a:r>
            <a:r>
              <a:rPr lang="en-US" sz="3800" dirty="0"/>
              <a:t> </a:t>
            </a:r>
            <a:r>
              <a:rPr lang="en-US" sz="3800" dirty="0" err="1"/>
              <a:t>prevăzute</a:t>
            </a:r>
            <a:r>
              <a:rPr lang="en-US" sz="3800" dirty="0"/>
              <a:t> la </a:t>
            </a:r>
            <a:r>
              <a:rPr lang="en-US" sz="3800" u="sng" dirty="0" smtClean="0"/>
              <a:t>art</a:t>
            </a:r>
            <a:r>
              <a:rPr lang="en-US" sz="3800" u="sng" dirty="0"/>
              <a:t>. 27 </a:t>
            </a:r>
            <a:r>
              <a:rPr lang="en-US" sz="3800" u="sng" dirty="0" err="1"/>
              <a:t>alin</a:t>
            </a:r>
            <a:r>
              <a:rPr lang="en-US" sz="3800" u="sng" dirty="0"/>
              <a:t>. (1) din </a:t>
            </a:r>
            <a:r>
              <a:rPr lang="en-US" sz="3800" u="sng" dirty="0" err="1"/>
              <a:t>lege</a:t>
            </a:r>
            <a:r>
              <a:rPr lang="en-US" sz="3800" dirty="0" smtClean="0"/>
              <a:t>;</a:t>
            </a:r>
            <a:endParaRPr lang="ro-RO" sz="3800" dirty="0" smtClean="0"/>
          </a:p>
          <a:p>
            <a:r>
              <a:rPr lang="vi-VN" dirty="0">
                <a:solidFill>
                  <a:srgbClr val="FF0000"/>
                </a:solidFill>
              </a:rPr>
              <a:t>comunicare - procedura prin care angajatorul comunică producerea unui eveniment, de îndată, autorităţilor prevăzute la </a:t>
            </a:r>
            <a:r>
              <a:rPr lang="vi-VN" u="sng" dirty="0">
                <a:solidFill>
                  <a:srgbClr val="FF0000"/>
                </a:solidFill>
              </a:rPr>
              <a:t>art. 27 alin. (1) din lege;</a:t>
            </a:r>
          </a:p>
          <a:p>
            <a:endParaRPr lang="ro-RO" dirty="0" smtClean="0"/>
          </a:p>
          <a:p>
            <a:r>
              <a:rPr lang="en-US" sz="3800" dirty="0"/>
              <a:t>20. </a:t>
            </a:r>
            <a:r>
              <a:rPr lang="en-US" sz="3800" dirty="0" err="1"/>
              <a:t>raportare</a:t>
            </a:r>
            <a:r>
              <a:rPr lang="en-US" sz="3800" dirty="0"/>
              <a:t> a </a:t>
            </a:r>
            <a:r>
              <a:rPr lang="en-US" sz="3800" dirty="0" err="1"/>
              <a:t>bolilor</a:t>
            </a:r>
            <a:r>
              <a:rPr lang="en-US" sz="3800" dirty="0"/>
              <a:t> </a:t>
            </a:r>
            <a:r>
              <a:rPr lang="en-US" sz="3800" dirty="0" err="1"/>
              <a:t>profesionale</a:t>
            </a:r>
            <a:r>
              <a:rPr lang="en-US" sz="3800" dirty="0"/>
              <a:t> </a:t>
            </a:r>
            <a:r>
              <a:rPr lang="en-US" sz="3800" dirty="0" err="1"/>
              <a:t>declarate</a:t>
            </a:r>
            <a:r>
              <a:rPr lang="en-US" sz="3800" dirty="0"/>
              <a:t>, </a:t>
            </a:r>
            <a:r>
              <a:rPr lang="en-US" sz="3800" dirty="0" err="1"/>
              <a:t>contestate</a:t>
            </a:r>
            <a:r>
              <a:rPr lang="en-US" sz="3800" dirty="0"/>
              <a:t> </a:t>
            </a:r>
            <a:r>
              <a:rPr lang="en-US" sz="3800" dirty="0" err="1"/>
              <a:t>şi</a:t>
            </a:r>
            <a:r>
              <a:rPr lang="en-US" sz="3800" dirty="0"/>
              <a:t> </a:t>
            </a:r>
            <a:r>
              <a:rPr lang="en-US" sz="3800" dirty="0" err="1"/>
              <a:t>infirmate</a:t>
            </a:r>
            <a:r>
              <a:rPr lang="en-US" sz="3800" dirty="0"/>
              <a:t> - </a:t>
            </a:r>
            <a:r>
              <a:rPr lang="en-US" sz="3800" dirty="0" err="1"/>
              <a:t>procedura</a:t>
            </a:r>
            <a:r>
              <a:rPr lang="en-US" sz="3800" dirty="0"/>
              <a:t> </a:t>
            </a:r>
            <a:r>
              <a:rPr lang="en-US" sz="3800" dirty="0" err="1"/>
              <a:t>prin</a:t>
            </a:r>
            <a:r>
              <a:rPr lang="en-US" sz="3800" dirty="0"/>
              <a:t> care </a:t>
            </a:r>
            <a:r>
              <a:rPr lang="en-US" sz="3800" dirty="0" err="1"/>
              <a:t>direcţiile</a:t>
            </a:r>
            <a:r>
              <a:rPr lang="en-US" sz="3800" dirty="0"/>
              <a:t> de </a:t>
            </a:r>
            <a:r>
              <a:rPr lang="en-US" sz="3800" dirty="0" err="1"/>
              <a:t>sănătate</a:t>
            </a:r>
            <a:r>
              <a:rPr lang="en-US" sz="3800" dirty="0"/>
              <a:t> </a:t>
            </a:r>
            <a:r>
              <a:rPr lang="en-US" sz="3800" dirty="0" err="1"/>
              <a:t>publică</a:t>
            </a:r>
            <a:r>
              <a:rPr lang="en-US" sz="3800" dirty="0"/>
              <a:t> </a:t>
            </a:r>
            <a:r>
              <a:rPr lang="en-US" sz="3800" dirty="0" err="1"/>
              <a:t>judeţene</a:t>
            </a:r>
            <a:r>
              <a:rPr lang="en-US" sz="3800" dirty="0"/>
              <a:t> </a:t>
            </a:r>
            <a:r>
              <a:rPr lang="en-US" sz="3800" dirty="0" err="1"/>
              <a:t>şi</a:t>
            </a:r>
            <a:r>
              <a:rPr lang="en-US" sz="3800" dirty="0"/>
              <a:t> a </a:t>
            </a:r>
            <a:r>
              <a:rPr lang="en-US" sz="3800" dirty="0" err="1"/>
              <a:t>municipiului</a:t>
            </a:r>
            <a:r>
              <a:rPr lang="en-US" sz="3800" dirty="0"/>
              <a:t> </a:t>
            </a:r>
            <a:r>
              <a:rPr lang="en-US" sz="3800" dirty="0" err="1"/>
              <a:t>Bucureşti</a:t>
            </a:r>
            <a:r>
              <a:rPr lang="en-US" sz="3800" dirty="0"/>
              <a:t> transmit </a:t>
            </a:r>
            <a:r>
              <a:rPr lang="en-US" sz="3800" dirty="0" err="1"/>
              <a:t>informaţii</a:t>
            </a:r>
            <a:r>
              <a:rPr lang="en-US" sz="3800" dirty="0"/>
              <a:t> </a:t>
            </a:r>
            <a:r>
              <a:rPr lang="en-US" sz="3800" dirty="0" err="1"/>
              <a:t>referitoare</a:t>
            </a:r>
            <a:r>
              <a:rPr lang="en-US" sz="3800" dirty="0"/>
              <a:t> la </a:t>
            </a:r>
            <a:r>
              <a:rPr lang="en-US" sz="3800" dirty="0" err="1"/>
              <a:t>bolile</a:t>
            </a:r>
            <a:r>
              <a:rPr lang="en-US" sz="3800" dirty="0"/>
              <a:t> </a:t>
            </a:r>
            <a:r>
              <a:rPr lang="en-US" sz="3800" dirty="0" err="1"/>
              <a:t>profesionale</a:t>
            </a:r>
            <a:r>
              <a:rPr lang="en-US" sz="3800" dirty="0"/>
              <a:t> </a:t>
            </a:r>
            <a:r>
              <a:rPr lang="en-US" sz="3800" dirty="0" err="1"/>
              <a:t>declarate</a:t>
            </a:r>
            <a:r>
              <a:rPr lang="en-US" sz="3800" dirty="0"/>
              <a:t>, a </a:t>
            </a:r>
            <a:r>
              <a:rPr lang="en-US" sz="3800" dirty="0" err="1"/>
              <a:t>celor</a:t>
            </a:r>
            <a:r>
              <a:rPr lang="en-US" sz="3800" dirty="0"/>
              <a:t> </a:t>
            </a:r>
            <a:r>
              <a:rPr lang="en-US" sz="3800" dirty="0" err="1"/>
              <a:t>contestate</a:t>
            </a:r>
            <a:r>
              <a:rPr lang="en-US" sz="3800" dirty="0"/>
              <a:t> </a:t>
            </a:r>
            <a:r>
              <a:rPr lang="en-US" sz="3800" dirty="0" err="1"/>
              <a:t>şi</a:t>
            </a:r>
            <a:r>
              <a:rPr lang="en-US" sz="3800" dirty="0"/>
              <a:t> a </a:t>
            </a:r>
            <a:r>
              <a:rPr lang="en-US" sz="3800" dirty="0" err="1"/>
              <a:t>celor</a:t>
            </a:r>
            <a:r>
              <a:rPr lang="en-US" sz="3800" dirty="0"/>
              <a:t> </a:t>
            </a:r>
            <a:r>
              <a:rPr lang="en-US" sz="3800" dirty="0" err="1"/>
              <a:t>infirmate</a:t>
            </a:r>
            <a:r>
              <a:rPr lang="en-US" sz="3800" dirty="0"/>
              <a:t>, </a:t>
            </a:r>
            <a:r>
              <a:rPr lang="en-US" sz="3800" dirty="0" err="1"/>
              <a:t>precum</a:t>
            </a:r>
            <a:r>
              <a:rPr lang="en-US" sz="3800" dirty="0"/>
              <a:t> </a:t>
            </a:r>
            <a:r>
              <a:rPr lang="en-US" sz="3800" dirty="0" err="1"/>
              <a:t>şi</a:t>
            </a:r>
            <a:r>
              <a:rPr lang="en-US" sz="3800" dirty="0"/>
              <a:t> </a:t>
            </a:r>
            <a:r>
              <a:rPr lang="en-US" sz="3800" dirty="0" err="1"/>
              <a:t>motivarea</a:t>
            </a:r>
            <a:r>
              <a:rPr lang="en-US" sz="3800" dirty="0"/>
              <a:t> </a:t>
            </a:r>
            <a:r>
              <a:rPr lang="en-US" sz="3800" dirty="0" err="1"/>
              <a:t>infirmării</a:t>
            </a:r>
            <a:r>
              <a:rPr lang="en-US" sz="3800" dirty="0"/>
              <a:t> </a:t>
            </a:r>
            <a:r>
              <a:rPr lang="en-US" sz="3800" dirty="0" err="1"/>
              <a:t>lor</a:t>
            </a:r>
            <a:r>
              <a:rPr lang="en-US" sz="3800" dirty="0"/>
              <a:t>, la </a:t>
            </a:r>
            <a:r>
              <a:rPr lang="en-US" sz="3800" dirty="0" err="1"/>
              <a:t>Centrul</a:t>
            </a:r>
            <a:r>
              <a:rPr lang="en-US" sz="3800" dirty="0"/>
              <a:t> </a:t>
            </a:r>
            <a:r>
              <a:rPr lang="en-US" sz="3800" dirty="0" err="1"/>
              <a:t>naţional</a:t>
            </a:r>
            <a:r>
              <a:rPr lang="en-US" sz="3800" dirty="0"/>
              <a:t> de </a:t>
            </a:r>
            <a:r>
              <a:rPr lang="en-US" sz="3800" dirty="0" err="1"/>
              <a:t>monitorizare</a:t>
            </a:r>
            <a:r>
              <a:rPr lang="en-US" sz="3800" dirty="0"/>
              <a:t> a </a:t>
            </a:r>
            <a:r>
              <a:rPr lang="en-US" sz="3800" dirty="0" err="1"/>
              <a:t>riscurilor</a:t>
            </a:r>
            <a:r>
              <a:rPr lang="en-US" sz="3800" dirty="0"/>
              <a:t> din </a:t>
            </a:r>
            <a:r>
              <a:rPr lang="en-US" sz="3800" dirty="0" err="1"/>
              <a:t>mediul</a:t>
            </a:r>
            <a:r>
              <a:rPr lang="en-US" sz="3800" dirty="0"/>
              <a:t> </a:t>
            </a:r>
            <a:r>
              <a:rPr lang="en-US" sz="3800" dirty="0" err="1"/>
              <a:t>comunitar</a:t>
            </a:r>
            <a:r>
              <a:rPr lang="en-US" sz="3800" dirty="0"/>
              <a:t> - </a:t>
            </a:r>
            <a:r>
              <a:rPr lang="en-US" sz="3800" dirty="0" err="1"/>
              <a:t>Secţia</a:t>
            </a:r>
            <a:r>
              <a:rPr lang="en-US" sz="3800" dirty="0"/>
              <a:t> </a:t>
            </a:r>
            <a:r>
              <a:rPr lang="en-US" sz="3800" dirty="0" err="1"/>
              <a:t>sănătate</a:t>
            </a:r>
            <a:r>
              <a:rPr lang="en-US" sz="3800" dirty="0"/>
              <a:t> </a:t>
            </a:r>
            <a:r>
              <a:rPr lang="en-US" sz="3800" dirty="0" err="1"/>
              <a:t>ocupaţională</a:t>
            </a:r>
            <a:r>
              <a:rPr lang="en-US" sz="3800" dirty="0"/>
              <a:t> </a:t>
            </a:r>
            <a:r>
              <a:rPr lang="en-US" sz="3800" dirty="0" err="1"/>
              <a:t>şi</a:t>
            </a:r>
            <a:r>
              <a:rPr lang="en-US" sz="3800" dirty="0"/>
              <a:t> </a:t>
            </a:r>
            <a:r>
              <a:rPr lang="en-US" sz="3800" dirty="0" err="1"/>
              <a:t>informare</a:t>
            </a:r>
            <a:r>
              <a:rPr lang="en-US" sz="3800" dirty="0"/>
              <a:t> </a:t>
            </a:r>
            <a:r>
              <a:rPr lang="en-US" sz="3800" dirty="0" err="1"/>
              <a:t>toxicologică</a:t>
            </a:r>
            <a:r>
              <a:rPr lang="en-US" sz="3800" dirty="0"/>
              <a:t>, </a:t>
            </a:r>
            <a:r>
              <a:rPr lang="en-US" sz="3800" dirty="0" err="1"/>
              <a:t>Compartimentul</a:t>
            </a:r>
            <a:r>
              <a:rPr lang="en-US" sz="3800" dirty="0"/>
              <a:t> </a:t>
            </a:r>
            <a:r>
              <a:rPr lang="en-US" sz="3800" dirty="0" err="1"/>
              <a:t>sănătate</a:t>
            </a:r>
            <a:r>
              <a:rPr lang="en-US" sz="3800" dirty="0"/>
              <a:t> </a:t>
            </a:r>
            <a:r>
              <a:rPr lang="en-US" sz="3800" dirty="0" err="1"/>
              <a:t>ocupaţională</a:t>
            </a:r>
            <a:r>
              <a:rPr lang="en-US" sz="3800" dirty="0"/>
              <a:t> din </a:t>
            </a:r>
            <a:r>
              <a:rPr lang="en-US" sz="3800" dirty="0" err="1"/>
              <a:t>cadrul</a:t>
            </a:r>
            <a:r>
              <a:rPr lang="en-US" sz="3800" dirty="0"/>
              <a:t> </a:t>
            </a:r>
            <a:r>
              <a:rPr lang="en-US" sz="3800" dirty="0" err="1"/>
              <a:t>Institutului</a:t>
            </a:r>
            <a:r>
              <a:rPr lang="en-US" sz="3800" dirty="0"/>
              <a:t> </a:t>
            </a:r>
            <a:r>
              <a:rPr lang="en-US" sz="3800" dirty="0" err="1"/>
              <a:t>Naţional</a:t>
            </a:r>
            <a:r>
              <a:rPr lang="en-US" sz="3800" dirty="0"/>
              <a:t> de </a:t>
            </a:r>
            <a:r>
              <a:rPr lang="en-US" sz="3800" dirty="0" err="1"/>
              <a:t>Sănătate</a:t>
            </a:r>
            <a:r>
              <a:rPr lang="en-US" sz="3800" dirty="0"/>
              <a:t> </a:t>
            </a:r>
            <a:r>
              <a:rPr lang="en-US" sz="3800" dirty="0" err="1"/>
              <a:t>Publică</a:t>
            </a:r>
            <a:r>
              <a:rPr lang="en-US" sz="3800" dirty="0"/>
              <a:t>, </a:t>
            </a:r>
            <a:r>
              <a:rPr lang="en-US" sz="3800" dirty="0" err="1"/>
              <a:t>denumit</a:t>
            </a:r>
            <a:r>
              <a:rPr lang="en-US" sz="3800" dirty="0"/>
              <a:t> </a:t>
            </a:r>
            <a:r>
              <a:rPr lang="en-US" sz="3800" dirty="0" err="1"/>
              <a:t>în</a:t>
            </a:r>
            <a:r>
              <a:rPr lang="en-US" sz="3800" dirty="0"/>
              <a:t> </a:t>
            </a:r>
            <a:r>
              <a:rPr lang="en-US" sz="3800" dirty="0" err="1"/>
              <a:t>continuare</a:t>
            </a:r>
            <a:r>
              <a:rPr lang="en-US" sz="3800" dirty="0"/>
              <a:t> </a:t>
            </a:r>
            <a:r>
              <a:rPr lang="en-US" sz="3800" dirty="0" err="1"/>
              <a:t>Centrul</a:t>
            </a:r>
            <a:r>
              <a:rPr lang="en-US" sz="3800" dirty="0"/>
              <a:t> </a:t>
            </a:r>
            <a:r>
              <a:rPr lang="en-US" sz="3800" dirty="0" err="1"/>
              <a:t>naţional</a:t>
            </a:r>
            <a:r>
              <a:rPr lang="en-US" sz="3800" dirty="0"/>
              <a:t> de </a:t>
            </a:r>
            <a:r>
              <a:rPr lang="en-US" sz="3800" dirty="0" err="1"/>
              <a:t>monitorizare</a:t>
            </a:r>
            <a:r>
              <a:rPr lang="en-US" sz="3800" dirty="0"/>
              <a:t> a </a:t>
            </a:r>
            <a:r>
              <a:rPr lang="en-US" sz="3800" dirty="0" err="1"/>
              <a:t>riscurilor</a:t>
            </a:r>
            <a:r>
              <a:rPr lang="en-US" sz="3800" dirty="0"/>
              <a:t> din </a:t>
            </a:r>
            <a:r>
              <a:rPr lang="en-US" sz="3800" dirty="0" err="1"/>
              <a:t>mediul</a:t>
            </a:r>
            <a:r>
              <a:rPr lang="en-US" sz="3800" dirty="0"/>
              <a:t> </a:t>
            </a:r>
            <a:r>
              <a:rPr lang="en-US" sz="3800" dirty="0" err="1"/>
              <a:t>comunitar</a:t>
            </a:r>
            <a:r>
              <a:rPr lang="en-US" sz="3800" dirty="0"/>
              <a:t>, care se </a:t>
            </a:r>
            <a:r>
              <a:rPr lang="en-US" sz="3800" dirty="0" err="1"/>
              <a:t>includ</a:t>
            </a:r>
            <a:r>
              <a:rPr lang="en-US" sz="3800" dirty="0"/>
              <a:t> </a:t>
            </a:r>
            <a:r>
              <a:rPr lang="en-US" sz="3800" dirty="0" err="1"/>
              <a:t>în</a:t>
            </a:r>
            <a:r>
              <a:rPr lang="en-US" sz="3800" dirty="0"/>
              <a:t> </a:t>
            </a:r>
            <a:r>
              <a:rPr lang="en-US" sz="3800" dirty="0" err="1"/>
              <a:t>Registrul</a:t>
            </a:r>
            <a:r>
              <a:rPr lang="en-US" sz="3800" dirty="0"/>
              <a:t> </a:t>
            </a:r>
            <a:r>
              <a:rPr lang="en-US" sz="3800" dirty="0" err="1"/>
              <a:t>operativ</a:t>
            </a:r>
            <a:r>
              <a:rPr lang="en-US" sz="3800" dirty="0"/>
              <a:t> </a:t>
            </a:r>
            <a:r>
              <a:rPr lang="en-US" sz="3800" dirty="0" err="1"/>
              <a:t>naţional</a:t>
            </a:r>
            <a:r>
              <a:rPr lang="en-US" sz="3800" dirty="0"/>
              <a:t> </a:t>
            </a:r>
            <a:r>
              <a:rPr lang="en-US" sz="3800" dirty="0" err="1"/>
              <a:t>informatizat</a:t>
            </a:r>
            <a:r>
              <a:rPr lang="en-US" sz="3800" dirty="0"/>
              <a:t> al </a:t>
            </a:r>
            <a:r>
              <a:rPr lang="en-US" sz="3800" dirty="0" err="1"/>
              <a:t>bolilor</a:t>
            </a:r>
            <a:r>
              <a:rPr lang="en-US" sz="3800" dirty="0"/>
              <a:t> </a:t>
            </a:r>
            <a:r>
              <a:rPr lang="en-US" sz="3800" dirty="0" err="1"/>
              <a:t>profesionale</a:t>
            </a:r>
            <a:r>
              <a:rPr lang="en-US" sz="3800" dirty="0"/>
              <a:t>, </a:t>
            </a:r>
            <a:r>
              <a:rPr lang="en-US" sz="3800" dirty="0" err="1"/>
              <a:t>prevăzut</a:t>
            </a:r>
            <a:r>
              <a:rPr lang="en-US" sz="3800" dirty="0"/>
              <a:t> la art. 166</a:t>
            </a:r>
            <a:r>
              <a:rPr lang="en-US" sz="3800" dirty="0" smtClean="0"/>
              <a:t>;</a:t>
            </a:r>
            <a:endParaRPr lang="ro-RO" sz="3800" dirty="0"/>
          </a:p>
          <a:p>
            <a:r>
              <a:rPr lang="vi-VN" sz="2900" dirty="0">
                <a:solidFill>
                  <a:srgbClr val="FF0000"/>
                </a:solidFill>
              </a:rPr>
              <a:t>raportare a bolilor profesionale - procedură prin care se transmit informaţii referitoare la bolile profesionale declarate potrivit legii la Centrul naţional de coordonare metodologică şi informare privind bolile profesionale şi la Centrul Naţional pentru Organizarea şi Asigurarea Sistemului Informaţional şi Informatic în Domeniul Sănătăţii Bucureşti.</a:t>
            </a:r>
          </a:p>
          <a:p>
            <a:pPr>
              <a:buNone/>
            </a:pPr>
            <a:endParaRPr lang="ro-RO"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sz="2700" dirty="0" smtClean="0"/>
              <a:t>SECŢIUNEA A 2-A</a:t>
            </a:r>
            <a:r>
              <a:rPr lang="en-US" dirty="0" smtClean="0"/>
              <a:t/>
            </a:r>
            <a:br>
              <a:rPr lang="en-US" dirty="0" smtClean="0"/>
            </a:br>
            <a:r>
              <a:rPr lang="en-US" dirty="0" smtClean="0"/>
              <a:t>    </a:t>
            </a:r>
            <a:r>
              <a:rPr lang="en-US" sz="3600" b="1" dirty="0" smtClean="0"/>
              <a:t>CERCETAREA EVENIMENTELOR</a:t>
            </a:r>
            <a:r>
              <a:rPr lang="en-US" sz="3600" dirty="0" smtClean="0"/>
              <a:t/>
            </a:r>
            <a:br>
              <a:rPr lang="en-US" sz="3600" dirty="0" smtClean="0"/>
            </a:br>
            <a:endParaRPr lang="ro-RO" sz="3600" dirty="0"/>
          </a:p>
        </p:txBody>
      </p:sp>
      <p:sp>
        <p:nvSpPr>
          <p:cNvPr id="3" name="Substituent conținut 2"/>
          <p:cNvSpPr>
            <a:spLocks noGrp="1"/>
          </p:cNvSpPr>
          <p:nvPr>
            <p:ph idx="1"/>
          </p:nvPr>
        </p:nvSpPr>
        <p:spPr>
          <a:xfrm>
            <a:off x="457200" y="1124744"/>
            <a:ext cx="8435280" cy="5472608"/>
          </a:xfrm>
        </p:spPr>
        <p:txBody>
          <a:bodyPr>
            <a:normAutofit fontScale="32500" lnSpcReduction="20000"/>
          </a:bodyPr>
          <a:lstStyle/>
          <a:p>
            <a:r>
              <a:rPr lang="ro-RO" sz="5500" u="sng" dirty="0"/>
              <a:t>A</a:t>
            </a:r>
            <a:r>
              <a:rPr lang="en-US" sz="5500" u="sng" dirty="0" err="1" smtClean="0"/>
              <a:t>rt</a:t>
            </a:r>
            <a:r>
              <a:rPr lang="ro-RO" sz="5500" u="sng" dirty="0" smtClean="0"/>
              <a:t>. </a:t>
            </a:r>
            <a:r>
              <a:rPr lang="en-US" sz="5500" u="sng" dirty="0" smtClean="0"/>
              <a:t>122</a:t>
            </a:r>
            <a:endParaRPr lang="en-US" sz="5500" dirty="0"/>
          </a:p>
          <a:p>
            <a:pPr>
              <a:buNone/>
            </a:pPr>
            <a:r>
              <a:rPr lang="en-US" sz="5500" dirty="0"/>
              <a:t>    </a:t>
            </a:r>
            <a:r>
              <a:rPr lang="ro-RO" sz="5500" dirty="0" smtClean="0"/>
              <a:t>   </a:t>
            </a:r>
            <a:r>
              <a:rPr lang="en-US" sz="5500" dirty="0" smtClean="0"/>
              <a:t>(</a:t>
            </a:r>
            <a:r>
              <a:rPr lang="en-US" sz="5500" dirty="0"/>
              <a:t>1) </a:t>
            </a:r>
            <a:r>
              <a:rPr lang="en-US" sz="5500" dirty="0" err="1"/>
              <a:t>Cercetarea</a:t>
            </a:r>
            <a:r>
              <a:rPr lang="en-US" sz="5500" dirty="0"/>
              <a:t> </a:t>
            </a:r>
            <a:r>
              <a:rPr lang="en-US" sz="5500" dirty="0" err="1"/>
              <a:t>evenimentelor</a:t>
            </a:r>
            <a:r>
              <a:rPr lang="en-US" sz="5500" dirty="0"/>
              <a:t> se </a:t>
            </a:r>
            <a:r>
              <a:rPr lang="en-US" sz="5500" dirty="0" err="1"/>
              <a:t>va</a:t>
            </a:r>
            <a:r>
              <a:rPr lang="en-US" sz="5500" dirty="0"/>
              <a:t> </a:t>
            </a:r>
            <a:r>
              <a:rPr lang="en-US" sz="5500" dirty="0" err="1"/>
              <a:t>finaliza</a:t>
            </a:r>
            <a:r>
              <a:rPr lang="en-US" sz="5500" dirty="0"/>
              <a:t> cu </a:t>
            </a:r>
            <a:r>
              <a:rPr lang="en-US" sz="5500" dirty="0" err="1"/>
              <a:t>întocmirea</a:t>
            </a:r>
            <a:r>
              <a:rPr lang="en-US" sz="5500" dirty="0"/>
              <a:t> </a:t>
            </a:r>
            <a:r>
              <a:rPr lang="en-US" sz="5500" dirty="0" err="1"/>
              <a:t>unui</a:t>
            </a:r>
            <a:r>
              <a:rPr lang="en-US" sz="5500" dirty="0"/>
              <a:t> </a:t>
            </a:r>
            <a:r>
              <a:rPr lang="en-US" sz="5500" dirty="0" err="1"/>
              <a:t>dosar</a:t>
            </a:r>
            <a:r>
              <a:rPr lang="en-US" sz="5500" dirty="0"/>
              <a:t>, care </a:t>
            </a:r>
            <a:r>
              <a:rPr lang="en-US" sz="5500" dirty="0" err="1"/>
              <a:t>va</a:t>
            </a:r>
            <a:r>
              <a:rPr lang="en-US" sz="5500" dirty="0"/>
              <a:t> </a:t>
            </a:r>
            <a:r>
              <a:rPr lang="en-US" sz="5500" dirty="0" err="1"/>
              <a:t>cuprinde</a:t>
            </a:r>
            <a:r>
              <a:rPr lang="en-US" sz="5500" dirty="0"/>
              <a:t>:</a:t>
            </a:r>
            <a:endParaRPr lang="ro-RO" sz="5500" dirty="0"/>
          </a:p>
          <a:p>
            <a:pPr>
              <a:buNone/>
            </a:pPr>
            <a:r>
              <a:rPr lang="ro-RO" sz="5500" dirty="0" smtClean="0"/>
              <a:t>       </a:t>
            </a:r>
            <a:r>
              <a:rPr lang="en-US" sz="5500" dirty="0" smtClean="0"/>
              <a:t>c</a:t>
            </a:r>
            <a:r>
              <a:rPr lang="en-US" sz="5500" dirty="0"/>
              <a:t>) nota de </a:t>
            </a:r>
            <a:r>
              <a:rPr lang="en-US" sz="5500" dirty="0" err="1"/>
              <a:t>constatare</a:t>
            </a:r>
            <a:r>
              <a:rPr lang="en-US" sz="5500" dirty="0"/>
              <a:t> la </a:t>
            </a:r>
            <a:r>
              <a:rPr lang="en-US" sz="5500" dirty="0" err="1"/>
              <a:t>faţa</a:t>
            </a:r>
            <a:r>
              <a:rPr lang="en-US" sz="5500" dirty="0"/>
              <a:t> </a:t>
            </a:r>
            <a:r>
              <a:rPr lang="en-US" sz="5500" dirty="0" err="1"/>
              <a:t>locului</a:t>
            </a:r>
            <a:r>
              <a:rPr lang="en-US" sz="5500" dirty="0"/>
              <a:t>, </a:t>
            </a:r>
            <a:r>
              <a:rPr lang="en-US" sz="5500" dirty="0" err="1"/>
              <a:t>încheiată</a:t>
            </a:r>
            <a:r>
              <a:rPr lang="en-US" sz="5500" dirty="0"/>
              <a:t> </a:t>
            </a:r>
            <a:r>
              <a:rPr lang="en-US" sz="5500" dirty="0" err="1"/>
              <a:t>imediat</a:t>
            </a:r>
            <a:r>
              <a:rPr lang="en-US" sz="5500" dirty="0"/>
              <a:t> </a:t>
            </a:r>
            <a:r>
              <a:rPr lang="en-US" sz="5500" dirty="0" err="1"/>
              <a:t>după</a:t>
            </a:r>
            <a:r>
              <a:rPr lang="en-US" sz="5500" dirty="0"/>
              <a:t> </a:t>
            </a:r>
            <a:r>
              <a:rPr lang="en-US" sz="5500" dirty="0" err="1"/>
              <a:t>producerea</a:t>
            </a:r>
            <a:r>
              <a:rPr lang="en-US" sz="5500" dirty="0"/>
              <a:t> </a:t>
            </a:r>
            <a:r>
              <a:rPr lang="en-US" sz="5500" dirty="0" err="1"/>
              <a:t>evenimentului</a:t>
            </a:r>
            <a:r>
              <a:rPr lang="en-US" sz="5500" dirty="0"/>
              <a:t> de </a:t>
            </a:r>
            <a:r>
              <a:rPr lang="en-US" sz="5500" dirty="0" err="1"/>
              <a:t>către</a:t>
            </a:r>
            <a:r>
              <a:rPr lang="en-US" sz="5500" dirty="0"/>
              <a:t> </a:t>
            </a:r>
            <a:r>
              <a:rPr lang="en-US" sz="5500" dirty="0" err="1"/>
              <a:t>inspectorul</a:t>
            </a:r>
            <a:r>
              <a:rPr lang="en-US" sz="5500" dirty="0"/>
              <a:t> de </a:t>
            </a:r>
            <a:r>
              <a:rPr lang="en-US" sz="5500" dirty="0" err="1"/>
              <a:t>muncă</a:t>
            </a:r>
            <a:r>
              <a:rPr lang="en-US" sz="5500" dirty="0"/>
              <a:t>, </a:t>
            </a:r>
            <a:r>
              <a:rPr lang="en-US" sz="5500" dirty="0" err="1"/>
              <a:t>în</a:t>
            </a:r>
            <a:r>
              <a:rPr lang="en-US" sz="5500" dirty="0"/>
              <a:t> </a:t>
            </a:r>
            <a:r>
              <a:rPr lang="en-US" sz="5500" dirty="0" err="1"/>
              <a:t>cazul</a:t>
            </a:r>
            <a:r>
              <a:rPr lang="en-US" sz="5500" dirty="0"/>
              <a:t> </a:t>
            </a:r>
            <a:r>
              <a:rPr lang="en-US" sz="5500" dirty="0" err="1"/>
              <a:t>evenimentelor</a:t>
            </a:r>
            <a:r>
              <a:rPr lang="en-US" sz="5500" dirty="0"/>
              <a:t> care se </a:t>
            </a:r>
            <a:r>
              <a:rPr lang="en-US" sz="5500" dirty="0" err="1" smtClean="0"/>
              <a:t>cercetează</a:t>
            </a:r>
            <a:r>
              <a:rPr lang="en-US" sz="5500" dirty="0" smtClean="0"/>
              <a:t> </a:t>
            </a:r>
            <a:r>
              <a:rPr lang="en-US" sz="5500" dirty="0"/>
              <a:t>de </a:t>
            </a:r>
            <a:r>
              <a:rPr lang="en-US" sz="5500" dirty="0" err="1"/>
              <a:t>către</a:t>
            </a:r>
            <a:r>
              <a:rPr lang="en-US" sz="5500" dirty="0"/>
              <a:t> </a:t>
            </a:r>
            <a:r>
              <a:rPr lang="en-US" sz="5500" dirty="0" err="1"/>
              <a:t>inspectoratul</a:t>
            </a:r>
            <a:r>
              <a:rPr lang="en-US" sz="5500" dirty="0"/>
              <a:t> </a:t>
            </a:r>
            <a:r>
              <a:rPr lang="en-US" sz="5500" dirty="0" err="1"/>
              <a:t>teritorial</a:t>
            </a:r>
            <a:r>
              <a:rPr lang="en-US" sz="5500" dirty="0"/>
              <a:t> de </a:t>
            </a:r>
            <a:r>
              <a:rPr lang="en-US" sz="5500" dirty="0" err="1"/>
              <a:t>muncă</a:t>
            </a:r>
            <a:r>
              <a:rPr lang="en-US" sz="5500" dirty="0"/>
              <a:t>/</a:t>
            </a:r>
            <a:r>
              <a:rPr lang="en-US" sz="5500" dirty="0" err="1"/>
              <a:t>Inspecţia</a:t>
            </a:r>
            <a:r>
              <a:rPr lang="en-US" sz="5500" dirty="0"/>
              <a:t> </a:t>
            </a:r>
            <a:r>
              <a:rPr lang="en-US" sz="5500" dirty="0" err="1"/>
              <a:t>Muncii</a:t>
            </a:r>
            <a:r>
              <a:rPr lang="en-US" sz="5500" dirty="0"/>
              <a:t>, conform </a:t>
            </a:r>
            <a:r>
              <a:rPr lang="en-US" sz="5500" dirty="0" err="1"/>
              <a:t>competenţelor</a:t>
            </a:r>
            <a:r>
              <a:rPr lang="en-US" sz="5500" dirty="0"/>
              <a:t>, </a:t>
            </a:r>
            <a:r>
              <a:rPr lang="en-US" sz="5500" dirty="0" err="1"/>
              <a:t>sau</a:t>
            </a:r>
            <a:r>
              <a:rPr lang="en-US" sz="5500" dirty="0"/>
              <a:t> de </a:t>
            </a:r>
            <a:r>
              <a:rPr lang="en-US" sz="5500" dirty="0" err="1"/>
              <a:t>către</a:t>
            </a:r>
            <a:r>
              <a:rPr lang="en-US" sz="5500" dirty="0"/>
              <a:t> </a:t>
            </a:r>
            <a:r>
              <a:rPr lang="en-US" sz="5500" dirty="0" err="1"/>
              <a:t>lucrătorul</a:t>
            </a:r>
            <a:r>
              <a:rPr lang="en-US" sz="5500" dirty="0"/>
              <a:t> </a:t>
            </a:r>
            <a:r>
              <a:rPr lang="en-US" sz="5500" dirty="0" err="1"/>
              <a:t>desemnat</a:t>
            </a:r>
            <a:r>
              <a:rPr lang="en-US" sz="5500" dirty="0"/>
              <a:t>/</a:t>
            </a:r>
            <a:r>
              <a:rPr lang="en-US" sz="5500" dirty="0" err="1"/>
              <a:t>serviciul</a:t>
            </a:r>
            <a:r>
              <a:rPr lang="en-US" sz="5500" dirty="0"/>
              <a:t> intern de </a:t>
            </a:r>
            <a:r>
              <a:rPr lang="en-US" sz="5500" dirty="0" err="1"/>
              <a:t>prevenire</a:t>
            </a:r>
            <a:r>
              <a:rPr lang="en-US" sz="5500" dirty="0"/>
              <a:t> </a:t>
            </a:r>
            <a:r>
              <a:rPr lang="en-US" sz="5500" dirty="0" err="1"/>
              <a:t>şi</a:t>
            </a:r>
            <a:r>
              <a:rPr lang="en-US" sz="5500" dirty="0"/>
              <a:t> </a:t>
            </a:r>
            <a:r>
              <a:rPr lang="en-US" sz="5500" dirty="0" err="1"/>
              <a:t>protecţie</a:t>
            </a:r>
            <a:r>
              <a:rPr lang="en-US" sz="5500" dirty="0"/>
              <a:t>, </a:t>
            </a:r>
            <a:r>
              <a:rPr lang="en-US" sz="5500" dirty="0" err="1"/>
              <a:t>iar</a:t>
            </a:r>
            <a:r>
              <a:rPr lang="en-US" sz="5500" dirty="0"/>
              <a:t> </a:t>
            </a:r>
            <a:r>
              <a:rPr lang="en-US" sz="5500" dirty="0" err="1"/>
              <a:t>în</a:t>
            </a:r>
            <a:r>
              <a:rPr lang="en-US" sz="5500" dirty="0"/>
              <a:t> </a:t>
            </a:r>
            <a:r>
              <a:rPr lang="en-US" sz="5500" dirty="0" err="1"/>
              <a:t>absenţa</a:t>
            </a:r>
            <a:r>
              <a:rPr lang="en-US" sz="5500" dirty="0"/>
              <a:t> </a:t>
            </a:r>
            <a:r>
              <a:rPr lang="en-US" sz="5500" dirty="0" err="1"/>
              <a:t>acestuia</a:t>
            </a:r>
            <a:r>
              <a:rPr lang="en-US" sz="5500" dirty="0"/>
              <a:t>, de </a:t>
            </a:r>
            <a:r>
              <a:rPr lang="en-US" sz="5500" dirty="0" err="1"/>
              <a:t>serviciul</a:t>
            </a:r>
            <a:r>
              <a:rPr lang="en-US" sz="5500" dirty="0"/>
              <a:t> extern de </a:t>
            </a:r>
            <a:r>
              <a:rPr lang="en-US" sz="5500" dirty="0" err="1"/>
              <a:t>prevenire</a:t>
            </a:r>
            <a:r>
              <a:rPr lang="en-US" sz="5500" dirty="0"/>
              <a:t> </a:t>
            </a:r>
            <a:r>
              <a:rPr lang="en-US" sz="5500" dirty="0" err="1"/>
              <a:t>şi</a:t>
            </a:r>
            <a:r>
              <a:rPr lang="en-US" sz="5500" dirty="0"/>
              <a:t> </a:t>
            </a:r>
            <a:r>
              <a:rPr lang="en-US" sz="5500" dirty="0" err="1"/>
              <a:t>protecţie</a:t>
            </a:r>
            <a:r>
              <a:rPr lang="en-US" sz="5500" dirty="0"/>
              <a:t>, </a:t>
            </a:r>
            <a:r>
              <a:rPr lang="en-US" sz="5500" dirty="0" err="1"/>
              <a:t>în</a:t>
            </a:r>
            <a:r>
              <a:rPr lang="en-US" sz="5500" dirty="0"/>
              <a:t> </a:t>
            </a:r>
            <a:r>
              <a:rPr lang="en-US" sz="5500" dirty="0" err="1"/>
              <a:t>cazul</a:t>
            </a:r>
            <a:r>
              <a:rPr lang="en-US" sz="5500" dirty="0"/>
              <a:t> </a:t>
            </a:r>
            <a:r>
              <a:rPr lang="en-US" sz="5500" dirty="0" err="1"/>
              <a:t>evenimentelor</a:t>
            </a:r>
            <a:r>
              <a:rPr lang="en-US" sz="5500" dirty="0"/>
              <a:t> a </a:t>
            </a:r>
            <a:r>
              <a:rPr lang="en-US" sz="5500" dirty="0" err="1"/>
              <a:t>căror</a:t>
            </a:r>
            <a:r>
              <a:rPr lang="en-US" sz="5500" dirty="0"/>
              <a:t> </a:t>
            </a:r>
            <a:r>
              <a:rPr lang="en-US" sz="5500" dirty="0" err="1"/>
              <a:t>cercetare</a:t>
            </a:r>
            <a:r>
              <a:rPr lang="en-US" sz="5500" dirty="0"/>
              <a:t> </a:t>
            </a:r>
            <a:r>
              <a:rPr lang="en-US" sz="5500" dirty="0" err="1"/>
              <a:t>intră</a:t>
            </a:r>
            <a:r>
              <a:rPr lang="en-US" sz="5500" dirty="0"/>
              <a:t> </a:t>
            </a:r>
            <a:r>
              <a:rPr lang="en-US" sz="5500" dirty="0" err="1"/>
              <a:t>în</a:t>
            </a:r>
            <a:r>
              <a:rPr lang="en-US" sz="5500" dirty="0"/>
              <a:t> </a:t>
            </a:r>
            <a:r>
              <a:rPr lang="en-US" sz="5500" dirty="0" err="1"/>
              <a:t>competenţa</a:t>
            </a:r>
            <a:r>
              <a:rPr lang="en-US" sz="5500" dirty="0"/>
              <a:t> </a:t>
            </a:r>
            <a:r>
              <a:rPr lang="en-US" sz="5500" dirty="0" err="1"/>
              <a:t>angajatorului</a:t>
            </a:r>
            <a:r>
              <a:rPr lang="en-US" sz="5500" dirty="0"/>
              <a:t>, </a:t>
            </a:r>
            <a:r>
              <a:rPr lang="en-US" sz="5500" dirty="0" err="1"/>
              <a:t>şi</a:t>
            </a:r>
            <a:r>
              <a:rPr lang="en-US" sz="5500" dirty="0"/>
              <a:t> </a:t>
            </a:r>
            <a:r>
              <a:rPr lang="en-US" sz="5500" dirty="0" err="1"/>
              <a:t>semnată</a:t>
            </a:r>
            <a:r>
              <a:rPr lang="en-US" sz="5500" dirty="0"/>
              <a:t> de </a:t>
            </a:r>
            <a:r>
              <a:rPr lang="en-US" sz="5500" dirty="0" err="1"/>
              <a:t>către</a:t>
            </a:r>
            <a:r>
              <a:rPr lang="en-US" sz="5500" dirty="0"/>
              <a:t> </a:t>
            </a:r>
            <a:r>
              <a:rPr lang="en-US" sz="5500" dirty="0" err="1"/>
              <a:t>angajator</a:t>
            </a:r>
            <a:r>
              <a:rPr lang="en-US" sz="5500" dirty="0"/>
              <a:t>, care </a:t>
            </a:r>
            <a:r>
              <a:rPr lang="en-US" sz="5500" dirty="0" err="1"/>
              <a:t>va</a:t>
            </a:r>
            <a:r>
              <a:rPr lang="en-US" sz="5500" dirty="0"/>
              <a:t> </a:t>
            </a:r>
            <a:r>
              <a:rPr lang="en-US" sz="5500" dirty="0" err="1"/>
              <a:t>cuprinde</a:t>
            </a:r>
            <a:r>
              <a:rPr lang="en-US" sz="5500" dirty="0"/>
              <a:t> </a:t>
            </a:r>
            <a:r>
              <a:rPr lang="en-US" sz="5500" dirty="0" err="1"/>
              <a:t>precizări</a:t>
            </a:r>
            <a:r>
              <a:rPr lang="en-US" sz="5500" dirty="0"/>
              <a:t> </a:t>
            </a:r>
            <a:r>
              <a:rPr lang="en-US" sz="5500" dirty="0" err="1"/>
              <a:t>referitoare</a:t>
            </a:r>
            <a:r>
              <a:rPr lang="en-US" sz="5500" dirty="0"/>
              <a:t> la </a:t>
            </a:r>
            <a:r>
              <a:rPr lang="en-US" sz="5500" dirty="0" err="1"/>
              <a:t>poziţia</a:t>
            </a:r>
            <a:r>
              <a:rPr lang="en-US" sz="5500" dirty="0"/>
              <a:t> </a:t>
            </a:r>
            <a:r>
              <a:rPr lang="en-US" sz="5500" dirty="0" err="1"/>
              <a:t>victimei</a:t>
            </a:r>
            <a:r>
              <a:rPr lang="en-US" sz="5500" dirty="0"/>
              <a:t>, </a:t>
            </a:r>
            <a:r>
              <a:rPr lang="en-US" sz="5500" dirty="0" err="1"/>
              <a:t>existenţa</a:t>
            </a:r>
            <a:r>
              <a:rPr lang="en-US" sz="5500" dirty="0"/>
              <a:t> </a:t>
            </a:r>
            <a:r>
              <a:rPr lang="en-US" sz="5500" dirty="0" err="1"/>
              <a:t>sau</a:t>
            </a:r>
            <a:r>
              <a:rPr lang="en-US" sz="5500" dirty="0"/>
              <a:t> </a:t>
            </a:r>
            <a:r>
              <a:rPr lang="en-US" sz="5500" dirty="0" err="1"/>
              <a:t>inexistenţa</a:t>
            </a:r>
            <a:r>
              <a:rPr lang="en-US" sz="5500" dirty="0"/>
              <a:t> </a:t>
            </a:r>
            <a:r>
              <a:rPr lang="en-US" sz="5500" dirty="0" err="1"/>
              <a:t>echipamentului</a:t>
            </a:r>
            <a:r>
              <a:rPr lang="en-US" sz="5500" dirty="0"/>
              <a:t> individual de </a:t>
            </a:r>
            <a:r>
              <a:rPr lang="en-US" sz="5500" dirty="0" err="1"/>
              <a:t>protecţie</a:t>
            </a:r>
            <a:r>
              <a:rPr lang="en-US" sz="5500" dirty="0"/>
              <a:t>, </a:t>
            </a:r>
            <a:r>
              <a:rPr lang="en-US" sz="5500" dirty="0" err="1"/>
              <a:t>starea</a:t>
            </a:r>
            <a:r>
              <a:rPr lang="en-US" sz="5500" dirty="0"/>
              <a:t> </a:t>
            </a:r>
            <a:r>
              <a:rPr lang="en-US" sz="5500" dirty="0" err="1"/>
              <a:t>echipamentelor</a:t>
            </a:r>
            <a:r>
              <a:rPr lang="en-US" sz="5500" dirty="0"/>
              <a:t> de </a:t>
            </a:r>
            <a:r>
              <a:rPr lang="en-US" sz="5500" dirty="0" err="1"/>
              <a:t>muncă</a:t>
            </a:r>
            <a:r>
              <a:rPr lang="en-US" sz="5500" dirty="0"/>
              <a:t>, </a:t>
            </a:r>
            <a:r>
              <a:rPr lang="en-US" sz="5500" dirty="0" err="1"/>
              <a:t>modul</a:t>
            </a:r>
            <a:r>
              <a:rPr lang="en-US" sz="5500" dirty="0"/>
              <a:t> </a:t>
            </a:r>
            <a:r>
              <a:rPr lang="en-US" sz="5500" dirty="0" err="1"/>
              <a:t>în</a:t>
            </a:r>
            <a:r>
              <a:rPr lang="en-US" sz="5500" dirty="0"/>
              <a:t> care </a:t>
            </a:r>
            <a:r>
              <a:rPr lang="en-US" sz="5500" dirty="0" err="1"/>
              <a:t>funcţionau</a:t>
            </a:r>
            <a:r>
              <a:rPr lang="en-US" sz="5500" dirty="0"/>
              <a:t> </a:t>
            </a:r>
            <a:r>
              <a:rPr lang="en-US" sz="5500" dirty="0" err="1"/>
              <a:t>dispozitivele</a:t>
            </a:r>
            <a:r>
              <a:rPr lang="en-US" sz="5500" dirty="0"/>
              <a:t> de </a:t>
            </a:r>
            <a:r>
              <a:rPr lang="en-US" sz="5500" dirty="0" err="1"/>
              <a:t>protecţie</a:t>
            </a:r>
            <a:r>
              <a:rPr lang="en-US" sz="5500" dirty="0"/>
              <a:t>, </a:t>
            </a:r>
            <a:r>
              <a:rPr lang="en-US" sz="5500" u="sng" dirty="0" err="1"/>
              <a:t>închiderea</a:t>
            </a:r>
            <a:r>
              <a:rPr lang="en-US" sz="5500" u="sng" dirty="0"/>
              <a:t> </a:t>
            </a:r>
            <a:r>
              <a:rPr lang="en-US" sz="5500" u="sng" dirty="0" err="1"/>
              <a:t>fişei</a:t>
            </a:r>
            <a:r>
              <a:rPr lang="en-US" sz="5500" u="sng" dirty="0"/>
              <a:t> de </a:t>
            </a:r>
            <a:r>
              <a:rPr lang="en-US" sz="5500" u="sng" dirty="0" err="1"/>
              <a:t>instruire</a:t>
            </a:r>
            <a:r>
              <a:rPr lang="en-US" sz="5500" u="sng" dirty="0"/>
              <a:t> </a:t>
            </a:r>
            <a:r>
              <a:rPr lang="en-US" sz="5500" u="sng" dirty="0" err="1"/>
              <a:t>individuală</a:t>
            </a:r>
            <a:r>
              <a:rPr lang="en-US" sz="5500" u="sng" dirty="0"/>
              <a:t> </a:t>
            </a:r>
            <a:r>
              <a:rPr lang="en-US" sz="5500" u="sng" dirty="0" err="1"/>
              <a:t>prin</a:t>
            </a:r>
            <a:r>
              <a:rPr lang="en-US" sz="5500" u="sng" dirty="0"/>
              <a:t> </a:t>
            </a:r>
            <a:r>
              <a:rPr lang="en-US" sz="5500" u="sng" dirty="0" err="1"/>
              <a:t>barare</a:t>
            </a:r>
            <a:r>
              <a:rPr lang="en-US" sz="5500" u="sng" dirty="0"/>
              <a:t> </a:t>
            </a:r>
            <a:r>
              <a:rPr lang="en-US" sz="5500" u="sng" dirty="0" err="1"/>
              <a:t>şi</a:t>
            </a:r>
            <a:r>
              <a:rPr lang="en-US" sz="5500" u="sng" dirty="0"/>
              <a:t> </a:t>
            </a:r>
            <a:r>
              <a:rPr lang="en-US" sz="5500" u="sng" dirty="0" err="1"/>
              <a:t>semnătură</a:t>
            </a:r>
            <a:r>
              <a:rPr lang="en-US" sz="5500" u="sng" dirty="0"/>
              <a:t> </a:t>
            </a:r>
            <a:r>
              <a:rPr lang="en-US" sz="5500" u="sng" dirty="0" err="1"/>
              <a:t>în</a:t>
            </a:r>
            <a:r>
              <a:rPr lang="en-US" sz="5500" u="sng" dirty="0"/>
              <a:t> </a:t>
            </a:r>
            <a:r>
              <a:rPr lang="en-US" sz="5500" u="sng" dirty="0" err="1"/>
              <a:t>cazul</a:t>
            </a:r>
            <a:r>
              <a:rPr lang="en-US" sz="5500" u="sng" dirty="0"/>
              <a:t> </a:t>
            </a:r>
            <a:r>
              <a:rPr lang="en-US" sz="5500" u="sng" dirty="0" err="1"/>
              <a:t>întocmirii</a:t>
            </a:r>
            <a:r>
              <a:rPr lang="en-US" sz="5500" u="sng" dirty="0"/>
              <a:t> </a:t>
            </a:r>
            <a:r>
              <a:rPr lang="en-US" sz="5500" u="sng" dirty="0" err="1"/>
              <a:t>acesteia</a:t>
            </a:r>
            <a:r>
              <a:rPr lang="en-US" sz="5500" u="sng" dirty="0"/>
              <a:t> </a:t>
            </a:r>
            <a:r>
              <a:rPr lang="en-US" sz="5500" u="sng" dirty="0" err="1"/>
              <a:t>pe</a:t>
            </a:r>
            <a:r>
              <a:rPr lang="en-US" sz="5500" u="sng" dirty="0"/>
              <a:t> </a:t>
            </a:r>
            <a:r>
              <a:rPr lang="en-US" sz="5500" u="sng" dirty="0" err="1"/>
              <a:t>suport</a:t>
            </a:r>
            <a:r>
              <a:rPr lang="en-US" sz="5500" u="sng" dirty="0"/>
              <a:t> </a:t>
            </a:r>
            <a:r>
              <a:rPr lang="en-US" sz="5500" u="sng" dirty="0" err="1"/>
              <a:t>hârtie</a:t>
            </a:r>
            <a:r>
              <a:rPr lang="en-US" sz="5500" dirty="0"/>
              <a:t>, </a:t>
            </a:r>
            <a:r>
              <a:rPr lang="en-US" sz="5500" dirty="0" err="1"/>
              <a:t>ridicarea</a:t>
            </a:r>
            <a:r>
              <a:rPr lang="en-US" sz="5500" dirty="0"/>
              <a:t> de </a:t>
            </a:r>
            <a:r>
              <a:rPr lang="en-US" sz="5500" dirty="0" err="1"/>
              <a:t>documente</a:t>
            </a:r>
            <a:r>
              <a:rPr lang="en-US" sz="5500" dirty="0"/>
              <a:t> </a:t>
            </a:r>
            <a:r>
              <a:rPr lang="en-US" sz="5500" dirty="0" err="1"/>
              <a:t>sau</a:t>
            </a:r>
            <a:r>
              <a:rPr lang="en-US" sz="5500" dirty="0"/>
              <a:t> </a:t>
            </a:r>
            <a:r>
              <a:rPr lang="en-US" sz="5500" dirty="0" err="1"/>
              <a:t>prelevarea</a:t>
            </a:r>
            <a:r>
              <a:rPr lang="en-US" sz="5500" dirty="0"/>
              <a:t> de probe </a:t>
            </a:r>
            <a:r>
              <a:rPr lang="en-US" sz="5500" dirty="0" err="1"/>
              <a:t>şi</a:t>
            </a:r>
            <a:r>
              <a:rPr lang="en-US" sz="5500" dirty="0"/>
              <a:t> </a:t>
            </a:r>
            <a:r>
              <a:rPr lang="en-US" sz="5500" dirty="0" err="1"/>
              <a:t>orice</a:t>
            </a:r>
            <a:r>
              <a:rPr lang="en-US" sz="5500" dirty="0"/>
              <a:t> </a:t>
            </a:r>
            <a:r>
              <a:rPr lang="en-US" sz="5500" dirty="0" err="1"/>
              <a:t>alte</a:t>
            </a:r>
            <a:r>
              <a:rPr lang="en-US" sz="5500" dirty="0"/>
              <a:t> </a:t>
            </a:r>
            <a:r>
              <a:rPr lang="en-US" sz="5500" dirty="0" err="1"/>
              <a:t>indicii</a:t>
            </a:r>
            <a:r>
              <a:rPr lang="en-US" sz="5500" dirty="0"/>
              <a:t> care pot </a:t>
            </a:r>
            <a:r>
              <a:rPr lang="en-US" sz="5500" dirty="0" err="1"/>
              <a:t>clarifica</a:t>
            </a:r>
            <a:r>
              <a:rPr lang="en-US" sz="5500" dirty="0"/>
              <a:t> </a:t>
            </a:r>
            <a:r>
              <a:rPr lang="en-US" sz="5500" dirty="0" err="1"/>
              <a:t>toate</a:t>
            </a:r>
            <a:r>
              <a:rPr lang="en-US" sz="5500" dirty="0"/>
              <a:t> </a:t>
            </a:r>
            <a:r>
              <a:rPr lang="en-US" sz="5500" dirty="0" err="1"/>
              <a:t>cauzele</a:t>
            </a:r>
            <a:r>
              <a:rPr lang="en-US" sz="5500" dirty="0"/>
              <a:t> </a:t>
            </a:r>
            <a:r>
              <a:rPr lang="en-US" sz="5500" dirty="0" err="1"/>
              <a:t>şi</a:t>
            </a:r>
            <a:r>
              <a:rPr lang="en-US" sz="5500" dirty="0"/>
              <a:t> </a:t>
            </a:r>
            <a:r>
              <a:rPr lang="en-US" sz="5500" dirty="0" err="1"/>
              <a:t>împrejurările</a:t>
            </a:r>
            <a:r>
              <a:rPr lang="en-US" sz="5500" dirty="0"/>
              <a:t> </a:t>
            </a:r>
            <a:r>
              <a:rPr lang="en-US" sz="5500" dirty="0" err="1"/>
              <a:t>producerii</a:t>
            </a:r>
            <a:r>
              <a:rPr lang="en-US" sz="5500" dirty="0"/>
              <a:t> </a:t>
            </a:r>
            <a:r>
              <a:rPr lang="en-US" sz="5500" dirty="0" err="1"/>
              <a:t>evenimentului</a:t>
            </a:r>
            <a:r>
              <a:rPr lang="en-US" sz="5500" dirty="0" smtClean="0"/>
              <a:t>;</a:t>
            </a:r>
            <a:endParaRPr lang="ro-RO" sz="5500" dirty="0" smtClean="0"/>
          </a:p>
          <a:p>
            <a:pPr>
              <a:buNone/>
            </a:pPr>
            <a:endParaRPr lang="ro-RO" sz="4500" dirty="0" smtClean="0"/>
          </a:p>
          <a:p>
            <a:pPr>
              <a:buNone/>
            </a:pPr>
            <a:r>
              <a:rPr lang="ro-RO" dirty="0" smtClean="0"/>
              <a:t>           </a:t>
            </a:r>
            <a:r>
              <a:rPr lang="vi-VN" dirty="0" smtClean="0"/>
              <a:t> </a:t>
            </a:r>
            <a:r>
              <a:rPr lang="vi-VN" sz="3700" dirty="0"/>
              <a:t>c) </a:t>
            </a:r>
            <a:r>
              <a:rPr lang="ro-RO" sz="3700" dirty="0" smtClean="0"/>
              <a:t>  </a:t>
            </a:r>
            <a:r>
              <a:rPr lang="ro-RO" sz="3700" dirty="0" smtClean="0"/>
              <a:t>    </a:t>
            </a:r>
            <a:r>
              <a:rPr lang="vi-VN" sz="3700" dirty="0" smtClean="0">
                <a:solidFill>
                  <a:srgbClr val="FF0000"/>
                </a:solidFill>
              </a:rPr>
              <a:t>nota </a:t>
            </a:r>
            <a:r>
              <a:rPr lang="vi-VN" sz="3700" dirty="0">
                <a:solidFill>
                  <a:srgbClr val="FF0000"/>
                </a:solidFill>
              </a:rPr>
              <a:t>de constatare la faţa locului, încheiată imediat după producerea evenimentului de către inspectorul de muncă, în cazul evenimentelor care se cercetează de către inspectoratul teritorial de muncă/Inspecţia Muncii, conform competenţelor, sau de către lucrătorul desemnat/serviciul intern de prevenire şi protecţie, iar în absenţa acestora, de serviciul extern de prevenire şi protecţie, în cazul evenimentelor a căror cercetare intră în competenţa angajatorului, şi semnată de către angajator, care va cuprinde precizări referitoare la poziţia victimei, existenţa sau inexistenţa echipamentului individual de protecţie, starea echipamentelor de muncă, modul în care funcţionau dispozitivele de protecţie, închiderea fişei de instruire individuală prin barare şi semnătură, ridicarea de documente sau prelevarea de probe şi orice alte indicii care pot clarifica toate cauzele şi împrejurările producerii evenimentului;</a:t>
            </a:r>
          </a:p>
          <a:p>
            <a:pPr>
              <a:buNone/>
            </a:pPr>
            <a:endParaRPr lang="ro-RO" dirty="0"/>
          </a:p>
          <a:p>
            <a:endParaRPr lang="ro-R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sz="2700" dirty="0" smtClean="0"/>
              <a:t>SECŢIUNEA A 2-A</a:t>
            </a:r>
            <a:r>
              <a:rPr lang="en-US" dirty="0" smtClean="0"/>
              <a:t/>
            </a:r>
            <a:br>
              <a:rPr lang="en-US" dirty="0" smtClean="0"/>
            </a:br>
            <a:r>
              <a:rPr lang="en-US" dirty="0" smtClean="0"/>
              <a:t>    </a:t>
            </a:r>
            <a:r>
              <a:rPr lang="en-US" sz="3600" b="1" dirty="0" smtClean="0"/>
              <a:t>CERCETAREA EVENIMENTELOR</a:t>
            </a:r>
            <a:r>
              <a:rPr lang="en-US" sz="3600" dirty="0" smtClean="0"/>
              <a:t/>
            </a:r>
            <a:br>
              <a:rPr lang="en-US" sz="3600" dirty="0" smtClean="0"/>
            </a:br>
            <a:endParaRPr lang="ro-RO" sz="3600" dirty="0"/>
          </a:p>
        </p:txBody>
      </p:sp>
      <p:sp>
        <p:nvSpPr>
          <p:cNvPr id="3" name="Substituent conținut 2"/>
          <p:cNvSpPr>
            <a:spLocks noGrp="1"/>
          </p:cNvSpPr>
          <p:nvPr>
            <p:ph idx="1"/>
          </p:nvPr>
        </p:nvSpPr>
        <p:spPr>
          <a:xfrm>
            <a:off x="457200" y="1600200"/>
            <a:ext cx="8435280" cy="4997152"/>
          </a:xfrm>
        </p:spPr>
        <p:txBody>
          <a:bodyPr>
            <a:normAutofit fontScale="77500" lnSpcReduction="20000"/>
          </a:bodyPr>
          <a:lstStyle/>
          <a:p>
            <a:r>
              <a:rPr lang="ro-RO" sz="3800" u="sng" dirty="0"/>
              <a:t>A</a:t>
            </a:r>
            <a:r>
              <a:rPr lang="en-US" sz="3800" u="sng" dirty="0" err="1" smtClean="0"/>
              <a:t>rt</a:t>
            </a:r>
            <a:r>
              <a:rPr lang="ro-RO" sz="3800" u="sng" dirty="0" smtClean="0"/>
              <a:t>. </a:t>
            </a:r>
            <a:r>
              <a:rPr lang="en-US" sz="3800" u="sng" dirty="0" smtClean="0"/>
              <a:t>122</a:t>
            </a:r>
            <a:endParaRPr lang="en-US" sz="3800" dirty="0"/>
          </a:p>
          <a:p>
            <a:pPr>
              <a:buNone/>
            </a:pPr>
            <a:r>
              <a:rPr lang="en-US" sz="3800" dirty="0"/>
              <a:t>    </a:t>
            </a:r>
            <a:r>
              <a:rPr lang="en-US" sz="3800" dirty="0" smtClean="0"/>
              <a:t>(</a:t>
            </a:r>
            <a:r>
              <a:rPr lang="en-US" sz="3800" dirty="0"/>
              <a:t>1) </a:t>
            </a:r>
            <a:r>
              <a:rPr lang="en-US" sz="3800" dirty="0" err="1"/>
              <a:t>Cercetarea</a:t>
            </a:r>
            <a:r>
              <a:rPr lang="en-US" sz="3800" dirty="0"/>
              <a:t> </a:t>
            </a:r>
            <a:r>
              <a:rPr lang="en-US" sz="3800" dirty="0" err="1"/>
              <a:t>evenimentelor</a:t>
            </a:r>
            <a:r>
              <a:rPr lang="en-US" sz="3800" dirty="0"/>
              <a:t> se </a:t>
            </a:r>
            <a:r>
              <a:rPr lang="en-US" sz="3800" dirty="0" err="1"/>
              <a:t>va</a:t>
            </a:r>
            <a:r>
              <a:rPr lang="en-US" sz="3800" dirty="0"/>
              <a:t> </a:t>
            </a:r>
            <a:r>
              <a:rPr lang="en-US" sz="3800" dirty="0" err="1"/>
              <a:t>finaliza</a:t>
            </a:r>
            <a:r>
              <a:rPr lang="en-US" sz="3800" dirty="0"/>
              <a:t> cu </a:t>
            </a:r>
            <a:r>
              <a:rPr lang="en-US" sz="3800" dirty="0" err="1"/>
              <a:t>întocmirea</a:t>
            </a:r>
            <a:r>
              <a:rPr lang="en-US" sz="3800" dirty="0"/>
              <a:t> </a:t>
            </a:r>
            <a:r>
              <a:rPr lang="en-US" sz="3800" dirty="0" err="1"/>
              <a:t>unui</a:t>
            </a:r>
            <a:r>
              <a:rPr lang="en-US" sz="3800" dirty="0"/>
              <a:t> </a:t>
            </a:r>
            <a:r>
              <a:rPr lang="en-US" sz="3800" dirty="0" err="1"/>
              <a:t>dosar</a:t>
            </a:r>
            <a:r>
              <a:rPr lang="en-US" sz="3800" dirty="0"/>
              <a:t>, care </a:t>
            </a:r>
            <a:r>
              <a:rPr lang="en-US" sz="3800" dirty="0" err="1"/>
              <a:t>va</a:t>
            </a:r>
            <a:r>
              <a:rPr lang="en-US" sz="3800" dirty="0"/>
              <a:t> </a:t>
            </a:r>
            <a:r>
              <a:rPr lang="en-US" sz="3800" dirty="0" err="1"/>
              <a:t>cuprinde</a:t>
            </a:r>
            <a:r>
              <a:rPr lang="en-US" sz="3800" dirty="0"/>
              <a:t>:</a:t>
            </a:r>
            <a:endParaRPr lang="ro-RO" sz="3800" dirty="0"/>
          </a:p>
          <a:p>
            <a:pPr>
              <a:buNone/>
            </a:pPr>
            <a:r>
              <a:rPr lang="ro-RO" sz="3800" dirty="0" smtClean="0"/>
              <a:t>    </a:t>
            </a:r>
            <a:r>
              <a:rPr lang="en-US" sz="3800" dirty="0" smtClean="0"/>
              <a:t>k</a:t>
            </a:r>
            <a:r>
              <a:rPr lang="en-US" sz="3800" dirty="0"/>
              <a:t>) </a:t>
            </a:r>
            <a:r>
              <a:rPr lang="en-US" sz="3800" dirty="0" err="1"/>
              <a:t>copii</a:t>
            </a:r>
            <a:r>
              <a:rPr lang="en-US" sz="3800" dirty="0"/>
              <a:t> ale </a:t>
            </a:r>
            <a:r>
              <a:rPr lang="en-US" sz="3800" dirty="0" err="1"/>
              <a:t>fişelor</a:t>
            </a:r>
            <a:r>
              <a:rPr lang="en-US" sz="3800" dirty="0"/>
              <a:t> de </a:t>
            </a:r>
            <a:r>
              <a:rPr lang="en-US" sz="3800" dirty="0" err="1"/>
              <a:t>instruire</a:t>
            </a:r>
            <a:r>
              <a:rPr lang="en-US" sz="3800" dirty="0"/>
              <a:t> </a:t>
            </a:r>
            <a:r>
              <a:rPr lang="en-US" sz="3800" dirty="0" err="1"/>
              <a:t>individuală</a:t>
            </a:r>
            <a:r>
              <a:rPr lang="en-US" sz="3800" dirty="0"/>
              <a:t> </a:t>
            </a:r>
            <a:r>
              <a:rPr lang="en-US" sz="3800" dirty="0" err="1"/>
              <a:t>în</a:t>
            </a:r>
            <a:r>
              <a:rPr lang="en-US" sz="3800" dirty="0"/>
              <a:t> </a:t>
            </a:r>
            <a:r>
              <a:rPr lang="en-US" sz="3800" dirty="0" err="1"/>
              <a:t>domeniul</a:t>
            </a:r>
            <a:r>
              <a:rPr lang="en-US" sz="3800" dirty="0"/>
              <a:t> </a:t>
            </a:r>
            <a:r>
              <a:rPr lang="en-US" sz="3800" dirty="0" err="1"/>
              <a:t>securităţii</a:t>
            </a:r>
            <a:r>
              <a:rPr lang="en-US" sz="3800" dirty="0"/>
              <a:t> </a:t>
            </a:r>
            <a:r>
              <a:rPr lang="en-US" sz="3800" dirty="0" err="1"/>
              <a:t>şi</a:t>
            </a:r>
            <a:r>
              <a:rPr lang="en-US" sz="3800" dirty="0"/>
              <a:t> </a:t>
            </a:r>
            <a:r>
              <a:rPr lang="en-US" sz="3800" dirty="0" err="1"/>
              <a:t>sănătăţii</a:t>
            </a:r>
            <a:r>
              <a:rPr lang="en-US" sz="3800" dirty="0"/>
              <a:t> </a:t>
            </a:r>
            <a:r>
              <a:rPr lang="en-US" sz="3800" dirty="0" err="1"/>
              <a:t>în</a:t>
            </a:r>
            <a:r>
              <a:rPr lang="en-US" sz="3800" dirty="0"/>
              <a:t> </a:t>
            </a:r>
            <a:r>
              <a:rPr lang="en-US" sz="3800" dirty="0" err="1"/>
              <a:t>muncă</a:t>
            </a:r>
            <a:r>
              <a:rPr lang="en-US" sz="3800" dirty="0"/>
              <a:t> ale </a:t>
            </a:r>
            <a:r>
              <a:rPr lang="en-US" sz="3800" dirty="0" err="1"/>
              <a:t>victimelor</a:t>
            </a:r>
            <a:r>
              <a:rPr lang="en-US" sz="3800" dirty="0"/>
              <a:t>; </a:t>
            </a:r>
            <a:r>
              <a:rPr lang="en-US" sz="3800" dirty="0" err="1"/>
              <a:t>în</a:t>
            </a:r>
            <a:r>
              <a:rPr lang="en-US" sz="3800" dirty="0"/>
              <a:t> </a:t>
            </a:r>
            <a:r>
              <a:rPr lang="en-US" sz="3800" dirty="0" err="1"/>
              <a:t>caz</a:t>
            </a:r>
            <a:r>
              <a:rPr lang="en-US" sz="3800" dirty="0"/>
              <a:t> de </a:t>
            </a:r>
            <a:r>
              <a:rPr lang="en-US" sz="3800" dirty="0" err="1"/>
              <a:t>deces</a:t>
            </a:r>
            <a:r>
              <a:rPr lang="en-US" sz="3800" dirty="0"/>
              <a:t> </a:t>
            </a:r>
            <a:r>
              <a:rPr lang="en-US" sz="3800" dirty="0" err="1"/>
              <a:t>aceste</a:t>
            </a:r>
            <a:r>
              <a:rPr lang="en-US" sz="3800" dirty="0"/>
              <a:t> </a:t>
            </a:r>
            <a:r>
              <a:rPr lang="en-US" sz="3800" dirty="0" err="1"/>
              <a:t>fişe</a:t>
            </a:r>
            <a:r>
              <a:rPr lang="en-US" sz="3800" dirty="0"/>
              <a:t> </a:t>
            </a:r>
            <a:r>
              <a:rPr lang="en-US" sz="3800" u="sng" dirty="0"/>
              <a:t>se </a:t>
            </a:r>
            <a:r>
              <a:rPr lang="en-US" sz="3800" u="sng" dirty="0" err="1"/>
              <a:t>vor</a:t>
            </a:r>
            <a:r>
              <a:rPr lang="en-US" sz="3800" u="sng" dirty="0"/>
              <a:t> </a:t>
            </a:r>
            <a:r>
              <a:rPr lang="en-US" sz="3800" u="sng" dirty="0" err="1"/>
              <a:t>anexa</a:t>
            </a:r>
            <a:r>
              <a:rPr lang="en-US" sz="3800" u="sng" dirty="0"/>
              <a:t> </a:t>
            </a:r>
            <a:r>
              <a:rPr lang="en-US" sz="3800" u="sng" dirty="0" err="1"/>
              <a:t>în</a:t>
            </a:r>
            <a:r>
              <a:rPr lang="en-US" sz="3800" u="sng" dirty="0"/>
              <a:t> original </a:t>
            </a:r>
            <a:r>
              <a:rPr lang="en-US" sz="3800" u="sng" dirty="0" err="1"/>
              <a:t>dacă</a:t>
            </a:r>
            <a:r>
              <a:rPr lang="en-US" sz="3800" u="sng" dirty="0"/>
              <a:t> au </a:t>
            </a:r>
            <a:r>
              <a:rPr lang="en-US" sz="3800" u="sng" dirty="0" err="1"/>
              <a:t>fost</a:t>
            </a:r>
            <a:r>
              <a:rPr lang="en-US" sz="3800" u="sng" dirty="0"/>
              <a:t> </a:t>
            </a:r>
            <a:r>
              <a:rPr lang="en-US" sz="3800" u="sng" dirty="0" err="1"/>
              <a:t>întocmite</a:t>
            </a:r>
            <a:r>
              <a:rPr lang="en-US" sz="3800" u="sng" dirty="0"/>
              <a:t> </a:t>
            </a:r>
            <a:r>
              <a:rPr lang="en-US" sz="3800" u="sng" dirty="0" err="1"/>
              <a:t>pe</a:t>
            </a:r>
            <a:r>
              <a:rPr lang="en-US" sz="3800" u="sng" dirty="0"/>
              <a:t> </a:t>
            </a:r>
            <a:r>
              <a:rPr lang="en-US" sz="3800" u="sng" dirty="0" err="1"/>
              <a:t>suport</a:t>
            </a:r>
            <a:r>
              <a:rPr lang="en-US" sz="3800" u="sng" dirty="0"/>
              <a:t> </a:t>
            </a:r>
            <a:r>
              <a:rPr lang="en-US" sz="3800" u="sng" dirty="0" err="1"/>
              <a:t>hârtie</a:t>
            </a:r>
            <a:r>
              <a:rPr lang="en-US" sz="3800" u="sng" dirty="0"/>
              <a:t> </a:t>
            </a:r>
            <a:r>
              <a:rPr lang="en-US" sz="3800" u="sng" dirty="0" err="1"/>
              <a:t>şi</a:t>
            </a:r>
            <a:r>
              <a:rPr lang="en-US" sz="3800" u="sng" dirty="0"/>
              <a:t> </a:t>
            </a:r>
            <a:r>
              <a:rPr lang="en-US" sz="3800" u="sng" dirty="0" err="1"/>
              <a:t>pe</a:t>
            </a:r>
            <a:r>
              <a:rPr lang="en-US" sz="3800" u="sng" dirty="0"/>
              <a:t> </a:t>
            </a:r>
            <a:r>
              <a:rPr lang="en-US" sz="3800" u="sng" dirty="0" err="1"/>
              <a:t>suport</a:t>
            </a:r>
            <a:r>
              <a:rPr lang="en-US" sz="3800" u="sng" dirty="0"/>
              <a:t> electronic </a:t>
            </a:r>
            <a:r>
              <a:rPr lang="en-US" sz="3800" u="sng" dirty="0" err="1"/>
              <a:t>dacă</a:t>
            </a:r>
            <a:r>
              <a:rPr lang="en-US" sz="3800" u="sng" dirty="0"/>
              <a:t> au </a:t>
            </a:r>
            <a:r>
              <a:rPr lang="en-US" sz="3800" u="sng" dirty="0" err="1"/>
              <a:t>fost</a:t>
            </a:r>
            <a:r>
              <a:rPr lang="en-US" sz="3800" u="sng" dirty="0"/>
              <a:t> </a:t>
            </a:r>
            <a:r>
              <a:rPr lang="en-US" sz="3800" u="sng" dirty="0" err="1"/>
              <a:t>întocmite</a:t>
            </a:r>
            <a:r>
              <a:rPr lang="en-US" sz="3800" u="sng" dirty="0"/>
              <a:t> </a:t>
            </a:r>
            <a:r>
              <a:rPr lang="en-US" sz="3800" u="sng" dirty="0" err="1"/>
              <a:t>şi</a:t>
            </a:r>
            <a:r>
              <a:rPr lang="en-US" sz="3800" u="sng" dirty="0"/>
              <a:t> </a:t>
            </a:r>
            <a:r>
              <a:rPr lang="en-US" sz="3800" u="sng" dirty="0" err="1"/>
              <a:t>semnate</a:t>
            </a:r>
            <a:r>
              <a:rPr lang="en-US" sz="3800" u="sng" dirty="0"/>
              <a:t> cu </a:t>
            </a:r>
            <a:r>
              <a:rPr lang="en-US" sz="3800" u="sng" dirty="0" err="1"/>
              <a:t>semnătură</a:t>
            </a:r>
            <a:r>
              <a:rPr lang="en-US" sz="3800" u="sng" dirty="0"/>
              <a:t> </a:t>
            </a:r>
            <a:r>
              <a:rPr lang="en-US" sz="3800" u="sng" dirty="0" err="1"/>
              <a:t>electronică</a:t>
            </a:r>
            <a:r>
              <a:rPr lang="en-US" sz="3800" u="sng" dirty="0"/>
              <a:t>, </a:t>
            </a:r>
            <a:r>
              <a:rPr lang="en-US" sz="3800" u="sng" dirty="0" err="1"/>
              <a:t>semnătură</a:t>
            </a:r>
            <a:r>
              <a:rPr lang="en-US" sz="3800" u="sng" dirty="0"/>
              <a:t> </a:t>
            </a:r>
            <a:r>
              <a:rPr lang="en-US" sz="3800" u="sng" dirty="0" err="1"/>
              <a:t>electronică</a:t>
            </a:r>
            <a:r>
              <a:rPr lang="en-US" sz="3800" u="sng" dirty="0"/>
              <a:t> </a:t>
            </a:r>
            <a:r>
              <a:rPr lang="en-US" sz="3800" u="sng" dirty="0" err="1"/>
              <a:t>avansată</a:t>
            </a:r>
            <a:r>
              <a:rPr lang="en-US" sz="3800" u="sng" dirty="0"/>
              <a:t> </a:t>
            </a:r>
            <a:r>
              <a:rPr lang="en-US" sz="3800" u="sng" dirty="0" err="1"/>
              <a:t>sau</a:t>
            </a:r>
            <a:r>
              <a:rPr lang="en-US" sz="3800" u="sng" dirty="0"/>
              <a:t> </a:t>
            </a:r>
            <a:r>
              <a:rPr lang="en-US" sz="3800" u="sng" dirty="0" err="1"/>
              <a:t>semnătură</a:t>
            </a:r>
            <a:r>
              <a:rPr lang="en-US" sz="3800" u="sng" dirty="0"/>
              <a:t> </a:t>
            </a:r>
            <a:r>
              <a:rPr lang="en-US" sz="3800" u="sng" dirty="0" err="1"/>
              <a:t>electronică</a:t>
            </a:r>
            <a:r>
              <a:rPr lang="en-US" sz="3800" u="sng" dirty="0"/>
              <a:t> </a:t>
            </a:r>
            <a:r>
              <a:rPr lang="en-US" sz="3800" u="sng" dirty="0" err="1"/>
              <a:t>calificată</a:t>
            </a:r>
            <a:r>
              <a:rPr lang="en-US" sz="3800" dirty="0" smtClean="0"/>
              <a:t>;</a:t>
            </a:r>
            <a:endParaRPr lang="ro-RO" sz="3800" dirty="0" smtClean="0"/>
          </a:p>
          <a:p>
            <a:pPr>
              <a:buNone/>
            </a:pPr>
            <a:r>
              <a:rPr lang="vi-VN" sz="2900" dirty="0">
                <a:solidFill>
                  <a:srgbClr val="FF0000"/>
                </a:solidFill>
              </a:rPr>
              <a:t> </a:t>
            </a:r>
            <a:r>
              <a:rPr lang="ro-RO" sz="2900" dirty="0" smtClean="0">
                <a:solidFill>
                  <a:srgbClr val="FF0000"/>
                </a:solidFill>
              </a:rPr>
              <a:t>    </a:t>
            </a:r>
            <a:r>
              <a:rPr lang="vi-VN" sz="2900" dirty="0" smtClean="0">
                <a:solidFill>
                  <a:srgbClr val="FF0000"/>
                </a:solidFill>
              </a:rPr>
              <a:t>k</a:t>
            </a:r>
            <a:r>
              <a:rPr lang="vi-VN" sz="2900" dirty="0">
                <a:solidFill>
                  <a:srgbClr val="FF0000"/>
                </a:solidFill>
              </a:rPr>
              <a:t>) copii ale fişelor de instruire individuală în domeniul securităţii şi sănătăţii în muncă ale victimelor; în caz de deces aceste fişe se vor anexa în original;</a:t>
            </a:r>
            <a:endParaRPr lang="ro-RO" sz="2900" dirty="0">
              <a:solidFill>
                <a:srgbClr val="FF0000"/>
              </a:solidFill>
            </a:endParaRPr>
          </a:p>
          <a:p>
            <a:pPr>
              <a:buNone/>
            </a:pPr>
            <a:endParaRPr lang="ro-RO" dirty="0"/>
          </a:p>
          <a:p>
            <a:endParaRPr lang="ro-R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sz="2700" dirty="0" smtClean="0"/>
              <a:t>SECŢIUNEA A 2-A</a:t>
            </a:r>
            <a:r>
              <a:rPr lang="en-US" sz="3600" dirty="0" smtClean="0"/>
              <a:t/>
            </a:r>
            <a:br>
              <a:rPr lang="en-US" sz="3600" dirty="0" smtClean="0"/>
            </a:br>
            <a:r>
              <a:rPr lang="en-US" sz="3600" dirty="0" smtClean="0"/>
              <a:t>    </a:t>
            </a:r>
            <a:r>
              <a:rPr lang="en-US" sz="3600" b="1" dirty="0" smtClean="0"/>
              <a:t>CERCETAREA EVENIMENTELOR</a:t>
            </a:r>
            <a:r>
              <a:rPr lang="en-US" dirty="0" smtClean="0"/>
              <a:t/>
            </a:r>
            <a:br>
              <a:rPr lang="en-US" dirty="0" smtClean="0"/>
            </a:br>
            <a:endParaRPr lang="ro-RO" dirty="0"/>
          </a:p>
        </p:txBody>
      </p:sp>
      <p:sp>
        <p:nvSpPr>
          <p:cNvPr id="3" name="Substituent conținut 2"/>
          <p:cNvSpPr>
            <a:spLocks noGrp="1"/>
          </p:cNvSpPr>
          <p:nvPr>
            <p:ph idx="1"/>
          </p:nvPr>
        </p:nvSpPr>
        <p:spPr/>
        <p:txBody>
          <a:bodyPr>
            <a:normAutofit/>
          </a:bodyPr>
          <a:lstStyle/>
          <a:p>
            <a:r>
              <a:rPr lang="en-US" dirty="0" smtClean="0"/>
              <a:t>Art</a:t>
            </a:r>
            <a:r>
              <a:rPr lang="ro-RO" dirty="0" smtClean="0"/>
              <a:t>.1</a:t>
            </a:r>
            <a:r>
              <a:rPr lang="en-US" dirty="0" smtClean="0"/>
              <a:t>28</a:t>
            </a:r>
            <a:endParaRPr lang="ro-RO" dirty="0"/>
          </a:p>
          <a:p>
            <a:pPr>
              <a:buNone/>
            </a:pPr>
            <a:r>
              <a:rPr lang="en-US" dirty="0" smtClean="0"/>
              <a:t>  </a:t>
            </a:r>
            <a:r>
              <a:rPr lang="ro-RO" dirty="0" smtClean="0"/>
              <a:t> </a:t>
            </a:r>
            <a:r>
              <a:rPr lang="vi-VN" sz="1500" dirty="0"/>
              <a:t>Procesul-verbal de cercetare a evenimentului trebuie să conţină următoarele </a:t>
            </a:r>
            <a:r>
              <a:rPr lang="vi-VN" sz="1500" dirty="0" smtClean="0"/>
              <a:t>capitole</a:t>
            </a:r>
            <a:endParaRPr lang="ro-RO" sz="1500" dirty="0" smtClean="0"/>
          </a:p>
          <a:p>
            <a:pPr>
              <a:buNone/>
            </a:pPr>
            <a:r>
              <a:rPr lang="ro-RO" sz="2800" dirty="0"/>
              <a:t> </a:t>
            </a:r>
            <a:r>
              <a:rPr lang="ro-RO" sz="2800" dirty="0" smtClean="0"/>
              <a:t>  </a:t>
            </a:r>
            <a:r>
              <a:rPr lang="en-US" sz="2800" dirty="0" smtClean="0"/>
              <a:t>g) </a:t>
            </a:r>
            <a:r>
              <a:rPr lang="en-US" sz="2800" u="sng" dirty="0" err="1" smtClean="0"/>
              <a:t>datele</a:t>
            </a:r>
            <a:r>
              <a:rPr lang="en-US" sz="2800" u="sng" dirty="0" smtClean="0"/>
              <a:t> </a:t>
            </a:r>
            <a:r>
              <a:rPr lang="en-US" sz="2800" u="sng" dirty="0"/>
              <a:t>de </a:t>
            </a:r>
            <a:r>
              <a:rPr lang="en-US" sz="2800" u="sng" dirty="0" err="1"/>
              <a:t>identificare</a:t>
            </a:r>
            <a:r>
              <a:rPr lang="en-US" sz="2800" u="sng" dirty="0"/>
              <a:t> ale </a:t>
            </a:r>
            <a:r>
              <a:rPr lang="en-US" sz="2800" u="sng" dirty="0" err="1"/>
              <a:t>angajatorului</a:t>
            </a:r>
            <a:r>
              <a:rPr lang="en-US" sz="2800" u="sng" dirty="0"/>
              <a:t> </a:t>
            </a:r>
            <a:r>
              <a:rPr lang="en-US" sz="2800" u="sng" dirty="0" err="1"/>
              <a:t>pe</a:t>
            </a:r>
            <a:r>
              <a:rPr lang="en-US" sz="2800" u="sng" dirty="0"/>
              <a:t> </a:t>
            </a:r>
            <a:r>
              <a:rPr lang="en-US" sz="2800" u="sng" dirty="0" err="1"/>
              <a:t>teritoriul</a:t>
            </a:r>
            <a:r>
              <a:rPr lang="en-US" sz="2800" u="sng" dirty="0"/>
              <a:t> </a:t>
            </a:r>
            <a:r>
              <a:rPr lang="en-US" sz="2800" u="sng" dirty="0" err="1"/>
              <a:t>căruia</a:t>
            </a:r>
            <a:r>
              <a:rPr lang="en-US" sz="2800" u="sng" dirty="0"/>
              <a:t> s-a </a:t>
            </a:r>
            <a:r>
              <a:rPr lang="en-US" sz="2800" u="sng" dirty="0" err="1"/>
              <a:t>produs</a:t>
            </a:r>
            <a:r>
              <a:rPr lang="en-US" sz="2800" u="sng" dirty="0"/>
              <a:t> </a:t>
            </a:r>
            <a:r>
              <a:rPr lang="en-US" sz="2800" u="sng" dirty="0" err="1"/>
              <a:t>evenimentul</a:t>
            </a:r>
            <a:r>
              <a:rPr lang="en-US" sz="2800" u="sng" dirty="0"/>
              <a:t>, </a:t>
            </a:r>
            <a:r>
              <a:rPr lang="en-US" sz="2800" u="sng" dirty="0" err="1"/>
              <a:t>numele</a:t>
            </a:r>
            <a:r>
              <a:rPr lang="en-US" sz="2800" u="sng" dirty="0"/>
              <a:t> </a:t>
            </a:r>
            <a:r>
              <a:rPr lang="en-US" sz="2800" u="sng" dirty="0" err="1"/>
              <a:t>reprezentantului</a:t>
            </a:r>
            <a:r>
              <a:rPr lang="en-US" sz="2800" u="sng" dirty="0"/>
              <a:t> </a:t>
            </a:r>
            <a:r>
              <a:rPr lang="en-US" sz="2800" u="sng" dirty="0" err="1"/>
              <a:t>său</a:t>
            </a:r>
            <a:r>
              <a:rPr lang="en-US" sz="2800" u="sng" dirty="0"/>
              <a:t> legal, </a:t>
            </a:r>
            <a:r>
              <a:rPr lang="en-US" sz="2800" u="sng" dirty="0" err="1"/>
              <a:t>precum</a:t>
            </a:r>
            <a:r>
              <a:rPr lang="en-US" sz="2800" u="sng" dirty="0"/>
              <a:t> </a:t>
            </a:r>
            <a:r>
              <a:rPr lang="en-US" sz="2800" u="sng" dirty="0" err="1"/>
              <a:t>şi</a:t>
            </a:r>
            <a:r>
              <a:rPr lang="en-US" sz="2800" u="sng" dirty="0"/>
              <a:t> </a:t>
            </a:r>
            <a:r>
              <a:rPr lang="en-US" sz="2800" u="sng" dirty="0" err="1"/>
              <a:t>denumirea</a:t>
            </a:r>
            <a:r>
              <a:rPr lang="en-US" sz="2800" u="sng" dirty="0"/>
              <a:t>/</a:t>
            </a:r>
            <a:r>
              <a:rPr lang="en-US" sz="2800" u="sng" dirty="0" err="1"/>
              <a:t>numele</a:t>
            </a:r>
            <a:r>
              <a:rPr lang="en-US" sz="2800" u="sng" dirty="0"/>
              <a:t> </a:t>
            </a:r>
            <a:r>
              <a:rPr lang="en-US" sz="2800" u="sng" dirty="0" err="1"/>
              <a:t>angajatorului</a:t>
            </a:r>
            <a:r>
              <a:rPr lang="en-US" sz="2800" u="sng" dirty="0"/>
              <a:t> la care </a:t>
            </a:r>
            <a:r>
              <a:rPr lang="en-US" sz="2800" u="sng" dirty="0" err="1"/>
              <a:t>este</a:t>
            </a:r>
            <a:r>
              <a:rPr lang="en-US" sz="2800" u="sng" dirty="0"/>
              <a:t>/a </a:t>
            </a:r>
            <a:r>
              <a:rPr lang="en-US" sz="2800" u="sng" dirty="0" err="1"/>
              <a:t>fost</a:t>
            </a:r>
            <a:r>
              <a:rPr lang="en-US" sz="2800" u="sng" dirty="0"/>
              <a:t> </a:t>
            </a:r>
            <a:r>
              <a:rPr lang="en-US" sz="2800" u="sng" dirty="0" err="1"/>
              <a:t>angajat</a:t>
            </a:r>
            <a:r>
              <a:rPr lang="en-US" sz="2800" u="sng" dirty="0"/>
              <a:t> </a:t>
            </a:r>
            <a:r>
              <a:rPr lang="en-US" sz="2800" u="sng" dirty="0" err="1"/>
              <a:t>accidentatul</a:t>
            </a:r>
            <a:r>
              <a:rPr lang="en-US" sz="2800" u="sng" dirty="0"/>
              <a:t>, </a:t>
            </a:r>
            <a:r>
              <a:rPr lang="en-US" sz="2800" u="sng" dirty="0" err="1"/>
              <a:t>numele</a:t>
            </a:r>
            <a:r>
              <a:rPr lang="en-US" sz="2800" u="sng" dirty="0"/>
              <a:t> </a:t>
            </a:r>
            <a:r>
              <a:rPr lang="en-US" sz="2800" u="sng" dirty="0" err="1"/>
              <a:t>reprezentantului</a:t>
            </a:r>
            <a:r>
              <a:rPr lang="en-US" sz="2800" u="sng" dirty="0"/>
              <a:t> </a:t>
            </a:r>
            <a:r>
              <a:rPr lang="en-US" sz="2800" u="sng" dirty="0" err="1"/>
              <a:t>său</a:t>
            </a:r>
            <a:r>
              <a:rPr lang="en-US" sz="2800" u="sng" dirty="0"/>
              <a:t> </a:t>
            </a:r>
            <a:r>
              <a:rPr lang="en-US" sz="2800" u="sng" dirty="0" smtClean="0"/>
              <a:t>legal</a:t>
            </a:r>
            <a:r>
              <a:rPr lang="ro-RO" sz="2800" u="sng" dirty="0" smtClean="0"/>
              <a:t>.</a:t>
            </a:r>
          </a:p>
          <a:p>
            <a:pPr>
              <a:buNone/>
            </a:pPr>
            <a:r>
              <a:rPr lang="vi-VN" sz="1800" dirty="0"/>
              <a:t> </a:t>
            </a:r>
            <a:r>
              <a:rPr lang="vi-VN" sz="1800" dirty="0">
                <a:solidFill>
                  <a:srgbClr val="FF0000"/>
                </a:solidFill>
              </a:rPr>
              <a:t>g)</a:t>
            </a:r>
            <a:r>
              <a:rPr lang="vi-VN" sz="1800" dirty="0"/>
              <a:t> </a:t>
            </a:r>
            <a:r>
              <a:rPr lang="vi-VN" sz="1900" dirty="0">
                <a:solidFill>
                  <a:srgbClr val="FF0000"/>
                </a:solidFill>
              </a:rPr>
              <a:t>datele de identificare a angajatorului la care s-a produs evenimentul, numele reprezentantului său legal;</a:t>
            </a:r>
          </a:p>
          <a:p>
            <a:pPr>
              <a:buNone/>
            </a:pPr>
            <a:endParaRPr lang="ro-RO" sz="2800" dirty="0"/>
          </a:p>
          <a:p>
            <a:endParaRPr lang="ro-RO"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sz="2700" dirty="0"/>
              <a:t>SECŢIUNEA a 3-a</a:t>
            </a:r>
            <a:br>
              <a:rPr lang="en-US" sz="2700" dirty="0"/>
            </a:br>
            <a:r>
              <a:rPr lang="vi-VN" sz="2700" b="1" dirty="0" smtClean="0"/>
              <a:t>    ÎNREGISTRAREA ŞI EVIDENŢA ACCIDENTELOR DE MUNCĂ ŞI A INCIDENTELOR PERICULOASE</a:t>
            </a:r>
            <a:r>
              <a:rPr lang="vi-VN" dirty="0"/>
              <a:t/>
            </a:r>
            <a:br>
              <a:rPr lang="vi-VN" dirty="0"/>
            </a:br>
            <a:endParaRPr lang="ro-RO" dirty="0"/>
          </a:p>
        </p:txBody>
      </p:sp>
      <p:sp>
        <p:nvSpPr>
          <p:cNvPr id="3" name="Substituent conținut 2"/>
          <p:cNvSpPr>
            <a:spLocks noGrp="1"/>
          </p:cNvSpPr>
          <p:nvPr>
            <p:ph idx="1"/>
          </p:nvPr>
        </p:nvSpPr>
        <p:spPr/>
        <p:txBody>
          <a:bodyPr>
            <a:normAutofit fontScale="85000" lnSpcReduction="10000"/>
          </a:bodyPr>
          <a:lstStyle/>
          <a:p>
            <a:r>
              <a:rPr lang="en-US" u="sng" dirty="0" smtClean="0"/>
              <a:t>Art</a:t>
            </a:r>
            <a:r>
              <a:rPr lang="ro-RO" u="sng" dirty="0" smtClean="0"/>
              <a:t>.</a:t>
            </a:r>
            <a:r>
              <a:rPr lang="en-US" u="sng" dirty="0" smtClean="0"/>
              <a:t> 136</a:t>
            </a:r>
            <a:endParaRPr lang="ro-RO" dirty="0"/>
          </a:p>
          <a:p>
            <a:pPr>
              <a:buNone/>
            </a:pPr>
            <a:r>
              <a:rPr lang="ro-RO" dirty="0" smtClean="0"/>
              <a:t>   (</a:t>
            </a:r>
            <a:r>
              <a:rPr lang="en-US" dirty="0" smtClean="0"/>
              <a:t>7</a:t>
            </a:r>
            <a:r>
              <a:rPr lang="en-US" dirty="0"/>
              <a:t>)  </a:t>
            </a:r>
            <a:r>
              <a:rPr lang="en-US" dirty="0" err="1"/>
              <a:t>Accidentul</a:t>
            </a:r>
            <a:r>
              <a:rPr lang="en-US" dirty="0"/>
              <a:t> de </a:t>
            </a:r>
            <a:r>
              <a:rPr lang="en-US" dirty="0" err="1"/>
              <a:t>muncă</a:t>
            </a:r>
            <a:r>
              <a:rPr lang="en-US" dirty="0"/>
              <a:t> </a:t>
            </a:r>
            <a:r>
              <a:rPr lang="en-US" dirty="0" err="1"/>
              <a:t>produs</a:t>
            </a:r>
            <a:r>
              <a:rPr lang="en-US" dirty="0"/>
              <a:t> ca </a:t>
            </a:r>
            <a:r>
              <a:rPr lang="en-US" dirty="0" err="1"/>
              <a:t>urmare</a:t>
            </a:r>
            <a:r>
              <a:rPr lang="en-US" dirty="0"/>
              <a:t> a </a:t>
            </a:r>
            <a:r>
              <a:rPr lang="en-US" dirty="0" err="1"/>
              <a:t>unei</a:t>
            </a:r>
            <a:r>
              <a:rPr lang="en-US" dirty="0"/>
              <a:t> </a:t>
            </a:r>
            <a:r>
              <a:rPr lang="en-US" dirty="0" err="1"/>
              <a:t>acţiuni</a:t>
            </a:r>
            <a:r>
              <a:rPr lang="en-US" dirty="0"/>
              <a:t> </a:t>
            </a:r>
            <a:r>
              <a:rPr lang="en-US" dirty="0" err="1"/>
              <a:t>întreprinse</a:t>
            </a:r>
            <a:r>
              <a:rPr lang="en-US" dirty="0"/>
              <a:t> de o </a:t>
            </a:r>
            <a:r>
              <a:rPr lang="en-US" dirty="0" err="1"/>
              <a:t>persoană</a:t>
            </a:r>
            <a:r>
              <a:rPr lang="en-US" dirty="0"/>
              <a:t>, din </a:t>
            </a:r>
            <a:r>
              <a:rPr lang="en-US" dirty="0" err="1"/>
              <a:t>proprie</a:t>
            </a:r>
            <a:r>
              <a:rPr lang="en-US" dirty="0"/>
              <a:t> </a:t>
            </a:r>
            <a:r>
              <a:rPr lang="en-US" dirty="0" err="1"/>
              <a:t>iniţiativă</a:t>
            </a:r>
            <a:r>
              <a:rPr lang="en-US" dirty="0"/>
              <a:t>, </a:t>
            </a:r>
            <a:r>
              <a:rPr lang="en-US" dirty="0" err="1"/>
              <a:t>pentru</a:t>
            </a:r>
            <a:r>
              <a:rPr lang="en-US" dirty="0"/>
              <a:t> </a:t>
            </a:r>
            <a:r>
              <a:rPr lang="en-US" dirty="0" err="1"/>
              <a:t>salvarea</a:t>
            </a:r>
            <a:r>
              <a:rPr lang="en-US" dirty="0"/>
              <a:t> de </a:t>
            </a:r>
            <a:r>
              <a:rPr lang="en-US" dirty="0" err="1"/>
              <a:t>vieţi</a:t>
            </a:r>
            <a:r>
              <a:rPr lang="en-US" dirty="0"/>
              <a:t> </a:t>
            </a:r>
            <a:r>
              <a:rPr lang="en-US" dirty="0" err="1"/>
              <a:t>omeneşti</a:t>
            </a:r>
            <a:r>
              <a:rPr lang="en-US" dirty="0"/>
              <a:t> </a:t>
            </a:r>
            <a:r>
              <a:rPr lang="en-US" dirty="0" err="1"/>
              <a:t>sau</a:t>
            </a:r>
            <a:r>
              <a:rPr lang="en-US" dirty="0"/>
              <a:t> </a:t>
            </a:r>
            <a:r>
              <a:rPr lang="en-US" dirty="0" err="1"/>
              <a:t>pentru</a:t>
            </a:r>
            <a:r>
              <a:rPr lang="en-US" dirty="0"/>
              <a:t> </a:t>
            </a:r>
            <a:r>
              <a:rPr lang="en-US" dirty="0" err="1"/>
              <a:t>prevenirea</a:t>
            </a:r>
            <a:r>
              <a:rPr lang="en-US" dirty="0"/>
              <a:t> </a:t>
            </a:r>
            <a:r>
              <a:rPr lang="en-US" dirty="0" err="1"/>
              <a:t>ori</a:t>
            </a:r>
            <a:r>
              <a:rPr lang="en-US" dirty="0"/>
              <a:t> </a:t>
            </a:r>
            <a:r>
              <a:rPr lang="en-US" dirty="0" err="1"/>
              <a:t>înlăturarea</a:t>
            </a:r>
            <a:r>
              <a:rPr lang="en-US" dirty="0"/>
              <a:t> </a:t>
            </a:r>
            <a:r>
              <a:rPr lang="en-US" dirty="0" err="1"/>
              <a:t>unui</a:t>
            </a:r>
            <a:r>
              <a:rPr lang="en-US" dirty="0"/>
              <a:t> </a:t>
            </a:r>
            <a:r>
              <a:rPr lang="en-US" dirty="0" err="1"/>
              <a:t>pericol</a:t>
            </a:r>
            <a:r>
              <a:rPr lang="en-US" dirty="0"/>
              <a:t> </a:t>
            </a:r>
            <a:r>
              <a:rPr lang="en-US" dirty="0" err="1"/>
              <a:t>grav</a:t>
            </a:r>
            <a:r>
              <a:rPr lang="en-US" dirty="0"/>
              <a:t> </a:t>
            </a:r>
            <a:r>
              <a:rPr lang="en-US" dirty="0" err="1"/>
              <a:t>şi</a:t>
            </a:r>
            <a:r>
              <a:rPr lang="en-US" dirty="0"/>
              <a:t> </a:t>
            </a:r>
            <a:r>
              <a:rPr lang="en-US" dirty="0" err="1"/>
              <a:t>iminent</a:t>
            </a:r>
            <a:r>
              <a:rPr lang="en-US" dirty="0"/>
              <a:t> </a:t>
            </a:r>
            <a:r>
              <a:rPr lang="en-US" dirty="0" err="1"/>
              <a:t>ce</a:t>
            </a:r>
            <a:r>
              <a:rPr lang="en-US" dirty="0"/>
              <a:t> </a:t>
            </a:r>
            <a:r>
              <a:rPr lang="en-US" dirty="0" err="1"/>
              <a:t>ameninţă</a:t>
            </a:r>
            <a:r>
              <a:rPr lang="en-US" dirty="0"/>
              <a:t> </a:t>
            </a:r>
            <a:r>
              <a:rPr lang="en-US" dirty="0" err="1"/>
              <a:t>avutul</a:t>
            </a:r>
            <a:r>
              <a:rPr lang="en-US" dirty="0"/>
              <a:t> public </a:t>
            </a:r>
            <a:r>
              <a:rPr lang="en-US" dirty="0" err="1"/>
              <a:t>sau</a:t>
            </a:r>
            <a:r>
              <a:rPr lang="en-US" dirty="0"/>
              <a:t> </a:t>
            </a:r>
            <a:r>
              <a:rPr lang="en-US" dirty="0" err="1"/>
              <a:t>privat</a:t>
            </a:r>
            <a:r>
              <a:rPr lang="en-US" dirty="0"/>
              <a:t> din </a:t>
            </a:r>
            <a:r>
              <a:rPr lang="en-US" dirty="0" err="1"/>
              <a:t>întreprinderea</a:t>
            </a:r>
            <a:r>
              <a:rPr lang="en-US" dirty="0"/>
              <a:t> </a:t>
            </a:r>
            <a:r>
              <a:rPr lang="en-US" dirty="0" err="1"/>
              <a:t>şi</a:t>
            </a:r>
            <a:r>
              <a:rPr lang="en-US" dirty="0"/>
              <a:t>/</a:t>
            </a:r>
            <a:r>
              <a:rPr lang="en-US" dirty="0" err="1"/>
              <a:t>sau</a:t>
            </a:r>
            <a:r>
              <a:rPr lang="en-US" dirty="0"/>
              <a:t> </a:t>
            </a:r>
            <a:r>
              <a:rPr lang="en-US" dirty="0" err="1"/>
              <a:t>unitatea</a:t>
            </a:r>
            <a:r>
              <a:rPr lang="en-US" dirty="0"/>
              <a:t> </a:t>
            </a:r>
            <a:r>
              <a:rPr lang="en-US" dirty="0" err="1"/>
              <a:t>unui</a:t>
            </a:r>
            <a:r>
              <a:rPr lang="en-US" dirty="0"/>
              <a:t> </a:t>
            </a:r>
            <a:r>
              <a:rPr lang="en-US" dirty="0" err="1"/>
              <a:t>angajator</a:t>
            </a:r>
            <a:r>
              <a:rPr lang="en-US" dirty="0"/>
              <a:t> se </a:t>
            </a:r>
            <a:r>
              <a:rPr lang="en-US" dirty="0" err="1"/>
              <a:t>înregistrează</a:t>
            </a:r>
            <a:r>
              <a:rPr lang="en-US" dirty="0"/>
              <a:t> de </a:t>
            </a:r>
            <a:r>
              <a:rPr lang="en-US" dirty="0" err="1"/>
              <a:t>către</a:t>
            </a:r>
            <a:r>
              <a:rPr lang="en-US" dirty="0"/>
              <a:t> </a:t>
            </a:r>
            <a:r>
              <a:rPr lang="en-US" dirty="0" err="1"/>
              <a:t>angajatorul</a:t>
            </a:r>
            <a:r>
              <a:rPr lang="en-US" dirty="0"/>
              <a:t> </a:t>
            </a:r>
            <a:r>
              <a:rPr lang="en-US" dirty="0" err="1"/>
              <a:t>pe</a:t>
            </a:r>
            <a:r>
              <a:rPr lang="en-US" dirty="0"/>
              <a:t> </a:t>
            </a:r>
            <a:r>
              <a:rPr lang="en-US" dirty="0" err="1"/>
              <a:t>teritoriul</a:t>
            </a:r>
            <a:r>
              <a:rPr lang="en-US" dirty="0"/>
              <a:t> </a:t>
            </a:r>
            <a:r>
              <a:rPr lang="en-US" dirty="0" err="1"/>
              <a:t>căruia</a:t>
            </a:r>
            <a:r>
              <a:rPr lang="en-US" dirty="0"/>
              <a:t> s-a </a:t>
            </a:r>
            <a:r>
              <a:rPr lang="en-US" dirty="0" err="1"/>
              <a:t>produs</a:t>
            </a:r>
            <a:r>
              <a:rPr lang="en-US" dirty="0"/>
              <a:t> </a:t>
            </a:r>
            <a:r>
              <a:rPr lang="en-US" dirty="0" err="1" smtClean="0"/>
              <a:t>evenimentul</a:t>
            </a:r>
            <a:r>
              <a:rPr lang="ro-RO" dirty="0" smtClean="0"/>
              <a:t>.</a:t>
            </a:r>
          </a:p>
          <a:p>
            <a:pPr>
              <a:buNone/>
            </a:pPr>
            <a:r>
              <a:rPr lang="vi-VN" dirty="0"/>
              <a:t> </a:t>
            </a:r>
            <a:r>
              <a:rPr lang="vi-VN" sz="2000" dirty="0">
                <a:solidFill>
                  <a:srgbClr val="FF0000"/>
                </a:solidFill>
              </a:rPr>
              <a:t>(7) Accidentul de muncă produs ca urmare a unei acţiuni întreprinse de o persoană, din proprie iniţiativă, pentru salvarea de vieţi omeneşti sau pentru prevenirea ori înlăturarea unui pericol grav şi iminent ce ameninţă avutul public sau privat din întreprinderea şi/sau unitatea unui angajator, se înregistrează de către angajatorul la care s-a produs accidentul.</a:t>
            </a:r>
          </a:p>
          <a:p>
            <a:pPr>
              <a:buNone/>
            </a:pPr>
            <a:endParaRPr lang="ro-RO" dirty="0"/>
          </a:p>
          <a:p>
            <a:endParaRPr lang="ro-RO" dirty="0"/>
          </a:p>
          <a:p>
            <a:endParaRPr lang="ro-R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ro-RO" sz="3100" dirty="0" smtClean="0"/>
              <a:t/>
            </a:r>
            <a:br>
              <a:rPr lang="ro-RO" sz="3100" dirty="0" smtClean="0"/>
            </a:br>
            <a:r>
              <a:rPr lang="ro-RO" sz="3100" dirty="0"/>
              <a:t/>
            </a:r>
            <a:br>
              <a:rPr lang="ro-RO" sz="3100" dirty="0"/>
            </a:br>
            <a:r>
              <a:rPr lang="ro-RO" sz="3100" dirty="0" smtClean="0"/>
              <a:t/>
            </a:r>
            <a:br>
              <a:rPr lang="ro-RO" sz="3100" dirty="0" smtClean="0"/>
            </a:br>
            <a:r>
              <a:rPr lang="vi-VN" sz="1600" b="1" dirty="0" smtClean="0"/>
              <a:t>COMUNICAREA, CERCETAREA ŞI ÎNREGISTRAREA EVENIMENTELOR PRODUSE ÎN AFARA GRANIŢELOR ROMÂNIEI, ÎN CARE SUNT IMPLICAŢI LUCRĂTORI AI UNOR ANGAJATORI ROMÂNI, AFLAŢI ÎN ÎNDEPLINIREA SARCINILOR DE STAT, DE INTERES PUBLIC SAU A ÎNDATORIRILOR DE SERVICIU</a:t>
            </a:r>
            <a:r>
              <a:rPr lang="vi-VN" sz="1600" dirty="0" smtClean="0"/>
              <a:t/>
            </a:r>
            <a:br>
              <a:rPr lang="vi-VN" sz="1600" dirty="0" smtClean="0"/>
            </a:br>
            <a:r>
              <a:rPr lang="vi-VN" dirty="0" smtClean="0"/>
              <a:t/>
            </a:r>
            <a:br>
              <a:rPr lang="vi-VN" dirty="0" smtClean="0"/>
            </a:br>
            <a:endParaRPr lang="ro-RO" dirty="0"/>
          </a:p>
        </p:txBody>
      </p:sp>
      <p:sp>
        <p:nvSpPr>
          <p:cNvPr id="3" name="Substituent conținut 2"/>
          <p:cNvSpPr>
            <a:spLocks noGrp="1"/>
          </p:cNvSpPr>
          <p:nvPr>
            <p:ph idx="1"/>
          </p:nvPr>
        </p:nvSpPr>
        <p:spPr/>
        <p:txBody>
          <a:bodyPr>
            <a:normAutofit lnSpcReduction="10000"/>
          </a:bodyPr>
          <a:lstStyle/>
          <a:p>
            <a:r>
              <a:rPr lang="en-US" dirty="0"/>
              <a:t> </a:t>
            </a:r>
            <a:r>
              <a:rPr lang="en-US" dirty="0" smtClean="0"/>
              <a:t>Art. </a:t>
            </a:r>
            <a:r>
              <a:rPr lang="en-US" dirty="0"/>
              <a:t>143</a:t>
            </a:r>
            <a:endParaRPr lang="ro-RO" dirty="0"/>
          </a:p>
          <a:p>
            <a:pPr>
              <a:buNone/>
            </a:pPr>
            <a:r>
              <a:rPr lang="en-US" dirty="0"/>
              <a:t>    (1)  </a:t>
            </a:r>
            <a:r>
              <a:rPr lang="en-US" dirty="0" err="1"/>
              <a:t>Comunicarea</a:t>
            </a:r>
            <a:r>
              <a:rPr lang="en-US" dirty="0"/>
              <a:t> </a:t>
            </a:r>
            <a:r>
              <a:rPr lang="en-US" dirty="0" err="1"/>
              <a:t>evenimentelor</a:t>
            </a:r>
            <a:r>
              <a:rPr lang="en-US" dirty="0"/>
              <a:t> </a:t>
            </a:r>
            <a:r>
              <a:rPr lang="en-US" dirty="0" err="1"/>
              <a:t>produse</a:t>
            </a:r>
            <a:r>
              <a:rPr lang="en-US" dirty="0"/>
              <a:t> </a:t>
            </a:r>
            <a:r>
              <a:rPr lang="en-US" dirty="0" err="1"/>
              <a:t>în</a:t>
            </a:r>
            <a:r>
              <a:rPr lang="en-US" dirty="0"/>
              <a:t> </a:t>
            </a:r>
            <a:r>
              <a:rPr lang="en-US" dirty="0" err="1"/>
              <a:t>afara</a:t>
            </a:r>
            <a:r>
              <a:rPr lang="en-US" dirty="0"/>
              <a:t> </a:t>
            </a:r>
            <a:r>
              <a:rPr lang="en-US" dirty="0" err="1"/>
              <a:t>graniţelor</a:t>
            </a:r>
            <a:r>
              <a:rPr lang="en-US" dirty="0"/>
              <a:t> </a:t>
            </a:r>
            <a:r>
              <a:rPr lang="en-US" dirty="0" err="1"/>
              <a:t>ţării</a:t>
            </a:r>
            <a:r>
              <a:rPr lang="en-US" dirty="0"/>
              <a:t> </a:t>
            </a:r>
            <a:r>
              <a:rPr lang="en-US" dirty="0" err="1"/>
              <a:t>în</a:t>
            </a:r>
            <a:r>
              <a:rPr lang="en-US" dirty="0"/>
              <a:t> care </a:t>
            </a:r>
            <a:r>
              <a:rPr lang="en-US" dirty="0" err="1"/>
              <a:t>sunt</a:t>
            </a:r>
            <a:r>
              <a:rPr lang="en-US" dirty="0"/>
              <a:t> </a:t>
            </a:r>
            <a:r>
              <a:rPr lang="en-US" dirty="0" err="1"/>
              <a:t>implicaţi</a:t>
            </a:r>
            <a:r>
              <a:rPr lang="en-US" dirty="0"/>
              <a:t> </a:t>
            </a:r>
            <a:r>
              <a:rPr lang="en-US" dirty="0" err="1"/>
              <a:t>lucrători</a:t>
            </a:r>
            <a:r>
              <a:rPr lang="en-US" dirty="0"/>
              <a:t> </a:t>
            </a:r>
            <a:r>
              <a:rPr lang="en-US" dirty="0" err="1"/>
              <a:t>ai</a:t>
            </a:r>
            <a:r>
              <a:rPr lang="en-US" dirty="0"/>
              <a:t> </a:t>
            </a:r>
            <a:r>
              <a:rPr lang="en-US" dirty="0" err="1"/>
              <a:t>unor</a:t>
            </a:r>
            <a:r>
              <a:rPr lang="en-US" dirty="0"/>
              <a:t> </a:t>
            </a:r>
            <a:r>
              <a:rPr lang="en-US" dirty="0" err="1"/>
              <a:t>angajatori</a:t>
            </a:r>
            <a:r>
              <a:rPr lang="en-US" dirty="0"/>
              <a:t> </a:t>
            </a:r>
            <a:r>
              <a:rPr lang="en-US" dirty="0" err="1"/>
              <a:t>români</a:t>
            </a:r>
            <a:r>
              <a:rPr lang="en-US" dirty="0"/>
              <a:t> se face conform </a:t>
            </a:r>
            <a:r>
              <a:rPr lang="en-US" dirty="0" err="1"/>
              <a:t>prevederilor</a:t>
            </a:r>
            <a:r>
              <a:rPr lang="en-US" dirty="0"/>
              <a:t> art. 108, 109 </a:t>
            </a:r>
            <a:r>
              <a:rPr lang="en-US" dirty="0" err="1"/>
              <a:t>şi</a:t>
            </a:r>
            <a:r>
              <a:rPr lang="en-US" dirty="0"/>
              <a:t> art. 112 </a:t>
            </a:r>
            <a:r>
              <a:rPr lang="en-US" dirty="0" err="1"/>
              <a:t>alin</a:t>
            </a:r>
            <a:r>
              <a:rPr lang="en-US" dirty="0"/>
              <a:t>. (4</a:t>
            </a:r>
            <a:r>
              <a:rPr lang="en-US" dirty="0" smtClean="0"/>
              <a:t>).“</a:t>
            </a:r>
            <a:endParaRPr lang="ro-RO" dirty="0" smtClean="0"/>
          </a:p>
          <a:p>
            <a:r>
              <a:rPr lang="en-US" dirty="0" smtClean="0">
                <a:solidFill>
                  <a:srgbClr val="FF0000"/>
                </a:solidFill>
              </a:rPr>
              <a:t> </a:t>
            </a:r>
            <a:r>
              <a:rPr lang="en-US" sz="1700" dirty="0" smtClean="0">
                <a:solidFill>
                  <a:srgbClr val="FF0000"/>
                </a:solidFill>
              </a:rPr>
              <a:t>ART. 143</a:t>
            </a:r>
          </a:p>
          <a:p>
            <a:pPr>
              <a:buNone/>
            </a:pPr>
            <a:r>
              <a:rPr lang="vi-VN" sz="1700" dirty="0" smtClean="0">
                <a:solidFill>
                  <a:srgbClr val="FF0000"/>
                </a:solidFill>
              </a:rPr>
              <a:t>   </a:t>
            </a:r>
            <a:r>
              <a:rPr lang="ro-RO" sz="1700" dirty="0" smtClean="0">
                <a:solidFill>
                  <a:srgbClr val="FF0000"/>
                </a:solidFill>
              </a:rPr>
              <a:t>    </a:t>
            </a:r>
            <a:r>
              <a:rPr lang="vi-VN" sz="1700" dirty="0" smtClean="0">
                <a:solidFill>
                  <a:srgbClr val="FF0000"/>
                </a:solidFill>
              </a:rPr>
              <a:t>(1) Comunicarea evenimentelor produse în afara graniţelor ţării, în care sunt implicaţi lucrători ai unor angajatori români, se face conform prevederilor art. 108-113.</a:t>
            </a:r>
          </a:p>
          <a:p>
            <a:pPr>
              <a:buNone/>
            </a:pPr>
            <a:endParaRPr lang="ro-RO"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vi-VN" sz="1400" b="1" dirty="0" smtClean="0"/>
              <a:t>COMUNICAREA, CERCETAREA ŞI ÎNREGISTRAREA EVENIMENTELOR PRODUSE ÎN AFARA GRANIŢELOR ROMÂNIEI, ÎN CARE SUNT IMPLICAŢI LUCRĂTORI AI UNOR ANGAJATORI ROMÂNI, AFLAŢI ÎN ÎNDEPLINIREA SARCINILOR DE STAT, DE INTERES PUBLIC SAU A ÎNDATORIRILOR DE SERVICIU</a:t>
            </a:r>
            <a:endParaRPr lang="ro-RO" sz="1400" dirty="0"/>
          </a:p>
        </p:txBody>
      </p:sp>
      <p:sp>
        <p:nvSpPr>
          <p:cNvPr id="3" name="Substituent conținut 2"/>
          <p:cNvSpPr>
            <a:spLocks noGrp="1"/>
          </p:cNvSpPr>
          <p:nvPr>
            <p:ph idx="1"/>
          </p:nvPr>
        </p:nvSpPr>
        <p:spPr/>
        <p:txBody>
          <a:bodyPr>
            <a:normAutofit fontScale="47500" lnSpcReduction="20000"/>
          </a:bodyPr>
          <a:lstStyle/>
          <a:p>
            <a:r>
              <a:rPr lang="en-US" u="sng" dirty="0" smtClean="0"/>
              <a:t>Art</a:t>
            </a:r>
            <a:r>
              <a:rPr lang="ro-RO" u="sng" dirty="0" smtClean="0"/>
              <a:t>.</a:t>
            </a:r>
            <a:r>
              <a:rPr lang="en-US" u="sng" dirty="0" smtClean="0"/>
              <a:t> 144</a:t>
            </a:r>
            <a:endParaRPr lang="ro-RO" dirty="0"/>
          </a:p>
          <a:p>
            <a:pPr>
              <a:buNone/>
            </a:pPr>
            <a:r>
              <a:rPr lang="en-US" sz="3400" dirty="0"/>
              <a:t> </a:t>
            </a:r>
            <a:r>
              <a:rPr lang="ro-RO" sz="3400" dirty="0" smtClean="0"/>
              <a:t>     </a:t>
            </a:r>
            <a:r>
              <a:rPr lang="en-US" sz="3400" dirty="0" smtClean="0"/>
              <a:t>(</a:t>
            </a:r>
            <a:r>
              <a:rPr lang="en-US" sz="3400" dirty="0"/>
              <a:t>1^1) </a:t>
            </a:r>
            <a:r>
              <a:rPr lang="en-US" sz="3400" dirty="0" err="1"/>
              <a:t>În</a:t>
            </a:r>
            <a:r>
              <a:rPr lang="en-US" sz="3400" dirty="0"/>
              <a:t> </a:t>
            </a:r>
            <a:r>
              <a:rPr lang="en-US" sz="3400" dirty="0" err="1"/>
              <a:t>cazul</a:t>
            </a:r>
            <a:r>
              <a:rPr lang="en-US" sz="3400" dirty="0"/>
              <a:t> </a:t>
            </a:r>
            <a:r>
              <a:rPr lang="en-US" sz="3400" dirty="0" err="1"/>
              <a:t>evenimentelor</a:t>
            </a:r>
            <a:r>
              <a:rPr lang="en-US" sz="3400" dirty="0"/>
              <a:t> </a:t>
            </a:r>
            <a:r>
              <a:rPr lang="en-US" sz="3400" dirty="0" err="1"/>
              <a:t>produse</a:t>
            </a:r>
            <a:r>
              <a:rPr lang="en-US" sz="3400" dirty="0"/>
              <a:t> </a:t>
            </a:r>
            <a:r>
              <a:rPr lang="en-US" sz="3400" dirty="0" err="1"/>
              <a:t>în</a:t>
            </a:r>
            <a:r>
              <a:rPr lang="en-US" sz="3400" dirty="0"/>
              <a:t> </a:t>
            </a:r>
            <a:r>
              <a:rPr lang="en-US" sz="3400" dirty="0" err="1"/>
              <a:t>afara</a:t>
            </a:r>
            <a:r>
              <a:rPr lang="en-US" sz="3400" dirty="0"/>
              <a:t> </a:t>
            </a:r>
            <a:r>
              <a:rPr lang="en-US" sz="3400" dirty="0" err="1"/>
              <a:t>graniţelor</a:t>
            </a:r>
            <a:r>
              <a:rPr lang="en-US" sz="3400" dirty="0"/>
              <a:t> </a:t>
            </a:r>
            <a:r>
              <a:rPr lang="en-US" sz="3400" dirty="0" err="1"/>
              <a:t>ţării</a:t>
            </a:r>
            <a:r>
              <a:rPr lang="en-US" sz="3400" dirty="0"/>
              <a:t> care au </a:t>
            </a:r>
            <a:r>
              <a:rPr lang="en-US" sz="3400" dirty="0" err="1"/>
              <a:t>avut</a:t>
            </a:r>
            <a:r>
              <a:rPr lang="en-US" sz="3400" dirty="0"/>
              <a:t> </a:t>
            </a:r>
            <a:r>
              <a:rPr lang="en-US" sz="3400" dirty="0" err="1"/>
              <a:t>drept</a:t>
            </a:r>
            <a:r>
              <a:rPr lang="en-US" sz="3400" dirty="0"/>
              <a:t> </a:t>
            </a:r>
            <a:r>
              <a:rPr lang="en-US" sz="3400" dirty="0" err="1"/>
              <a:t>consecinţă</a:t>
            </a:r>
            <a:r>
              <a:rPr lang="en-US" sz="3400" dirty="0"/>
              <a:t> </a:t>
            </a:r>
            <a:r>
              <a:rPr lang="en-US" sz="3400" dirty="0" err="1"/>
              <a:t>incapacitatea</a:t>
            </a:r>
            <a:r>
              <a:rPr lang="en-US" sz="3400" dirty="0"/>
              <a:t> </a:t>
            </a:r>
            <a:r>
              <a:rPr lang="en-US" sz="3400" dirty="0" err="1"/>
              <a:t>temporară</a:t>
            </a:r>
            <a:r>
              <a:rPr lang="en-US" sz="3400" dirty="0"/>
              <a:t> de </a:t>
            </a:r>
            <a:r>
              <a:rPr lang="en-US" sz="3400" dirty="0" err="1"/>
              <a:t>muncă</a:t>
            </a:r>
            <a:r>
              <a:rPr lang="en-US" sz="3400" dirty="0"/>
              <a:t> </a:t>
            </a:r>
            <a:r>
              <a:rPr lang="en-US" sz="3400" dirty="0" err="1"/>
              <a:t>pentru</a:t>
            </a:r>
            <a:r>
              <a:rPr lang="en-US" sz="3400" dirty="0"/>
              <a:t> </a:t>
            </a:r>
            <a:r>
              <a:rPr lang="en-US" sz="3400" dirty="0" err="1"/>
              <a:t>lucrătorii</a:t>
            </a:r>
            <a:r>
              <a:rPr lang="en-US" sz="3400" dirty="0"/>
              <a:t> </a:t>
            </a:r>
            <a:r>
              <a:rPr lang="en-US" sz="3400" dirty="0" err="1"/>
              <a:t>asiguraţi</a:t>
            </a:r>
            <a:r>
              <a:rPr lang="en-US" sz="3400" dirty="0"/>
              <a:t> </a:t>
            </a:r>
            <a:r>
              <a:rPr lang="en-US" sz="3400" dirty="0" err="1"/>
              <a:t>potrivit</a:t>
            </a:r>
            <a:r>
              <a:rPr lang="en-US" sz="3400" dirty="0"/>
              <a:t> </a:t>
            </a:r>
            <a:r>
              <a:rPr lang="en-US" sz="3400" dirty="0" err="1"/>
              <a:t>Legii</a:t>
            </a:r>
            <a:r>
              <a:rPr lang="en-US" sz="3400" dirty="0"/>
              <a:t> nr. 346/2002 </a:t>
            </a:r>
            <a:r>
              <a:rPr lang="en-US" sz="3400" dirty="0" err="1"/>
              <a:t>privind</a:t>
            </a:r>
            <a:r>
              <a:rPr lang="en-US" sz="3400" dirty="0"/>
              <a:t> </a:t>
            </a:r>
            <a:r>
              <a:rPr lang="en-US" sz="3400" dirty="0" err="1"/>
              <a:t>asigurarea</a:t>
            </a:r>
            <a:r>
              <a:rPr lang="en-US" sz="3400" dirty="0"/>
              <a:t> </a:t>
            </a:r>
            <a:r>
              <a:rPr lang="en-US" sz="3400" dirty="0" err="1"/>
              <a:t>pentru</a:t>
            </a:r>
            <a:r>
              <a:rPr lang="en-US" sz="3400" dirty="0"/>
              <a:t> </a:t>
            </a:r>
            <a:r>
              <a:rPr lang="en-US" sz="3400" dirty="0" err="1"/>
              <a:t>accidente</a:t>
            </a:r>
            <a:r>
              <a:rPr lang="en-US" sz="3400" dirty="0"/>
              <a:t> de </a:t>
            </a:r>
            <a:r>
              <a:rPr lang="en-US" sz="3400" dirty="0" err="1"/>
              <a:t>muncă</a:t>
            </a:r>
            <a:r>
              <a:rPr lang="en-US" sz="3400" dirty="0"/>
              <a:t> </a:t>
            </a:r>
            <a:r>
              <a:rPr lang="en-US" sz="3400" dirty="0" err="1"/>
              <a:t>şi</a:t>
            </a:r>
            <a:r>
              <a:rPr lang="en-US" sz="3400" dirty="0"/>
              <a:t> </a:t>
            </a:r>
            <a:r>
              <a:rPr lang="en-US" sz="3400" dirty="0" err="1"/>
              <a:t>boli</a:t>
            </a:r>
            <a:r>
              <a:rPr lang="en-US" sz="3400" dirty="0"/>
              <a:t> </a:t>
            </a:r>
            <a:r>
              <a:rPr lang="en-US" sz="3400" dirty="0" err="1"/>
              <a:t>profesionale</a:t>
            </a:r>
            <a:r>
              <a:rPr lang="en-US" sz="3400" dirty="0"/>
              <a:t>, </a:t>
            </a:r>
            <a:r>
              <a:rPr lang="en-US" sz="3400" dirty="0" err="1"/>
              <a:t>republicată</a:t>
            </a:r>
            <a:r>
              <a:rPr lang="en-US" sz="3400" dirty="0"/>
              <a:t>, cu </a:t>
            </a:r>
            <a:r>
              <a:rPr lang="en-US" sz="3400" dirty="0" err="1"/>
              <a:t>modificările</a:t>
            </a:r>
            <a:r>
              <a:rPr lang="en-US" sz="3400" dirty="0"/>
              <a:t> </a:t>
            </a:r>
            <a:r>
              <a:rPr lang="en-US" sz="3400" dirty="0" err="1"/>
              <a:t>şi</a:t>
            </a:r>
            <a:r>
              <a:rPr lang="en-US" sz="3400" dirty="0"/>
              <a:t> </a:t>
            </a:r>
            <a:r>
              <a:rPr lang="en-US" sz="3400" dirty="0" err="1"/>
              <a:t>completările</a:t>
            </a:r>
            <a:r>
              <a:rPr lang="en-US" sz="3400" dirty="0"/>
              <a:t> </a:t>
            </a:r>
            <a:r>
              <a:rPr lang="en-US" sz="3400" dirty="0" err="1"/>
              <a:t>ulterioare</a:t>
            </a:r>
            <a:r>
              <a:rPr lang="en-US" sz="3400" dirty="0"/>
              <a:t>, </a:t>
            </a:r>
            <a:r>
              <a:rPr lang="en-US" sz="3400" dirty="0" err="1"/>
              <a:t>dosarul</a:t>
            </a:r>
            <a:r>
              <a:rPr lang="en-US" sz="3400" dirty="0"/>
              <a:t> de </a:t>
            </a:r>
            <a:r>
              <a:rPr lang="en-US" sz="3400" dirty="0" err="1"/>
              <a:t>cercetare</a:t>
            </a:r>
            <a:r>
              <a:rPr lang="en-US" sz="3400" dirty="0"/>
              <a:t> </a:t>
            </a:r>
            <a:r>
              <a:rPr lang="en-US" sz="3400" dirty="0" err="1"/>
              <a:t>întocmit</a:t>
            </a:r>
            <a:r>
              <a:rPr lang="en-US" sz="3400" dirty="0"/>
              <a:t> de </a:t>
            </a:r>
            <a:r>
              <a:rPr lang="en-US" sz="3400" dirty="0" err="1"/>
              <a:t>comisia</a:t>
            </a:r>
            <a:r>
              <a:rPr lang="en-US" sz="3400" dirty="0"/>
              <a:t> </a:t>
            </a:r>
            <a:r>
              <a:rPr lang="en-US" sz="3400" dirty="0" err="1"/>
              <a:t>numită</a:t>
            </a:r>
            <a:r>
              <a:rPr lang="en-US" sz="3400" dirty="0"/>
              <a:t> de </a:t>
            </a:r>
            <a:r>
              <a:rPr lang="en-US" sz="3400" dirty="0" err="1"/>
              <a:t>angajator</a:t>
            </a:r>
            <a:r>
              <a:rPr lang="en-US" sz="3400" dirty="0"/>
              <a:t> </a:t>
            </a:r>
            <a:r>
              <a:rPr lang="en-US" sz="3400" dirty="0" err="1"/>
              <a:t>cuprinde</a:t>
            </a:r>
            <a:r>
              <a:rPr lang="en-US" sz="3400" dirty="0"/>
              <a:t>: </a:t>
            </a:r>
            <a:endParaRPr lang="ro-RO" sz="3400" dirty="0"/>
          </a:p>
          <a:p>
            <a:pPr>
              <a:buNone/>
            </a:pPr>
            <a:r>
              <a:rPr lang="ro-RO" sz="3400" dirty="0" smtClean="0"/>
              <a:t>     </a:t>
            </a:r>
            <a:r>
              <a:rPr lang="en-US" sz="3400" dirty="0" smtClean="0"/>
              <a:t> </a:t>
            </a:r>
            <a:r>
              <a:rPr lang="en-US" sz="3400" dirty="0"/>
              <a:t>a) </a:t>
            </a:r>
            <a:r>
              <a:rPr lang="en-US" sz="3400" dirty="0" err="1"/>
              <a:t>actele</a:t>
            </a:r>
            <a:r>
              <a:rPr lang="en-US" sz="3400" dirty="0"/>
              <a:t> </a:t>
            </a:r>
            <a:r>
              <a:rPr lang="en-US" sz="3400" dirty="0" err="1"/>
              <a:t>prevăzute</a:t>
            </a:r>
            <a:r>
              <a:rPr lang="en-US" sz="3400" dirty="0"/>
              <a:t> la art. 122 </a:t>
            </a:r>
            <a:r>
              <a:rPr lang="en-US" sz="3400" dirty="0" err="1"/>
              <a:t>alin</a:t>
            </a:r>
            <a:r>
              <a:rPr lang="en-US" sz="3400" dirty="0"/>
              <a:t>. (1) lit. a), b), e), h), </a:t>
            </a:r>
            <a:r>
              <a:rPr lang="en-US" sz="3400" dirty="0" err="1"/>
              <a:t>i</a:t>
            </a:r>
            <a:r>
              <a:rPr lang="en-US" sz="3400" dirty="0"/>
              <a:t>), j), k) </a:t>
            </a:r>
            <a:r>
              <a:rPr lang="en-US" sz="3400" dirty="0" err="1"/>
              <a:t>şi</a:t>
            </a:r>
            <a:r>
              <a:rPr lang="en-US" sz="3400" dirty="0"/>
              <a:t>, </a:t>
            </a:r>
            <a:r>
              <a:rPr lang="en-US" sz="3400" dirty="0" err="1"/>
              <a:t>după</a:t>
            </a:r>
            <a:r>
              <a:rPr lang="en-US" sz="3400" dirty="0"/>
              <a:t> </a:t>
            </a:r>
            <a:r>
              <a:rPr lang="en-US" sz="3400" dirty="0" err="1"/>
              <a:t>caz</a:t>
            </a:r>
            <a:r>
              <a:rPr lang="en-US" sz="3400" dirty="0"/>
              <a:t>, </a:t>
            </a:r>
            <a:r>
              <a:rPr lang="en-US" sz="3400" dirty="0" err="1"/>
              <a:t>cele</a:t>
            </a:r>
            <a:r>
              <a:rPr lang="en-US" sz="3400" dirty="0"/>
              <a:t> </a:t>
            </a:r>
            <a:r>
              <a:rPr lang="en-US" sz="3400" dirty="0" err="1"/>
              <a:t>prevăzute</a:t>
            </a:r>
            <a:r>
              <a:rPr lang="en-US" sz="3400" dirty="0"/>
              <a:t> la </a:t>
            </a:r>
            <a:r>
              <a:rPr lang="en-US" sz="3400" dirty="0" err="1"/>
              <a:t>alin</a:t>
            </a:r>
            <a:r>
              <a:rPr lang="en-US" sz="3400" dirty="0"/>
              <a:t>. (1) lit. c), c^1), d), g), n), p), q) </a:t>
            </a:r>
            <a:r>
              <a:rPr lang="en-US" sz="3400" dirty="0" err="1"/>
              <a:t>şi</a:t>
            </a:r>
            <a:r>
              <a:rPr lang="en-US" sz="3400" dirty="0"/>
              <a:t> la art. 122 </a:t>
            </a:r>
            <a:r>
              <a:rPr lang="en-US" sz="3400" dirty="0" err="1"/>
              <a:t>alin</a:t>
            </a:r>
            <a:r>
              <a:rPr lang="en-US" sz="3400" dirty="0"/>
              <a:t>. (2</a:t>
            </a:r>
            <a:r>
              <a:rPr lang="en-US" sz="3400" dirty="0" smtClean="0"/>
              <a:t>);</a:t>
            </a:r>
            <a:endParaRPr lang="ro-RO" sz="3400" dirty="0" smtClean="0"/>
          </a:p>
          <a:p>
            <a:pPr>
              <a:buNone/>
            </a:pPr>
            <a:r>
              <a:rPr lang="ro-RO" sz="3400" dirty="0" smtClean="0"/>
              <a:t>      </a:t>
            </a:r>
            <a:r>
              <a:rPr lang="en-US" sz="3400" dirty="0" smtClean="0"/>
              <a:t>b</a:t>
            </a:r>
            <a:r>
              <a:rPr lang="en-US" sz="3400" u="sng" dirty="0" smtClean="0"/>
              <a:t>) </a:t>
            </a:r>
            <a:r>
              <a:rPr lang="en-US" sz="3400" u="sng" dirty="0" err="1" smtClean="0"/>
              <a:t>declaraţia</a:t>
            </a:r>
            <a:r>
              <a:rPr lang="en-US" sz="3400" u="sng" dirty="0" smtClean="0"/>
              <a:t> </a:t>
            </a:r>
            <a:r>
              <a:rPr lang="en-US" sz="3400" u="sng" dirty="0" err="1" smtClean="0"/>
              <a:t>pe</a:t>
            </a:r>
            <a:r>
              <a:rPr lang="en-US" sz="3400" u="sng" dirty="0" smtClean="0"/>
              <a:t> </a:t>
            </a:r>
            <a:r>
              <a:rPr lang="en-US" sz="3400" u="sng" dirty="0" err="1" smtClean="0"/>
              <a:t>propria</a:t>
            </a:r>
            <a:r>
              <a:rPr lang="en-US" sz="3400" u="sng" dirty="0" smtClean="0"/>
              <a:t> </a:t>
            </a:r>
            <a:r>
              <a:rPr lang="en-US" sz="3400" u="sng" dirty="0" err="1" smtClean="0"/>
              <a:t>răspundere</a:t>
            </a:r>
            <a:r>
              <a:rPr lang="en-US" sz="3400" u="sng" dirty="0" smtClean="0"/>
              <a:t> a </a:t>
            </a:r>
            <a:r>
              <a:rPr lang="en-US" sz="3400" u="sng" dirty="0" err="1" smtClean="0"/>
              <a:t>angajatorului</a:t>
            </a:r>
            <a:r>
              <a:rPr lang="en-US" sz="3400" u="sng" dirty="0" smtClean="0"/>
              <a:t>/ </a:t>
            </a:r>
            <a:r>
              <a:rPr lang="en-US" sz="3400" u="sng" dirty="0" err="1" smtClean="0"/>
              <a:t>reprezentantului</a:t>
            </a:r>
            <a:r>
              <a:rPr lang="en-US" sz="3400" u="sng" dirty="0" smtClean="0"/>
              <a:t> </a:t>
            </a:r>
            <a:r>
              <a:rPr lang="en-US" sz="3400" u="sng" dirty="0" err="1" smtClean="0"/>
              <a:t>angajatorului</a:t>
            </a:r>
            <a:r>
              <a:rPr lang="en-US" sz="3400" u="sng" dirty="0" smtClean="0"/>
              <a:t>, conform </a:t>
            </a:r>
            <a:r>
              <a:rPr lang="en-US" sz="3400" u="sng" dirty="0" err="1" smtClean="0"/>
              <a:t>modelului</a:t>
            </a:r>
            <a:r>
              <a:rPr lang="en-US" sz="3400" u="sng" dirty="0" smtClean="0"/>
              <a:t> </a:t>
            </a:r>
            <a:r>
              <a:rPr lang="en-US" sz="3400" u="sng" dirty="0" err="1" smtClean="0"/>
              <a:t>prevăzut</a:t>
            </a:r>
            <a:r>
              <a:rPr lang="en-US" sz="3400" u="sng" dirty="0" smtClean="0"/>
              <a:t> </a:t>
            </a:r>
            <a:r>
              <a:rPr lang="en-US" sz="3400" u="sng" dirty="0" err="1" smtClean="0"/>
              <a:t>în</a:t>
            </a:r>
            <a:r>
              <a:rPr lang="en-US" sz="3400" u="sng" dirty="0" smtClean="0"/>
              <a:t> </a:t>
            </a:r>
            <a:r>
              <a:rPr lang="en-US" sz="3400" u="sng" dirty="0" err="1" smtClean="0"/>
              <a:t>anexa</a:t>
            </a:r>
            <a:r>
              <a:rPr lang="en-US" sz="3400" u="sng" dirty="0" smtClean="0"/>
              <a:t> nr. 27;</a:t>
            </a:r>
            <a:endParaRPr lang="ro-RO" sz="3400" u="sng" dirty="0" smtClean="0"/>
          </a:p>
          <a:p>
            <a:pPr>
              <a:buNone/>
            </a:pPr>
            <a:r>
              <a:rPr lang="en-US" sz="3400" dirty="0" smtClean="0"/>
              <a:t>   </a:t>
            </a:r>
            <a:r>
              <a:rPr lang="ro-RO" sz="3400" dirty="0" smtClean="0"/>
              <a:t>  </a:t>
            </a:r>
            <a:r>
              <a:rPr lang="en-US" sz="3400" dirty="0" smtClean="0"/>
              <a:t>c</a:t>
            </a:r>
            <a:r>
              <a:rPr lang="en-US" sz="3400" dirty="0"/>
              <a:t>) </a:t>
            </a:r>
            <a:r>
              <a:rPr lang="en-US" sz="3400" u="sng" dirty="0" err="1"/>
              <a:t>declaraţiile</a:t>
            </a:r>
            <a:r>
              <a:rPr lang="en-US" sz="3400" u="sng" dirty="0"/>
              <a:t> </a:t>
            </a:r>
            <a:r>
              <a:rPr lang="en-US" sz="3400" u="sng" dirty="0" err="1"/>
              <a:t>pe</a:t>
            </a:r>
            <a:r>
              <a:rPr lang="en-US" sz="3400" u="sng" dirty="0"/>
              <a:t> </a:t>
            </a:r>
            <a:r>
              <a:rPr lang="en-US" sz="3400" u="sng" dirty="0" err="1"/>
              <a:t>propria</a:t>
            </a:r>
            <a:r>
              <a:rPr lang="en-US" sz="3400" u="sng" dirty="0"/>
              <a:t> </a:t>
            </a:r>
            <a:r>
              <a:rPr lang="en-US" sz="3400" u="sng" dirty="0" err="1"/>
              <a:t>răspundere</a:t>
            </a:r>
            <a:r>
              <a:rPr lang="en-US" sz="3400" u="sng" dirty="0"/>
              <a:t> ale </a:t>
            </a:r>
            <a:r>
              <a:rPr lang="en-US" sz="3400" u="sng" dirty="0" err="1"/>
              <a:t>martorilor</a:t>
            </a:r>
            <a:r>
              <a:rPr lang="en-US" sz="3400" u="sng" dirty="0"/>
              <a:t>, </a:t>
            </a:r>
            <a:r>
              <a:rPr lang="en-US" sz="3400" u="sng" dirty="0" err="1"/>
              <a:t>după</a:t>
            </a:r>
            <a:r>
              <a:rPr lang="en-US" sz="3400" u="sng" dirty="0"/>
              <a:t> </a:t>
            </a:r>
            <a:r>
              <a:rPr lang="en-US" sz="3400" u="sng" dirty="0" err="1"/>
              <a:t>caz</a:t>
            </a:r>
            <a:r>
              <a:rPr lang="en-US" sz="3400" u="sng" dirty="0"/>
              <a:t>, </a:t>
            </a:r>
            <a:r>
              <a:rPr lang="en-US" sz="3400" u="sng" dirty="0" err="1"/>
              <a:t>sau</a:t>
            </a:r>
            <a:r>
              <a:rPr lang="en-US" sz="3400" u="sng" dirty="0"/>
              <a:t> ale </a:t>
            </a:r>
            <a:r>
              <a:rPr lang="en-US" sz="3400" u="sng" dirty="0" err="1"/>
              <a:t>persoanelor</a:t>
            </a:r>
            <a:r>
              <a:rPr lang="en-US" sz="3400" u="sng" dirty="0"/>
              <a:t>, </a:t>
            </a:r>
            <a:r>
              <a:rPr lang="en-US" sz="3400" u="sng" dirty="0" err="1"/>
              <a:t>nominalizate</a:t>
            </a:r>
            <a:r>
              <a:rPr lang="en-US" sz="3400" u="sng" dirty="0"/>
              <a:t> de </a:t>
            </a:r>
            <a:r>
              <a:rPr lang="en-US" sz="3400" u="sng" dirty="0" err="1"/>
              <a:t>angajator</a:t>
            </a:r>
            <a:r>
              <a:rPr lang="en-US" sz="3400" u="sng" dirty="0"/>
              <a:t>/</a:t>
            </a:r>
            <a:r>
              <a:rPr lang="en-US" sz="3400" u="sng" dirty="0" err="1"/>
              <a:t>reprezentantul</a:t>
            </a:r>
            <a:r>
              <a:rPr lang="en-US" sz="3400" u="sng" dirty="0"/>
              <a:t> </a:t>
            </a:r>
            <a:r>
              <a:rPr lang="en-US" sz="3400" u="sng" dirty="0" err="1"/>
              <a:t>angajatorului</a:t>
            </a:r>
            <a:r>
              <a:rPr lang="en-US" sz="3400" u="sng" dirty="0"/>
              <a:t>, care pot </a:t>
            </a:r>
            <a:r>
              <a:rPr lang="en-US" sz="3400" u="sng" dirty="0" err="1"/>
              <a:t>contribui</a:t>
            </a:r>
            <a:r>
              <a:rPr lang="en-US" sz="3400" u="sng" dirty="0"/>
              <a:t> la </a:t>
            </a:r>
            <a:r>
              <a:rPr lang="en-US" sz="3400" u="sng" dirty="0" err="1"/>
              <a:t>elucidarea</a:t>
            </a:r>
            <a:r>
              <a:rPr lang="en-US" sz="3400" u="sng" dirty="0"/>
              <a:t> </a:t>
            </a:r>
            <a:r>
              <a:rPr lang="en-US" sz="3400" u="sng" dirty="0" err="1"/>
              <a:t>împrejurărilor</a:t>
            </a:r>
            <a:r>
              <a:rPr lang="en-US" sz="3400" u="sng" dirty="0"/>
              <a:t> </a:t>
            </a:r>
            <a:r>
              <a:rPr lang="en-US" sz="3400" u="sng" dirty="0" err="1"/>
              <a:t>producerii</a:t>
            </a:r>
            <a:r>
              <a:rPr lang="en-US" sz="3400" u="sng" dirty="0"/>
              <a:t> </a:t>
            </a:r>
            <a:r>
              <a:rPr lang="en-US" sz="3400" u="sng" dirty="0" err="1"/>
              <a:t>evenimentului</a:t>
            </a:r>
            <a:r>
              <a:rPr lang="en-US" sz="3400" u="sng" dirty="0"/>
              <a:t> </a:t>
            </a:r>
            <a:r>
              <a:rPr lang="en-US" sz="3400" u="sng" dirty="0" err="1"/>
              <a:t>şi</a:t>
            </a:r>
            <a:r>
              <a:rPr lang="en-US" sz="3400" u="sng" dirty="0"/>
              <a:t> care, din motive </a:t>
            </a:r>
            <a:r>
              <a:rPr lang="en-US" sz="3400" u="sng" dirty="0" err="1"/>
              <a:t>întemeiate</a:t>
            </a:r>
            <a:r>
              <a:rPr lang="en-US" sz="3400" u="sng" dirty="0"/>
              <a:t>, nu se pot </a:t>
            </a:r>
            <a:r>
              <a:rPr lang="en-US" sz="3400" u="sng" dirty="0" err="1"/>
              <a:t>prezenta</a:t>
            </a:r>
            <a:r>
              <a:rPr lang="en-US" sz="3400" u="sng" dirty="0"/>
              <a:t> </a:t>
            </a:r>
            <a:r>
              <a:rPr lang="en-US" sz="3400" u="sng" dirty="0" err="1"/>
              <a:t>în</a:t>
            </a:r>
            <a:r>
              <a:rPr lang="en-US" sz="3400" u="sng" dirty="0"/>
              <a:t> </a:t>
            </a:r>
            <a:r>
              <a:rPr lang="en-US" sz="3400" u="sng" dirty="0" err="1"/>
              <a:t>faţa</a:t>
            </a:r>
            <a:r>
              <a:rPr lang="en-US" sz="3400" u="sng" dirty="0"/>
              <a:t> </a:t>
            </a:r>
            <a:r>
              <a:rPr lang="en-US" sz="3400" u="sng" dirty="0" err="1"/>
              <a:t>organelor</a:t>
            </a:r>
            <a:r>
              <a:rPr lang="en-US" sz="3400" u="sng" dirty="0"/>
              <a:t> de </a:t>
            </a:r>
            <a:r>
              <a:rPr lang="en-US" sz="3400" u="sng" dirty="0" err="1"/>
              <a:t>cercetare</a:t>
            </a:r>
            <a:r>
              <a:rPr lang="en-US" sz="3400" u="sng" dirty="0"/>
              <a:t> </a:t>
            </a:r>
            <a:r>
              <a:rPr lang="en-US" sz="3400" u="sng" dirty="0" err="1"/>
              <a:t>prevăzute</a:t>
            </a:r>
            <a:r>
              <a:rPr lang="en-US" sz="3400" u="sng" dirty="0"/>
              <a:t> la </a:t>
            </a:r>
            <a:r>
              <a:rPr lang="en-US" sz="3400" u="sng" dirty="0" smtClean="0"/>
              <a:t>art</a:t>
            </a:r>
            <a:r>
              <a:rPr lang="en-US" sz="3400" u="sng" dirty="0"/>
              <a:t>. 29 </a:t>
            </a:r>
            <a:r>
              <a:rPr lang="en-US" sz="3400" u="sng" dirty="0" err="1"/>
              <a:t>alin</a:t>
            </a:r>
            <a:r>
              <a:rPr lang="en-US" sz="3400" u="sng" dirty="0"/>
              <a:t>. (1) lit. b)-d) din </a:t>
            </a:r>
            <a:r>
              <a:rPr lang="en-US" sz="3400" u="sng" dirty="0" err="1"/>
              <a:t>lege</a:t>
            </a:r>
            <a:r>
              <a:rPr lang="en-US" sz="3400" u="sng" dirty="0"/>
              <a:t>, conform </a:t>
            </a:r>
            <a:r>
              <a:rPr lang="en-US" sz="3400" u="sng" dirty="0" err="1"/>
              <a:t>modelului</a:t>
            </a:r>
            <a:r>
              <a:rPr lang="en-US" sz="3400" u="sng" dirty="0"/>
              <a:t> </a:t>
            </a:r>
            <a:r>
              <a:rPr lang="en-US" sz="3400" u="sng" dirty="0" err="1"/>
              <a:t>prevăzut</a:t>
            </a:r>
            <a:r>
              <a:rPr lang="en-US" sz="3400" u="sng" dirty="0"/>
              <a:t> </a:t>
            </a:r>
            <a:r>
              <a:rPr lang="en-US" sz="3400" u="sng" dirty="0" err="1"/>
              <a:t>în</a:t>
            </a:r>
            <a:r>
              <a:rPr lang="en-US" sz="3400" u="sng" dirty="0"/>
              <a:t> </a:t>
            </a:r>
            <a:r>
              <a:rPr lang="en-US" sz="3400" u="sng" dirty="0" err="1"/>
              <a:t>anexa</a:t>
            </a:r>
            <a:r>
              <a:rPr lang="en-US" sz="3400" u="sng" dirty="0"/>
              <a:t> nr. 28</a:t>
            </a:r>
            <a:r>
              <a:rPr lang="en-US" sz="3400" u="sng" dirty="0" smtClean="0"/>
              <a:t>.</a:t>
            </a:r>
            <a:endParaRPr lang="ro-RO" sz="3400" u="sng" dirty="0" smtClean="0"/>
          </a:p>
          <a:p>
            <a:pPr>
              <a:buNone/>
            </a:pPr>
            <a:r>
              <a:rPr lang="ro-RO" dirty="0" smtClean="0">
                <a:solidFill>
                  <a:srgbClr val="FF0000"/>
                </a:solidFill>
              </a:rPr>
              <a:t>         </a:t>
            </a:r>
            <a:r>
              <a:rPr lang="en-US" u="sng" dirty="0" smtClean="0">
                <a:solidFill>
                  <a:srgbClr val="FF0000"/>
                </a:solidFill>
              </a:rPr>
              <a:t>Art</a:t>
            </a:r>
            <a:r>
              <a:rPr lang="ro-RO" u="sng" dirty="0" smtClean="0">
                <a:solidFill>
                  <a:srgbClr val="FF0000"/>
                </a:solidFill>
              </a:rPr>
              <a:t>.</a:t>
            </a:r>
            <a:r>
              <a:rPr lang="en-US" u="sng" dirty="0" smtClean="0">
                <a:solidFill>
                  <a:srgbClr val="FF0000"/>
                </a:solidFill>
              </a:rPr>
              <a:t> 144</a:t>
            </a:r>
            <a:endParaRPr lang="ro-RO" dirty="0" smtClean="0">
              <a:solidFill>
                <a:srgbClr val="FF0000"/>
              </a:solidFill>
            </a:endParaRPr>
          </a:p>
          <a:p>
            <a:pPr>
              <a:buNone/>
            </a:pPr>
            <a:r>
              <a:rPr lang="ro-RO" sz="2500" dirty="0" smtClean="0">
                <a:solidFill>
                  <a:srgbClr val="FF0000"/>
                </a:solidFill>
              </a:rPr>
              <a:t>          </a:t>
            </a:r>
            <a:r>
              <a:rPr lang="vi-VN" sz="2500" dirty="0" smtClean="0">
                <a:solidFill>
                  <a:srgbClr val="FF0000"/>
                </a:solidFill>
              </a:rPr>
              <a:t>(1^1) În cazul evenimentelor produse în afara graniţelor ţării care au avut drept consecinţă incapacitatea temporară de muncă sau decesul lucrătorilor asiguraţi potrivit Legii nr. 346/2002 privind asigurarea pentru accidente de muncă şi boli profesionale, republicată, dosarul de cercetare întocmit de comisia numită de angajator va cuprinde documentele care au fost întocmite de organele de cercetare din ţara în care a avut loc evenimentul, precum şi documentele medicale de la unităţile sanitare care au acordat îngrijiri de specialitate accidentatului.</a:t>
            </a:r>
          </a:p>
          <a:p>
            <a:pPr>
              <a:buNone/>
            </a:pPr>
            <a:endParaRPr lang="ro-RO" dirty="0"/>
          </a:p>
          <a:p>
            <a:endParaRPr lang="ro-R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vi-VN" sz="1400" b="1" dirty="0" smtClean="0"/>
              <a:t>COMUNICAREA, CERCETAREA ŞI ÎNREGISTRAREA EVENIMENTELOR PRODUSE ÎN AFARA GRANIŢELOR ROMÂNIEI, ÎN CARE SUNT IMPLICAŢI LUCRĂTORI AI UNOR ANGAJATORI ROMÂNI, AFLAŢI ÎN ÎNDEPLINIREA SARCINILOR DE STAT, DE INTERES PUBLIC SAU A ÎNDATORIRILOR DE SERVICIU</a:t>
            </a:r>
            <a:endParaRPr lang="ro-RO" sz="1400" dirty="0"/>
          </a:p>
        </p:txBody>
      </p:sp>
      <p:sp>
        <p:nvSpPr>
          <p:cNvPr id="3" name="Substituent conținut 2"/>
          <p:cNvSpPr>
            <a:spLocks noGrp="1"/>
          </p:cNvSpPr>
          <p:nvPr>
            <p:ph idx="1"/>
          </p:nvPr>
        </p:nvSpPr>
        <p:spPr/>
        <p:txBody>
          <a:bodyPr>
            <a:normAutofit fontScale="85000" lnSpcReduction="20000"/>
          </a:bodyPr>
          <a:lstStyle/>
          <a:p>
            <a:r>
              <a:rPr lang="en-US" dirty="0" smtClean="0"/>
              <a:t>La </a:t>
            </a:r>
            <a:r>
              <a:rPr lang="en-US" u="sng" dirty="0" err="1" smtClean="0"/>
              <a:t>articolul</a:t>
            </a:r>
            <a:r>
              <a:rPr lang="en-US" u="sng" dirty="0" smtClean="0"/>
              <a:t> 144, </a:t>
            </a:r>
            <a:r>
              <a:rPr lang="en-US" u="sng" dirty="0" err="1" smtClean="0"/>
              <a:t>după</a:t>
            </a:r>
            <a:r>
              <a:rPr lang="en-US" u="sng" dirty="0" smtClean="0"/>
              <a:t> </a:t>
            </a:r>
            <a:r>
              <a:rPr lang="en-US" u="sng" dirty="0" err="1" smtClean="0"/>
              <a:t>alineatul</a:t>
            </a:r>
            <a:r>
              <a:rPr lang="en-US" u="sng" dirty="0" smtClean="0"/>
              <a:t> (1^1)</a:t>
            </a:r>
            <a:r>
              <a:rPr lang="en-US" dirty="0" smtClean="0"/>
              <a:t> se introduce un </a:t>
            </a:r>
            <a:r>
              <a:rPr lang="en-US" dirty="0" err="1" smtClean="0"/>
              <a:t>nou</a:t>
            </a:r>
            <a:r>
              <a:rPr lang="en-US" dirty="0" smtClean="0"/>
              <a:t> </a:t>
            </a:r>
            <a:r>
              <a:rPr lang="en-US" dirty="0" err="1" smtClean="0"/>
              <a:t>alineat</a:t>
            </a:r>
            <a:endParaRPr lang="ro-RO" dirty="0" smtClean="0"/>
          </a:p>
          <a:p>
            <a:pPr>
              <a:buNone/>
            </a:pPr>
            <a:r>
              <a:rPr lang="ro-RO" dirty="0" smtClean="0"/>
              <a:t>     </a:t>
            </a:r>
            <a:r>
              <a:rPr lang="en-US" dirty="0" smtClean="0"/>
              <a:t>"(1^2) </a:t>
            </a:r>
            <a:r>
              <a:rPr lang="en-US" u="sng" dirty="0" err="1" smtClean="0"/>
              <a:t>Dosarul</a:t>
            </a:r>
            <a:r>
              <a:rPr lang="en-US" u="sng" dirty="0" smtClean="0"/>
              <a:t> de </a:t>
            </a:r>
            <a:r>
              <a:rPr lang="en-US" u="sng" dirty="0" err="1" smtClean="0"/>
              <a:t>cercetare</a:t>
            </a:r>
            <a:r>
              <a:rPr lang="en-US" u="sng" dirty="0" smtClean="0"/>
              <a:t> </a:t>
            </a:r>
            <a:r>
              <a:rPr lang="en-US" u="sng" dirty="0" err="1" smtClean="0"/>
              <a:t>prevăzut</a:t>
            </a:r>
            <a:r>
              <a:rPr lang="en-US" u="sng" dirty="0" smtClean="0"/>
              <a:t> la </a:t>
            </a:r>
            <a:r>
              <a:rPr lang="en-US" u="sng" dirty="0" err="1" smtClean="0"/>
              <a:t>alin</a:t>
            </a:r>
            <a:r>
              <a:rPr lang="en-US" u="sng" dirty="0" smtClean="0"/>
              <a:t>. (1^1) </a:t>
            </a:r>
            <a:r>
              <a:rPr lang="en-US" u="sng" dirty="0" err="1" smtClean="0"/>
              <a:t>va</a:t>
            </a:r>
            <a:r>
              <a:rPr lang="en-US" u="sng" dirty="0" smtClean="0"/>
              <a:t> </a:t>
            </a:r>
            <a:r>
              <a:rPr lang="en-US" u="sng" dirty="0" err="1" smtClean="0"/>
              <a:t>fi</a:t>
            </a:r>
            <a:r>
              <a:rPr lang="en-US" u="sng" dirty="0" smtClean="0"/>
              <a:t> </a:t>
            </a:r>
            <a:r>
              <a:rPr lang="en-US" u="sng" dirty="0" err="1" smtClean="0"/>
              <a:t>completat</a:t>
            </a:r>
            <a:r>
              <a:rPr lang="en-US" u="sng" dirty="0" smtClean="0"/>
              <a:t> cu </a:t>
            </a:r>
            <a:r>
              <a:rPr lang="en-US" u="sng" dirty="0" err="1" smtClean="0"/>
              <a:t>informarea</a:t>
            </a:r>
            <a:r>
              <a:rPr lang="en-US" u="sng" dirty="0" smtClean="0"/>
              <a:t>, </a:t>
            </a:r>
            <a:r>
              <a:rPr lang="en-US" u="sng" dirty="0" err="1" smtClean="0"/>
              <a:t>prevăzută</a:t>
            </a:r>
            <a:r>
              <a:rPr lang="en-US" u="sng" dirty="0" smtClean="0"/>
              <a:t> </a:t>
            </a:r>
            <a:r>
              <a:rPr lang="en-US" u="sng" dirty="0" err="1" smtClean="0"/>
              <a:t>în</a:t>
            </a:r>
            <a:r>
              <a:rPr lang="en-US" u="sng" dirty="0" smtClean="0"/>
              <a:t> </a:t>
            </a:r>
            <a:r>
              <a:rPr lang="en-US" u="sng" dirty="0" err="1" smtClean="0"/>
              <a:t>anexa</a:t>
            </a:r>
            <a:r>
              <a:rPr lang="en-US" u="sng" dirty="0" smtClean="0"/>
              <a:t> nr. 29, a </a:t>
            </a:r>
            <a:r>
              <a:rPr lang="en-US" u="sng" dirty="0" err="1" smtClean="0"/>
              <a:t>casei</a:t>
            </a:r>
            <a:r>
              <a:rPr lang="en-US" u="sng" dirty="0" smtClean="0"/>
              <a:t> </a:t>
            </a:r>
            <a:r>
              <a:rPr lang="en-US" u="sng" dirty="0" err="1" smtClean="0"/>
              <a:t>teritoriale</a:t>
            </a:r>
            <a:r>
              <a:rPr lang="en-US" u="sng" dirty="0" smtClean="0"/>
              <a:t> de </a:t>
            </a:r>
            <a:r>
              <a:rPr lang="en-US" u="sng" dirty="0" err="1" smtClean="0"/>
              <a:t>pensii</a:t>
            </a:r>
            <a:r>
              <a:rPr lang="en-US" u="sng" dirty="0" smtClean="0"/>
              <a:t> din </a:t>
            </a:r>
            <a:r>
              <a:rPr lang="en-US" u="sng" dirty="0" err="1" smtClean="0"/>
              <a:t>raza</a:t>
            </a:r>
            <a:r>
              <a:rPr lang="en-US" u="sng" dirty="0" smtClean="0"/>
              <a:t> </a:t>
            </a:r>
            <a:r>
              <a:rPr lang="en-US" u="sng" dirty="0" err="1" smtClean="0"/>
              <a:t>administrativ-teritorială</a:t>
            </a:r>
            <a:r>
              <a:rPr lang="en-US" u="sng" dirty="0" smtClean="0"/>
              <a:t> </a:t>
            </a:r>
            <a:r>
              <a:rPr lang="en-US" u="sng" dirty="0" err="1" smtClean="0"/>
              <a:t>în</a:t>
            </a:r>
            <a:r>
              <a:rPr lang="en-US" u="sng" dirty="0" smtClean="0"/>
              <a:t> care se </a:t>
            </a:r>
            <a:r>
              <a:rPr lang="en-US" u="sng" dirty="0" err="1" smtClean="0"/>
              <a:t>află</a:t>
            </a:r>
            <a:r>
              <a:rPr lang="en-US" u="sng" dirty="0" smtClean="0"/>
              <a:t> </a:t>
            </a:r>
            <a:r>
              <a:rPr lang="en-US" u="sng" dirty="0" err="1" smtClean="0"/>
              <a:t>sediul</a:t>
            </a:r>
            <a:r>
              <a:rPr lang="en-US" u="sng" dirty="0" smtClean="0"/>
              <a:t> </a:t>
            </a:r>
            <a:r>
              <a:rPr lang="en-US" u="sng" dirty="0" err="1" smtClean="0"/>
              <a:t>angajatorului</a:t>
            </a:r>
            <a:r>
              <a:rPr lang="en-US" u="sng" dirty="0" smtClean="0"/>
              <a:t>, </a:t>
            </a:r>
            <a:r>
              <a:rPr lang="en-US" u="sng" dirty="0" err="1" smtClean="0"/>
              <a:t>transmisă</a:t>
            </a:r>
            <a:r>
              <a:rPr lang="en-US" u="sng" dirty="0" smtClean="0"/>
              <a:t> </a:t>
            </a:r>
            <a:r>
              <a:rPr lang="en-US" u="sng" dirty="0" err="1" smtClean="0"/>
              <a:t>inspectoratului</a:t>
            </a:r>
            <a:r>
              <a:rPr lang="en-US" u="sng" dirty="0" smtClean="0"/>
              <a:t> </a:t>
            </a:r>
            <a:r>
              <a:rPr lang="en-US" u="sng" dirty="0" err="1" smtClean="0"/>
              <a:t>teritorial</a:t>
            </a:r>
            <a:r>
              <a:rPr lang="en-US" u="sng" dirty="0" smtClean="0"/>
              <a:t> de </a:t>
            </a:r>
            <a:r>
              <a:rPr lang="en-US" u="sng" dirty="0" err="1" smtClean="0"/>
              <a:t>muncă</a:t>
            </a:r>
            <a:r>
              <a:rPr lang="en-US" u="sng" dirty="0" smtClean="0"/>
              <a:t> din </a:t>
            </a:r>
            <a:r>
              <a:rPr lang="en-US" u="sng" dirty="0" err="1" smtClean="0"/>
              <a:t>aceeaşi</a:t>
            </a:r>
            <a:r>
              <a:rPr lang="en-US" u="sng" dirty="0" smtClean="0"/>
              <a:t> </a:t>
            </a:r>
            <a:r>
              <a:rPr lang="en-US" u="sng" dirty="0" err="1" smtClean="0"/>
              <a:t>unitate</a:t>
            </a:r>
            <a:r>
              <a:rPr lang="en-US" u="sng" dirty="0" smtClean="0"/>
              <a:t> </a:t>
            </a:r>
            <a:r>
              <a:rPr lang="en-US" u="sng" dirty="0" err="1" smtClean="0"/>
              <a:t>administrativ-teritorială</a:t>
            </a:r>
            <a:r>
              <a:rPr lang="en-US" u="sng" dirty="0" smtClean="0"/>
              <a:t>,</a:t>
            </a:r>
            <a:r>
              <a:rPr lang="en-US" dirty="0" smtClean="0"/>
              <a:t> cu </a:t>
            </a:r>
            <a:r>
              <a:rPr lang="en-US" dirty="0" err="1" smtClean="0"/>
              <a:t>privire</a:t>
            </a:r>
            <a:r>
              <a:rPr lang="en-US" dirty="0" smtClean="0"/>
              <a:t> la </a:t>
            </a:r>
            <a:r>
              <a:rPr lang="en-US" dirty="0" err="1" smtClean="0"/>
              <a:t>producerea</a:t>
            </a:r>
            <a:r>
              <a:rPr lang="en-US" dirty="0" smtClean="0"/>
              <a:t> </a:t>
            </a:r>
            <a:r>
              <a:rPr lang="en-US" dirty="0" err="1" smtClean="0"/>
              <a:t>unui</a:t>
            </a:r>
            <a:r>
              <a:rPr lang="en-US" dirty="0" smtClean="0"/>
              <a:t> </a:t>
            </a:r>
            <a:r>
              <a:rPr lang="en-US" dirty="0" err="1" smtClean="0"/>
              <a:t>eveniment</a:t>
            </a:r>
            <a:r>
              <a:rPr lang="en-US" dirty="0" smtClean="0"/>
              <a:t> </a:t>
            </a:r>
            <a:r>
              <a:rPr lang="en-US" dirty="0" err="1" smtClean="0"/>
              <a:t>considerat</a:t>
            </a:r>
            <a:r>
              <a:rPr lang="en-US" dirty="0" smtClean="0"/>
              <a:t> accident de </a:t>
            </a:r>
            <a:r>
              <a:rPr lang="en-US" dirty="0" err="1" smtClean="0"/>
              <a:t>muncă</a:t>
            </a:r>
            <a:r>
              <a:rPr lang="en-US" dirty="0" smtClean="0"/>
              <a:t> conform </a:t>
            </a:r>
            <a:r>
              <a:rPr lang="en-US" dirty="0" err="1" smtClean="0"/>
              <a:t>legislaţiei</a:t>
            </a:r>
            <a:r>
              <a:rPr lang="en-US" dirty="0" smtClean="0"/>
              <a:t> din </a:t>
            </a:r>
            <a:r>
              <a:rPr lang="en-US" dirty="0" err="1" smtClean="0"/>
              <a:t>statul</a:t>
            </a:r>
            <a:r>
              <a:rPr lang="en-US" dirty="0" smtClean="0"/>
              <a:t> </a:t>
            </a:r>
            <a:r>
              <a:rPr lang="en-US" dirty="0" err="1" smtClean="0"/>
              <a:t>în</a:t>
            </a:r>
            <a:r>
              <a:rPr lang="en-US" dirty="0" smtClean="0"/>
              <a:t> care s-a </a:t>
            </a:r>
            <a:r>
              <a:rPr lang="en-US" dirty="0" err="1" smtClean="0"/>
              <a:t>produs</a:t>
            </a:r>
            <a:r>
              <a:rPr lang="en-US" dirty="0" smtClean="0"/>
              <a:t> </a:t>
            </a:r>
            <a:r>
              <a:rPr lang="en-US" dirty="0" err="1" smtClean="0"/>
              <a:t>şi</a:t>
            </a:r>
            <a:r>
              <a:rPr lang="en-US" dirty="0" smtClean="0"/>
              <a:t> </a:t>
            </a:r>
            <a:r>
              <a:rPr lang="en-US" dirty="0" err="1" smtClean="0"/>
              <a:t>în</a:t>
            </a:r>
            <a:r>
              <a:rPr lang="en-US" dirty="0" smtClean="0"/>
              <a:t> care a </a:t>
            </a:r>
            <a:r>
              <a:rPr lang="en-US" dirty="0" err="1" smtClean="0"/>
              <a:t>fost</a:t>
            </a:r>
            <a:r>
              <a:rPr lang="en-US" dirty="0" smtClean="0"/>
              <a:t> </a:t>
            </a:r>
            <a:r>
              <a:rPr lang="en-US" dirty="0" err="1" smtClean="0"/>
              <a:t>implicat</a:t>
            </a:r>
            <a:r>
              <a:rPr lang="en-US" dirty="0" smtClean="0"/>
              <a:t> </a:t>
            </a:r>
            <a:r>
              <a:rPr lang="en-US" dirty="0" err="1" smtClean="0"/>
              <a:t>lucrătorul</a:t>
            </a:r>
            <a:r>
              <a:rPr lang="en-US" dirty="0" smtClean="0"/>
              <a:t> </a:t>
            </a:r>
            <a:r>
              <a:rPr lang="en-US" dirty="0" err="1" smtClean="0"/>
              <a:t>unui</a:t>
            </a:r>
            <a:r>
              <a:rPr lang="en-US" dirty="0" smtClean="0"/>
              <a:t> </a:t>
            </a:r>
            <a:r>
              <a:rPr lang="en-US" dirty="0" err="1" smtClean="0"/>
              <a:t>angajator</a:t>
            </a:r>
            <a:r>
              <a:rPr lang="en-US" dirty="0" smtClean="0"/>
              <a:t> </a:t>
            </a:r>
            <a:r>
              <a:rPr lang="en-US" dirty="0" err="1" smtClean="0"/>
              <a:t>român</a:t>
            </a:r>
            <a:r>
              <a:rPr lang="en-US" dirty="0" smtClean="0"/>
              <a:t>, care </a:t>
            </a:r>
            <a:r>
              <a:rPr lang="en-US" dirty="0" err="1" smtClean="0"/>
              <a:t>devine</a:t>
            </a:r>
            <a:r>
              <a:rPr lang="en-US" dirty="0" smtClean="0"/>
              <a:t> parte </a:t>
            </a:r>
            <a:r>
              <a:rPr lang="en-US" dirty="0" err="1" smtClean="0"/>
              <a:t>integrantă</a:t>
            </a:r>
            <a:r>
              <a:rPr lang="en-US" dirty="0" smtClean="0"/>
              <a:t> a </a:t>
            </a:r>
            <a:r>
              <a:rPr lang="en-US" dirty="0" err="1" smtClean="0"/>
              <a:t>acestuia</a:t>
            </a:r>
            <a:r>
              <a:rPr lang="en-US" dirty="0" smtClean="0"/>
              <a:t>.</a:t>
            </a:r>
            <a:endParaRPr lang="ro-RO" dirty="0" smtClean="0"/>
          </a:p>
          <a:p>
            <a:endParaRPr lang="ro-RO"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vi-VN" sz="1400" b="1" dirty="0" smtClean="0"/>
              <a:t>COMUNICAREA, CERCETAREA ŞI ÎNREGISTRAREA EVENIMENTELOR PRODUSE ÎN AFARA GRANIŢELOR ROMÂNIEI, ÎN CARE SUNT IMPLICAŢI LUCRĂTORI AI UNOR ANGAJATORI ROMÂNI, AFLAŢI ÎN ÎNDEPLINIREA SARCINILOR DE STAT, DE INTERES PUBLIC SAU A ÎNDATORIRILOR DE SERVICIU</a:t>
            </a:r>
            <a:endParaRPr lang="ro-RO" sz="1400" dirty="0"/>
          </a:p>
        </p:txBody>
      </p:sp>
      <p:sp>
        <p:nvSpPr>
          <p:cNvPr id="3" name="Substituent conținut 2"/>
          <p:cNvSpPr>
            <a:spLocks noGrp="1"/>
          </p:cNvSpPr>
          <p:nvPr>
            <p:ph idx="1"/>
          </p:nvPr>
        </p:nvSpPr>
        <p:spPr/>
        <p:txBody>
          <a:bodyPr>
            <a:normAutofit fontScale="77500" lnSpcReduction="20000"/>
          </a:bodyPr>
          <a:lstStyle/>
          <a:p>
            <a:r>
              <a:rPr lang="ro-RO" dirty="0" smtClean="0"/>
              <a:t>A</a:t>
            </a:r>
            <a:r>
              <a:rPr lang="en-US" dirty="0" err="1" smtClean="0"/>
              <a:t>rt</a:t>
            </a:r>
            <a:r>
              <a:rPr lang="ro-RO" dirty="0" smtClean="0"/>
              <a:t>.</a:t>
            </a:r>
            <a:r>
              <a:rPr lang="en-US" dirty="0" smtClean="0"/>
              <a:t> 144, </a:t>
            </a:r>
            <a:r>
              <a:rPr lang="en-US" dirty="0" err="1" smtClean="0"/>
              <a:t>alin</a:t>
            </a:r>
            <a:r>
              <a:rPr lang="ro-RO" dirty="0" smtClean="0"/>
              <a:t>.</a:t>
            </a:r>
            <a:r>
              <a:rPr lang="en-US" dirty="0" smtClean="0"/>
              <a:t>(4) </a:t>
            </a:r>
            <a:r>
              <a:rPr lang="en-US" dirty="0" err="1" smtClean="0"/>
              <a:t>şi</a:t>
            </a:r>
            <a:r>
              <a:rPr lang="en-US" dirty="0" smtClean="0"/>
              <a:t> (5) se </a:t>
            </a:r>
            <a:r>
              <a:rPr lang="en-US" dirty="0" err="1" smtClean="0"/>
              <a:t>abrogă</a:t>
            </a:r>
            <a:r>
              <a:rPr lang="en-US" dirty="0" smtClean="0"/>
              <a:t>.</a:t>
            </a:r>
            <a:endParaRPr lang="ro-RO" dirty="0" smtClean="0"/>
          </a:p>
          <a:p>
            <a:pPr indent="20638">
              <a:buNone/>
            </a:pPr>
            <a:r>
              <a:rPr lang="vi-VN" sz="1800" dirty="0" smtClean="0">
                <a:solidFill>
                  <a:srgbClr val="FF0000"/>
                </a:solidFill>
              </a:rPr>
              <a:t>(4)</a:t>
            </a:r>
            <a:r>
              <a:rPr lang="vi-VN" dirty="0" smtClean="0">
                <a:solidFill>
                  <a:srgbClr val="FF0000"/>
                </a:solidFill>
              </a:rPr>
              <a:t> </a:t>
            </a:r>
            <a:r>
              <a:rPr lang="vi-VN" sz="2000" dirty="0" smtClean="0">
                <a:solidFill>
                  <a:srgbClr val="FF0000"/>
                </a:solidFill>
              </a:rPr>
              <a:t>În cazul evenimentelor menţionate la alin. (1) şi (3), care au produs invaliditate confirmată prin decizie, deces, accidente colective, inclusiv în cazul persoanelor dispărute şi în cazul incidentului periculos, Inspecţia Muncii poate delega reprezentanţi care să efectueze cercetarea la faţa locului.</a:t>
            </a:r>
          </a:p>
          <a:p>
            <a:pPr indent="20638">
              <a:buNone/>
            </a:pPr>
            <a:r>
              <a:rPr lang="vi-VN" sz="2000" dirty="0" smtClean="0">
                <a:solidFill>
                  <a:srgbClr val="FF0000"/>
                </a:solidFill>
              </a:rPr>
              <a:t>(5) În situaţia prevăzută la alin. (4), cercetarea se va finaliza de către Inspecţia Muncii sau, după caz, inspectoratul teritorial de muncă pe raza căruia îşi are sediul, domiciliul sau reşedinţa angajatoru</a:t>
            </a:r>
            <a:r>
              <a:rPr lang="ro-RO" sz="2000" dirty="0" smtClean="0">
                <a:solidFill>
                  <a:srgbClr val="FF0000"/>
                </a:solidFill>
              </a:rPr>
              <a:t>l.</a:t>
            </a:r>
          </a:p>
          <a:p>
            <a:pPr marL="355600" indent="0">
              <a:buNone/>
            </a:pPr>
            <a:r>
              <a:rPr lang="en-US" dirty="0" smtClean="0"/>
              <a:t>La </a:t>
            </a:r>
            <a:r>
              <a:rPr lang="ro-RO" dirty="0" smtClean="0"/>
              <a:t>art. 144 </a:t>
            </a:r>
            <a:r>
              <a:rPr lang="en-US" dirty="0" smtClean="0"/>
              <a:t> </a:t>
            </a:r>
            <a:r>
              <a:rPr lang="en-US" dirty="0" err="1"/>
              <a:t>după</a:t>
            </a:r>
            <a:r>
              <a:rPr lang="en-US" dirty="0"/>
              <a:t> </a:t>
            </a:r>
            <a:r>
              <a:rPr lang="en-US" dirty="0" err="1"/>
              <a:t>alineatul</a:t>
            </a:r>
            <a:r>
              <a:rPr lang="en-US" dirty="0"/>
              <a:t> (5) se introduce un </a:t>
            </a:r>
            <a:r>
              <a:rPr lang="en-US" dirty="0" err="1"/>
              <a:t>nou</a:t>
            </a:r>
            <a:r>
              <a:rPr lang="en-US" dirty="0"/>
              <a:t> </a:t>
            </a:r>
            <a:r>
              <a:rPr lang="en-US" dirty="0" err="1" smtClean="0"/>
              <a:t>alineat</a:t>
            </a:r>
            <a:endParaRPr lang="ro-RO" dirty="0" smtClean="0"/>
          </a:p>
          <a:p>
            <a:pPr marL="355600" indent="0">
              <a:buAutoNum type="arabicParenBoth" startAt="6"/>
            </a:pPr>
            <a:r>
              <a:rPr lang="en-US" dirty="0" err="1" smtClean="0"/>
              <a:t>În</a:t>
            </a:r>
            <a:r>
              <a:rPr lang="en-US" dirty="0" smtClean="0"/>
              <a:t> </a:t>
            </a:r>
            <a:r>
              <a:rPr lang="en-US" dirty="0" err="1"/>
              <a:t>cazul</a:t>
            </a:r>
            <a:r>
              <a:rPr lang="en-US" dirty="0"/>
              <a:t> </a:t>
            </a:r>
            <a:r>
              <a:rPr lang="en-US" dirty="0" err="1"/>
              <a:t>în</a:t>
            </a:r>
            <a:r>
              <a:rPr lang="en-US" dirty="0"/>
              <a:t> care </a:t>
            </a:r>
            <a:r>
              <a:rPr lang="en-US" dirty="0" err="1"/>
              <a:t>cercetarea</a:t>
            </a:r>
            <a:r>
              <a:rPr lang="en-US" dirty="0"/>
              <a:t> se </a:t>
            </a:r>
            <a:r>
              <a:rPr lang="en-US" dirty="0" err="1"/>
              <a:t>efectuează</a:t>
            </a:r>
            <a:r>
              <a:rPr lang="en-US" dirty="0"/>
              <a:t> </a:t>
            </a:r>
            <a:r>
              <a:rPr lang="en-US" dirty="0" err="1"/>
              <a:t>în</a:t>
            </a:r>
            <a:r>
              <a:rPr lang="en-US" dirty="0"/>
              <a:t> </a:t>
            </a:r>
            <a:r>
              <a:rPr lang="en-US" dirty="0" err="1"/>
              <a:t>conformitate</a:t>
            </a:r>
            <a:r>
              <a:rPr lang="en-US" dirty="0"/>
              <a:t> cu </a:t>
            </a:r>
            <a:r>
              <a:rPr lang="en-US" dirty="0" err="1"/>
              <a:t>prevederile</a:t>
            </a:r>
            <a:r>
              <a:rPr lang="en-US" dirty="0"/>
              <a:t> </a:t>
            </a:r>
            <a:r>
              <a:rPr lang="en-US" dirty="0" smtClean="0"/>
              <a:t>art</a:t>
            </a:r>
            <a:r>
              <a:rPr lang="en-US" dirty="0"/>
              <a:t>. 29 </a:t>
            </a:r>
            <a:r>
              <a:rPr lang="en-US" dirty="0" err="1"/>
              <a:t>alin</a:t>
            </a:r>
            <a:r>
              <a:rPr lang="en-US" dirty="0"/>
              <a:t>. (1) lit. b)-d) din </a:t>
            </a:r>
            <a:r>
              <a:rPr lang="en-US" dirty="0" err="1"/>
              <a:t>lege</a:t>
            </a:r>
            <a:r>
              <a:rPr lang="en-US" dirty="0"/>
              <a:t>, </a:t>
            </a:r>
            <a:r>
              <a:rPr lang="en-US" dirty="0" err="1"/>
              <a:t>documentele</a:t>
            </a:r>
            <a:r>
              <a:rPr lang="en-US" dirty="0"/>
              <a:t> </a:t>
            </a:r>
            <a:r>
              <a:rPr lang="en-US" dirty="0" err="1"/>
              <a:t>prevăzute</a:t>
            </a:r>
            <a:r>
              <a:rPr lang="en-US" dirty="0"/>
              <a:t> la </a:t>
            </a:r>
            <a:r>
              <a:rPr lang="en-US" dirty="0" err="1"/>
              <a:t>alin</a:t>
            </a:r>
            <a:r>
              <a:rPr lang="en-US" dirty="0"/>
              <a:t>. (1^1) </a:t>
            </a:r>
            <a:r>
              <a:rPr lang="en-US" dirty="0" err="1"/>
              <a:t>sunt</a:t>
            </a:r>
            <a:r>
              <a:rPr lang="en-US" dirty="0"/>
              <a:t> </a:t>
            </a:r>
            <a:r>
              <a:rPr lang="en-US" dirty="0" err="1"/>
              <a:t>puse</a:t>
            </a:r>
            <a:r>
              <a:rPr lang="en-US" dirty="0"/>
              <a:t> la </a:t>
            </a:r>
            <a:r>
              <a:rPr lang="en-US" dirty="0" err="1"/>
              <a:t>dispoziţia</a:t>
            </a:r>
            <a:r>
              <a:rPr lang="en-US" dirty="0"/>
              <a:t> </a:t>
            </a:r>
            <a:r>
              <a:rPr lang="en-US" dirty="0" err="1"/>
              <a:t>organului</a:t>
            </a:r>
            <a:r>
              <a:rPr lang="en-US" dirty="0"/>
              <a:t> de </a:t>
            </a:r>
            <a:r>
              <a:rPr lang="en-US" dirty="0" err="1"/>
              <a:t>cercetare</a:t>
            </a:r>
            <a:r>
              <a:rPr lang="en-US" dirty="0"/>
              <a:t> de </a:t>
            </a:r>
            <a:r>
              <a:rPr lang="en-US" dirty="0" err="1"/>
              <a:t>către</a:t>
            </a:r>
            <a:r>
              <a:rPr lang="en-US" dirty="0"/>
              <a:t> </a:t>
            </a:r>
            <a:r>
              <a:rPr lang="en-US" dirty="0" err="1"/>
              <a:t>angajatorul</a:t>
            </a:r>
            <a:r>
              <a:rPr lang="en-US" dirty="0"/>
              <a:t> la care era </a:t>
            </a:r>
            <a:r>
              <a:rPr lang="en-US" dirty="0" err="1"/>
              <a:t>angajată</a:t>
            </a:r>
            <a:r>
              <a:rPr lang="en-US" dirty="0"/>
              <a:t> </a:t>
            </a:r>
            <a:r>
              <a:rPr lang="en-US" dirty="0" err="1"/>
              <a:t>victima</a:t>
            </a:r>
            <a:r>
              <a:rPr lang="en-US" dirty="0" smtClean="0"/>
              <a:t>.</a:t>
            </a:r>
            <a:endParaRPr lang="ro-RO"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922114"/>
          </a:xfrm>
        </p:spPr>
        <p:txBody>
          <a:bodyPr>
            <a:normAutofit/>
          </a:bodyPr>
          <a:lstStyle/>
          <a:p>
            <a:r>
              <a:rPr lang="vi-VN" sz="1200" b="1" dirty="0" smtClean="0"/>
              <a:t>COMUNICAREA, CERCETAREA ŞI ÎNREGISTRAREA EVENIMENTELOR PRODUSE ÎN AFARA GRANIŢELOR ROMÂNIEI, ÎN CARE SUNT IMPLICAŢI LUCRĂTORI AI UNOR ANGAJATORI ROMÂNI, AFLAŢI ÎN ÎNDEPLINIREA SARCINILOR DE STAT, DE INTERES PUBLIC SAU A ÎNDATORIRILOR DE SERVICIU</a:t>
            </a:r>
            <a:endParaRPr lang="ro-RO" sz="1200" dirty="0"/>
          </a:p>
        </p:txBody>
      </p:sp>
      <p:sp>
        <p:nvSpPr>
          <p:cNvPr id="3" name="Substituent conținut 2"/>
          <p:cNvSpPr>
            <a:spLocks noGrp="1"/>
          </p:cNvSpPr>
          <p:nvPr>
            <p:ph idx="1"/>
          </p:nvPr>
        </p:nvSpPr>
        <p:spPr>
          <a:xfrm>
            <a:off x="457200" y="1412776"/>
            <a:ext cx="8229600" cy="4713387"/>
          </a:xfrm>
        </p:spPr>
        <p:txBody>
          <a:bodyPr>
            <a:normAutofit fontScale="32500" lnSpcReduction="20000"/>
          </a:bodyPr>
          <a:lstStyle/>
          <a:p>
            <a:r>
              <a:rPr lang="en-US" sz="4300" dirty="0"/>
              <a:t> </a:t>
            </a:r>
            <a:r>
              <a:rPr lang="ro-RO" sz="4300" dirty="0" smtClean="0"/>
              <a:t>A</a:t>
            </a:r>
            <a:r>
              <a:rPr lang="en-US" sz="4300" dirty="0" err="1" smtClean="0"/>
              <a:t>rt</a:t>
            </a:r>
            <a:r>
              <a:rPr lang="ro-RO" sz="4300" dirty="0" smtClean="0"/>
              <a:t>. </a:t>
            </a:r>
            <a:r>
              <a:rPr lang="en-US" sz="4300" dirty="0" smtClean="0"/>
              <a:t>145</a:t>
            </a:r>
            <a:endParaRPr lang="ro-RO" sz="4300" dirty="0"/>
          </a:p>
          <a:p>
            <a:pPr>
              <a:buNone/>
            </a:pPr>
            <a:r>
              <a:rPr lang="en-US" sz="4300" dirty="0"/>
              <a:t>    </a:t>
            </a:r>
            <a:r>
              <a:rPr lang="ro-RO" sz="4300" dirty="0"/>
              <a:t>(</a:t>
            </a:r>
            <a:r>
              <a:rPr lang="en-US" sz="4300" dirty="0" smtClean="0"/>
              <a:t>3</a:t>
            </a:r>
            <a:r>
              <a:rPr lang="en-US" sz="4300" dirty="0"/>
              <a:t>)  </a:t>
            </a:r>
            <a:r>
              <a:rPr lang="en-US" sz="4900" dirty="0" err="1"/>
              <a:t>Dosarul</a:t>
            </a:r>
            <a:r>
              <a:rPr lang="en-US" sz="4900" dirty="0"/>
              <a:t> de </a:t>
            </a:r>
            <a:r>
              <a:rPr lang="en-US" sz="4900" dirty="0" err="1"/>
              <a:t>cercetare</a:t>
            </a:r>
            <a:r>
              <a:rPr lang="en-US" sz="4900" dirty="0"/>
              <a:t> </a:t>
            </a:r>
            <a:r>
              <a:rPr lang="en-US" sz="4900" dirty="0" err="1"/>
              <a:t>va</a:t>
            </a:r>
            <a:r>
              <a:rPr lang="en-US" sz="4900" dirty="0"/>
              <a:t> </a:t>
            </a:r>
            <a:r>
              <a:rPr lang="en-US" sz="4900" dirty="0" err="1"/>
              <a:t>cuprinde</a:t>
            </a:r>
            <a:r>
              <a:rPr lang="en-US" sz="4900" dirty="0"/>
              <a:t>:</a:t>
            </a:r>
            <a:endParaRPr lang="ro-RO" sz="4900" dirty="0"/>
          </a:p>
          <a:p>
            <a:pPr>
              <a:buNone/>
            </a:pPr>
            <a:r>
              <a:rPr lang="en-US" sz="4900" dirty="0"/>
              <a:t>    a) </a:t>
            </a:r>
            <a:r>
              <a:rPr lang="en-US" sz="4900" dirty="0" err="1"/>
              <a:t>actele</a:t>
            </a:r>
            <a:r>
              <a:rPr lang="en-US" sz="4900" dirty="0"/>
              <a:t> </a:t>
            </a:r>
            <a:r>
              <a:rPr lang="en-US" sz="4900" dirty="0" err="1"/>
              <a:t>prevăzute</a:t>
            </a:r>
            <a:r>
              <a:rPr lang="en-US" sz="4900" dirty="0"/>
              <a:t> la art. 122 </a:t>
            </a:r>
            <a:r>
              <a:rPr lang="en-US" sz="4900" dirty="0" err="1"/>
              <a:t>alin</a:t>
            </a:r>
            <a:r>
              <a:rPr lang="en-US" sz="4900" dirty="0"/>
              <a:t>. (1) lit. a), b), e), h), </a:t>
            </a:r>
            <a:r>
              <a:rPr lang="en-US" sz="4900" dirty="0" err="1"/>
              <a:t>i</a:t>
            </a:r>
            <a:r>
              <a:rPr lang="en-US" sz="4900" dirty="0"/>
              <a:t>), j), k), o) </a:t>
            </a:r>
            <a:r>
              <a:rPr lang="en-US" sz="4900" dirty="0" err="1"/>
              <a:t>şi</a:t>
            </a:r>
            <a:r>
              <a:rPr lang="en-US" sz="4900" dirty="0"/>
              <a:t>, </a:t>
            </a:r>
            <a:r>
              <a:rPr lang="en-US" sz="4900" dirty="0" err="1"/>
              <a:t>după</a:t>
            </a:r>
            <a:r>
              <a:rPr lang="en-US" sz="4900" dirty="0"/>
              <a:t> </a:t>
            </a:r>
            <a:r>
              <a:rPr lang="en-US" sz="4900" dirty="0" err="1"/>
              <a:t>caz</a:t>
            </a:r>
            <a:r>
              <a:rPr lang="en-US" sz="4900" dirty="0"/>
              <a:t>, </a:t>
            </a:r>
            <a:r>
              <a:rPr lang="en-US" sz="4900" dirty="0" err="1"/>
              <a:t>cele</a:t>
            </a:r>
            <a:r>
              <a:rPr lang="en-US" sz="4900" dirty="0"/>
              <a:t> </a:t>
            </a:r>
            <a:r>
              <a:rPr lang="en-US" sz="4900" dirty="0" err="1"/>
              <a:t>prevăzute</a:t>
            </a:r>
            <a:r>
              <a:rPr lang="en-US" sz="4900" dirty="0"/>
              <a:t> la lit. c), c^1), d), g), l), m), n), p), q) </a:t>
            </a:r>
            <a:r>
              <a:rPr lang="en-US" sz="4900" dirty="0" err="1"/>
              <a:t>şi</a:t>
            </a:r>
            <a:r>
              <a:rPr lang="en-US" sz="4900" dirty="0"/>
              <a:t> la art. 122 </a:t>
            </a:r>
            <a:r>
              <a:rPr lang="en-US" sz="4900" dirty="0" err="1"/>
              <a:t>alin</a:t>
            </a:r>
            <a:r>
              <a:rPr lang="en-US" sz="4900" dirty="0"/>
              <a:t>. (2);</a:t>
            </a:r>
            <a:endParaRPr lang="ro-RO" sz="4900" dirty="0"/>
          </a:p>
          <a:p>
            <a:pPr>
              <a:buNone/>
            </a:pPr>
            <a:r>
              <a:rPr lang="en-US" sz="4900" dirty="0"/>
              <a:t>    b) </a:t>
            </a:r>
            <a:r>
              <a:rPr lang="en-US" sz="4900" dirty="0" err="1"/>
              <a:t>declaraţia</a:t>
            </a:r>
            <a:r>
              <a:rPr lang="en-US" sz="4900" dirty="0"/>
              <a:t> </a:t>
            </a:r>
            <a:r>
              <a:rPr lang="en-US" sz="4900" dirty="0" err="1"/>
              <a:t>pe</a:t>
            </a:r>
            <a:r>
              <a:rPr lang="en-US" sz="4900" dirty="0"/>
              <a:t> </a:t>
            </a:r>
            <a:r>
              <a:rPr lang="en-US" sz="4900" dirty="0" err="1"/>
              <a:t>propria</a:t>
            </a:r>
            <a:r>
              <a:rPr lang="en-US" sz="4900" dirty="0"/>
              <a:t> </a:t>
            </a:r>
            <a:r>
              <a:rPr lang="en-US" sz="4900" dirty="0" err="1"/>
              <a:t>răspundere</a:t>
            </a:r>
            <a:r>
              <a:rPr lang="en-US" sz="4900" dirty="0"/>
              <a:t> a </a:t>
            </a:r>
            <a:r>
              <a:rPr lang="en-US" sz="4900" dirty="0" err="1"/>
              <a:t>angajatorului</a:t>
            </a:r>
            <a:r>
              <a:rPr lang="en-US" sz="4900" dirty="0"/>
              <a:t>/ </a:t>
            </a:r>
            <a:r>
              <a:rPr lang="en-US" sz="4900" dirty="0" err="1"/>
              <a:t>reprezentantului</a:t>
            </a:r>
            <a:r>
              <a:rPr lang="en-US" sz="4900" dirty="0"/>
              <a:t> </a:t>
            </a:r>
            <a:r>
              <a:rPr lang="en-US" sz="4900" dirty="0" err="1"/>
              <a:t>angajatorului</a:t>
            </a:r>
            <a:r>
              <a:rPr lang="en-US" sz="4900" dirty="0"/>
              <a:t>, conform </a:t>
            </a:r>
            <a:r>
              <a:rPr lang="en-US" sz="4900" dirty="0" err="1"/>
              <a:t>modelului</a:t>
            </a:r>
            <a:r>
              <a:rPr lang="en-US" sz="4900" dirty="0"/>
              <a:t> </a:t>
            </a:r>
            <a:r>
              <a:rPr lang="en-US" sz="4900" dirty="0" err="1"/>
              <a:t>prevăzut</a:t>
            </a:r>
            <a:r>
              <a:rPr lang="en-US" sz="4900" dirty="0"/>
              <a:t> </a:t>
            </a:r>
            <a:r>
              <a:rPr lang="en-US" sz="4900" dirty="0" err="1"/>
              <a:t>în</a:t>
            </a:r>
            <a:r>
              <a:rPr lang="en-US" sz="4900" dirty="0"/>
              <a:t> </a:t>
            </a:r>
            <a:r>
              <a:rPr lang="en-US" sz="4900" dirty="0" err="1"/>
              <a:t>anexa</a:t>
            </a:r>
            <a:r>
              <a:rPr lang="en-US" sz="4900" dirty="0"/>
              <a:t> nr. 27;</a:t>
            </a:r>
            <a:endParaRPr lang="ro-RO" sz="4900" dirty="0"/>
          </a:p>
          <a:p>
            <a:pPr>
              <a:buNone/>
            </a:pPr>
            <a:r>
              <a:rPr lang="en-US" sz="4900" dirty="0"/>
              <a:t>    c) </a:t>
            </a:r>
            <a:r>
              <a:rPr lang="en-US" sz="4900" dirty="0" err="1"/>
              <a:t>declaraţiile</a:t>
            </a:r>
            <a:r>
              <a:rPr lang="en-US" sz="4900" dirty="0"/>
              <a:t> </a:t>
            </a:r>
            <a:r>
              <a:rPr lang="en-US" sz="4900" dirty="0" err="1"/>
              <a:t>pe</a:t>
            </a:r>
            <a:r>
              <a:rPr lang="en-US" sz="4900" dirty="0"/>
              <a:t> </a:t>
            </a:r>
            <a:r>
              <a:rPr lang="en-US" sz="4900" dirty="0" err="1"/>
              <a:t>propria</a:t>
            </a:r>
            <a:r>
              <a:rPr lang="en-US" sz="4900" dirty="0"/>
              <a:t> </a:t>
            </a:r>
            <a:r>
              <a:rPr lang="en-US" sz="4900" dirty="0" err="1"/>
              <a:t>răspundere</a:t>
            </a:r>
            <a:r>
              <a:rPr lang="en-US" sz="4900" dirty="0"/>
              <a:t> ale </a:t>
            </a:r>
            <a:r>
              <a:rPr lang="en-US" sz="4900" dirty="0" err="1"/>
              <a:t>martorilor</a:t>
            </a:r>
            <a:r>
              <a:rPr lang="en-US" sz="4900" dirty="0"/>
              <a:t>, </a:t>
            </a:r>
            <a:r>
              <a:rPr lang="en-US" sz="4900" dirty="0" err="1"/>
              <a:t>după</a:t>
            </a:r>
            <a:r>
              <a:rPr lang="en-US" sz="4900" dirty="0"/>
              <a:t> </a:t>
            </a:r>
            <a:r>
              <a:rPr lang="en-US" sz="4900" dirty="0" err="1"/>
              <a:t>caz</a:t>
            </a:r>
            <a:r>
              <a:rPr lang="en-US" sz="4900" dirty="0"/>
              <a:t>, </a:t>
            </a:r>
            <a:r>
              <a:rPr lang="en-US" sz="4900" dirty="0" err="1"/>
              <a:t>sau</a:t>
            </a:r>
            <a:r>
              <a:rPr lang="en-US" sz="4900" dirty="0"/>
              <a:t> ale </a:t>
            </a:r>
            <a:r>
              <a:rPr lang="en-US" sz="4900" dirty="0" err="1"/>
              <a:t>persoanelor</a:t>
            </a:r>
            <a:r>
              <a:rPr lang="en-US" sz="4900" dirty="0"/>
              <a:t>, </a:t>
            </a:r>
            <a:r>
              <a:rPr lang="en-US" sz="4900" dirty="0" err="1"/>
              <a:t>nominalizate</a:t>
            </a:r>
            <a:r>
              <a:rPr lang="en-US" sz="4900" dirty="0"/>
              <a:t> de </a:t>
            </a:r>
            <a:r>
              <a:rPr lang="en-US" sz="4900" dirty="0" err="1"/>
              <a:t>angajator</a:t>
            </a:r>
            <a:r>
              <a:rPr lang="en-US" sz="4900" dirty="0"/>
              <a:t>/</a:t>
            </a:r>
            <a:r>
              <a:rPr lang="en-US" sz="4900" dirty="0" err="1"/>
              <a:t>reprezentantul</a:t>
            </a:r>
            <a:r>
              <a:rPr lang="en-US" sz="4900" dirty="0"/>
              <a:t> </a:t>
            </a:r>
            <a:r>
              <a:rPr lang="en-US" sz="4900" dirty="0" err="1"/>
              <a:t>angajatorului</a:t>
            </a:r>
            <a:r>
              <a:rPr lang="en-US" sz="4900" dirty="0"/>
              <a:t>, care pot </a:t>
            </a:r>
            <a:r>
              <a:rPr lang="en-US" sz="4900" dirty="0" err="1"/>
              <a:t>contribui</a:t>
            </a:r>
            <a:r>
              <a:rPr lang="en-US" sz="4900" dirty="0"/>
              <a:t> la </a:t>
            </a:r>
            <a:r>
              <a:rPr lang="en-US" sz="4900" dirty="0" err="1"/>
              <a:t>elucidarea</a:t>
            </a:r>
            <a:r>
              <a:rPr lang="en-US" sz="4900" dirty="0"/>
              <a:t> </a:t>
            </a:r>
            <a:r>
              <a:rPr lang="en-US" sz="4900" dirty="0" err="1"/>
              <a:t>împrejurărilor</a:t>
            </a:r>
            <a:r>
              <a:rPr lang="en-US" sz="4900" dirty="0"/>
              <a:t> </a:t>
            </a:r>
            <a:r>
              <a:rPr lang="en-US" sz="4900" dirty="0" err="1"/>
              <a:t>producerii</a:t>
            </a:r>
            <a:r>
              <a:rPr lang="en-US" sz="4900" dirty="0"/>
              <a:t> </a:t>
            </a:r>
            <a:r>
              <a:rPr lang="en-US" sz="4900" dirty="0" err="1"/>
              <a:t>evenimentului</a:t>
            </a:r>
            <a:r>
              <a:rPr lang="en-US" sz="4900" dirty="0"/>
              <a:t> </a:t>
            </a:r>
            <a:r>
              <a:rPr lang="en-US" sz="4900" dirty="0" err="1"/>
              <a:t>şi</a:t>
            </a:r>
            <a:r>
              <a:rPr lang="en-US" sz="4900" dirty="0"/>
              <a:t> care, din motive </a:t>
            </a:r>
            <a:r>
              <a:rPr lang="en-US" sz="4900" dirty="0" err="1"/>
              <a:t>întemeiate</a:t>
            </a:r>
            <a:r>
              <a:rPr lang="en-US" sz="4900" dirty="0"/>
              <a:t>, nu se pot </a:t>
            </a:r>
            <a:r>
              <a:rPr lang="en-US" sz="4900" dirty="0" err="1"/>
              <a:t>prezenta</a:t>
            </a:r>
            <a:r>
              <a:rPr lang="en-US" sz="4900" dirty="0"/>
              <a:t> </a:t>
            </a:r>
            <a:r>
              <a:rPr lang="en-US" sz="4900" dirty="0" err="1"/>
              <a:t>în</a:t>
            </a:r>
            <a:r>
              <a:rPr lang="en-US" sz="4900" dirty="0"/>
              <a:t> </a:t>
            </a:r>
            <a:r>
              <a:rPr lang="en-US" sz="4900" dirty="0" err="1"/>
              <a:t>faţa</a:t>
            </a:r>
            <a:r>
              <a:rPr lang="en-US" sz="4900" dirty="0"/>
              <a:t> </a:t>
            </a:r>
            <a:r>
              <a:rPr lang="en-US" sz="4900" dirty="0" err="1"/>
              <a:t>organelor</a:t>
            </a:r>
            <a:r>
              <a:rPr lang="en-US" sz="4900" dirty="0"/>
              <a:t> de </a:t>
            </a:r>
            <a:r>
              <a:rPr lang="en-US" sz="4900" dirty="0" err="1"/>
              <a:t>cercetare</a:t>
            </a:r>
            <a:r>
              <a:rPr lang="en-US" sz="4900" dirty="0"/>
              <a:t> </a:t>
            </a:r>
            <a:r>
              <a:rPr lang="en-US" sz="4900" dirty="0" err="1"/>
              <a:t>prevăzute</a:t>
            </a:r>
            <a:r>
              <a:rPr lang="en-US" sz="4900" dirty="0"/>
              <a:t> la </a:t>
            </a:r>
            <a:r>
              <a:rPr lang="en-US" sz="4900" u="sng" dirty="0" smtClean="0"/>
              <a:t>art</a:t>
            </a:r>
            <a:r>
              <a:rPr lang="en-US" sz="4900" u="sng" dirty="0"/>
              <a:t>. 29 </a:t>
            </a:r>
            <a:r>
              <a:rPr lang="en-US" sz="4900" u="sng" dirty="0" err="1"/>
              <a:t>alin</a:t>
            </a:r>
            <a:r>
              <a:rPr lang="en-US" sz="4900" u="sng" dirty="0"/>
              <a:t>. (1) lit. b)-d) din </a:t>
            </a:r>
            <a:r>
              <a:rPr lang="en-US" sz="4900" u="sng" dirty="0" err="1"/>
              <a:t>lege</a:t>
            </a:r>
            <a:r>
              <a:rPr lang="en-US" sz="4900" dirty="0"/>
              <a:t>, conform </a:t>
            </a:r>
            <a:r>
              <a:rPr lang="en-US" sz="4900" dirty="0" err="1"/>
              <a:t>modelului</a:t>
            </a:r>
            <a:r>
              <a:rPr lang="en-US" sz="4900" dirty="0"/>
              <a:t> </a:t>
            </a:r>
            <a:r>
              <a:rPr lang="en-US" sz="4900" dirty="0" err="1"/>
              <a:t>prevăzut</a:t>
            </a:r>
            <a:r>
              <a:rPr lang="en-US" sz="4900" dirty="0"/>
              <a:t> </a:t>
            </a:r>
            <a:r>
              <a:rPr lang="en-US" sz="4900" dirty="0" err="1"/>
              <a:t>în</a:t>
            </a:r>
            <a:r>
              <a:rPr lang="en-US" sz="4900" dirty="0"/>
              <a:t> </a:t>
            </a:r>
            <a:r>
              <a:rPr lang="en-US" sz="4900" dirty="0" err="1"/>
              <a:t>anexa</a:t>
            </a:r>
            <a:r>
              <a:rPr lang="en-US" sz="4900" dirty="0"/>
              <a:t> nr. 28;</a:t>
            </a:r>
            <a:endParaRPr lang="ro-RO" sz="4900" dirty="0"/>
          </a:p>
          <a:p>
            <a:pPr>
              <a:buNone/>
            </a:pPr>
            <a:r>
              <a:rPr lang="en-US" sz="4900" dirty="0"/>
              <a:t>    d) </a:t>
            </a:r>
            <a:r>
              <a:rPr lang="en-US" sz="4900" dirty="0" err="1"/>
              <a:t>după</a:t>
            </a:r>
            <a:r>
              <a:rPr lang="en-US" sz="4900" dirty="0"/>
              <a:t> </a:t>
            </a:r>
            <a:r>
              <a:rPr lang="en-US" sz="4900" dirty="0" err="1"/>
              <a:t>caz</a:t>
            </a:r>
            <a:r>
              <a:rPr lang="en-US" sz="4900" dirty="0"/>
              <a:t>, </a:t>
            </a:r>
            <a:r>
              <a:rPr lang="en-US" sz="4900" dirty="0" err="1"/>
              <a:t>informarea</a:t>
            </a:r>
            <a:r>
              <a:rPr lang="en-US" sz="4900" dirty="0"/>
              <a:t> </a:t>
            </a:r>
            <a:r>
              <a:rPr lang="en-US" sz="4900" dirty="0" err="1"/>
              <a:t>casei</a:t>
            </a:r>
            <a:r>
              <a:rPr lang="en-US" sz="4900" dirty="0"/>
              <a:t> </a:t>
            </a:r>
            <a:r>
              <a:rPr lang="en-US" sz="4900" dirty="0" err="1"/>
              <a:t>teritoriale</a:t>
            </a:r>
            <a:r>
              <a:rPr lang="en-US" sz="4900" dirty="0"/>
              <a:t> de </a:t>
            </a:r>
            <a:r>
              <a:rPr lang="en-US" sz="4900" dirty="0" err="1"/>
              <a:t>pensii</a:t>
            </a:r>
            <a:r>
              <a:rPr lang="en-US" sz="4900" dirty="0"/>
              <a:t> din </a:t>
            </a:r>
            <a:r>
              <a:rPr lang="en-US" sz="4900" dirty="0" err="1"/>
              <a:t>cadrul</a:t>
            </a:r>
            <a:r>
              <a:rPr lang="en-US" sz="4900" dirty="0"/>
              <a:t> </a:t>
            </a:r>
            <a:r>
              <a:rPr lang="en-US" sz="4900" dirty="0" err="1"/>
              <a:t>unităţii</a:t>
            </a:r>
            <a:r>
              <a:rPr lang="en-US" sz="4900" dirty="0"/>
              <a:t> </a:t>
            </a:r>
            <a:r>
              <a:rPr lang="en-US" sz="4900" dirty="0" err="1"/>
              <a:t>administrativ-teritoriale</a:t>
            </a:r>
            <a:r>
              <a:rPr lang="en-US" sz="4900" dirty="0"/>
              <a:t> </a:t>
            </a:r>
            <a:r>
              <a:rPr lang="en-US" sz="4900" dirty="0" err="1"/>
              <a:t>în</a:t>
            </a:r>
            <a:r>
              <a:rPr lang="en-US" sz="4900" dirty="0"/>
              <a:t> </a:t>
            </a:r>
            <a:r>
              <a:rPr lang="en-US" sz="4900" dirty="0" err="1"/>
              <a:t>raza</a:t>
            </a:r>
            <a:r>
              <a:rPr lang="en-US" sz="4900" dirty="0"/>
              <a:t> </a:t>
            </a:r>
            <a:r>
              <a:rPr lang="en-US" sz="4900" dirty="0" err="1"/>
              <a:t>căreia</a:t>
            </a:r>
            <a:r>
              <a:rPr lang="en-US" sz="4900" dirty="0"/>
              <a:t> se </a:t>
            </a:r>
            <a:r>
              <a:rPr lang="en-US" sz="4900" dirty="0" err="1"/>
              <a:t>află</a:t>
            </a:r>
            <a:r>
              <a:rPr lang="en-US" sz="4900" dirty="0"/>
              <a:t> </a:t>
            </a:r>
            <a:r>
              <a:rPr lang="en-US" sz="4900" dirty="0" err="1"/>
              <a:t>sediul</a:t>
            </a:r>
            <a:r>
              <a:rPr lang="en-US" sz="4900" dirty="0"/>
              <a:t> </a:t>
            </a:r>
            <a:r>
              <a:rPr lang="en-US" sz="4900" dirty="0" err="1"/>
              <a:t>angajatorului</a:t>
            </a:r>
            <a:r>
              <a:rPr lang="en-US" sz="4900" dirty="0"/>
              <a:t> </a:t>
            </a:r>
            <a:r>
              <a:rPr lang="en-US" sz="4900" dirty="0" err="1"/>
              <a:t>către</a:t>
            </a:r>
            <a:r>
              <a:rPr lang="en-US" sz="4900" dirty="0"/>
              <a:t> </a:t>
            </a:r>
            <a:r>
              <a:rPr lang="en-US" sz="4900" dirty="0" err="1"/>
              <a:t>inspectoratul</a:t>
            </a:r>
            <a:r>
              <a:rPr lang="en-US" sz="4900" dirty="0"/>
              <a:t> </a:t>
            </a:r>
            <a:r>
              <a:rPr lang="en-US" sz="4900" dirty="0" err="1"/>
              <a:t>teritorial</a:t>
            </a:r>
            <a:r>
              <a:rPr lang="en-US" sz="4900" dirty="0"/>
              <a:t> de </a:t>
            </a:r>
            <a:r>
              <a:rPr lang="en-US" sz="4900" dirty="0" err="1"/>
              <a:t>muncă</a:t>
            </a:r>
            <a:r>
              <a:rPr lang="en-US" sz="4900" dirty="0"/>
              <a:t> din </a:t>
            </a:r>
            <a:r>
              <a:rPr lang="en-US" sz="4900" dirty="0" err="1"/>
              <a:t>aceeaşi</a:t>
            </a:r>
            <a:r>
              <a:rPr lang="en-US" sz="4900" dirty="0"/>
              <a:t> </a:t>
            </a:r>
            <a:r>
              <a:rPr lang="en-US" sz="4900" dirty="0" err="1"/>
              <a:t>unitate</a:t>
            </a:r>
            <a:r>
              <a:rPr lang="en-US" sz="4900" dirty="0"/>
              <a:t> </a:t>
            </a:r>
            <a:r>
              <a:rPr lang="en-US" sz="4900" dirty="0" err="1"/>
              <a:t>administrativ-teritorială</a:t>
            </a:r>
            <a:r>
              <a:rPr lang="en-US" sz="4900" dirty="0"/>
              <a:t>, </a:t>
            </a:r>
            <a:r>
              <a:rPr lang="en-US" sz="4900" dirty="0" err="1"/>
              <a:t>privind</a:t>
            </a:r>
            <a:r>
              <a:rPr lang="en-US" sz="4900" dirty="0"/>
              <a:t> </a:t>
            </a:r>
            <a:r>
              <a:rPr lang="en-US" sz="4900" dirty="0" err="1"/>
              <a:t>producerea</a:t>
            </a:r>
            <a:r>
              <a:rPr lang="en-US" sz="4900" dirty="0"/>
              <a:t> </a:t>
            </a:r>
            <a:r>
              <a:rPr lang="en-US" sz="4900" dirty="0" err="1"/>
              <a:t>în</a:t>
            </a:r>
            <a:r>
              <a:rPr lang="en-US" sz="4900" dirty="0"/>
              <a:t> </a:t>
            </a:r>
            <a:r>
              <a:rPr lang="en-US" sz="4900" dirty="0" err="1"/>
              <a:t>afara</a:t>
            </a:r>
            <a:r>
              <a:rPr lang="en-US" sz="4900" dirty="0"/>
              <a:t> </a:t>
            </a:r>
            <a:r>
              <a:rPr lang="en-US" sz="4900" dirty="0" err="1"/>
              <a:t>graniţelor</a:t>
            </a:r>
            <a:r>
              <a:rPr lang="en-US" sz="4900" dirty="0"/>
              <a:t> </a:t>
            </a:r>
            <a:r>
              <a:rPr lang="en-US" sz="4900" dirty="0" err="1"/>
              <a:t>ţării</a:t>
            </a:r>
            <a:r>
              <a:rPr lang="en-US" sz="4900" dirty="0"/>
              <a:t> a </a:t>
            </a:r>
            <a:r>
              <a:rPr lang="en-US" sz="4900" dirty="0" err="1"/>
              <a:t>unui</a:t>
            </a:r>
            <a:r>
              <a:rPr lang="en-US" sz="4900" dirty="0"/>
              <a:t> </a:t>
            </a:r>
            <a:r>
              <a:rPr lang="en-US" sz="4900" dirty="0" err="1"/>
              <a:t>eveniment</a:t>
            </a:r>
            <a:r>
              <a:rPr lang="en-US" sz="4900" dirty="0"/>
              <a:t> </a:t>
            </a:r>
            <a:r>
              <a:rPr lang="en-US" sz="4900" dirty="0" err="1"/>
              <a:t>considerat</a:t>
            </a:r>
            <a:r>
              <a:rPr lang="en-US" sz="4900" dirty="0"/>
              <a:t> accident de </a:t>
            </a:r>
            <a:r>
              <a:rPr lang="en-US" sz="4900" dirty="0" err="1"/>
              <a:t>muncă</a:t>
            </a:r>
            <a:r>
              <a:rPr lang="en-US" sz="4900" dirty="0"/>
              <a:t>, conform </a:t>
            </a:r>
            <a:r>
              <a:rPr lang="en-US" sz="4900" dirty="0" err="1"/>
              <a:t>legislaţiei</a:t>
            </a:r>
            <a:r>
              <a:rPr lang="en-US" sz="4900" dirty="0"/>
              <a:t> din </a:t>
            </a:r>
            <a:r>
              <a:rPr lang="en-US" sz="4900" dirty="0" err="1"/>
              <a:t>statul</a:t>
            </a:r>
            <a:r>
              <a:rPr lang="en-US" sz="4900" dirty="0"/>
              <a:t> </a:t>
            </a:r>
            <a:r>
              <a:rPr lang="en-US" sz="4900" dirty="0" err="1"/>
              <a:t>în</a:t>
            </a:r>
            <a:r>
              <a:rPr lang="en-US" sz="4900" dirty="0"/>
              <a:t> care s-a </a:t>
            </a:r>
            <a:r>
              <a:rPr lang="en-US" sz="4900" dirty="0" err="1"/>
              <a:t>produs</a:t>
            </a:r>
            <a:r>
              <a:rPr lang="en-US" sz="4900" dirty="0"/>
              <a:t> </a:t>
            </a:r>
            <a:r>
              <a:rPr lang="en-US" sz="4900" dirty="0" err="1"/>
              <a:t>şi</a:t>
            </a:r>
            <a:r>
              <a:rPr lang="en-US" sz="4900" dirty="0"/>
              <a:t> </a:t>
            </a:r>
            <a:r>
              <a:rPr lang="en-US" sz="4900" dirty="0" err="1"/>
              <a:t>în</a:t>
            </a:r>
            <a:r>
              <a:rPr lang="en-US" sz="4900" dirty="0"/>
              <a:t> care a </a:t>
            </a:r>
            <a:r>
              <a:rPr lang="en-US" sz="4900" dirty="0" err="1"/>
              <a:t>fost</a:t>
            </a:r>
            <a:r>
              <a:rPr lang="en-US" sz="4900" dirty="0"/>
              <a:t> </a:t>
            </a:r>
            <a:r>
              <a:rPr lang="en-US" sz="4900" dirty="0" err="1"/>
              <a:t>implicat</a:t>
            </a:r>
            <a:r>
              <a:rPr lang="en-US" sz="4900" dirty="0"/>
              <a:t> </a:t>
            </a:r>
            <a:r>
              <a:rPr lang="en-US" sz="4900" dirty="0" err="1"/>
              <a:t>lucrătorul</a:t>
            </a:r>
            <a:r>
              <a:rPr lang="en-US" sz="4900" dirty="0"/>
              <a:t> </a:t>
            </a:r>
            <a:r>
              <a:rPr lang="en-US" sz="4900" dirty="0" err="1"/>
              <a:t>unui</a:t>
            </a:r>
            <a:r>
              <a:rPr lang="en-US" sz="4900" dirty="0"/>
              <a:t> </a:t>
            </a:r>
            <a:r>
              <a:rPr lang="en-US" sz="4900" dirty="0" err="1"/>
              <a:t>angajator</a:t>
            </a:r>
            <a:r>
              <a:rPr lang="en-US" sz="4900" dirty="0"/>
              <a:t> </a:t>
            </a:r>
            <a:r>
              <a:rPr lang="en-US" sz="4900" dirty="0" err="1"/>
              <a:t>român</a:t>
            </a:r>
            <a:r>
              <a:rPr lang="en-US" sz="4900" dirty="0"/>
              <a:t>, conform </a:t>
            </a:r>
            <a:r>
              <a:rPr lang="en-US" sz="4900" dirty="0" err="1"/>
              <a:t>anexei</a:t>
            </a:r>
            <a:r>
              <a:rPr lang="en-US" sz="4900" dirty="0"/>
              <a:t> nr. 29</a:t>
            </a:r>
            <a:r>
              <a:rPr lang="en-US" sz="4900" dirty="0" smtClean="0"/>
              <a:t>.</a:t>
            </a:r>
            <a:endParaRPr lang="ro-RO" sz="4900" dirty="0" smtClean="0"/>
          </a:p>
          <a:p>
            <a:pPr>
              <a:buNone/>
            </a:pPr>
            <a:r>
              <a:rPr lang="en-US" sz="3700" dirty="0" smtClean="0">
                <a:solidFill>
                  <a:srgbClr val="FF0000"/>
                </a:solidFill>
              </a:rPr>
              <a:t> </a:t>
            </a:r>
            <a:r>
              <a:rPr lang="ro-RO" sz="3700" dirty="0" smtClean="0">
                <a:solidFill>
                  <a:srgbClr val="FF0000"/>
                </a:solidFill>
              </a:rPr>
              <a:t>A</a:t>
            </a:r>
            <a:r>
              <a:rPr lang="en-US" sz="3700" dirty="0" err="1" smtClean="0">
                <a:solidFill>
                  <a:srgbClr val="FF0000"/>
                </a:solidFill>
              </a:rPr>
              <a:t>rt</a:t>
            </a:r>
            <a:r>
              <a:rPr lang="ro-RO" sz="3700" dirty="0" smtClean="0">
                <a:solidFill>
                  <a:srgbClr val="FF0000"/>
                </a:solidFill>
              </a:rPr>
              <a:t>. </a:t>
            </a:r>
            <a:r>
              <a:rPr lang="en-US" sz="3700" dirty="0" smtClean="0">
                <a:solidFill>
                  <a:srgbClr val="FF0000"/>
                </a:solidFill>
              </a:rPr>
              <a:t>145</a:t>
            </a:r>
            <a:r>
              <a:rPr lang="ro-RO" sz="3700" dirty="0" smtClean="0">
                <a:solidFill>
                  <a:srgbClr val="FF0000"/>
                </a:solidFill>
              </a:rPr>
              <a:t> </a:t>
            </a:r>
            <a:r>
              <a:rPr lang="en-US" sz="3700" dirty="0" smtClean="0">
                <a:solidFill>
                  <a:srgbClr val="FF0000"/>
                </a:solidFill>
              </a:rPr>
              <a:t>(3) </a:t>
            </a:r>
            <a:r>
              <a:rPr lang="vi-VN" sz="3700" dirty="0">
                <a:solidFill>
                  <a:srgbClr val="FF0000"/>
                </a:solidFill>
              </a:rPr>
              <a:t>Dosarul de cercetare va cuprinde actele prevăzute la art. 122 şi se va completa cu:</a:t>
            </a:r>
          </a:p>
          <a:p>
            <a:pPr>
              <a:buNone/>
            </a:pPr>
            <a:r>
              <a:rPr lang="vi-VN" sz="3700" dirty="0" smtClean="0">
                <a:solidFill>
                  <a:srgbClr val="FF0000"/>
                </a:solidFill>
              </a:rPr>
              <a:t> </a:t>
            </a:r>
            <a:r>
              <a:rPr lang="vi-VN" sz="3700" dirty="0">
                <a:solidFill>
                  <a:srgbClr val="FF0000"/>
                </a:solidFill>
              </a:rPr>
              <a:t>a) copii ale originalelor documentelor de cercetare emise de organele competente din ţara pe teritoriul căreia s-a produs evenimentul, copii ale documentelor medicale de la unităţile sanitare care au acordat îngrijiri de specialitate victimei, precum şi traducerea acestora în limba română;</a:t>
            </a:r>
          </a:p>
          <a:p>
            <a:pPr>
              <a:buNone/>
            </a:pPr>
            <a:r>
              <a:rPr lang="vi-VN" sz="3700" dirty="0">
                <a:solidFill>
                  <a:srgbClr val="FF0000"/>
                </a:solidFill>
              </a:rPr>
              <a:t>    b) copie a contractului încheiat cu partenerul străin, din care să rezulte cine a încheiat contractul, obiectul contractului, ce fel de lucrări se execută, pe ce durată, locul unde se execută lucrările respective, clauzele privind securitatea şi sănătatea în muncă, modul în care se fac comunicarea şi cercetarea evenimentelor şi înregistrarea accidentelor de muncă.</a:t>
            </a:r>
          </a:p>
          <a:p>
            <a:pPr>
              <a:buNone/>
            </a:pPr>
            <a:endParaRPr lang="ro-RO" dirty="0"/>
          </a:p>
          <a:p>
            <a:pPr>
              <a:buNone/>
            </a:pPr>
            <a:endParaRPr lang="ro-RO"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vi-VN" sz="1400" b="1" dirty="0" smtClean="0"/>
              <a:t>COMUNICAREA, CERCETAREA ŞI ÎNREGISTRAREA EVENIMENTELOR PRODUSE ÎN AFARA GRANIŢELOR ROMÂNIEI, ÎN CARE SUNT IMPLICAŢI LUCRĂTORI AI UNOR ANGAJATORI ROMÂNI, AFLAŢI ÎN ÎNDEPLINIREA SARCINILOR DE STAT, DE INTERES PUBLIC SAU A ÎNDATORIRILOR DE SERVICIU</a:t>
            </a:r>
            <a:endParaRPr lang="ro-RO" sz="1400" dirty="0"/>
          </a:p>
        </p:txBody>
      </p:sp>
      <p:sp>
        <p:nvSpPr>
          <p:cNvPr id="3" name="Substituent conținut 2"/>
          <p:cNvSpPr>
            <a:spLocks noGrp="1"/>
          </p:cNvSpPr>
          <p:nvPr>
            <p:ph idx="1"/>
          </p:nvPr>
        </p:nvSpPr>
        <p:spPr/>
        <p:txBody>
          <a:bodyPr>
            <a:normAutofit fontScale="85000" lnSpcReduction="20000"/>
          </a:bodyPr>
          <a:lstStyle/>
          <a:p>
            <a:pPr>
              <a:buNone/>
            </a:pPr>
            <a:r>
              <a:rPr lang="en-US" dirty="0" smtClean="0"/>
              <a:t> </a:t>
            </a:r>
            <a:r>
              <a:rPr lang="ro-RO" dirty="0" smtClean="0"/>
              <a:t>A</a:t>
            </a:r>
            <a:r>
              <a:rPr lang="en-US" u="sng" dirty="0" err="1" smtClean="0"/>
              <a:t>rt</a:t>
            </a:r>
            <a:r>
              <a:rPr lang="ro-RO" u="sng" dirty="0" smtClean="0"/>
              <a:t>. </a:t>
            </a:r>
            <a:r>
              <a:rPr lang="en-US" u="sng" dirty="0" smtClean="0"/>
              <a:t>145</a:t>
            </a:r>
            <a:endParaRPr lang="ro-RO" dirty="0" smtClean="0"/>
          </a:p>
          <a:p>
            <a:r>
              <a:rPr lang="en-US" dirty="0" smtClean="0"/>
              <a:t>(</a:t>
            </a:r>
            <a:r>
              <a:rPr lang="en-US" dirty="0"/>
              <a:t>4)  </a:t>
            </a:r>
            <a:r>
              <a:rPr lang="en-US" dirty="0" err="1"/>
              <a:t>Documentele</a:t>
            </a:r>
            <a:r>
              <a:rPr lang="en-US" dirty="0"/>
              <a:t> </a:t>
            </a:r>
            <a:r>
              <a:rPr lang="en-US" dirty="0" err="1"/>
              <a:t>prevăzute</a:t>
            </a:r>
            <a:r>
              <a:rPr lang="en-US" dirty="0"/>
              <a:t> la </a:t>
            </a:r>
            <a:r>
              <a:rPr lang="en-US" dirty="0" err="1"/>
              <a:t>alin</a:t>
            </a:r>
            <a:r>
              <a:rPr lang="en-US" dirty="0"/>
              <a:t>. (3) lit. a)-c) </a:t>
            </a:r>
            <a:r>
              <a:rPr lang="en-US" dirty="0" err="1"/>
              <a:t>sunt</a:t>
            </a:r>
            <a:r>
              <a:rPr lang="en-US" dirty="0"/>
              <a:t> </a:t>
            </a:r>
            <a:r>
              <a:rPr lang="en-US" dirty="0" err="1"/>
              <a:t>puse</a:t>
            </a:r>
            <a:r>
              <a:rPr lang="en-US" dirty="0"/>
              <a:t> la </a:t>
            </a:r>
            <a:r>
              <a:rPr lang="en-US" dirty="0" err="1"/>
              <a:t>dispoziţia</a:t>
            </a:r>
            <a:r>
              <a:rPr lang="en-US" dirty="0"/>
              <a:t> </a:t>
            </a:r>
            <a:r>
              <a:rPr lang="en-US" dirty="0" err="1"/>
              <a:t>organului</a:t>
            </a:r>
            <a:r>
              <a:rPr lang="en-US" dirty="0"/>
              <a:t> de </a:t>
            </a:r>
            <a:r>
              <a:rPr lang="en-US" dirty="0" err="1"/>
              <a:t>cercetare</a:t>
            </a:r>
            <a:r>
              <a:rPr lang="en-US" dirty="0"/>
              <a:t> </a:t>
            </a:r>
            <a:r>
              <a:rPr lang="en-US" dirty="0" err="1"/>
              <a:t>prevăzut</a:t>
            </a:r>
            <a:r>
              <a:rPr lang="en-US" dirty="0"/>
              <a:t> la </a:t>
            </a:r>
            <a:r>
              <a:rPr lang="en-US" u="sng" dirty="0" smtClean="0"/>
              <a:t>art</a:t>
            </a:r>
            <a:r>
              <a:rPr lang="en-US" u="sng" dirty="0"/>
              <a:t>. 29 </a:t>
            </a:r>
            <a:r>
              <a:rPr lang="en-US" u="sng" dirty="0" err="1"/>
              <a:t>alin</a:t>
            </a:r>
            <a:r>
              <a:rPr lang="en-US" u="sng" dirty="0"/>
              <a:t>. (1) lit. b)-d) din </a:t>
            </a:r>
            <a:r>
              <a:rPr lang="en-US" u="sng" dirty="0" err="1"/>
              <a:t>lege</a:t>
            </a:r>
            <a:r>
              <a:rPr lang="en-US" dirty="0"/>
              <a:t> de </a:t>
            </a:r>
            <a:r>
              <a:rPr lang="en-US" dirty="0" err="1"/>
              <a:t>către</a:t>
            </a:r>
            <a:r>
              <a:rPr lang="en-US" dirty="0"/>
              <a:t> </a:t>
            </a:r>
            <a:r>
              <a:rPr lang="en-US" dirty="0" err="1"/>
              <a:t>angajatorul</a:t>
            </a:r>
            <a:r>
              <a:rPr lang="en-US" dirty="0"/>
              <a:t> la care era </a:t>
            </a:r>
            <a:r>
              <a:rPr lang="en-US" dirty="0" err="1"/>
              <a:t>angajată</a:t>
            </a:r>
            <a:r>
              <a:rPr lang="en-US" dirty="0"/>
              <a:t> </a:t>
            </a:r>
            <a:r>
              <a:rPr lang="en-US" dirty="0" err="1"/>
              <a:t>victima</a:t>
            </a:r>
            <a:r>
              <a:rPr lang="en-US" dirty="0"/>
              <a:t>.</a:t>
            </a:r>
            <a:endParaRPr lang="ro-RO" dirty="0"/>
          </a:p>
          <a:p>
            <a:r>
              <a:rPr lang="en-US" dirty="0"/>
              <a:t>(5)  </a:t>
            </a:r>
            <a:r>
              <a:rPr lang="en-US" dirty="0" err="1"/>
              <a:t>Cheltuielile</a:t>
            </a:r>
            <a:r>
              <a:rPr lang="en-US" dirty="0"/>
              <a:t> </a:t>
            </a:r>
            <a:r>
              <a:rPr lang="en-US" dirty="0" err="1"/>
              <a:t>necesare</a:t>
            </a:r>
            <a:r>
              <a:rPr lang="en-US" dirty="0"/>
              <a:t> </a:t>
            </a:r>
            <a:r>
              <a:rPr lang="en-US" dirty="0" err="1"/>
              <a:t>traducerii</a:t>
            </a:r>
            <a:r>
              <a:rPr lang="en-US" dirty="0"/>
              <a:t> </a:t>
            </a:r>
            <a:r>
              <a:rPr lang="en-US" dirty="0" err="1"/>
              <a:t>în</a:t>
            </a:r>
            <a:r>
              <a:rPr lang="en-US" dirty="0"/>
              <a:t> </a:t>
            </a:r>
            <a:r>
              <a:rPr lang="en-US" dirty="0" err="1"/>
              <a:t>limba</a:t>
            </a:r>
            <a:r>
              <a:rPr lang="en-US" dirty="0"/>
              <a:t> </a:t>
            </a:r>
            <a:r>
              <a:rPr lang="en-US" dirty="0" err="1"/>
              <a:t>română</a:t>
            </a:r>
            <a:r>
              <a:rPr lang="en-US" dirty="0"/>
              <a:t> a </a:t>
            </a:r>
            <a:r>
              <a:rPr lang="en-US" dirty="0" err="1"/>
              <a:t>documentelor</a:t>
            </a:r>
            <a:r>
              <a:rPr lang="en-US" dirty="0"/>
              <a:t> </a:t>
            </a:r>
            <a:r>
              <a:rPr lang="en-US" dirty="0" err="1"/>
              <a:t>anexate</a:t>
            </a:r>
            <a:r>
              <a:rPr lang="en-US" dirty="0"/>
              <a:t> la </a:t>
            </a:r>
            <a:r>
              <a:rPr lang="en-US" dirty="0" err="1"/>
              <a:t>dosarul</a:t>
            </a:r>
            <a:r>
              <a:rPr lang="en-US" dirty="0"/>
              <a:t> de </a:t>
            </a:r>
            <a:r>
              <a:rPr lang="en-US" dirty="0" err="1"/>
              <a:t>cercetare</a:t>
            </a:r>
            <a:r>
              <a:rPr lang="en-US" dirty="0"/>
              <a:t> se </a:t>
            </a:r>
            <a:r>
              <a:rPr lang="en-US" dirty="0" err="1"/>
              <a:t>suportă</a:t>
            </a:r>
            <a:r>
              <a:rPr lang="en-US" dirty="0"/>
              <a:t> de </a:t>
            </a:r>
            <a:r>
              <a:rPr lang="en-US" dirty="0" err="1"/>
              <a:t>către</a:t>
            </a:r>
            <a:r>
              <a:rPr lang="en-US" dirty="0"/>
              <a:t> </a:t>
            </a:r>
            <a:r>
              <a:rPr lang="en-US" dirty="0" err="1"/>
              <a:t>angajatorul</a:t>
            </a:r>
            <a:r>
              <a:rPr lang="en-US" dirty="0"/>
              <a:t> </a:t>
            </a:r>
            <a:r>
              <a:rPr lang="en-US" dirty="0" err="1"/>
              <a:t>sau</a:t>
            </a:r>
            <a:r>
              <a:rPr lang="en-US" dirty="0"/>
              <a:t> </a:t>
            </a:r>
            <a:r>
              <a:rPr lang="en-US" dirty="0" err="1"/>
              <a:t>angajatorii</a:t>
            </a:r>
            <a:r>
              <a:rPr lang="en-US" dirty="0"/>
              <a:t> </a:t>
            </a:r>
            <a:r>
              <a:rPr lang="en-US" dirty="0" err="1"/>
              <a:t>victimei</a:t>
            </a:r>
            <a:r>
              <a:rPr lang="en-US" dirty="0"/>
              <a:t>/</a:t>
            </a:r>
            <a:r>
              <a:rPr lang="en-US" dirty="0" err="1"/>
              <a:t>victimelor</a:t>
            </a:r>
            <a:r>
              <a:rPr lang="en-US" dirty="0" smtClean="0"/>
              <a:t>.</a:t>
            </a:r>
            <a:endParaRPr lang="ro-RO" dirty="0" smtClean="0"/>
          </a:p>
          <a:p>
            <a:pPr>
              <a:buNone/>
            </a:pPr>
            <a:r>
              <a:rPr lang="vi-VN" dirty="0"/>
              <a:t> </a:t>
            </a:r>
            <a:r>
              <a:rPr lang="ro-RO" dirty="0" smtClean="0"/>
              <a:t>  </a:t>
            </a:r>
            <a:r>
              <a:rPr lang="vi-VN" sz="2000" dirty="0" smtClean="0">
                <a:solidFill>
                  <a:srgbClr val="FF0000"/>
                </a:solidFill>
              </a:rPr>
              <a:t>(</a:t>
            </a:r>
            <a:r>
              <a:rPr lang="vi-VN" sz="2000" dirty="0">
                <a:solidFill>
                  <a:srgbClr val="FF0000"/>
                </a:solidFill>
              </a:rPr>
              <a:t>4) Documentele prevăzute la alin. (3) vor fi puse la dispoziţia organului de cercetare de către angajatorul la care era angajată victima.</a:t>
            </a:r>
          </a:p>
          <a:p>
            <a:pPr>
              <a:buNone/>
            </a:pPr>
            <a:r>
              <a:rPr lang="vi-VN" sz="2000" dirty="0">
                <a:solidFill>
                  <a:srgbClr val="FF0000"/>
                </a:solidFill>
              </a:rPr>
              <a:t>    (5) Pentru documentele prevăzute la alin. (3), cheltuielile necesare traducerii în limba română vor fi suportate de angajatorul la care a avut loc evenimentul.</a:t>
            </a:r>
          </a:p>
          <a:p>
            <a:endParaRPr lang="ro-R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Autofit/>
          </a:bodyPr>
          <a:lstStyle/>
          <a:p>
            <a:r>
              <a:rPr lang="en-US" sz="3600" b="1" dirty="0" smtClean="0"/>
              <a:t>CAP. I</a:t>
            </a:r>
            <a:r>
              <a:rPr lang="ro-RO" sz="3600" b="1" dirty="0" smtClean="0"/>
              <a:t> </a:t>
            </a:r>
            <a:r>
              <a:rPr lang="en-US" sz="3600" b="1" dirty="0" smtClean="0"/>
              <a:t>DISPOZIŢII GENERALE</a:t>
            </a:r>
            <a:r>
              <a:rPr lang="ro-RO" sz="3600" b="1" dirty="0" smtClean="0"/>
              <a:t/>
            </a:r>
            <a:br>
              <a:rPr lang="ro-RO" sz="3600" b="1" dirty="0" smtClean="0"/>
            </a:br>
            <a:r>
              <a:rPr lang="ro-RO" sz="3600" b="1" dirty="0" smtClean="0"/>
              <a:t>art. 2</a:t>
            </a:r>
            <a:endParaRPr lang="ro-RO" sz="3600" b="1" dirty="0"/>
          </a:p>
        </p:txBody>
      </p:sp>
      <p:sp>
        <p:nvSpPr>
          <p:cNvPr id="3" name="Substituent conținut 2"/>
          <p:cNvSpPr>
            <a:spLocks noGrp="1"/>
          </p:cNvSpPr>
          <p:nvPr>
            <p:ph idx="1"/>
          </p:nvPr>
        </p:nvSpPr>
        <p:spPr/>
        <p:txBody>
          <a:bodyPr>
            <a:normAutofit fontScale="55000" lnSpcReduction="20000"/>
          </a:bodyPr>
          <a:lstStyle/>
          <a:p>
            <a:pPr>
              <a:buNone/>
            </a:pPr>
            <a:r>
              <a:rPr lang="ro-RO" dirty="0" smtClean="0"/>
              <a:t>S</a:t>
            </a:r>
            <a:r>
              <a:rPr lang="en-US" dirty="0" smtClean="0"/>
              <a:t>e </a:t>
            </a:r>
            <a:r>
              <a:rPr lang="en-US" dirty="0" err="1"/>
              <a:t>introduc</a:t>
            </a:r>
            <a:r>
              <a:rPr lang="en-US" dirty="0"/>
              <a:t> </a:t>
            </a:r>
            <a:r>
              <a:rPr lang="en-US" dirty="0" err="1"/>
              <a:t>trei</a:t>
            </a:r>
            <a:r>
              <a:rPr lang="en-US" dirty="0"/>
              <a:t> </a:t>
            </a:r>
            <a:r>
              <a:rPr lang="en-US" dirty="0" err="1"/>
              <a:t>noi</a:t>
            </a:r>
            <a:r>
              <a:rPr lang="en-US" dirty="0"/>
              <a:t> </a:t>
            </a:r>
            <a:r>
              <a:rPr lang="en-US" dirty="0" err="1"/>
              <a:t>puncte</a:t>
            </a:r>
            <a:r>
              <a:rPr lang="en-US" dirty="0"/>
              <a:t>, </a:t>
            </a:r>
            <a:r>
              <a:rPr lang="en-US" dirty="0" err="1"/>
              <a:t>punctele</a:t>
            </a:r>
            <a:r>
              <a:rPr lang="en-US" dirty="0"/>
              <a:t> 21-23, cu </a:t>
            </a:r>
            <a:r>
              <a:rPr lang="en-US" dirty="0" err="1"/>
              <a:t>următorul</a:t>
            </a:r>
            <a:r>
              <a:rPr lang="en-US" dirty="0"/>
              <a:t> </a:t>
            </a:r>
            <a:r>
              <a:rPr lang="en-US" dirty="0" err="1"/>
              <a:t>cuprins</a:t>
            </a:r>
            <a:r>
              <a:rPr lang="en-US" dirty="0"/>
              <a:t>:</a:t>
            </a:r>
            <a:endParaRPr lang="ro-RO" dirty="0"/>
          </a:p>
          <a:p>
            <a:r>
              <a:rPr lang="en-US" dirty="0"/>
              <a:t> </a:t>
            </a:r>
            <a:r>
              <a:rPr lang="ro-RO" dirty="0" smtClean="0"/>
              <a:t>2</a:t>
            </a:r>
            <a:r>
              <a:rPr lang="en-US" dirty="0" smtClean="0"/>
              <a:t>1</a:t>
            </a:r>
            <a:r>
              <a:rPr lang="en-US" dirty="0"/>
              <a:t>. </a:t>
            </a:r>
            <a:r>
              <a:rPr lang="en-US" dirty="0" err="1"/>
              <a:t>semnătură</a:t>
            </a:r>
            <a:r>
              <a:rPr lang="en-US" dirty="0"/>
              <a:t> </a:t>
            </a:r>
            <a:r>
              <a:rPr lang="en-US" dirty="0" err="1"/>
              <a:t>electronică</a:t>
            </a:r>
            <a:r>
              <a:rPr lang="en-US" dirty="0"/>
              <a:t> - </a:t>
            </a:r>
            <a:r>
              <a:rPr lang="en-US" dirty="0" err="1"/>
              <a:t>semnătura</a:t>
            </a:r>
            <a:r>
              <a:rPr lang="en-US" dirty="0"/>
              <a:t> </a:t>
            </a:r>
            <a:r>
              <a:rPr lang="en-US" dirty="0" err="1"/>
              <a:t>electronică</a:t>
            </a:r>
            <a:r>
              <a:rPr lang="en-US" dirty="0"/>
              <a:t> </a:t>
            </a:r>
            <a:r>
              <a:rPr lang="en-US" dirty="0" err="1"/>
              <a:t>astfel</a:t>
            </a:r>
            <a:r>
              <a:rPr lang="en-US" dirty="0"/>
              <a:t> cum </a:t>
            </a:r>
            <a:r>
              <a:rPr lang="en-US" dirty="0" err="1"/>
              <a:t>este</a:t>
            </a:r>
            <a:r>
              <a:rPr lang="en-US" dirty="0"/>
              <a:t> </a:t>
            </a:r>
            <a:r>
              <a:rPr lang="en-US" dirty="0" err="1"/>
              <a:t>definită</a:t>
            </a:r>
            <a:r>
              <a:rPr lang="en-US" dirty="0"/>
              <a:t> la art. 3 pct. 10 din </a:t>
            </a:r>
            <a:r>
              <a:rPr lang="en-US" u="sng" dirty="0" err="1" smtClean="0"/>
              <a:t>Regulamentul</a:t>
            </a:r>
            <a:r>
              <a:rPr lang="en-US" u="sng" dirty="0" smtClean="0"/>
              <a:t> </a:t>
            </a:r>
            <a:r>
              <a:rPr lang="en-US" u="sng" dirty="0"/>
              <a:t>(UE) nr. 910/2014</a:t>
            </a:r>
            <a:r>
              <a:rPr lang="en-US" dirty="0"/>
              <a:t> al </a:t>
            </a:r>
            <a:r>
              <a:rPr lang="en-US" dirty="0" err="1"/>
              <a:t>Parlamentului</a:t>
            </a:r>
            <a:r>
              <a:rPr lang="en-US" dirty="0"/>
              <a:t> European </a:t>
            </a:r>
            <a:r>
              <a:rPr lang="en-US" dirty="0" err="1"/>
              <a:t>şi</a:t>
            </a:r>
            <a:r>
              <a:rPr lang="en-US" dirty="0"/>
              <a:t> al </a:t>
            </a:r>
            <a:r>
              <a:rPr lang="en-US" dirty="0" err="1"/>
              <a:t>Consiliului</a:t>
            </a:r>
            <a:r>
              <a:rPr lang="en-US" dirty="0"/>
              <a:t> din 23 </a:t>
            </a:r>
            <a:r>
              <a:rPr lang="en-US" dirty="0" err="1"/>
              <a:t>iulie</a:t>
            </a:r>
            <a:r>
              <a:rPr lang="en-US" dirty="0"/>
              <a:t> 2014 </a:t>
            </a:r>
            <a:r>
              <a:rPr lang="en-US" dirty="0" err="1"/>
              <a:t>privind</a:t>
            </a:r>
            <a:r>
              <a:rPr lang="en-US" dirty="0"/>
              <a:t> </a:t>
            </a:r>
            <a:r>
              <a:rPr lang="en-US" dirty="0" err="1"/>
              <a:t>identificarea</a:t>
            </a:r>
            <a:r>
              <a:rPr lang="en-US" dirty="0"/>
              <a:t> </a:t>
            </a:r>
            <a:r>
              <a:rPr lang="en-US" dirty="0" err="1"/>
              <a:t>electronică</a:t>
            </a:r>
            <a:r>
              <a:rPr lang="en-US" dirty="0"/>
              <a:t> </a:t>
            </a:r>
            <a:r>
              <a:rPr lang="en-US" dirty="0" err="1"/>
              <a:t>şi</a:t>
            </a:r>
            <a:r>
              <a:rPr lang="en-US" dirty="0"/>
              <a:t> </a:t>
            </a:r>
            <a:r>
              <a:rPr lang="en-US" dirty="0" err="1"/>
              <a:t>serviciile</a:t>
            </a:r>
            <a:r>
              <a:rPr lang="en-US" dirty="0"/>
              <a:t> de </a:t>
            </a:r>
            <a:r>
              <a:rPr lang="en-US" dirty="0" err="1"/>
              <a:t>încredere</a:t>
            </a:r>
            <a:r>
              <a:rPr lang="en-US" dirty="0"/>
              <a:t> </a:t>
            </a:r>
            <a:r>
              <a:rPr lang="en-US" dirty="0" err="1"/>
              <a:t>pentru</a:t>
            </a:r>
            <a:r>
              <a:rPr lang="en-US" dirty="0"/>
              <a:t> </a:t>
            </a:r>
            <a:r>
              <a:rPr lang="en-US" dirty="0" err="1"/>
              <a:t>tranzacţiile</a:t>
            </a:r>
            <a:r>
              <a:rPr lang="en-US" dirty="0"/>
              <a:t> </a:t>
            </a:r>
            <a:r>
              <a:rPr lang="en-US" dirty="0" err="1"/>
              <a:t>electronice</a:t>
            </a:r>
            <a:r>
              <a:rPr lang="en-US" dirty="0"/>
              <a:t> </a:t>
            </a:r>
            <a:r>
              <a:rPr lang="en-US" dirty="0" err="1"/>
              <a:t>pe</a:t>
            </a:r>
            <a:r>
              <a:rPr lang="en-US" dirty="0"/>
              <a:t> </a:t>
            </a:r>
            <a:r>
              <a:rPr lang="en-US" dirty="0" err="1"/>
              <a:t>piaţa</a:t>
            </a:r>
            <a:r>
              <a:rPr lang="en-US" dirty="0"/>
              <a:t> </a:t>
            </a:r>
            <a:r>
              <a:rPr lang="en-US" dirty="0" err="1"/>
              <a:t>internă</a:t>
            </a:r>
            <a:r>
              <a:rPr lang="en-US" dirty="0"/>
              <a:t> </a:t>
            </a:r>
            <a:r>
              <a:rPr lang="en-US" dirty="0" err="1"/>
              <a:t>şi</a:t>
            </a:r>
            <a:r>
              <a:rPr lang="en-US" dirty="0"/>
              <a:t> de </a:t>
            </a:r>
            <a:r>
              <a:rPr lang="en-US" dirty="0" err="1"/>
              <a:t>abrogare</a:t>
            </a:r>
            <a:r>
              <a:rPr lang="en-US" dirty="0"/>
              <a:t> </a:t>
            </a:r>
            <a:r>
              <a:rPr lang="en-US" u="sng" dirty="0" err="1" smtClean="0"/>
              <a:t>Directivei</a:t>
            </a:r>
            <a:r>
              <a:rPr lang="en-US" u="sng" dirty="0" smtClean="0"/>
              <a:t> </a:t>
            </a:r>
            <a:r>
              <a:rPr lang="en-US" u="sng" dirty="0"/>
              <a:t>1999/93/CE</a:t>
            </a:r>
            <a:r>
              <a:rPr lang="en-US" dirty="0"/>
              <a:t>;</a:t>
            </a:r>
            <a:endParaRPr lang="ro-RO" dirty="0"/>
          </a:p>
          <a:p>
            <a:r>
              <a:rPr lang="en-US" dirty="0"/>
              <a:t>22. </a:t>
            </a:r>
            <a:r>
              <a:rPr lang="en-US" dirty="0" err="1"/>
              <a:t>semnătură</a:t>
            </a:r>
            <a:r>
              <a:rPr lang="en-US" dirty="0"/>
              <a:t> </a:t>
            </a:r>
            <a:r>
              <a:rPr lang="en-US" dirty="0" err="1"/>
              <a:t>electronică</a:t>
            </a:r>
            <a:r>
              <a:rPr lang="en-US" dirty="0"/>
              <a:t> </a:t>
            </a:r>
            <a:r>
              <a:rPr lang="en-US" dirty="0" err="1"/>
              <a:t>avansată</a:t>
            </a:r>
            <a:r>
              <a:rPr lang="en-US" dirty="0"/>
              <a:t> - </a:t>
            </a:r>
            <a:r>
              <a:rPr lang="en-US" dirty="0" err="1"/>
              <a:t>semnătura</a:t>
            </a:r>
            <a:r>
              <a:rPr lang="en-US" dirty="0"/>
              <a:t> </a:t>
            </a:r>
            <a:r>
              <a:rPr lang="en-US" dirty="0" err="1"/>
              <a:t>electronică</a:t>
            </a:r>
            <a:r>
              <a:rPr lang="en-US" dirty="0"/>
              <a:t> </a:t>
            </a:r>
            <a:r>
              <a:rPr lang="en-US" dirty="0" err="1"/>
              <a:t>avansată</a:t>
            </a:r>
            <a:r>
              <a:rPr lang="en-US" dirty="0"/>
              <a:t> </a:t>
            </a:r>
            <a:r>
              <a:rPr lang="en-US" dirty="0" err="1"/>
              <a:t>astfel</a:t>
            </a:r>
            <a:r>
              <a:rPr lang="en-US" dirty="0"/>
              <a:t> cum </a:t>
            </a:r>
            <a:r>
              <a:rPr lang="en-US" dirty="0" err="1"/>
              <a:t>este</a:t>
            </a:r>
            <a:r>
              <a:rPr lang="en-US" dirty="0"/>
              <a:t> </a:t>
            </a:r>
            <a:r>
              <a:rPr lang="en-US" dirty="0" err="1"/>
              <a:t>definită</a:t>
            </a:r>
            <a:r>
              <a:rPr lang="en-US" dirty="0"/>
              <a:t> la art. 3 pct. 11 din </a:t>
            </a:r>
            <a:r>
              <a:rPr lang="en-US" u="sng" dirty="0" err="1" smtClean="0"/>
              <a:t>Regulamentul</a:t>
            </a:r>
            <a:r>
              <a:rPr lang="en-US" u="sng" dirty="0" smtClean="0"/>
              <a:t> </a:t>
            </a:r>
            <a:r>
              <a:rPr lang="en-US" u="sng" dirty="0"/>
              <a:t>(UE) nr. 910/2014</a:t>
            </a:r>
            <a:r>
              <a:rPr lang="en-US" dirty="0"/>
              <a:t> al </a:t>
            </a:r>
            <a:r>
              <a:rPr lang="en-US" dirty="0" err="1"/>
              <a:t>Parlamentului</a:t>
            </a:r>
            <a:r>
              <a:rPr lang="en-US" dirty="0"/>
              <a:t> European </a:t>
            </a:r>
            <a:r>
              <a:rPr lang="en-US" dirty="0" err="1"/>
              <a:t>şi</a:t>
            </a:r>
            <a:r>
              <a:rPr lang="en-US" dirty="0"/>
              <a:t> al </a:t>
            </a:r>
            <a:r>
              <a:rPr lang="en-US" dirty="0" err="1"/>
              <a:t>Consiliului</a:t>
            </a:r>
            <a:r>
              <a:rPr lang="en-US" dirty="0"/>
              <a:t> din 23 </a:t>
            </a:r>
            <a:r>
              <a:rPr lang="en-US" dirty="0" err="1"/>
              <a:t>iulie</a:t>
            </a:r>
            <a:r>
              <a:rPr lang="en-US" dirty="0"/>
              <a:t> 2014 </a:t>
            </a:r>
            <a:r>
              <a:rPr lang="en-US" dirty="0" err="1"/>
              <a:t>privind</a:t>
            </a:r>
            <a:r>
              <a:rPr lang="en-US" dirty="0"/>
              <a:t> </a:t>
            </a:r>
            <a:r>
              <a:rPr lang="en-US" dirty="0" err="1"/>
              <a:t>identificarea</a:t>
            </a:r>
            <a:r>
              <a:rPr lang="en-US" dirty="0"/>
              <a:t> </a:t>
            </a:r>
            <a:r>
              <a:rPr lang="en-US" dirty="0" err="1"/>
              <a:t>electronică</a:t>
            </a:r>
            <a:r>
              <a:rPr lang="en-US" dirty="0"/>
              <a:t> </a:t>
            </a:r>
            <a:r>
              <a:rPr lang="en-US" dirty="0" err="1"/>
              <a:t>şi</a:t>
            </a:r>
            <a:r>
              <a:rPr lang="en-US" dirty="0"/>
              <a:t> </a:t>
            </a:r>
            <a:r>
              <a:rPr lang="en-US" dirty="0" err="1"/>
              <a:t>serviciile</a:t>
            </a:r>
            <a:r>
              <a:rPr lang="en-US" dirty="0"/>
              <a:t> de </a:t>
            </a:r>
            <a:r>
              <a:rPr lang="en-US" dirty="0" err="1"/>
              <a:t>încredere</a:t>
            </a:r>
            <a:r>
              <a:rPr lang="en-US" dirty="0"/>
              <a:t> </a:t>
            </a:r>
            <a:r>
              <a:rPr lang="en-US" dirty="0" err="1"/>
              <a:t>pentru</a:t>
            </a:r>
            <a:r>
              <a:rPr lang="en-US" dirty="0"/>
              <a:t> </a:t>
            </a:r>
            <a:r>
              <a:rPr lang="en-US" dirty="0" err="1"/>
              <a:t>tranzacţiile</a:t>
            </a:r>
            <a:r>
              <a:rPr lang="en-US" dirty="0"/>
              <a:t> </a:t>
            </a:r>
            <a:r>
              <a:rPr lang="en-US" dirty="0" err="1"/>
              <a:t>electronice</a:t>
            </a:r>
            <a:r>
              <a:rPr lang="en-US" dirty="0"/>
              <a:t> </a:t>
            </a:r>
            <a:r>
              <a:rPr lang="en-US" dirty="0" err="1"/>
              <a:t>pe</a:t>
            </a:r>
            <a:r>
              <a:rPr lang="en-US" dirty="0"/>
              <a:t> </a:t>
            </a:r>
            <a:r>
              <a:rPr lang="en-US" dirty="0" err="1"/>
              <a:t>piaţa</a:t>
            </a:r>
            <a:r>
              <a:rPr lang="en-US" dirty="0"/>
              <a:t> </a:t>
            </a:r>
            <a:r>
              <a:rPr lang="en-US" dirty="0" err="1"/>
              <a:t>internă</a:t>
            </a:r>
            <a:r>
              <a:rPr lang="en-US" dirty="0"/>
              <a:t> </a:t>
            </a:r>
            <a:r>
              <a:rPr lang="en-US" dirty="0" err="1"/>
              <a:t>şi</a:t>
            </a:r>
            <a:r>
              <a:rPr lang="en-US" dirty="0"/>
              <a:t> de </a:t>
            </a:r>
            <a:r>
              <a:rPr lang="en-US" dirty="0" err="1"/>
              <a:t>abrogare</a:t>
            </a:r>
            <a:r>
              <a:rPr lang="en-US" dirty="0"/>
              <a:t> a </a:t>
            </a:r>
            <a:r>
              <a:rPr lang="en-US" u="sng" dirty="0" err="1" smtClean="0"/>
              <a:t>Directivei</a:t>
            </a:r>
            <a:r>
              <a:rPr lang="en-US" u="sng" dirty="0" smtClean="0"/>
              <a:t> </a:t>
            </a:r>
            <a:r>
              <a:rPr lang="en-US" u="sng" dirty="0"/>
              <a:t>1999/93/CE;</a:t>
            </a:r>
            <a:endParaRPr lang="ro-RO" dirty="0"/>
          </a:p>
          <a:p>
            <a:r>
              <a:rPr lang="en-US" dirty="0"/>
              <a:t>23. </a:t>
            </a:r>
            <a:r>
              <a:rPr lang="en-US" dirty="0" err="1"/>
              <a:t>semnătură</a:t>
            </a:r>
            <a:r>
              <a:rPr lang="en-US" dirty="0"/>
              <a:t> </a:t>
            </a:r>
            <a:r>
              <a:rPr lang="en-US" dirty="0" err="1"/>
              <a:t>electronică</a:t>
            </a:r>
            <a:r>
              <a:rPr lang="en-US" dirty="0"/>
              <a:t> </a:t>
            </a:r>
            <a:r>
              <a:rPr lang="en-US" dirty="0" err="1"/>
              <a:t>calificată</a:t>
            </a:r>
            <a:r>
              <a:rPr lang="en-US" dirty="0"/>
              <a:t> - </a:t>
            </a:r>
            <a:r>
              <a:rPr lang="en-US" dirty="0" err="1"/>
              <a:t>semnătura</a:t>
            </a:r>
            <a:r>
              <a:rPr lang="en-US" dirty="0"/>
              <a:t> </a:t>
            </a:r>
            <a:r>
              <a:rPr lang="en-US" dirty="0" err="1"/>
              <a:t>electronică</a:t>
            </a:r>
            <a:r>
              <a:rPr lang="en-US" dirty="0"/>
              <a:t> </a:t>
            </a:r>
            <a:r>
              <a:rPr lang="en-US" dirty="0" err="1"/>
              <a:t>calificată</a:t>
            </a:r>
            <a:r>
              <a:rPr lang="en-US" dirty="0"/>
              <a:t> </a:t>
            </a:r>
            <a:r>
              <a:rPr lang="en-US" dirty="0" err="1"/>
              <a:t>astfel</a:t>
            </a:r>
            <a:r>
              <a:rPr lang="en-US" dirty="0"/>
              <a:t> cum </a:t>
            </a:r>
            <a:r>
              <a:rPr lang="en-US" dirty="0" err="1"/>
              <a:t>este</a:t>
            </a:r>
            <a:r>
              <a:rPr lang="en-US" dirty="0"/>
              <a:t> </a:t>
            </a:r>
            <a:r>
              <a:rPr lang="en-US" dirty="0" err="1"/>
              <a:t>definită</a:t>
            </a:r>
            <a:r>
              <a:rPr lang="en-US" dirty="0"/>
              <a:t> la art. 3 pct. 12 din </a:t>
            </a:r>
            <a:r>
              <a:rPr lang="en-US" u="sng" dirty="0" err="1" smtClean="0"/>
              <a:t>Regulamentul</a:t>
            </a:r>
            <a:r>
              <a:rPr lang="en-US" u="sng" dirty="0" smtClean="0"/>
              <a:t> </a:t>
            </a:r>
            <a:r>
              <a:rPr lang="en-US" u="sng" dirty="0"/>
              <a:t>(UE) nr. 910/2014</a:t>
            </a:r>
            <a:r>
              <a:rPr lang="en-US" dirty="0"/>
              <a:t> al </a:t>
            </a:r>
            <a:r>
              <a:rPr lang="en-US" dirty="0" err="1"/>
              <a:t>Parlamentului</a:t>
            </a:r>
            <a:r>
              <a:rPr lang="en-US" dirty="0"/>
              <a:t> European </a:t>
            </a:r>
            <a:r>
              <a:rPr lang="en-US" dirty="0" err="1"/>
              <a:t>şi</a:t>
            </a:r>
            <a:r>
              <a:rPr lang="en-US" dirty="0"/>
              <a:t> al </a:t>
            </a:r>
            <a:r>
              <a:rPr lang="en-US" dirty="0" err="1"/>
              <a:t>Consiliului</a:t>
            </a:r>
            <a:r>
              <a:rPr lang="en-US" dirty="0"/>
              <a:t> din 23 </a:t>
            </a:r>
            <a:r>
              <a:rPr lang="en-US" dirty="0" err="1"/>
              <a:t>iulie</a:t>
            </a:r>
            <a:r>
              <a:rPr lang="en-US" dirty="0"/>
              <a:t> 2014 </a:t>
            </a:r>
            <a:r>
              <a:rPr lang="en-US" dirty="0" err="1"/>
              <a:t>privind</a:t>
            </a:r>
            <a:r>
              <a:rPr lang="en-US" dirty="0"/>
              <a:t> </a:t>
            </a:r>
            <a:r>
              <a:rPr lang="en-US" dirty="0" err="1"/>
              <a:t>identificarea</a:t>
            </a:r>
            <a:r>
              <a:rPr lang="en-US" dirty="0"/>
              <a:t> </a:t>
            </a:r>
            <a:r>
              <a:rPr lang="en-US" dirty="0" err="1"/>
              <a:t>electronică</a:t>
            </a:r>
            <a:r>
              <a:rPr lang="en-US" dirty="0"/>
              <a:t> </a:t>
            </a:r>
            <a:r>
              <a:rPr lang="en-US" dirty="0" err="1"/>
              <a:t>şi</a:t>
            </a:r>
            <a:r>
              <a:rPr lang="en-US" dirty="0"/>
              <a:t> </a:t>
            </a:r>
            <a:r>
              <a:rPr lang="en-US" dirty="0" err="1"/>
              <a:t>serviciile</a:t>
            </a:r>
            <a:r>
              <a:rPr lang="en-US" dirty="0"/>
              <a:t> de </a:t>
            </a:r>
            <a:r>
              <a:rPr lang="en-US" dirty="0" err="1"/>
              <a:t>încredere</a:t>
            </a:r>
            <a:r>
              <a:rPr lang="en-US" dirty="0"/>
              <a:t> </a:t>
            </a:r>
            <a:r>
              <a:rPr lang="en-US" dirty="0" err="1"/>
              <a:t>pentru</a:t>
            </a:r>
            <a:r>
              <a:rPr lang="en-US" dirty="0"/>
              <a:t> </a:t>
            </a:r>
            <a:r>
              <a:rPr lang="en-US" dirty="0" err="1"/>
              <a:t>tranzacţiile</a:t>
            </a:r>
            <a:r>
              <a:rPr lang="en-US" dirty="0"/>
              <a:t> </a:t>
            </a:r>
            <a:r>
              <a:rPr lang="en-US" dirty="0" err="1"/>
              <a:t>electronice</a:t>
            </a:r>
            <a:r>
              <a:rPr lang="en-US" dirty="0"/>
              <a:t> </a:t>
            </a:r>
            <a:r>
              <a:rPr lang="en-US" dirty="0" err="1"/>
              <a:t>pe</a:t>
            </a:r>
            <a:r>
              <a:rPr lang="en-US" dirty="0"/>
              <a:t> </a:t>
            </a:r>
            <a:r>
              <a:rPr lang="en-US" dirty="0" err="1"/>
              <a:t>piaţa</a:t>
            </a:r>
            <a:r>
              <a:rPr lang="en-US" dirty="0"/>
              <a:t> </a:t>
            </a:r>
            <a:r>
              <a:rPr lang="en-US" dirty="0" err="1"/>
              <a:t>internă</a:t>
            </a:r>
            <a:r>
              <a:rPr lang="en-US" dirty="0"/>
              <a:t> </a:t>
            </a:r>
            <a:r>
              <a:rPr lang="en-US" dirty="0" err="1"/>
              <a:t>şi</a:t>
            </a:r>
            <a:r>
              <a:rPr lang="en-US" dirty="0"/>
              <a:t> de </a:t>
            </a:r>
            <a:r>
              <a:rPr lang="en-US" dirty="0" err="1"/>
              <a:t>abrogare</a:t>
            </a:r>
            <a:r>
              <a:rPr lang="en-US" dirty="0"/>
              <a:t> a </a:t>
            </a:r>
            <a:r>
              <a:rPr lang="en-US" u="sng" dirty="0" err="1" smtClean="0"/>
              <a:t>Directivei</a:t>
            </a:r>
            <a:r>
              <a:rPr lang="en-US" u="sng" dirty="0" smtClean="0"/>
              <a:t> </a:t>
            </a:r>
            <a:r>
              <a:rPr lang="en-US" u="sng" dirty="0"/>
              <a:t>1999/93/CE.</a:t>
            </a:r>
            <a:r>
              <a:rPr lang="en-US" dirty="0"/>
              <a:t>"</a:t>
            </a:r>
            <a:endParaRPr lang="ro-RO" dirty="0"/>
          </a:p>
          <a:p>
            <a:endParaRPr lang="ro-RO"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vi-VN" sz="1400" b="1" dirty="0" smtClean="0"/>
              <a:t>COMUNICAREA, CERCETAREA ŞI ÎNREGISTRAREA EVENIMENTELOR PRODUSE ÎN AFARA GRANIŢELOR ROMÂNIEI, ÎN CARE SUNT IMPLICAŢI LUCRĂTORI AI UNOR ANGAJATORI ROMÂNI, AFLAŢI ÎN ÎNDEPLINIREA SARCINILOR DE STAT, DE INTERES PUBLIC SAU A ÎNDATORIRILOR DE SERVICIU</a:t>
            </a:r>
            <a:endParaRPr lang="ro-RO" sz="1400" dirty="0"/>
          </a:p>
        </p:txBody>
      </p:sp>
      <p:sp>
        <p:nvSpPr>
          <p:cNvPr id="3" name="Substituent conținut 2"/>
          <p:cNvSpPr>
            <a:spLocks noGrp="1"/>
          </p:cNvSpPr>
          <p:nvPr>
            <p:ph idx="1"/>
          </p:nvPr>
        </p:nvSpPr>
        <p:spPr/>
        <p:txBody>
          <a:bodyPr>
            <a:normAutofit fontScale="70000" lnSpcReduction="20000"/>
          </a:bodyPr>
          <a:lstStyle/>
          <a:p>
            <a:r>
              <a:rPr lang="en-US" dirty="0"/>
              <a:t>La </a:t>
            </a:r>
            <a:r>
              <a:rPr lang="en-US" dirty="0" err="1" smtClean="0"/>
              <a:t>articolul</a:t>
            </a:r>
            <a:r>
              <a:rPr lang="en-US" dirty="0" smtClean="0"/>
              <a:t> </a:t>
            </a:r>
            <a:r>
              <a:rPr lang="en-US" dirty="0"/>
              <a:t>145, </a:t>
            </a:r>
            <a:r>
              <a:rPr lang="en-US" dirty="0" err="1"/>
              <a:t>după</a:t>
            </a:r>
            <a:r>
              <a:rPr lang="en-US" dirty="0"/>
              <a:t> </a:t>
            </a:r>
            <a:r>
              <a:rPr lang="en-US" dirty="0" err="1"/>
              <a:t>alineatul</a:t>
            </a:r>
            <a:r>
              <a:rPr lang="en-US" dirty="0"/>
              <a:t> (5) se </a:t>
            </a:r>
            <a:r>
              <a:rPr lang="en-US" dirty="0" err="1"/>
              <a:t>introduc</a:t>
            </a:r>
            <a:r>
              <a:rPr lang="en-US" dirty="0"/>
              <a:t> </a:t>
            </a:r>
            <a:r>
              <a:rPr lang="en-US" dirty="0" err="1"/>
              <a:t>două</a:t>
            </a:r>
            <a:r>
              <a:rPr lang="en-US" dirty="0"/>
              <a:t> </a:t>
            </a:r>
            <a:r>
              <a:rPr lang="en-US" dirty="0" err="1"/>
              <a:t>noi</a:t>
            </a:r>
            <a:r>
              <a:rPr lang="en-US" dirty="0"/>
              <a:t> </a:t>
            </a:r>
            <a:r>
              <a:rPr lang="en-US" dirty="0" err="1"/>
              <a:t>alineate</a:t>
            </a:r>
            <a:r>
              <a:rPr lang="en-US" dirty="0"/>
              <a:t>, </a:t>
            </a:r>
            <a:r>
              <a:rPr lang="en-US" dirty="0" err="1"/>
              <a:t>alineatele</a:t>
            </a:r>
            <a:r>
              <a:rPr lang="en-US" dirty="0"/>
              <a:t> (6) </a:t>
            </a:r>
            <a:r>
              <a:rPr lang="en-US" dirty="0" err="1"/>
              <a:t>şi</a:t>
            </a:r>
            <a:r>
              <a:rPr lang="en-US" dirty="0"/>
              <a:t> (7), cu </a:t>
            </a:r>
            <a:r>
              <a:rPr lang="en-US" dirty="0" err="1"/>
              <a:t>următorul</a:t>
            </a:r>
            <a:r>
              <a:rPr lang="en-US" dirty="0"/>
              <a:t> </a:t>
            </a:r>
            <a:r>
              <a:rPr lang="en-US" dirty="0" err="1"/>
              <a:t>cuprins</a:t>
            </a:r>
            <a:r>
              <a:rPr lang="en-US" dirty="0"/>
              <a:t>:</a:t>
            </a:r>
            <a:endParaRPr lang="ro-RO" dirty="0"/>
          </a:p>
          <a:p>
            <a:pPr>
              <a:buNone/>
            </a:pPr>
            <a:r>
              <a:rPr lang="en-US" dirty="0"/>
              <a:t> </a:t>
            </a:r>
            <a:r>
              <a:rPr lang="ro-RO" dirty="0" smtClean="0"/>
              <a:t>     (</a:t>
            </a:r>
            <a:r>
              <a:rPr lang="en-US" dirty="0" smtClean="0"/>
              <a:t>6</a:t>
            </a:r>
            <a:r>
              <a:rPr lang="en-US" dirty="0"/>
              <a:t>) </a:t>
            </a:r>
            <a:r>
              <a:rPr lang="en-US" dirty="0" err="1" smtClean="0"/>
              <a:t>Termenul</a:t>
            </a:r>
            <a:r>
              <a:rPr lang="en-US" dirty="0" smtClean="0"/>
              <a:t> </a:t>
            </a:r>
            <a:r>
              <a:rPr lang="en-US" dirty="0"/>
              <a:t>de </a:t>
            </a:r>
            <a:r>
              <a:rPr lang="en-US" dirty="0" err="1"/>
              <a:t>finalizare</a:t>
            </a:r>
            <a:r>
              <a:rPr lang="en-US" dirty="0"/>
              <a:t> a </a:t>
            </a:r>
            <a:r>
              <a:rPr lang="en-US" dirty="0" err="1"/>
              <a:t>cercetării</a:t>
            </a:r>
            <a:r>
              <a:rPr lang="en-US" dirty="0"/>
              <a:t> </a:t>
            </a:r>
            <a:r>
              <a:rPr lang="en-US" dirty="0" err="1"/>
              <a:t>evenimentelor</a:t>
            </a:r>
            <a:r>
              <a:rPr lang="en-US" dirty="0"/>
              <a:t> </a:t>
            </a:r>
            <a:r>
              <a:rPr lang="en-US" dirty="0" err="1"/>
              <a:t>pentru</a:t>
            </a:r>
            <a:r>
              <a:rPr lang="en-US" dirty="0"/>
              <a:t> care </a:t>
            </a:r>
            <a:r>
              <a:rPr lang="en-US" dirty="0" err="1"/>
              <a:t>angajatorul</a:t>
            </a:r>
            <a:r>
              <a:rPr lang="en-US" dirty="0"/>
              <a:t> </a:t>
            </a:r>
            <a:r>
              <a:rPr lang="en-US" dirty="0" err="1"/>
              <a:t>menţionat</a:t>
            </a:r>
            <a:r>
              <a:rPr lang="en-US" dirty="0"/>
              <a:t> la </a:t>
            </a:r>
            <a:r>
              <a:rPr lang="en-US" dirty="0" err="1"/>
              <a:t>alin</a:t>
            </a:r>
            <a:r>
              <a:rPr lang="en-US" dirty="0"/>
              <a:t>. (1) a </a:t>
            </a:r>
            <a:r>
              <a:rPr lang="en-US" dirty="0" err="1"/>
              <a:t>solicitat</a:t>
            </a:r>
            <a:r>
              <a:rPr lang="en-US" dirty="0"/>
              <a:t> </a:t>
            </a:r>
            <a:r>
              <a:rPr lang="en-US" dirty="0" err="1"/>
              <a:t>prelungirea</a:t>
            </a:r>
            <a:r>
              <a:rPr lang="en-US" dirty="0"/>
              <a:t> </a:t>
            </a:r>
            <a:r>
              <a:rPr lang="en-US" dirty="0" err="1"/>
              <a:t>în</a:t>
            </a:r>
            <a:r>
              <a:rPr lang="en-US" dirty="0"/>
              <a:t> </a:t>
            </a:r>
            <a:r>
              <a:rPr lang="en-US" dirty="0" err="1"/>
              <a:t>termenul</a:t>
            </a:r>
            <a:r>
              <a:rPr lang="en-US" dirty="0"/>
              <a:t> </a:t>
            </a:r>
            <a:r>
              <a:rPr lang="en-US" dirty="0" err="1"/>
              <a:t>prevăzut</a:t>
            </a:r>
            <a:r>
              <a:rPr lang="en-US" dirty="0"/>
              <a:t> la art. 120, </a:t>
            </a:r>
            <a:r>
              <a:rPr lang="en-US" dirty="0" err="1"/>
              <a:t>în</a:t>
            </a:r>
            <a:r>
              <a:rPr lang="en-US" dirty="0"/>
              <a:t> </a:t>
            </a:r>
            <a:r>
              <a:rPr lang="en-US" dirty="0" err="1"/>
              <a:t>scris</a:t>
            </a:r>
            <a:r>
              <a:rPr lang="en-US" dirty="0"/>
              <a:t> </a:t>
            </a:r>
            <a:r>
              <a:rPr lang="en-US" dirty="0" err="1"/>
              <a:t>şi</a:t>
            </a:r>
            <a:r>
              <a:rPr lang="en-US" dirty="0"/>
              <a:t> </a:t>
            </a:r>
            <a:r>
              <a:rPr lang="en-US" dirty="0" err="1"/>
              <a:t>argumentat</a:t>
            </a:r>
            <a:r>
              <a:rPr lang="en-US" dirty="0"/>
              <a:t>, la </a:t>
            </a:r>
            <a:r>
              <a:rPr lang="en-US" dirty="0" err="1"/>
              <a:t>inspectoratul</a:t>
            </a:r>
            <a:r>
              <a:rPr lang="en-US" dirty="0"/>
              <a:t> </a:t>
            </a:r>
            <a:r>
              <a:rPr lang="en-US" dirty="0" err="1"/>
              <a:t>teritorial</a:t>
            </a:r>
            <a:r>
              <a:rPr lang="en-US" dirty="0"/>
              <a:t> de </a:t>
            </a:r>
            <a:r>
              <a:rPr lang="en-US" dirty="0" err="1"/>
              <a:t>muncă</a:t>
            </a:r>
            <a:r>
              <a:rPr lang="en-US" dirty="0"/>
              <a:t>, </a:t>
            </a:r>
            <a:r>
              <a:rPr lang="en-US" dirty="0" err="1"/>
              <a:t>Inspecţia</a:t>
            </a:r>
            <a:r>
              <a:rPr lang="en-US" dirty="0"/>
              <a:t> </a:t>
            </a:r>
            <a:r>
              <a:rPr lang="en-US" dirty="0" err="1"/>
              <a:t>Muncii</a:t>
            </a:r>
            <a:r>
              <a:rPr lang="en-US" dirty="0"/>
              <a:t>, </a:t>
            </a:r>
            <a:r>
              <a:rPr lang="en-US" dirty="0" err="1"/>
              <a:t>după</a:t>
            </a:r>
            <a:r>
              <a:rPr lang="en-US" dirty="0"/>
              <a:t> </a:t>
            </a:r>
            <a:r>
              <a:rPr lang="en-US" dirty="0" err="1"/>
              <a:t>caz</a:t>
            </a:r>
            <a:r>
              <a:rPr lang="en-US" dirty="0"/>
              <a:t>, </a:t>
            </a:r>
            <a:r>
              <a:rPr lang="en-US" u="sng" dirty="0"/>
              <a:t>nu </a:t>
            </a:r>
            <a:r>
              <a:rPr lang="en-US" u="sng" dirty="0" err="1"/>
              <a:t>poate</a:t>
            </a:r>
            <a:r>
              <a:rPr lang="en-US" u="sng" dirty="0"/>
              <a:t> </a:t>
            </a:r>
            <a:r>
              <a:rPr lang="en-US" u="sng" dirty="0" err="1"/>
              <a:t>depăşi</a:t>
            </a:r>
            <a:r>
              <a:rPr lang="en-US" u="sng" dirty="0"/>
              <a:t> 9 </a:t>
            </a:r>
            <a:r>
              <a:rPr lang="en-US" u="sng" dirty="0" err="1"/>
              <a:t>luni</a:t>
            </a:r>
            <a:r>
              <a:rPr lang="en-US" u="sng" dirty="0"/>
              <a:t> de la data </a:t>
            </a:r>
            <a:r>
              <a:rPr lang="en-US" u="sng" dirty="0" err="1"/>
              <a:t>comunicării</a:t>
            </a:r>
            <a:r>
              <a:rPr lang="en-US" u="sng" dirty="0"/>
              <a:t>.</a:t>
            </a:r>
            <a:endParaRPr lang="ro-RO" u="sng" dirty="0"/>
          </a:p>
          <a:p>
            <a:pPr>
              <a:buNone/>
            </a:pPr>
            <a:r>
              <a:rPr lang="ro-RO" dirty="0" smtClean="0"/>
              <a:t>      </a:t>
            </a:r>
            <a:r>
              <a:rPr lang="en-US" dirty="0" smtClean="0"/>
              <a:t>(</a:t>
            </a:r>
            <a:r>
              <a:rPr lang="en-US" dirty="0"/>
              <a:t>7) </a:t>
            </a:r>
            <a:r>
              <a:rPr lang="en-US" dirty="0" err="1" smtClean="0"/>
              <a:t>În</a:t>
            </a:r>
            <a:r>
              <a:rPr lang="en-US" dirty="0" smtClean="0"/>
              <a:t> </a:t>
            </a:r>
            <a:r>
              <a:rPr lang="en-US" dirty="0" err="1"/>
              <a:t>situaţia</a:t>
            </a:r>
            <a:r>
              <a:rPr lang="en-US" dirty="0"/>
              <a:t> </a:t>
            </a:r>
            <a:r>
              <a:rPr lang="en-US" dirty="0" err="1"/>
              <a:t>în</a:t>
            </a:r>
            <a:r>
              <a:rPr lang="en-US" dirty="0"/>
              <a:t> care </a:t>
            </a:r>
            <a:r>
              <a:rPr lang="en-US" dirty="0" err="1"/>
              <a:t>angajatorul</a:t>
            </a:r>
            <a:r>
              <a:rPr lang="en-US" dirty="0"/>
              <a:t> </a:t>
            </a:r>
            <a:r>
              <a:rPr lang="en-US" dirty="0" err="1"/>
              <a:t>menţionat</a:t>
            </a:r>
            <a:r>
              <a:rPr lang="en-US" dirty="0"/>
              <a:t> la </a:t>
            </a:r>
            <a:r>
              <a:rPr lang="en-US" dirty="0" err="1"/>
              <a:t>alin</a:t>
            </a:r>
            <a:r>
              <a:rPr lang="en-US" dirty="0"/>
              <a:t>. (1) nu a </a:t>
            </a:r>
            <a:r>
              <a:rPr lang="en-US" dirty="0" err="1"/>
              <a:t>comunicat</a:t>
            </a:r>
            <a:r>
              <a:rPr lang="en-US" dirty="0"/>
              <a:t> </a:t>
            </a:r>
            <a:r>
              <a:rPr lang="en-US" dirty="0" err="1"/>
              <a:t>producerea</a:t>
            </a:r>
            <a:r>
              <a:rPr lang="en-US" dirty="0"/>
              <a:t> </a:t>
            </a:r>
            <a:r>
              <a:rPr lang="en-US" dirty="0" err="1"/>
              <a:t>evenimentului</a:t>
            </a:r>
            <a:r>
              <a:rPr lang="en-US" dirty="0"/>
              <a:t> </a:t>
            </a:r>
            <a:r>
              <a:rPr lang="en-US" dirty="0" err="1"/>
              <a:t>în</a:t>
            </a:r>
            <a:r>
              <a:rPr lang="en-US" dirty="0"/>
              <a:t> </a:t>
            </a:r>
            <a:r>
              <a:rPr lang="en-US" dirty="0" err="1"/>
              <a:t>afara</a:t>
            </a:r>
            <a:r>
              <a:rPr lang="en-US" dirty="0"/>
              <a:t> </a:t>
            </a:r>
            <a:r>
              <a:rPr lang="en-US" dirty="0" err="1"/>
              <a:t>graniţelor</a:t>
            </a:r>
            <a:r>
              <a:rPr lang="en-US" dirty="0"/>
              <a:t> </a:t>
            </a:r>
            <a:r>
              <a:rPr lang="en-US" dirty="0" err="1"/>
              <a:t>ţării</a:t>
            </a:r>
            <a:r>
              <a:rPr lang="en-US" dirty="0"/>
              <a:t> </a:t>
            </a:r>
            <a:r>
              <a:rPr lang="en-US" dirty="0" err="1"/>
              <a:t>în</a:t>
            </a:r>
            <a:r>
              <a:rPr lang="en-US" dirty="0"/>
              <a:t> care a </a:t>
            </a:r>
            <a:r>
              <a:rPr lang="en-US" dirty="0" err="1"/>
              <a:t>fost</a:t>
            </a:r>
            <a:r>
              <a:rPr lang="en-US" dirty="0"/>
              <a:t> </a:t>
            </a:r>
            <a:r>
              <a:rPr lang="en-US" dirty="0" err="1"/>
              <a:t>implicat</a:t>
            </a:r>
            <a:r>
              <a:rPr lang="en-US" dirty="0"/>
              <a:t> </a:t>
            </a:r>
            <a:r>
              <a:rPr lang="en-US" dirty="0" err="1"/>
              <a:t>lucrătorul</a:t>
            </a:r>
            <a:r>
              <a:rPr lang="en-US" dirty="0"/>
              <a:t>, nu a </a:t>
            </a:r>
            <a:r>
              <a:rPr lang="en-US" dirty="0" err="1"/>
              <a:t>solicitat</a:t>
            </a:r>
            <a:r>
              <a:rPr lang="en-US" dirty="0"/>
              <a:t> </a:t>
            </a:r>
            <a:r>
              <a:rPr lang="en-US" dirty="0" err="1"/>
              <a:t>în</a:t>
            </a:r>
            <a:r>
              <a:rPr lang="en-US" dirty="0"/>
              <a:t> </a:t>
            </a:r>
            <a:r>
              <a:rPr lang="en-US" dirty="0" err="1"/>
              <a:t>scris</a:t>
            </a:r>
            <a:r>
              <a:rPr lang="en-US" dirty="0"/>
              <a:t> </a:t>
            </a:r>
            <a:r>
              <a:rPr lang="en-US" dirty="0" err="1"/>
              <a:t>şi</a:t>
            </a:r>
            <a:r>
              <a:rPr lang="en-US" dirty="0"/>
              <a:t> </a:t>
            </a:r>
            <a:r>
              <a:rPr lang="en-US" dirty="0" err="1"/>
              <a:t>argumentat</a:t>
            </a:r>
            <a:r>
              <a:rPr lang="en-US" dirty="0"/>
              <a:t> </a:t>
            </a:r>
            <a:r>
              <a:rPr lang="en-US" dirty="0" err="1"/>
              <a:t>prelungirea</a:t>
            </a:r>
            <a:r>
              <a:rPr lang="en-US" dirty="0"/>
              <a:t> </a:t>
            </a:r>
            <a:r>
              <a:rPr lang="en-US" dirty="0" err="1"/>
              <a:t>termenului</a:t>
            </a:r>
            <a:r>
              <a:rPr lang="en-US" dirty="0"/>
              <a:t> de </a:t>
            </a:r>
            <a:r>
              <a:rPr lang="en-US" dirty="0" err="1"/>
              <a:t>cercetare</a:t>
            </a:r>
            <a:r>
              <a:rPr lang="en-US" dirty="0"/>
              <a:t> </a:t>
            </a:r>
            <a:r>
              <a:rPr lang="en-US" dirty="0" err="1"/>
              <a:t>prevăzut</a:t>
            </a:r>
            <a:r>
              <a:rPr lang="en-US" dirty="0"/>
              <a:t> la art. 120, </a:t>
            </a:r>
            <a:r>
              <a:rPr lang="en-US" dirty="0" err="1"/>
              <a:t>prevederile</a:t>
            </a:r>
            <a:r>
              <a:rPr lang="en-US" dirty="0"/>
              <a:t> </a:t>
            </a:r>
            <a:r>
              <a:rPr lang="en-US" dirty="0" err="1"/>
              <a:t>alin</a:t>
            </a:r>
            <a:r>
              <a:rPr lang="en-US" dirty="0"/>
              <a:t>. (6) se </a:t>
            </a:r>
            <a:r>
              <a:rPr lang="en-US" dirty="0" err="1"/>
              <a:t>aplică</a:t>
            </a:r>
            <a:r>
              <a:rPr lang="en-US" dirty="0"/>
              <a:t> de la data </a:t>
            </a:r>
            <a:r>
              <a:rPr lang="en-US" dirty="0" err="1"/>
              <a:t>sesizării</a:t>
            </a:r>
            <a:r>
              <a:rPr lang="en-US" dirty="0"/>
              <a:t> </a:t>
            </a:r>
            <a:r>
              <a:rPr lang="en-US" dirty="0" err="1"/>
              <a:t>inspectoratului</a:t>
            </a:r>
            <a:r>
              <a:rPr lang="en-US" dirty="0"/>
              <a:t> </a:t>
            </a:r>
            <a:r>
              <a:rPr lang="en-US" dirty="0" err="1"/>
              <a:t>teritorial</a:t>
            </a:r>
            <a:r>
              <a:rPr lang="en-US" dirty="0"/>
              <a:t> de </a:t>
            </a:r>
            <a:r>
              <a:rPr lang="en-US" dirty="0" err="1"/>
              <a:t>muncă</a:t>
            </a:r>
            <a:r>
              <a:rPr lang="en-US" dirty="0"/>
              <a:t> de </a:t>
            </a:r>
            <a:r>
              <a:rPr lang="en-US" dirty="0" err="1"/>
              <a:t>către</a:t>
            </a:r>
            <a:r>
              <a:rPr lang="en-US" dirty="0"/>
              <a:t> casa </a:t>
            </a:r>
            <a:r>
              <a:rPr lang="en-US" dirty="0" err="1"/>
              <a:t>teritorială</a:t>
            </a:r>
            <a:r>
              <a:rPr lang="en-US" dirty="0"/>
              <a:t> de </a:t>
            </a:r>
            <a:r>
              <a:rPr lang="en-US" dirty="0" err="1"/>
              <a:t>pensii</a:t>
            </a:r>
            <a:r>
              <a:rPr lang="en-US" dirty="0"/>
              <a:t> </a:t>
            </a:r>
            <a:r>
              <a:rPr lang="en-US" dirty="0" err="1"/>
              <a:t>în</a:t>
            </a:r>
            <a:r>
              <a:rPr lang="en-US" dirty="0"/>
              <a:t> </a:t>
            </a:r>
            <a:r>
              <a:rPr lang="en-US" dirty="0" err="1"/>
              <a:t>temeiul</a:t>
            </a:r>
            <a:r>
              <a:rPr lang="en-US" dirty="0"/>
              <a:t> art. 144 </a:t>
            </a:r>
            <a:r>
              <a:rPr lang="en-US" dirty="0" err="1"/>
              <a:t>alin</a:t>
            </a:r>
            <a:r>
              <a:rPr lang="en-US" dirty="0"/>
              <a:t>. (1^2)."</a:t>
            </a:r>
            <a:endParaRPr lang="ro-RO" dirty="0"/>
          </a:p>
          <a:p>
            <a:endParaRPr lang="ro-RO"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67544" y="260648"/>
            <a:ext cx="8229600" cy="1143000"/>
          </a:xfrm>
        </p:spPr>
        <p:txBody>
          <a:bodyPr>
            <a:normAutofit fontScale="90000"/>
          </a:bodyPr>
          <a:lstStyle/>
          <a:p>
            <a:r>
              <a:rPr lang="ro-RO" sz="2200" b="1" dirty="0" smtClean="0"/>
              <a:t/>
            </a:r>
            <a:br>
              <a:rPr lang="ro-RO" sz="2200" b="1" dirty="0" smtClean="0"/>
            </a:br>
            <a:r>
              <a:rPr lang="en-US" sz="2200" b="1" dirty="0" smtClean="0"/>
              <a:t>SECŢIUNEA a 6-a</a:t>
            </a:r>
            <a:r>
              <a:rPr lang="en-US" sz="3100" dirty="0"/>
              <a:t/>
            </a:r>
            <a:br>
              <a:rPr lang="en-US" sz="3100" dirty="0"/>
            </a:br>
            <a:r>
              <a:rPr lang="en-US" sz="3100" b="1" dirty="0" smtClean="0"/>
              <a:t> SEMNALAREA BOLILOR PROFESIONALE</a:t>
            </a:r>
            <a:r>
              <a:rPr lang="en-US" b="1" dirty="0"/>
              <a:t/>
            </a:r>
            <a:br>
              <a:rPr lang="en-US" b="1" dirty="0"/>
            </a:br>
            <a:endParaRPr lang="ro-RO" b="1" dirty="0"/>
          </a:p>
        </p:txBody>
      </p:sp>
      <p:sp>
        <p:nvSpPr>
          <p:cNvPr id="3" name="Substituent conținut 2"/>
          <p:cNvSpPr>
            <a:spLocks noGrp="1"/>
          </p:cNvSpPr>
          <p:nvPr>
            <p:ph idx="1"/>
          </p:nvPr>
        </p:nvSpPr>
        <p:spPr/>
        <p:txBody>
          <a:bodyPr>
            <a:normAutofit/>
          </a:bodyPr>
          <a:lstStyle/>
          <a:p>
            <a:r>
              <a:rPr lang="ro-RO" sz="2000" dirty="0" smtClean="0"/>
              <a:t>Art. </a:t>
            </a:r>
            <a:r>
              <a:rPr lang="en-US" sz="2000" dirty="0" smtClean="0"/>
              <a:t>149</a:t>
            </a:r>
            <a:endParaRPr lang="ro-RO" sz="2000" dirty="0"/>
          </a:p>
          <a:p>
            <a:pPr>
              <a:buNone/>
            </a:pPr>
            <a:r>
              <a:rPr lang="ro-RO" sz="2000" dirty="0" smtClean="0"/>
              <a:t>      </a:t>
            </a:r>
            <a:r>
              <a:rPr lang="ro-RO" sz="2400" dirty="0" smtClean="0"/>
              <a:t>O</a:t>
            </a:r>
            <a:r>
              <a:rPr lang="en-US" sz="2400" dirty="0" smtClean="0"/>
              <a:t>rice </a:t>
            </a:r>
            <a:r>
              <a:rPr lang="en-US" sz="2400" dirty="0" err="1"/>
              <a:t>suspiciune</a:t>
            </a:r>
            <a:r>
              <a:rPr lang="en-US" sz="2400" dirty="0"/>
              <a:t> de </a:t>
            </a:r>
            <a:r>
              <a:rPr lang="en-US" sz="2400" dirty="0" err="1"/>
              <a:t>boală</a:t>
            </a:r>
            <a:r>
              <a:rPr lang="en-US" sz="2400" dirty="0"/>
              <a:t> </a:t>
            </a:r>
            <a:r>
              <a:rPr lang="en-US" sz="2400" dirty="0" err="1"/>
              <a:t>profesională</a:t>
            </a:r>
            <a:r>
              <a:rPr lang="en-US" sz="2400" dirty="0"/>
              <a:t>, </a:t>
            </a:r>
            <a:r>
              <a:rPr lang="en-US" sz="2400" dirty="0" err="1"/>
              <a:t>inclusiv</a:t>
            </a:r>
            <a:r>
              <a:rPr lang="en-US" sz="2400" dirty="0"/>
              <a:t> </a:t>
            </a:r>
            <a:r>
              <a:rPr lang="en-US" sz="2400" dirty="0" err="1"/>
              <a:t>intoxicaţia</a:t>
            </a:r>
            <a:r>
              <a:rPr lang="en-US" sz="2400" dirty="0"/>
              <a:t> </a:t>
            </a:r>
            <a:r>
              <a:rPr lang="en-US" sz="2400" dirty="0" err="1"/>
              <a:t>acută</a:t>
            </a:r>
            <a:r>
              <a:rPr lang="en-US" sz="2400" dirty="0"/>
              <a:t> </a:t>
            </a:r>
            <a:r>
              <a:rPr lang="en-US" sz="2400" dirty="0" err="1"/>
              <a:t>profesională</a:t>
            </a:r>
            <a:r>
              <a:rPr lang="en-US" sz="2400" dirty="0"/>
              <a:t>, se </a:t>
            </a:r>
            <a:r>
              <a:rPr lang="en-US" sz="2400" dirty="0" err="1"/>
              <a:t>va</a:t>
            </a:r>
            <a:r>
              <a:rPr lang="en-US" sz="2400" dirty="0"/>
              <a:t> </a:t>
            </a:r>
            <a:r>
              <a:rPr lang="en-US" sz="2400" dirty="0" err="1"/>
              <a:t>semnala</a:t>
            </a:r>
            <a:r>
              <a:rPr lang="en-US" sz="2400" dirty="0"/>
              <a:t> </a:t>
            </a:r>
            <a:r>
              <a:rPr lang="en-US" sz="2400" dirty="0" err="1"/>
              <a:t>obligatoriu</a:t>
            </a:r>
            <a:r>
              <a:rPr lang="en-US" sz="2400" dirty="0"/>
              <a:t> de </a:t>
            </a:r>
            <a:r>
              <a:rPr lang="en-US" sz="2400" dirty="0" err="1"/>
              <a:t>către</a:t>
            </a:r>
            <a:r>
              <a:rPr lang="en-US" sz="2400" dirty="0"/>
              <a:t> </a:t>
            </a:r>
            <a:r>
              <a:rPr lang="en-US" sz="2400" dirty="0" err="1"/>
              <a:t>toţi</a:t>
            </a:r>
            <a:r>
              <a:rPr lang="en-US" sz="2400" dirty="0"/>
              <a:t> </a:t>
            </a:r>
            <a:r>
              <a:rPr lang="en-US" sz="2400" dirty="0" err="1"/>
              <a:t>medicii</a:t>
            </a:r>
            <a:r>
              <a:rPr lang="en-US" sz="2400" dirty="0"/>
              <a:t>, </a:t>
            </a:r>
            <a:r>
              <a:rPr lang="en-US" sz="2400" dirty="0" err="1"/>
              <a:t>indiferent</a:t>
            </a:r>
            <a:r>
              <a:rPr lang="en-US" sz="2400" dirty="0"/>
              <a:t> de </a:t>
            </a:r>
            <a:r>
              <a:rPr lang="en-US" sz="2400" dirty="0" err="1"/>
              <a:t>specialitate</a:t>
            </a:r>
            <a:r>
              <a:rPr lang="en-US" sz="2400" dirty="0"/>
              <a:t> </a:t>
            </a:r>
            <a:r>
              <a:rPr lang="en-US" sz="2400" dirty="0" err="1"/>
              <a:t>şi</a:t>
            </a:r>
            <a:r>
              <a:rPr lang="en-US" sz="2400" dirty="0"/>
              <a:t> de </a:t>
            </a:r>
            <a:r>
              <a:rPr lang="en-US" sz="2400" dirty="0" err="1"/>
              <a:t>locul</a:t>
            </a:r>
            <a:r>
              <a:rPr lang="en-US" sz="2400" dirty="0"/>
              <a:t> de </a:t>
            </a:r>
            <a:r>
              <a:rPr lang="en-US" sz="2400" dirty="0" err="1"/>
              <a:t>muncă</a:t>
            </a:r>
            <a:r>
              <a:rPr lang="en-US" sz="2400" dirty="0"/>
              <a:t>, cu </a:t>
            </a:r>
            <a:r>
              <a:rPr lang="en-US" sz="2400" dirty="0" err="1"/>
              <a:t>prilejul</a:t>
            </a:r>
            <a:r>
              <a:rPr lang="en-US" sz="2400" dirty="0"/>
              <a:t> </a:t>
            </a:r>
            <a:r>
              <a:rPr lang="en-US" sz="2400" dirty="0" err="1"/>
              <a:t>oricărei</a:t>
            </a:r>
            <a:r>
              <a:rPr lang="en-US" sz="2400" dirty="0"/>
              <a:t> </a:t>
            </a:r>
            <a:r>
              <a:rPr lang="en-US" sz="2400" dirty="0" err="1"/>
              <a:t>prestaţii</a:t>
            </a:r>
            <a:r>
              <a:rPr lang="en-US" sz="2400" dirty="0"/>
              <a:t> </a:t>
            </a:r>
            <a:r>
              <a:rPr lang="en-US" sz="2400" dirty="0" err="1"/>
              <a:t>medicale</a:t>
            </a:r>
            <a:r>
              <a:rPr lang="en-US" sz="2400" dirty="0"/>
              <a:t>, </a:t>
            </a:r>
            <a:r>
              <a:rPr lang="en-US" sz="2400" dirty="0" err="1"/>
              <a:t>prin</a:t>
            </a:r>
            <a:r>
              <a:rPr lang="en-US" sz="2400" dirty="0"/>
              <a:t> </a:t>
            </a:r>
            <a:r>
              <a:rPr lang="en-US" sz="2400" dirty="0" err="1"/>
              <a:t>completarea</a:t>
            </a:r>
            <a:r>
              <a:rPr lang="en-US" sz="2400" dirty="0"/>
              <a:t> </a:t>
            </a:r>
            <a:r>
              <a:rPr lang="en-US" sz="2400" dirty="0" err="1"/>
              <a:t>fişei</a:t>
            </a:r>
            <a:r>
              <a:rPr lang="en-US" sz="2400" dirty="0"/>
              <a:t> de </a:t>
            </a:r>
            <a:r>
              <a:rPr lang="en-US" sz="2400" dirty="0" err="1"/>
              <a:t>semnalare</a:t>
            </a:r>
            <a:r>
              <a:rPr lang="en-US" sz="2400" dirty="0"/>
              <a:t> BP1, </a:t>
            </a:r>
            <a:r>
              <a:rPr lang="en-US" sz="2400" dirty="0" err="1"/>
              <a:t>prevăzută</a:t>
            </a:r>
            <a:r>
              <a:rPr lang="en-US" sz="2400" dirty="0"/>
              <a:t> </a:t>
            </a:r>
            <a:r>
              <a:rPr lang="en-US" sz="2400" dirty="0" err="1"/>
              <a:t>în</a:t>
            </a:r>
            <a:r>
              <a:rPr lang="en-US" sz="2400" dirty="0"/>
              <a:t> </a:t>
            </a:r>
            <a:r>
              <a:rPr lang="en-US" sz="2400" dirty="0" err="1"/>
              <a:t>anexa</a:t>
            </a:r>
            <a:r>
              <a:rPr lang="en-US" sz="2400" dirty="0"/>
              <a:t> nr. 19, conform </a:t>
            </a:r>
            <a:r>
              <a:rPr lang="en-US" sz="2400" dirty="0" err="1"/>
              <a:t>domeniului</a:t>
            </a:r>
            <a:r>
              <a:rPr lang="en-US" sz="2400" dirty="0"/>
              <a:t> de </a:t>
            </a:r>
            <a:r>
              <a:rPr lang="en-US" sz="2400" dirty="0" err="1"/>
              <a:t>competenţă</a:t>
            </a:r>
            <a:r>
              <a:rPr lang="en-US" sz="2400" dirty="0" smtClean="0"/>
              <a:t>.</a:t>
            </a:r>
            <a:endParaRPr lang="ro-RO" sz="2400" dirty="0"/>
          </a:p>
          <a:p>
            <a:r>
              <a:rPr lang="ro-RO" sz="1800" dirty="0" err="1" smtClean="0">
                <a:solidFill>
                  <a:srgbClr val="FF0000"/>
                </a:solidFill>
              </a:rPr>
              <a:t>Art</a:t>
            </a:r>
            <a:r>
              <a:rPr lang="ro-RO" sz="1800" dirty="0" smtClean="0">
                <a:solidFill>
                  <a:srgbClr val="FF0000"/>
                </a:solidFill>
              </a:rPr>
              <a:t> . </a:t>
            </a:r>
            <a:r>
              <a:rPr lang="en-US" sz="1800" dirty="0" smtClean="0">
                <a:solidFill>
                  <a:srgbClr val="FF0000"/>
                </a:solidFill>
              </a:rPr>
              <a:t>149</a:t>
            </a:r>
            <a:r>
              <a:rPr lang="ro-RO" sz="1800" dirty="0" smtClean="0">
                <a:solidFill>
                  <a:srgbClr val="FF0000"/>
                </a:solidFill>
              </a:rPr>
              <a:t> </a:t>
            </a:r>
          </a:p>
          <a:p>
            <a:pPr>
              <a:spcBef>
                <a:spcPts val="0"/>
              </a:spcBef>
              <a:buNone/>
            </a:pPr>
            <a:r>
              <a:rPr lang="ro-RO" sz="1800" dirty="0" smtClean="0">
                <a:solidFill>
                  <a:srgbClr val="FF0000"/>
                </a:solidFill>
              </a:rPr>
              <a:t>     </a:t>
            </a:r>
            <a:r>
              <a:rPr lang="ro-RO" sz="1800" dirty="0" smtClean="0"/>
              <a:t> </a:t>
            </a:r>
            <a:r>
              <a:rPr lang="vi-VN" sz="1800" dirty="0" smtClean="0">
                <a:solidFill>
                  <a:srgbClr val="FF0000"/>
                </a:solidFill>
              </a:rPr>
              <a:t>Orice suspiciune de boală profesională, inclusiv intoxicaţia acută profesională, se va semnala obligatoriu de către toţi medicii, indiferent de specialitate şi locul de muncă, cu prilejul oricărei prestaţii medicale: examene medicale profilactice, consultaţii medicale de specialitate.</a:t>
            </a:r>
          </a:p>
          <a:p>
            <a:pPr>
              <a:buNone/>
            </a:pPr>
            <a:endParaRPr lang="ro-RO" dirty="0"/>
          </a:p>
          <a:p>
            <a:endParaRPr lang="ro-RO"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340768"/>
            <a:ext cx="8229600" cy="4785395"/>
          </a:xfrm>
        </p:spPr>
        <p:txBody>
          <a:bodyPr>
            <a:normAutofit fontScale="25000" lnSpcReduction="20000"/>
          </a:bodyPr>
          <a:lstStyle/>
          <a:p>
            <a:r>
              <a:rPr lang="en-US" sz="7200" dirty="0"/>
              <a:t>ART. 150</a:t>
            </a:r>
            <a:endParaRPr lang="ro-RO" sz="7200" dirty="0"/>
          </a:p>
          <a:p>
            <a:pPr>
              <a:buNone/>
            </a:pPr>
            <a:r>
              <a:rPr lang="en-US" sz="7200" dirty="0"/>
              <a:t>    (1)  </a:t>
            </a:r>
            <a:r>
              <a:rPr lang="en-US" sz="7200" dirty="0" err="1"/>
              <a:t>Medicul</a:t>
            </a:r>
            <a:r>
              <a:rPr lang="en-US" sz="7200" dirty="0"/>
              <a:t> care </a:t>
            </a:r>
            <a:r>
              <a:rPr lang="en-US" sz="7200" dirty="0" err="1"/>
              <a:t>suspectează</a:t>
            </a:r>
            <a:r>
              <a:rPr lang="en-US" sz="7200" dirty="0"/>
              <a:t> o </a:t>
            </a:r>
            <a:r>
              <a:rPr lang="en-US" sz="7200" dirty="0" err="1"/>
              <a:t>boală</a:t>
            </a:r>
            <a:r>
              <a:rPr lang="en-US" sz="7200" dirty="0"/>
              <a:t> </a:t>
            </a:r>
            <a:r>
              <a:rPr lang="en-US" sz="7200" dirty="0" err="1"/>
              <a:t>profesională</a:t>
            </a:r>
            <a:r>
              <a:rPr lang="en-US" sz="7200" dirty="0"/>
              <a:t> </a:t>
            </a:r>
            <a:r>
              <a:rPr lang="en-US" sz="7200" dirty="0" err="1"/>
              <a:t>sau</a:t>
            </a:r>
            <a:r>
              <a:rPr lang="en-US" sz="7200" dirty="0"/>
              <a:t> o </a:t>
            </a:r>
            <a:r>
              <a:rPr lang="en-US" sz="7200" dirty="0" err="1"/>
              <a:t>intoxicaţie</a:t>
            </a:r>
            <a:r>
              <a:rPr lang="en-US" sz="7200" dirty="0"/>
              <a:t> </a:t>
            </a:r>
            <a:r>
              <a:rPr lang="en-US" sz="7200" dirty="0" err="1"/>
              <a:t>acută</a:t>
            </a:r>
            <a:r>
              <a:rPr lang="en-US" sz="7200" dirty="0"/>
              <a:t> </a:t>
            </a:r>
            <a:r>
              <a:rPr lang="en-US" sz="7200" dirty="0" err="1"/>
              <a:t>profesională</a:t>
            </a:r>
            <a:r>
              <a:rPr lang="en-US" sz="7200" dirty="0"/>
              <a:t> </a:t>
            </a:r>
            <a:r>
              <a:rPr lang="en-US" sz="7200" dirty="0" err="1"/>
              <a:t>trimite</a:t>
            </a:r>
            <a:r>
              <a:rPr lang="en-US" sz="7200" dirty="0"/>
              <a:t> </a:t>
            </a:r>
            <a:r>
              <a:rPr lang="en-US" sz="7200" dirty="0" err="1"/>
              <a:t>bolnavul</a:t>
            </a:r>
            <a:r>
              <a:rPr lang="en-US" sz="7200" dirty="0"/>
              <a:t> cu </a:t>
            </a:r>
            <a:r>
              <a:rPr lang="en-US" sz="7200" dirty="0" err="1"/>
              <a:t>fişa</a:t>
            </a:r>
            <a:r>
              <a:rPr lang="en-US" sz="7200" dirty="0"/>
              <a:t> de </a:t>
            </a:r>
            <a:r>
              <a:rPr lang="en-US" sz="7200" dirty="0" err="1"/>
              <a:t>semnalare</a:t>
            </a:r>
            <a:r>
              <a:rPr lang="en-US" sz="7200" dirty="0"/>
              <a:t> BP1 la </a:t>
            </a:r>
            <a:r>
              <a:rPr lang="en-US" sz="7200" dirty="0" err="1"/>
              <a:t>unitatea</a:t>
            </a:r>
            <a:r>
              <a:rPr lang="en-US" sz="7200" dirty="0"/>
              <a:t> </a:t>
            </a:r>
            <a:r>
              <a:rPr lang="en-US" sz="7200" dirty="0" err="1"/>
              <a:t>sanitară</a:t>
            </a:r>
            <a:r>
              <a:rPr lang="en-US" sz="7200" dirty="0"/>
              <a:t> de </a:t>
            </a:r>
            <a:r>
              <a:rPr lang="en-US" sz="7200" dirty="0" err="1"/>
              <a:t>medicina</a:t>
            </a:r>
            <a:r>
              <a:rPr lang="en-US" sz="7200" dirty="0"/>
              <a:t> </a:t>
            </a:r>
            <a:r>
              <a:rPr lang="en-US" sz="7200" dirty="0" err="1"/>
              <a:t>muncii</a:t>
            </a:r>
            <a:r>
              <a:rPr lang="en-US" sz="7200" dirty="0"/>
              <a:t>, </a:t>
            </a:r>
            <a:r>
              <a:rPr lang="en-US" sz="7200" dirty="0" err="1"/>
              <a:t>respectiv</a:t>
            </a:r>
            <a:r>
              <a:rPr lang="en-US" sz="7200" dirty="0"/>
              <a:t> </a:t>
            </a:r>
            <a:r>
              <a:rPr lang="en-US" sz="7200" dirty="0" err="1"/>
              <a:t>clinica</a:t>
            </a:r>
            <a:r>
              <a:rPr lang="en-US" sz="7200" dirty="0"/>
              <a:t>/</a:t>
            </a:r>
            <a:r>
              <a:rPr lang="en-US" sz="7200" dirty="0" err="1"/>
              <a:t>secţia</a:t>
            </a:r>
            <a:r>
              <a:rPr lang="en-US" sz="7200" dirty="0"/>
              <a:t> de </a:t>
            </a:r>
            <a:r>
              <a:rPr lang="en-US" sz="7200" dirty="0" err="1"/>
              <a:t>medicina</a:t>
            </a:r>
            <a:r>
              <a:rPr lang="en-US" sz="7200" dirty="0"/>
              <a:t> </a:t>
            </a:r>
            <a:r>
              <a:rPr lang="en-US" sz="7200" dirty="0" err="1"/>
              <a:t>muncii</a:t>
            </a:r>
            <a:r>
              <a:rPr lang="en-US" sz="7200" dirty="0"/>
              <a:t> </a:t>
            </a:r>
            <a:r>
              <a:rPr lang="en-US" sz="7200" dirty="0" err="1"/>
              <a:t>sau</a:t>
            </a:r>
            <a:r>
              <a:rPr lang="en-US" sz="7200" dirty="0"/>
              <a:t> </a:t>
            </a:r>
            <a:r>
              <a:rPr lang="en-US" sz="7200" dirty="0" err="1"/>
              <a:t>cabinetul</a:t>
            </a:r>
            <a:r>
              <a:rPr lang="en-US" sz="7200" dirty="0"/>
              <a:t> de </a:t>
            </a:r>
            <a:r>
              <a:rPr lang="en-US" sz="7200" dirty="0" err="1"/>
              <a:t>medicina</a:t>
            </a:r>
            <a:r>
              <a:rPr lang="en-US" sz="7200" dirty="0"/>
              <a:t> </a:t>
            </a:r>
            <a:r>
              <a:rPr lang="en-US" sz="7200" dirty="0" err="1"/>
              <a:t>muncii</a:t>
            </a:r>
            <a:r>
              <a:rPr lang="en-US" sz="7200" dirty="0"/>
              <a:t> din </a:t>
            </a:r>
            <a:r>
              <a:rPr lang="en-US" sz="7200" dirty="0" err="1"/>
              <a:t>structura</a:t>
            </a:r>
            <a:r>
              <a:rPr lang="en-US" sz="7200" dirty="0"/>
              <a:t> </a:t>
            </a:r>
            <a:r>
              <a:rPr lang="en-US" sz="7200" dirty="0" err="1"/>
              <a:t>spitalelor</a:t>
            </a:r>
            <a:r>
              <a:rPr lang="en-US" sz="7200" dirty="0"/>
              <a:t>, </a:t>
            </a:r>
            <a:r>
              <a:rPr lang="en-US" sz="7200" dirty="0" err="1"/>
              <a:t>în</a:t>
            </a:r>
            <a:r>
              <a:rPr lang="en-US" sz="7200" dirty="0"/>
              <a:t> </a:t>
            </a:r>
            <a:r>
              <a:rPr lang="en-US" sz="7200" dirty="0" err="1"/>
              <a:t>vederea</a:t>
            </a:r>
            <a:r>
              <a:rPr lang="en-US" sz="7200" dirty="0"/>
              <a:t> </a:t>
            </a:r>
            <a:r>
              <a:rPr lang="en-US" sz="7200" dirty="0" err="1"/>
              <a:t>stabilirii</a:t>
            </a:r>
            <a:r>
              <a:rPr lang="en-US" sz="7200" dirty="0"/>
              <a:t> </a:t>
            </a:r>
            <a:r>
              <a:rPr lang="en-US" sz="7200" dirty="0" err="1"/>
              <a:t>diagnosticului</a:t>
            </a:r>
            <a:r>
              <a:rPr lang="en-US" sz="7200" dirty="0"/>
              <a:t> de </a:t>
            </a:r>
            <a:r>
              <a:rPr lang="en-US" sz="7200" dirty="0" err="1"/>
              <a:t>boală</a:t>
            </a:r>
            <a:r>
              <a:rPr lang="en-US" sz="7200" dirty="0"/>
              <a:t> </a:t>
            </a:r>
            <a:r>
              <a:rPr lang="en-US" sz="7200" dirty="0" err="1"/>
              <a:t>şi</a:t>
            </a:r>
            <a:r>
              <a:rPr lang="en-US" sz="7200" dirty="0"/>
              <a:t> </a:t>
            </a:r>
            <a:r>
              <a:rPr lang="en-US" sz="7200" dirty="0" err="1"/>
              <a:t>diagnosticului</a:t>
            </a:r>
            <a:r>
              <a:rPr lang="en-US" sz="7200" dirty="0"/>
              <a:t> </a:t>
            </a:r>
            <a:r>
              <a:rPr lang="en-US" sz="7200" dirty="0" err="1"/>
              <a:t>prezumtiv</a:t>
            </a:r>
            <a:r>
              <a:rPr lang="en-US" sz="7200" dirty="0"/>
              <a:t> de </a:t>
            </a:r>
            <a:r>
              <a:rPr lang="en-US" sz="7200" dirty="0" err="1"/>
              <a:t>boală</a:t>
            </a:r>
            <a:r>
              <a:rPr lang="en-US" sz="7200" dirty="0"/>
              <a:t> </a:t>
            </a:r>
            <a:r>
              <a:rPr lang="en-US" sz="7200" dirty="0" err="1"/>
              <a:t>profesională</a:t>
            </a:r>
            <a:r>
              <a:rPr lang="en-US" sz="7200" dirty="0"/>
              <a:t>.</a:t>
            </a:r>
            <a:endParaRPr lang="ro-RO" sz="7200" dirty="0"/>
          </a:p>
          <a:p>
            <a:pPr>
              <a:buNone/>
            </a:pPr>
            <a:r>
              <a:rPr lang="en-US" sz="7200" dirty="0"/>
              <a:t>    (2)  </a:t>
            </a:r>
            <a:r>
              <a:rPr lang="en-US" sz="7200" dirty="0" err="1"/>
              <a:t>Medicul</a:t>
            </a:r>
            <a:r>
              <a:rPr lang="en-US" sz="7200" dirty="0"/>
              <a:t> specialist de </a:t>
            </a:r>
            <a:r>
              <a:rPr lang="en-US" sz="7200" dirty="0" err="1"/>
              <a:t>medicina</a:t>
            </a:r>
            <a:r>
              <a:rPr lang="en-US" sz="7200" dirty="0"/>
              <a:t> </a:t>
            </a:r>
            <a:r>
              <a:rPr lang="en-US" sz="7200" dirty="0" err="1"/>
              <a:t>muncii</a:t>
            </a:r>
            <a:r>
              <a:rPr lang="en-US" sz="7200" dirty="0"/>
              <a:t> din </a:t>
            </a:r>
            <a:r>
              <a:rPr lang="en-US" sz="7200" dirty="0" err="1"/>
              <a:t>clinica</a:t>
            </a:r>
            <a:r>
              <a:rPr lang="en-US" sz="7200" dirty="0"/>
              <a:t>/</a:t>
            </a:r>
            <a:r>
              <a:rPr lang="en-US" sz="7200" dirty="0" err="1"/>
              <a:t>secţia</a:t>
            </a:r>
            <a:r>
              <a:rPr lang="en-US" sz="7200" dirty="0"/>
              <a:t> de </a:t>
            </a:r>
            <a:r>
              <a:rPr lang="en-US" sz="7200" dirty="0" err="1"/>
              <a:t>medicina</a:t>
            </a:r>
            <a:r>
              <a:rPr lang="en-US" sz="7200" dirty="0"/>
              <a:t> </a:t>
            </a:r>
            <a:r>
              <a:rPr lang="en-US" sz="7200" dirty="0" err="1"/>
              <a:t>muncii</a:t>
            </a:r>
            <a:r>
              <a:rPr lang="en-US" sz="7200" dirty="0"/>
              <a:t> </a:t>
            </a:r>
            <a:r>
              <a:rPr lang="en-US" sz="7200" dirty="0" err="1"/>
              <a:t>sau</a:t>
            </a:r>
            <a:r>
              <a:rPr lang="en-US" sz="7200" dirty="0"/>
              <a:t> </a:t>
            </a:r>
            <a:r>
              <a:rPr lang="en-US" sz="7200" dirty="0" err="1"/>
              <a:t>cabinetul</a:t>
            </a:r>
            <a:r>
              <a:rPr lang="en-US" sz="7200" dirty="0"/>
              <a:t> de </a:t>
            </a:r>
            <a:r>
              <a:rPr lang="en-US" sz="7200" dirty="0" err="1"/>
              <a:t>medicina</a:t>
            </a:r>
            <a:r>
              <a:rPr lang="en-US" sz="7200" dirty="0"/>
              <a:t> </a:t>
            </a:r>
            <a:r>
              <a:rPr lang="en-US" sz="7200" dirty="0" err="1"/>
              <a:t>muncii</a:t>
            </a:r>
            <a:r>
              <a:rPr lang="en-US" sz="7200" dirty="0"/>
              <a:t> din </a:t>
            </a:r>
            <a:r>
              <a:rPr lang="en-US" sz="7200" dirty="0" err="1"/>
              <a:t>structura</a:t>
            </a:r>
            <a:r>
              <a:rPr lang="en-US" sz="7200" dirty="0"/>
              <a:t> </a:t>
            </a:r>
            <a:r>
              <a:rPr lang="en-US" sz="7200" dirty="0" err="1"/>
              <a:t>spitalelor</a:t>
            </a:r>
            <a:r>
              <a:rPr lang="en-US" sz="7200" dirty="0"/>
              <a:t> </a:t>
            </a:r>
            <a:r>
              <a:rPr lang="en-US" sz="7200" dirty="0" err="1"/>
              <a:t>stabileşte</a:t>
            </a:r>
            <a:r>
              <a:rPr lang="en-US" sz="7200" dirty="0"/>
              <a:t> </a:t>
            </a:r>
            <a:r>
              <a:rPr lang="en-US" sz="7200" dirty="0" err="1"/>
              <a:t>diagnosticul</a:t>
            </a:r>
            <a:r>
              <a:rPr lang="en-US" sz="7200" dirty="0"/>
              <a:t> </a:t>
            </a:r>
            <a:r>
              <a:rPr lang="en-US" sz="7200" dirty="0" err="1"/>
              <a:t>prezumtiv</a:t>
            </a:r>
            <a:r>
              <a:rPr lang="en-US" sz="7200" dirty="0"/>
              <a:t> de </a:t>
            </a:r>
            <a:r>
              <a:rPr lang="en-US" sz="7200" dirty="0" err="1"/>
              <a:t>boală</a:t>
            </a:r>
            <a:r>
              <a:rPr lang="en-US" sz="7200" dirty="0"/>
              <a:t> </a:t>
            </a:r>
            <a:r>
              <a:rPr lang="en-US" sz="7200" dirty="0" err="1"/>
              <a:t>profesională</a:t>
            </a:r>
            <a:r>
              <a:rPr lang="en-US" sz="7200" dirty="0"/>
              <a:t> </a:t>
            </a:r>
            <a:r>
              <a:rPr lang="en-US" sz="7200" dirty="0" err="1"/>
              <a:t>în</a:t>
            </a:r>
            <a:r>
              <a:rPr lang="en-US" sz="7200" dirty="0"/>
              <a:t> </a:t>
            </a:r>
            <a:r>
              <a:rPr lang="en-US" sz="7200" dirty="0" err="1"/>
              <a:t>baza</a:t>
            </a:r>
            <a:r>
              <a:rPr lang="en-US" sz="7200" dirty="0"/>
              <a:t> </a:t>
            </a:r>
            <a:r>
              <a:rPr lang="en-US" sz="7200" dirty="0" err="1"/>
              <a:t>documentelor</a:t>
            </a:r>
            <a:r>
              <a:rPr lang="en-US" sz="7200" dirty="0"/>
              <a:t> care </a:t>
            </a:r>
            <a:r>
              <a:rPr lang="en-US" sz="7200" dirty="0" err="1"/>
              <a:t>atestă</a:t>
            </a:r>
            <a:r>
              <a:rPr lang="en-US" sz="7200" dirty="0"/>
              <a:t> </a:t>
            </a:r>
            <a:r>
              <a:rPr lang="en-US" sz="7200" dirty="0" err="1"/>
              <a:t>expunerea</a:t>
            </a:r>
            <a:r>
              <a:rPr lang="en-US" sz="7200" dirty="0"/>
              <a:t> </a:t>
            </a:r>
            <a:r>
              <a:rPr lang="en-US" sz="7200" dirty="0" err="1"/>
              <a:t>profesională</a:t>
            </a:r>
            <a:r>
              <a:rPr lang="en-US" sz="7200" dirty="0"/>
              <a:t> </a:t>
            </a:r>
            <a:r>
              <a:rPr lang="en-US" sz="7200" dirty="0" err="1"/>
              <a:t>şi</a:t>
            </a:r>
            <a:r>
              <a:rPr lang="en-US" sz="7200" dirty="0"/>
              <a:t> </a:t>
            </a:r>
            <a:r>
              <a:rPr lang="en-US" sz="7200" dirty="0" err="1"/>
              <a:t>completează</a:t>
            </a:r>
            <a:r>
              <a:rPr lang="en-US" sz="7200" dirty="0"/>
              <a:t> </a:t>
            </a:r>
            <a:r>
              <a:rPr lang="en-US" sz="7200" dirty="0" err="1"/>
              <a:t>fişa</a:t>
            </a:r>
            <a:r>
              <a:rPr lang="en-US" sz="7200" dirty="0"/>
              <a:t> de </a:t>
            </a:r>
            <a:r>
              <a:rPr lang="en-US" sz="7200" dirty="0" err="1"/>
              <a:t>semnalare</a:t>
            </a:r>
            <a:r>
              <a:rPr lang="en-US" sz="7200" dirty="0"/>
              <a:t> BP1, conform </a:t>
            </a:r>
            <a:r>
              <a:rPr lang="en-US" sz="7200" dirty="0" err="1"/>
              <a:t>domeniului</a:t>
            </a:r>
            <a:r>
              <a:rPr lang="en-US" sz="7200" dirty="0"/>
              <a:t> de </a:t>
            </a:r>
            <a:r>
              <a:rPr lang="en-US" sz="7200" dirty="0" err="1"/>
              <a:t>competenţă</a:t>
            </a:r>
            <a:r>
              <a:rPr lang="en-US" sz="7200" dirty="0"/>
              <a:t>.</a:t>
            </a:r>
            <a:endParaRPr lang="ro-RO" sz="7200" dirty="0"/>
          </a:p>
          <a:p>
            <a:pPr>
              <a:buNone/>
            </a:pPr>
            <a:r>
              <a:rPr lang="en-US" sz="7200" dirty="0"/>
              <a:t>    (3)  </a:t>
            </a:r>
            <a:r>
              <a:rPr lang="en-US" sz="7200" dirty="0" err="1"/>
              <a:t>Boala</a:t>
            </a:r>
            <a:r>
              <a:rPr lang="en-US" sz="7200" dirty="0"/>
              <a:t> </a:t>
            </a:r>
            <a:r>
              <a:rPr lang="en-US" sz="7200" dirty="0" err="1"/>
              <a:t>profesională</a:t>
            </a:r>
            <a:r>
              <a:rPr lang="en-US" sz="7200" dirty="0"/>
              <a:t> </a:t>
            </a:r>
            <a:r>
              <a:rPr lang="en-US" sz="7200" dirty="0" err="1"/>
              <a:t>şi</a:t>
            </a:r>
            <a:r>
              <a:rPr lang="en-US" sz="7200" dirty="0"/>
              <a:t> </a:t>
            </a:r>
            <a:r>
              <a:rPr lang="en-US" sz="7200" dirty="0" err="1"/>
              <a:t>factorii</a:t>
            </a:r>
            <a:r>
              <a:rPr lang="en-US" sz="7200" dirty="0"/>
              <a:t> de </a:t>
            </a:r>
            <a:r>
              <a:rPr lang="en-US" sz="7200" dirty="0" err="1"/>
              <a:t>risc</a:t>
            </a:r>
            <a:r>
              <a:rPr lang="en-US" sz="7200" dirty="0"/>
              <a:t> </a:t>
            </a:r>
            <a:r>
              <a:rPr lang="en-US" sz="7200" dirty="0" err="1"/>
              <a:t>profesional</a:t>
            </a:r>
            <a:r>
              <a:rPr lang="en-US" sz="7200" dirty="0"/>
              <a:t> </a:t>
            </a:r>
            <a:r>
              <a:rPr lang="en-US" sz="7200" dirty="0" err="1"/>
              <a:t>sunt</a:t>
            </a:r>
            <a:r>
              <a:rPr lang="en-US" sz="7200" dirty="0"/>
              <a:t> </a:t>
            </a:r>
            <a:r>
              <a:rPr lang="en-US" sz="7200" dirty="0" err="1"/>
              <a:t>prezentaţi</a:t>
            </a:r>
            <a:r>
              <a:rPr lang="en-US" sz="7200" dirty="0"/>
              <a:t> </a:t>
            </a:r>
            <a:r>
              <a:rPr lang="en-US" sz="7200" dirty="0" err="1"/>
              <a:t>în</a:t>
            </a:r>
            <a:r>
              <a:rPr lang="en-US" sz="7200" dirty="0"/>
              <a:t> </a:t>
            </a:r>
            <a:r>
              <a:rPr lang="en-US" sz="7200" dirty="0" err="1"/>
              <a:t>Tabelul</a:t>
            </a:r>
            <a:r>
              <a:rPr lang="en-US" sz="7200" dirty="0"/>
              <a:t> cu </a:t>
            </a:r>
            <a:r>
              <a:rPr lang="en-US" sz="7200" dirty="0" err="1"/>
              <a:t>bolile</a:t>
            </a:r>
            <a:r>
              <a:rPr lang="en-US" sz="7200" dirty="0"/>
              <a:t> </a:t>
            </a:r>
            <a:r>
              <a:rPr lang="en-US" sz="7200" dirty="0" err="1"/>
              <a:t>profesionale</a:t>
            </a:r>
            <a:r>
              <a:rPr lang="en-US" sz="7200" dirty="0"/>
              <a:t> cu </a:t>
            </a:r>
            <a:r>
              <a:rPr lang="en-US" sz="7200" dirty="0" err="1"/>
              <a:t>declarare</a:t>
            </a:r>
            <a:r>
              <a:rPr lang="en-US" sz="7200" dirty="0"/>
              <a:t> </a:t>
            </a:r>
            <a:r>
              <a:rPr lang="en-US" sz="7200" dirty="0" err="1"/>
              <a:t>obligatorie</a:t>
            </a:r>
            <a:r>
              <a:rPr lang="en-US" sz="7200" dirty="0"/>
              <a:t>, </a:t>
            </a:r>
            <a:r>
              <a:rPr lang="en-US" sz="7200" dirty="0" err="1"/>
              <a:t>prevăzut</a:t>
            </a:r>
            <a:r>
              <a:rPr lang="en-US" sz="7200" dirty="0"/>
              <a:t> </a:t>
            </a:r>
            <a:r>
              <a:rPr lang="en-US" sz="7200" dirty="0" err="1"/>
              <a:t>în</a:t>
            </a:r>
            <a:r>
              <a:rPr lang="en-US" sz="7200" dirty="0"/>
              <a:t> </a:t>
            </a:r>
            <a:r>
              <a:rPr lang="en-US" sz="7200" dirty="0" err="1"/>
              <a:t>anexa</a:t>
            </a:r>
            <a:r>
              <a:rPr lang="en-US" sz="7200" dirty="0"/>
              <a:t> nr. 22.</a:t>
            </a:r>
            <a:endParaRPr lang="ro-RO" sz="7200" dirty="0"/>
          </a:p>
          <a:p>
            <a:pPr>
              <a:buNone/>
            </a:pPr>
            <a:r>
              <a:rPr lang="en-US" sz="7200" dirty="0"/>
              <a:t>    (4)  </a:t>
            </a:r>
            <a:r>
              <a:rPr lang="en-US" sz="7200" dirty="0" err="1"/>
              <a:t>În</a:t>
            </a:r>
            <a:r>
              <a:rPr lang="en-US" sz="7200" dirty="0"/>
              <a:t> </a:t>
            </a:r>
            <a:r>
              <a:rPr lang="en-US" sz="7200" dirty="0" err="1"/>
              <a:t>situaţia</a:t>
            </a:r>
            <a:r>
              <a:rPr lang="en-US" sz="7200" dirty="0"/>
              <a:t> </a:t>
            </a:r>
            <a:r>
              <a:rPr lang="en-US" sz="7200" dirty="0" err="1"/>
              <a:t>în</a:t>
            </a:r>
            <a:r>
              <a:rPr lang="en-US" sz="7200" dirty="0"/>
              <a:t> care </a:t>
            </a:r>
            <a:r>
              <a:rPr lang="en-US" sz="7200" dirty="0" err="1"/>
              <a:t>pentru</a:t>
            </a:r>
            <a:r>
              <a:rPr lang="en-US" sz="7200" dirty="0"/>
              <a:t> </a:t>
            </a:r>
            <a:r>
              <a:rPr lang="en-US" sz="7200" dirty="0" err="1"/>
              <a:t>acelaşi</a:t>
            </a:r>
            <a:r>
              <a:rPr lang="en-US" sz="7200" dirty="0"/>
              <a:t> </a:t>
            </a:r>
            <a:r>
              <a:rPr lang="en-US" sz="7200" dirty="0" err="1"/>
              <a:t>bolnav</a:t>
            </a:r>
            <a:r>
              <a:rPr lang="en-US" sz="7200" dirty="0"/>
              <a:t> </a:t>
            </a:r>
            <a:r>
              <a:rPr lang="en-US" sz="7200" dirty="0" err="1"/>
              <a:t>sunt</a:t>
            </a:r>
            <a:r>
              <a:rPr lang="en-US" sz="7200" dirty="0"/>
              <a:t> formulate </a:t>
            </a:r>
            <a:r>
              <a:rPr lang="en-US" sz="7200" dirty="0" err="1"/>
              <a:t>mai</a:t>
            </a:r>
            <a:r>
              <a:rPr lang="en-US" sz="7200" dirty="0"/>
              <a:t> </a:t>
            </a:r>
            <a:r>
              <a:rPr lang="en-US" sz="7200" dirty="0" err="1"/>
              <a:t>multe</a:t>
            </a:r>
            <a:r>
              <a:rPr lang="en-US" sz="7200" dirty="0"/>
              <a:t> </a:t>
            </a:r>
            <a:r>
              <a:rPr lang="en-US" sz="7200" dirty="0" err="1"/>
              <a:t>diagnostice</a:t>
            </a:r>
            <a:r>
              <a:rPr lang="en-US" sz="7200" dirty="0"/>
              <a:t> </a:t>
            </a:r>
            <a:r>
              <a:rPr lang="en-US" sz="7200" dirty="0" err="1"/>
              <a:t>prezumtive</a:t>
            </a:r>
            <a:r>
              <a:rPr lang="en-US" sz="7200" dirty="0"/>
              <a:t> de </a:t>
            </a:r>
            <a:r>
              <a:rPr lang="en-US" sz="7200" dirty="0" err="1"/>
              <a:t>boală</a:t>
            </a:r>
            <a:r>
              <a:rPr lang="en-US" sz="7200" dirty="0"/>
              <a:t> </a:t>
            </a:r>
            <a:r>
              <a:rPr lang="en-US" sz="7200" dirty="0" err="1"/>
              <a:t>profesională</a:t>
            </a:r>
            <a:r>
              <a:rPr lang="en-US" sz="7200" dirty="0"/>
              <a:t>, </a:t>
            </a:r>
            <a:r>
              <a:rPr lang="en-US" sz="7200" dirty="0" err="1"/>
              <a:t>pentru</a:t>
            </a:r>
            <a:r>
              <a:rPr lang="en-US" sz="7200" dirty="0"/>
              <a:t> </a:t>
            </a:r>
            <a:r>
              <a:rPr lang="en-US" sz="7200" dirty="0" err="1"/>
              <a:t>fiecare</a:t>
            </a:r>
            <a:r>
              <a:rPr lang="en-US" sz="7200" dirty="0"/>
              <a:t> diagnostic de </a:t>
            </a:r>
            <a:r>
              <a:rPr lang="en-US" sz="7200" dirty="0" err="1"/>
              <a:t>boală</a:t>
            </a:r>
            <a:r>
              <a:rPr lang="en-US" sz="7200" dirty="0"/>
              <a:t> </a:t>
            </a:r>
            <a:r>
              <a:rPr lang="en-US" sz="7200" dirty="0" err="1"/>
              <a:t>profesională</a:t>
            </a:r>
            <a:r>
              <a:rPr lang="en-US" sz="7200" dirty="0"/>
              <a:t> se </a:t>
            </a:r>
            <a:r>
              <a:rPr lang="en-US" sz="7200" dirty="0" err="1"/>
              <a:t>va</a:t>
            </a:r>
            <a:r>
              <a:rPr lang="en-US" sz="7200" dirty="0"/>
              <a:t> </a:t>
            </a:r>
            <a:r>
              <a:rPr lang="en-US" sz="7200" dirty="0" err="1"/>
              <a:t>elibera</a:t>
            </a:r>
            <a:r>
              <a:rPr lang="en-US" sz="7200" dirty="0"/>
              <a:t> </a:t>
            </a:r>
            <a:r>
              <a:rPr lang="en-US" sz="7200" dirty="0" err="1"/>
              <a:t>câte</a:t>
            </a:r>
            <a:r>
              <a:rPr lang="en-US" sz="7200" dirty="0"/>
              <a:t> o </a:t>
            </a:r>
            <a:r>
              <a:rPr lang="en-US" sz="7200" dirty="0" err="1"/>
              <a:t>fişă</a:t>
            </a:r>
            <a:r>
              <a:rPr lang="en-US" sz="7200" dirty="0"/>
              <a:t> de </a:t>
            </a:r>
            <a:r>
              <a:rPr lang="en-US" sz="7200" dirty="0" err="1"/>
              <a:t>semnalare</a:t>
            </a:r>
            <a:r>
              <a:rPr lang="en-US" sz="7200" dirty="0"/>
              <a:t> BP1</a:t>
            </a:r>
            <a:r>
              <a:rPr lang="en-US" sz="7200" dirty="0" smtClean="0"/>
              <a:t>.“</a:t>
            </a:r>
            <a:endParaRPr lang="ro-RO" sz="7200" dirty="0" smtClean="0"/>
          </a:p>
          <a:p>
            <a:pPr>
              <a:buNone/>
            </a:pPr>
            <a:endParaRPr lang="ro-RO" sz="2400" dirty="0" smtClean="0">
              <a:solidFill>
                <a:srgbClr val="FF0000"/>
              </a:solidFill>
            </a:endParaRPr>
          </a:p>
          <a:p>
            <a:pPr>
              <a:buNone/>
            </a:pPr>
            <a:endParaRPr lang="ro-RO" sz="2400" dirty="0" smtClean="0">
              <a:solidFill>
                <a:srgbClr val="FF0000"/>
              </a:solidFill>
            </a:endParaRPr>
          </a:p>
          <a:p>
            <a:r>
              <a:rPr lang="en-US" sz="4800" dirty="0" smtClean="0">
                <a:solidFill>
                  <a:srgbClr val="FF0000"/>
                </a:solidFill>
              </a:rPr>
              <a:t>ART. 150</a:t>
            </a:r>
          </a:p>
          <a:p>
            <a:pPr>
              <a:buNone/>
            </a:pPr>
            <a:r>
              <a:rPr lang="ro-RO" sz="4800" dirty="0" smtClean="0">
                <a:solidFill>
                  <a:srgbClr val="FF0000"/>
                </a:solidFill>
              </a:rPr>
              <a:t>         </a:t>
            </a:r>
            <a:r>
              <a:rPr lang="vi-VN" sz="4800" dirty="0" smtClean="0">
                <a:solidFill>
                  <a:srgbClr val="FF0000"/>
                </a:solidFill>
              </a:rPr>
              <a:t>Medicul care suspectează o boală profesională sau o intoxicaţie acută profesională completează fişa de semnalare BP1, prevăzută în anexa nr. 19, şi trimite bolnavul cu această fişă la unitatea sanitară de medicina muncii, respectiv clinica de boli profesionale sau cabinetul de medicina muncii din structura spitalelor, în vederea precizării diagnosticului de boală profesională ori de intoxicaţie acută profesională.</a:t>
            </a:r>
          </a:p>
          <a:p>
            <a:endParaRPr lang="en-US" sz="2400" dirty="0" smtClean="0"/>
          </a:p>
          <a:p>
            <a:pPr>
              <a:buNone/>
            </a:pPr>
            <a:endParaRPr lang="ro-RO" sz="2600" dirty="0"/>
          </a:p>
          <a:p>
            <a:pPr>
              <a:buNone/>
            </a:pPr>
            <a:endParaRPr lang="ro-RO" dirty="0"/>
          </a:p>
        </p:txBody>
      </p:sp>
      <p:sp>
        <p:nvSpPr>
          <p:cNvPr id="4" name="Titlu 1"/>
          <p:cNvSpPr>
            <a:spLocks noGrp="1"/>
          </p:cNvSpPr>
          <p:nvPr>
            <p:ph type="title"/>
          </p:nvPr>
        </p:nvSpPr>
        <p:spPr>
          <a:xfrm>
            <a:off x="457200" y="274638"/>
            <a:ext cx="8229600" cy="778098"/>
          </a:xfrm>
        </p:spPr>
        <p:txBody>
          <a:bodyPr>
            <a:normAutofit fontScale="90000"/>
          </a:bodyPr>
          <a:lstStyle/>
          <a:p>
            <a:r>
              <a:rPr lang="ro-RO" sz="2200" b="1" dirty="0" smtClean="0"/>
              <a:t/>
            </a:r>
            <a:br>
              <a:rPr lang="ro-RO" sz="2200" b="1" dirty="0" smtClean="0"/>
            </a:br>
            <a:r>
              <a:rPr lang="en-US" sz="2200" b="1" dirty="0" smtClean="0"/>
              <a:t>SECŢIUNEA a 6-a</a:t>
            </a:r>
            <a:r>
              <a:rPr lang="en-US" sz="3100" dirty="0"/>
              <a:t/>
            </a:r>
            <a:br>
              <a:rPr lang="en-US" sz="3100" dirty="0"/>
            </a:br>
            <a:r>
              <a:rPr lang="en-US" sz="3100" b="1" dirty="0" smtClean="0"/>
              <a:t> SEMNALAREA BOLILOR PROFESIONALE</a:t>
            </a:r>
            <a:r>
              <a:rPr lang="en-US" b="1" dirty="0"/>
              <a:t/>
            </a:r>
            <a:br>
              <a:rPr lang="en-US" b="1" dirty="0"/>
            </a:br>
            <a:endParaRPr lang="ro-RO"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268760"/>
            <a:ext cx="8229600" cy="4857403"/>
          </a:xfrm>
        </p:spPr>
        <p:txBody>
          <a:bodyPr>
            <a:normAutofit fontScale="55000" lnSpcReduction="20000"/>
          </a:bodyPr>
          <a:lstStyle/>
          <a:p>
            <a:r>
              <a:rPr lang="en-US" dirty="0"/>
              <a:t> </a:t>
            </a:r>
            <a:r>
              <a:rPr lang="en-US" dirty="0" smtClean="0"/>
              <a:t>Art. </a:t>
            </a:r>
            <a:r>
              <a:rPr lang="en-US" dirty="0"/>
              <a:t>151</a:t>
            </a:r>
            <a:endParaRPr lang="ro-RO" dirty="0"/>
          </a:p>
          <a:p>
            <a:pPr>
              <a:buNone/>
            </a:pPr>
            <a:r>
              <a:rPr lang="en-US" dirty="0"/>
              <a:t>    </a:t>
            </a:r>
            <a:r>
              <a:rPr lang="ro-RO" dirty="0" smtClean="0"/>
              <a:t>   </a:t>
            </a:r>
            <a:r>
              <a:rPr lang="en-US" dirty="0" err="1" smtClean="0"/>
              <a:t>După</a:t>
            </a:r>
            <a:r>
              <a:rPr lang="en-US" dirty="0" smtClean="0"/>
              <a:t> </a:t>
            </a:r>
            <a:r>
              <a:rPr lang="en-US" dirty="0" err="1"/>
              <a:t>primirea</a:t>
            </a:r>
            <a:r>
              <a:rPr lang="en-US" dirty="0"/>
              <a:t> </a:t>
            </a:r>
            <a:r>
              <a:rPr lang="en-US" dirty="0" err="1"/>
              <a:t>fişei</a:t>
            </a:r>
            <a:r>
              <a:rPr lang="en-US" dirty="0"/>
              <a:t> de </a:t>
            </a:r>
            <a:r>
              <a:rPr lang="en-US" dirty="0" err="1"/>
              <a:t>semnalare</a:t>
            </a:r>
            <a:r>
              <a:rPr lang="en-US" dirty="0"/>
              <a:t> BP1, </a:t>
            </a:r>
            <a:r>
              <a:rPr lang="en-US" dirty="0" err="1"/>
              <a:t>transmisă</a:t>
            </a:r>
            <a:r>
              <a:rPr lang="en-US" dirty="0"/>
              <a:t> de </a:t>
            </a:r>
            <a:r>
              <a:rPr lang="en-US" dirty="0" err="1"/>
              <a:t>către</a:t>
            </a:r>
            <a:r>
              <a:rPr lang="en-US" dirty="0"/>
              <a:t> </a:t>
            </a:r>
            <a:r>
              <a:rPr lang="en-US" dirty="0" err="1"/>
              <a:t>medicii</a:t>
            </a:r>
            <a:r>
              <a:rPr lang="en-US" dirty="0"/>
              <a:t> </a:t>
            </a:r>
            <a:r>
              <a:rPr lang="en-US" dirty="0" err="1"/>
              <a:t>prevăzuţi</a:t>
            </a:r>
            <a:r>
              <a:rPr lang="en-US" dirty="0"/>
              <a:t> la art. 150 </a:t>
            </a:r>
            <a:r>
              <a:rPr lang="en-US" dirty="0" err="1"/>
              <a:t>alin</a:t>
            </a:r>
            <a:r>
              <a:rPr lang="en-US" dirty="0"/>
              <a:t>. (2), </a:t>
            </a:r>
            <a:r>
              <a:rPr lang="en-US" dirty="0" err="1"/>
              <a:t>medicul</a:t>
            </a:r>
            <a:r>
              <a:rPr lang="en-US" dirty="0"/>
              <a:t> specialist de </a:t>
            </a:r>
            <a:r>
              <a:rPr lang="en-US" dirty="0" err="1"/>
              <a:t>medicina</a:t>
            </a:r>
            <a:r>
              <a:rPr lang="en-US" dirty="0"/>
              <a:t> </a:t>
            </a:r>
            <a:r>
              <a:rPr lang="en-US" dirty="0" err="1"/>
              <a:t>muncii</a:t>
            </a:r>
            <a:r>
              <a:rPr lang="en-US" dirty="0"/>
              <a:t> din </a:t>
            </a:r>
            <a:r>
              <a:rPr lang="en-US" dirty="0" err="1"/>
              <a:t>cadrul</a:t>
            </a:r>
            <a:r>
              <a:rPr lang="en-US" dirty="0"/>
              <a:t> </a:t>
            </a:r>
            <a:r>
              <a:rPr lang="en-US" dirty="0" err="1"/>
              <a:t>direcţiei</a:t>
            </a:r>
            <a:r>
              <a:rPr lang="en-US" dirty="0"/>
              <a:t> de </a:t>
            </a:r>
            <a:r>
              <a:rPr lang="en-US" dirty="0" err="1"/>
              <a:t>sănătate</a:t>
            </a:r>
            <a:r>
              <a:rPr lang="en-US" dirty="0"/>
              <a:t> </a:t>
            </a:r>
            <a:r>
              <a:rPr lang="en-US" dirty="0" err="1"/>
              <a:t>publică</a:t>
            </a:r>
            <a:r>
              <a:rPr lang="en-US" dirty="0"/>
              <a:t> </a:t>
            </a:r>
            <a:r>
              <a:rPr lang="en-US" dirty="0" err="1"/>
              <a:t>judeţene</a:t>
            </a:r>
            <a:r>
              <a:rPr lang="en-US" dirty="0"/>
              <a:t> </a:t>
            </a:r>
            <a:r>
              <a:rPr lang="en-US" dirty="0" err="1"/>
              <a:t>sau</a:t>
            </a:r>
            <a:r>
              <a:rPr lang="en-US" dirty="0"/>
              <a:t> a </a:t>
            </a:r>
            <a:r>
              <a:rPr lang="en-US" dirty="0" err="1"/>
              <a:t>municipiului</a:t>
            </a:r>
            <a:r>
              <a:rPr lang="en-US" dirty="0"/>
              <a:t> </a:t>
            </a:r>
            <a:r>
              <a:rPr lang="en-US" dirty="0" err="1"/>
              <a:t>Bucureşti</a:t>
            </a:r>
            <a:r>
              <a:rPr lang="en-US" dirty="0"/>
              <a:t> </a:t>
            </a:r>
            <a:r>
              <a:rPr lang="en-US" dirty="0" err="1"/>
              <a:t>cercetează</a:t>
            </a:r>
            <a:r>
              <a:rPr lang="en-US" dirty="0"/>
              <a:t> </a:t>
            </a:r>
            <a:r>
              <a:rPr lang="en-US" dirty="0" err="1"/>
              <a:t>în</a:t>
            </a:r>
            <a:r>
              <a:rPr lang="en-US" dirty="0"/>
              <a:t> </a:t>
            </a:r>
            <a:r>
              <a:rPr lang="en-US" dirty="0" err="1"/>
              <a:t>termen</a:t>
            </a:r>
            <a:r>
              <a:rPr lang="en-US" dirty="0"/>
              <a:t> de 30 de </a:t>
            </a:r>
            <a:r>
              <a:rPr lang="en-US" dirty="0" err="1"/>
              <a:t>zile</a:t>
            </a:r>
            <a:r>
              <a:rPr lang="en-US" dirty="0"/>
              <a:t>, </a:t>
            </a:r>
            <a:r>
              <a:rPr lang="en-US" dirty="0" err="1"/>
              <a:t>având</a:t>
            </a:r>
            <a:r>
              <a:rPr lang="en-US" dirty="0"/>
              <a:t> </a:t>
            </a:r>
            <a:r>
              <a:rPr lang="en-US" dirty="0" err="1"/>
              <a:t>în</a:t>
            </a:r>
            <a:r>
              <a:rPr lang="en-US" dirty="0"/>
              <a:t> </a:t>
            </a:r>
            <a:r>
              <a:rPr lang="en-US" dirty="0" err="1"/>
              <a:t>vedere</a:t>
            </a:r>
            <a:r>
              <a:rPr lang="en-US" dirty="0"/>
              <a:t> </a:t>
            </a:r>
            <a:r>
              <a:rPr lang="en-US" dirty="0" err="1"/>
              <a:t>ruta</a:t>
            </a:r>
            <a:r>
              <a:rPr lang="en-US" dirty="0"/>
              <a:t> </a:t>
            </a:r>
            <a:r>
              <a:rPr lang="en-US" dirty="0" err="1"/>
              <a:t>profesională</a:t>
            </a:r>
            <a:r>
              <a:rPr lang="en-US" dirty="0"/>
              <a:t>, </a:t>
            </a:r>
            <a:r>
              <a:rPr lang="en-US" dirty="0" err="1"/>
              <a:t>cauzele</a:t>
            </a:r>
            <a:r>
              <a:rPr lang="en-US" dirty="0"/>
              <a:t> </a:t>
            </a:r>
            <a:r>
              <a:rPr lang="en-US" dirty="0" err="1"/>
              <a:t>îmbolnăvirii</a:t>
            </a:r>
            <a:r>
              <a:rPr lang="en-US" dirty="0"/>
              <a:t> </a:t>
            </a:r>
            <a:r>
              <a:rPr lang="en-US" dirty="0" err="1"/>
              <a:t>profesionale</a:t>
            </a:r>
            <a:r>
              <a:rPr lang="en-US" dirty="0" smtClean="0"/>
              <a:t>.</a:t>
            </a:r>
            <a:endParaRPr lang="ro-RO" dirty="0" smtClean="0"/>
          </a:p>
          <a:p>
            <a:r>
              <a:rPr lang="en-US" sz="2500" dirty="0" smtClean="0">
                <a:solidFill>
                  <a:srgbClr val="FF0000"/>
                </a:solidFill>
                <a:latin typeface="Arial" pitchFamily="34" charset="0"/>
                <a:cs typeface="Arial" pitchFamily="34" charset="0"/>
              </a:rPr>
              <a:t>ART. 151</a:t>
            </a:r>
          </a:p>
          <a:p>
            <a:pPr>
              <a:buNone/>
            </a:pPr>
            <a:r>
              <a:rPr lang="ro-RO" sz="2500" dirty="0" smtClean="0">
                <a:solidFill>
                  <a:srgbClr val="FF0000"/>
                </a:solidFill>
                <a:latin typeface="Arial" pitchFamily="34" charset="0"/>
                <a:cs typeface="Arial" pitchFamily="34" charset="0"/>
              </a:rPr>
              <a:t>         </a:t>
            </a:r>
            <a:r>
              <a:rPr lang="vi-VN" sz="2500" dirty="0" smtClean="0">
                <a:solidFill>
                  <a:srgbClr val="FF0000"/>
                </a:solidFill>
                <a:latin typeface="Arial" pitchFamily="34" charset="0"/>
                <a:cs typeface="Arial" pitchFamily="34" charset="0"/>
              </a:rPr>
              <a:t>După primirea fişei de semnalare BP1, medicul specialist de medicina muncii din cadrul direcţiei de sănătate publică judeţene sau a municipiului Bucureşti cercetează în termen de 7 zile, având în vedere ruta profesională, cauzele îmbolnăvirii profe</a:t>
            </a:r>
            <a:r>
              <a:rPr lang="en-US" sz="2500" dirty="0" err="1" smtClean="0">
                <a:solidFill>
                  <a:srgbClr val="FF0000"/>
                </a:solidFill>
                <a:latin typeface="Arial" pitchFamily="34" charset="0"/>
                <a:cs typeface="Arial" pitchFamily="34" charset="0"/>
              </a:rPr>
              <a:t>sionale</a:t>
            </a:r>
            <a:endParaRPr lang="ro-RO" sz="2500" dirty="0">
              <a:solidFill>
                <a:srgbClr val="FF0000"/>
              </a:solidFill>
              <a:latin typeface="Arial" pitchFamily="34" charset="0"/>
              <a:cs typeface="Arial" pitchFamily="34" charset="0"/>
            </a:endParaRPr>
          </a:p>
          <a:p>
            <a:r>
              <a:rPr lang="ro-RO" dirty="0" smtClean="0"/>
              <a:t>Art</a:t>
            </a:r>
            <a:r>
              <a:rPr lang="ro-RO" dirty="0"/>
              <a:t>.</a:t>
            </a:r>
            <a:r>
              <a:rPr lang="ro-RO" dirty="0" smtClean="0"/>
              <a:t> </a:t>
            </a:r>
            <a:r>
              <a:rPr lang="en-US" dirty="0" smtClean="0"/>
              <a:t> 154</a:t>
            </a:r>
            <a:endParaRPr lang="ro-RO" dirty="0"/>
          </a:p>
          <a:p>
            <a:pPr>
              <a:buNone/>
            </a:pPr>
            <a:r>
              <a:rPr lang="en-US" dirty="0"/>
              <a:t>   </a:t>
            </a:r>
            <a:r>
              <a:rPr lang="ro-RO" dirty="0" smtClean="0"/>
              <a:t>    </a:t>
            </a:r>
            <a:r>
              <a:rPr lang="en-US" dirty="0" err="1" smtClean="0"/>
              <a:t>În</a:t>
            </a:r>
            <a:r>
              <a:rPr lang="en-US" dirty="0" smtClean="0"/>
              <a:t> </a:t>
            </a:r>
            <a:r>
              <a:rPr lang="en-US" dirty="0" err="1"/>
              <a:t>procesul</a:t>
            </a:r>
            <a:r>
              <a:rPr lang="en-US" dirty="0"/>
              <a:t>-verbal de </a:t>
            </a:r>
            <a:r>
              <a:rPr lang="en-US" dirty="0" err="1"/>
              <a:t>cercetare</a:t>
            </a:r>
            <a:r>
              <a:rPr lang="en-US" dirty="0"/>
              <a:t> a </a:t>
            </a:r>
            <a:r>
              <a:rPr lang="en-US" dirty="0" err="1"/>
              <a:t>cazului</a:t>
            </a:r>
            <a:r>
              <a:rPr lang="en-US" dirty="0"/>
              <a:t> de </a:t>
            </a:r>
            <a:r>
              <a:rPr lang="en-US" dirty="0" err="1"/>
              <a:t>boală</a:t>
            </a:r>
            <a:r>
              <a:rPr lang="en-US" dirty="0"/>
              <a:t> </a:t>
            </a:r>
            <a:r>
              <a:rPr lang="en-US" dirty="0" err="1"/>
              <a:t>profesională</a:t>
            </a:r>
            <a:r>
              <a:rPr lang="en-US" dirty="0"/>
              <a:t> se </a:t>
            </a:r>
            <a:r>
              <a:rPr lang="en-US" dirty="0" err="1"/>
              <a:t>vor</a:t>
            </a:r>
            <a:r>
              <a:rPr lang="en-US" dirty="0"/>
              <a:t> </a:t>
            </a:r>
            <a:r>
              <a:rPr lang="en-US" dirty="0" err="1"/>
              <a:t>menţiona</a:t>
            </a:r>
            <a:r>
              <a:rPr lang="en-US" dirty="0"/>
              <a:t> </a:t>
            </a:r>
            <a:r>
              <a:rPr lang="en-US" dirty="0" err="1"/>
              <a:t>în</a:t>
            </a:r>
            <a:r>
              <a:rPr lang="en-US" dirty="0"/>
              <a:t> mod special </a:t>
            </a:r>
            <a:r>
              <a:rPr lang="en-US" dirty="0" err="1"/>
              <a:t>cauzele</a:t>
            </a:r>
            <a:r>
              <a:rPr lang="en-US" dirty="0"/>
              <a:t> </a:t>
            </a:r>
            <a:r>
              <a:rPr lang="en-US" dirty="0" err="1"/>
              <a:t>îmbolnăvirii</a:t>
            </a:r>
            <a:r>
              <a:rPr lang="en-US" dirty="0"/>
              <a:t>, </a:t>
            </a:r>
            <a:r>
              <a:rPr lang="en-US" dirty="0" err="1"/>
              <a:t>responsabilitatea</a:t>
            </a:r>
            <a:r>
              <a:rPr lang="en-US" dirty="0"/>
              <a:t> </a:t>
            </a:r>
            <a:r>
              <a:rPr lang="en-US" dirty="0" err="1"/>
              <a:t>angajatorilor</a:t>
            </a:r>
            <a:r>
              <a:rPr lang="en-US" dirty="0"/>
              <a:t> </a:t>
            </a:r>
            <a:r>
              <a:rPr lang="en-US" dirty="0" err="1"/>
              <a:t>şi</a:t>
            </a:r>
            <a:r>
              <a:rPr lang="en-US" dirty="0"/>
              <a:t> </a:t>
            </a:r>
            <a:r>
              <a:rPr lang="en-US" dirty="0" err="1"/>
              <a:t>măsurile</a:t>
            </a:r>
            <a:r>
              <a:rPr lang="en-US" dirty="0"/>
              <a:t> </a:t>
            </a:r>
            <a:r>
              <a:rPr lang="en-US" dirty="0" err="1"/>
              <a:t>tehnice</a:t>
            </a:r>
            <a:r>
              <a:rPr lang="en-US" dirty="0"/>
              <a:t> </a:t>
            </a:r>
            <a:r>
              <a:rPr lang="en-US" dirty="0" err="1"/>
              <a:t>şi</a:t>
            </a:r>
            <a:r>
              <a:rPr lang="en-US" dirty="0"/>
              <a:t> </a:t>
            </a:r>
            <a:r>
              <a:rPr lang="en-US" dirty="0" err="1"/>
              <a:t>organizatorice</a:t>
            </a:r>
            <a:r>
              <a:rPr lang="en-US" dirty="0"/>
              <a:t> </a:t>
            </a:r>
            <a:r>
              <a:rPr lang="en-US" dirty="0" err="1"/>
              <a:t>necesare</a:t>
            </a:r>
            <a:r>
              <a:rPr lang="en-US" dirty="0"/>
              <a:t> </a:t>
            </a:r>
            <a:r>
              <a:rPr lang="en-US" dirty="0" err="1"/>
              <a:t>pentru</a:t>
            </a:r>
            <a:r>
              <a:rPr lang="en-US" dirty="0"/>
              <a:t> </a:t>
            </a:r>
            <a:r>
              <a:rPr lang="en-US" dirty="0" err="1"/>
              <a:t>prevenirea</a:t>
            </a:r>
            <a:r>
              <a:rPr lang="en-US" dirty="0"/>
              <a:t> </a:t>
            </a:r>
            <a:r>
              <a:rPr lang="en-US" dirty="0" err="1"/>
              <a:t>unor</a:t>
            </a:r>
            <a:r>
              <a:rPr lang="en-US" dirty="0"/>
              <a:t> </a:t>
            </a:r>
            <a:r>
              <a:rPr lang="en-US" dirty="0" err="1"/>
              <a:t>îmbolnăviri</a:t>
            </a:r>
            <a:r>
              <a:rPr lang="en-US" dirty="0"/>
              <a:t> </a:t>
            </a:r>
            <a:r>
              <a:rPr lang="en-US" dirty="0" err="1"/>
              <a:t>profesionale</a:t>
            </a:r>
            <a:r>
              <a:rPr lang="en-US" dirty="0"/>
              <a:t> </a:t>
            </a:r>
            <a:r>
              <a:rPr lang="en-US" dirty="0" err="1"/>
              <a:t>similare</a:t>
            </a:r>
            <a:r>
              <a:rPr lang="en-US" dirty="0" smtClean="0"/>
              <a:t>.</a:t>
            </a:r>
            <a:endParaRPr lang="ro-RO" dirty="0" smtClean="0"/>
          </a:p>
          <a:p>
            <a:r>
              <a:rPr lang="en-US" sz="2500" dirty="0" smtClean="0">
                <a:solidFill>
                  <a:srgbClr val="FF0000"/>
                </a:solidFill>
              </a:rPr>
              <a:t>ART. 154</a:t>
            </a:r>
          </a:p>
          <a:p>
            <a:pPr>
              <a:buNone/>
            </a:pPr>
            <a:r>
              <a:rPr lang="ro-RO" sz="2500" dirty="0" smtClean="0">
                <a:solidFill>
                  <a:srgbClr val="FF0000"/>
                </a:solidFill>
              </a:rPr>
              <a:t>   </a:t>
            </a:r>
            <a:r>
              <a:rPr lang="vi-VN" sz="2500" dirty="0" smtClean="0">
                <a:solidFill>
                  <a:srgbClr val="FF0000"/>
                </a:solidFill>
              </a:rPr>
              <a:t>  </a:t>
            </a:r>
            <a:r>
              <a:rPr lang="ro-RO" sz="2500" dirty="0" smtClean="0">
                <a:solidFill>
                  <a:srgbClr val="FF0000"/>
                </a:solidFill>
              </a:rPr>
              <a:t>   </a:t>
            </a:r>
            <a:r>
              <a:rPr lang="vi-VN" sz="2500" dirty="0" smtClean="0">
                <a:solidFill>
                  <a:srgbClr val="FF0000"/>
                </a:solidFill>
              </a:rPr>
              <a:t> Procesul-verbal de cercetare a cazului de boală profesională este semnat de toţi cei care au luat parte la cercetare, conform competenţelor, menţionându-se în mod special cauzele îmbolnăvirii, responsabilitatea angajatorilor şi măsurile tehnice şi organizatorice necesare, pentru prevenirea unor boli profesionale similare.</a:t>
            </a:r>
            <a:endParaRPr lang="ro-RO" sz="2500" dirty="0">
              <a:solidFill>
                <a:srgbClr val="FF0000"/>
              </a:solidFill>
            </a:endParaRPr>
          </a:p>
          <a:p>
            <a:r>
              <a:rPr lang="en-US" dirty="0" err="1" smtClean="0"/>
              <a:t>Articolele</a:t>
            </a:r>
            <a:r>
              <a:rPr lang="en-US" dirty="0" smtClean="0"/>
              <a:t> </a:t>
            </a:r>
            <a:r>
              <a:rPr lang="en-US" dirty="0"/>
              <a:t>155 </a:t>
            </a:r>
            <a:r>
              <a:rPr lang="en-US" dirty="0" err="1"/>
              <a:t>şi</a:t>
            </a:r>
            <a:r>
              <a:rPr lang="en-US" dirty="0"/>
              <a:t> </a:t>
            </a:r>
            <a:r>
              <a:rPr lang="en-US" dirty="0" smtClean="0"/>
              <a:t>156 </a:t>
            </a:r>
            <a:r>
              <a:rPr lang="en-US" dirty="0"/>
              <a:t>se </a:t>
            </a:r>
            <a:r>
              <a:rPr lang="en-US" dirty="0" err="1"/>
              <a:t>abrogă</a:t>
            </a:r>
            <a:r>
              <a:rPr lang="en-US" dirty="0"/>
              <a:t>.</a:t>
            </a:r>
            <a:endParaRPr lang="ro-RO" dirty="0"/>
          </a:p>
        </p:txBody>
      </p:sp>
      <p:sp>
        <p:nvSpPr>
          <p:cNvPr id="4" name="Titlu 1"/>
          <p:cNvSpPr>
            <a:spLocks noGrp="1"/>
          </p:cNvSpPr>
          <p:nvPr>
            <p:ph type="title"/>
          </p:nvPr>
        </p:nvSpPr>
        <p:spPr/>
        <p:txBody>
          <a:bodyPr>
            <a:normAutofit fontScale="90000"/>
          </a:bodyPr>
          <a:lstStyle/>
          <a:p>
            <a:r>
              <a:rPr lang="ro-RO" sz="2200" b="1" dirty="0" smtClean="0"/>
              <a:t/>
            </a:r>
            <a:br>
              <a:rPr lang="ro-RO" sz="2200" b="1" dirty="0" smtClean="0"/>
            </a:br>
            <a:r>
              <a:rPr lang="en-US" sz="2200" b="1" dirty="0" smtClean="0"/>
              <a:t>SECŢIUNEA a 6-a</a:t>
            </a:r>
            <a:r>
              <a:rPr lang="en-US" sz="3100" dirty="0"/>
              <a:t/>
            </a:r>
            <a:br>
              <a:rPr lang="en-US" sz="3100" dirty="0"/>
            </a:br>
            <a:r>
              <a:rPr lang="en-US" sz="3100" b="1" dirty="0" smtClean="0"/>
              <a:t> SEMNALAREA BOLILOR PROFESIONALE</a:t>
            </a:r>
            <a:r>
              <a:rPr lang="en-US" b="1" dirty="0"/>
              <a:t/>
            </a:r>
            <a:br>
              <a:rPr lang="en-US" b="1" dirty="0"/>
            </a:br>
            <a:endParaRPr lang="ro-RO"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fontScale="85000" lnSpcReduction="10000"/>
          </a:bodyPr>
          <a:lstStyle/>
          <a:p>
            <a:r>
              <a:rPr lang="en-US" sz="2300" dirty="0" smtClean="0"/>
              <a:t>Art. </a:t>
            </a:r>
            <a:r>
              <a:rPr lang="en-US" sz="2300" dirty="0"/>
              <a:t>157</a:t>
            </a:r>
            <a:endParaRPr lang="ro-RO" sz="2300" dirty="0"/>
          </a:p>
          <a:p>
            <a:pPr>
              <a:buNone/>
            </a:pPr>
            <a:r>
              <a:rPr lang="ro-RO" sz="2300" dirty="0" smtClean="0"/>
              <a:t>      </a:t>
            </a:r>
            <a:r>
              <a:rPr lang="en-US" sz="2300" dirty="0" err="1" smtClean="0"/>
              <a:t>Procesul</a:t>
            </a:r>
            <a:r>
              <a:rPr lang="en-US" sz="2300" dirty="0" smtClean="0"/>
              <a:t>-verbal </a:t>
            </a:r>
            <a:r>
              <a:rPr lang="en-US" sz="2300" dirty="0"/>
              <a:t>de </a:t>
            </a:r>
            <a:r>
              <a:rPr lang="en-US" sz="2300" dirty="0" err="1"/>
              <a:t>cercetare</a:t>
            </a:r>
            <a:r>
              <a:rPr lang="en-US" sz="2300" dirty="0"/>
              <a:t> a </a:t>
            </a:r>
            <a:r>
              <a:rPr lang="en-US" sz="2300" dirty="0" err="1"/>
              <a:t>cazului</a:t>
            </a:r>
            <a:r>
              <a:rPr lang="en-US" sz="2300" dirty="0"/>
              <a:t> de </a:t>
            </a:r>
            <a:r>
              <a:rPr lang="en-US" sz="2300" dirty="0" err="1"/>
              <a:t>boală</a:t>
            </a:r>
            <a:r>
              <a:rPr lang="en-US" sz="2300" dirty="0"/>
              <a:t> </a:t>
            </a:r>
            <a:r>
              <a:rPr lang="en-US" sz="2300" dirty="0" err="1"/>
              <a:t>profesională</a:t>
            </a:r>
            <a:r>
              <a:rPr lang="en-US" sz="2300" dirty="0"/>
              <a:t>, </a:t>
            </a:r>
            <a:r>
              <a:rPr lang="en-US" sz="2300" dirty="0" err="1"/>
              <a:t>prevăzut</a:t>
            </a:r>
            <a:r>
              <a:rPr lang="en-US" sz="2300" dirty="0"/>
              <a:t> </a:t>
            </a:r>
            <a:r>
              <a:rPr lang="en-US" sz="2300" dirty="0" err="1"/>
              <a:t>în</a:t>
            </a:r>
            <a:r>
              <a:rPr lang="en-US" sz="2300" dirty="0"/>
              <a:t> </a:t>
            </a:r>
            <a:r>
              <a:rPr lang="en-US" sz="2300" dirty="0" err="1"/>
              <a:t>anexa</a:t>
            </a:r>
            <a:r>
              <a:rPr lang="en-US" sz="2300" dirty="0"/>
              <a:t> nr. 20, se </a:t>
            </a:r>
            <a:r>
              <a:rPr lang="en-US" sz="2300" dirty="0" err="1"/>
              <a:t>întocmeşte</a:t>
            </a:r>
            <a:r>
              <a:rPr lang="en-US" sz="2300" dirty="0"/>
              <a:t> de </a:t>
            </a:r>
            <a:r>
              <a:rPr lang="en-US" sz="2300" dirty="0" err="1"/>
              <a:t>către</a:t>
            </a:r>
            <a:r>
              <a:rPr lang="en-US" sz="2300" dirty="0"/>
              <a:t> </a:t>
            </a:r>
            <a:r>
              <a:rPr lang="en-US" sz="2300" dirty="0" err="1"/>
              <a:t>medicul</a:t>
            </a:r>
            <a:r>
              <a:rPr lang="en-US" sz="2300" dirty="0"/>
              <a:t> de </a:t>
            </a:r>
            <a:r>
              <a:rPr lang="en-US" sz="2300" dirty="0" err="1"/>
              <a:t>medicina</a:t>
            </a:r>
            <a:r>
              <a:rPr lang="en-US" sz="2300" dirty="0"/>
              <a:t> </a:t>
            </a:r>
            <a:r>
              <a:rPr lang="en-US" sz="2300" dirty="0" err="1"/>
              <a:t>muncii</a:t>
            </a:r>
            <a:r>
              <a:rPr lang="en-US" sz="2300" dirty="0"/>
              <a:t> din </a:t>
            </a:r>
            <a:r>
              <a:rPr lang="en-US" sz="2300" dirty="0" err="1"/>
              <a:t>cadrul</a:t>
            </a:r>
            <a:r>
              <a:rPr lang="en-US" sz="2300" dirty="0"/>
              <a:t> </a:t>
            </a:r>
            <a:r>
              <a:rPr lang="en-US" sz="2300" dirty="0" err="1"/>
              <a:t>direcţiei</a:t>
            </a:r>
            <a:r>
              <a:rPr lang="en-US" sz="2300" dirty="0"/>
              <a:t> de </a:t>
            </a:r>
            <a:r>
              <a:rPr lang="en-US" sz="2300" dirty="0" err="1"/>
              <a:t>sănătate</a:t>
            </a:r>
            <a:r>
              <a:rPr lang="en-US" sz="2300" dirty="0"/>
              <a:t>  </a:t>
            </a:r>
            <a:r>
              <a:rPr lang="en-US" sz="2300" dirty="0" err="1"/>
              <a:t>publică</a:t>
            </a:r>
            <a:r>
              <a:rPr lang="en-US" sz="2300" dirty="0"/>
              <a:t> </a:t>
            </a:r>
            <a:r>
              <a:rPr lang="en-US" sz="2300" dirty="0" err="1"/>
              <a:t>judeţene</a:t>
            </a:r>
            <a:r>
              <a:rPr lang="en-US" sz="2300" dirty="0"/>
              <a:t> </a:t>
            </a:r>
            <a:r>
              <a:rPr lang="en-US" sz="2300" dirty="0" err="1"/>
              <a:t>şi</a:t>
            </a:r>
            <a:r>
              <a:rPr lang="en-US" sz="2300" dirty="0"/>
              <a:t> a </a:t>
            </a:r>
            <a:r>
              <a:rPr lang="en-US" sz="2300" dirty="0" err="1"/>
              <a:t>municipiului</a:t>
            </a:r>
            <a:r>
              <a:rPr lang="en-US" sz="2300" dirty="0"/>
              <a:t> </a:t>
            </a:r>
            <a:r>
              <a:rPr lang="en-US" sz="2300" dirty="0" err="1"/>
              <a:t>Bucureşti</a:t>
            </a:r>
            <a:r>
              <a:rPr lang="en-US" sz="2300" dirty="0"/>
              <a:t>, </a:t>
            </a:r>
            <a:r>
              <a:rPr lang="en-US" sz="2300" dirty="0" err="1"/>
              <a:t>în</a:t>
            </a:r>
            <a:r>
              <a:rPr lang="en-US" sz="2300" dirty="0"/>
              <a:t> 7 </a:t>
            </a:r>
            <a:r>
              <a:rPr lang="en-US" sz="2300" dirty="0" err="1"/>
              <a:t>exemplare</a:t>
            </a:r>
            <a:r>
              <a:rPr lang="en-US" sz="2300" dirty="0"/>
              <a:t>, din care un exemplar </a:t>
            </a:r>
            <a:r>
              <a:rPr lang="en-US" sz="2300" dirty="0" err="1"/>
              <a:t>rămâne</a:t>
            </a:r>
            <a:r>
              <a:rPr lang="en-US" sz="2300" dirty="0"/>
              <a:t> </a:t>
            </a:r>
            <a:r>
              <a:rPr lang="en-US" sz="2300" dirty="0" err="1"/>
              <a:t>emitentului</a:t>
            </a:r>
            <a:r>
              <a:rPr lang="en-US" sz="2300" dirty="0"/>
              <a:t> </a:t>
            </a:r>
            <a:r>
              <a:rPr lang="en-US" sz="2300" dirty="0" err="1"/>
              <a:t>actului</a:t>
            </a:r>
            <a:r>
              <a:rPr lang="en-US" sz="2300" dirty="0"/>
              <a:t>, </a:t>
            </a:r>
            <a:r>
              <a:rPr lang="en-US" sz="2300" dirty="0" err="1"/>
              <a:t>iar</a:t>
            </a:r>
            <a:r>
              <a:rPr lang="en-US" sz="2300" dirty="0"/>
              <a:t> </a:t>
            </a:r>
            <a:r>
              <a:rPr lang="en-US" sz="2300" dirty="0" err="1"/>
              <a:t>restul</a:t>
            </a:r>
            <a:r>
              <a:rPr lang="en-US" sz="2300" dirty="0"/>
              <a:t> </a:t>
            </a:r>
            <a:r>
              <a:rPr lang="en-US" sz="2300" dirty="0" err="1"/>
              <a:t>exemplarelor</a:t>
            </a:r>
            <a:r>
              <a:rPr lang="en-US" sz="2300" dirty="0"/>
              <a:t> se transmit </a:t>
            </a:r>
            <a:r>
              <a:rPr lang="en-US" sz="2300" dirty="0" err="1"/>
              <a:t>către</a:t>
            </a:r>
            <a:r>
              <a:rPr lang="en-US" sz="2300" dirty="0"/>
              <a:t> </a:t>
            </a:r>
            <a:r>
              <a:rPr lang="en-US" sz="2300" dirty="0" err="1"/>
              <a:t>angajator</a:t>
            </a:r>
            <a:r>
              <a:rPr lang="en-US" sz="2300" dirty="0"/>
              <a:t>, </a:t>
            </a:r>
            <a:r>
              <a:rPr lang="en-US" sz="2300" dirty="0" err="1"/>
              <a:t>medicul</a:t>
            </a:r>
            <a:r>
              <a:rPr lang="en-US" sz="2300" dirty="0"/>
              <a:t> de </a:t>
            </a:r>
            <a:r>
              <a:rPr lang="en-US" sz="2300" dirty="0" err="1"/>
              <a:t>medicina</a:t>
            </a:r>
            <a:r>
              <a:rPr lang="en-US" sz="2300" dirty="0"/>
              <a:t> </a:t>
            </a:r>
            <a:r>
              <a:rPr lang="en-US" sz="2300" dirty="0" err="1"/>
              <a:t>muncii</a:t>
            </a:r>
            <a:r>
              <a:rPr lang="en-US" sz="2300" dirty="0"/>
              <a:t> din </a:t>
            </a:r>
            <a:r>
              <a:rPr lang="en-US" sz="2300" dirty="0" err="1"/>
              <a:t>clinica</a:t>
            </a:r>
            <a:r>
              <a:rPr lang="en-US" sz="2300" dirty="0"/>
              <a:t>/</a:t>
            </a:r>
            <a:r>
              <a:rPr lang="en-US" sz="2300" dirty="0" err="1"/>
              <a:t>secţia</a:t>
            </a:r>
            <a:r>
              <a:rPr lang="en-US" sz="2300" dirty="0"/>
              <a:t> de </a:t>
            </a:r>
            <a:r>
              <a:rPr lang="en-US" sz="2300" dirty="0" err="1"/>
              <a:t>medicina</a:t>
            </a:r>
            <a:r>
              <a:rPr lang="en-US" sz="2300" dirty="0"/>
              <a:t> </a:t>
            </a:r>
            <a:r>
              <a:rPr lang="en-US" sz="2300" dirty="0" err="1"/>
              <a:t>muncii</a:t>
            </a:r>
            <a:r>
              <a:rPr lang="en-US" sz="2300" dirty="0"/>
              <a:t> </a:t>
            </a:r>
            <a:r>
              <a:rPr lang="en-US" sz="2300" dirty="0" err="1"/>
              <a:t>sau</a:t>
            </a:r>
            <a:r>
              <a:rPr lang="en-US" sz="2300" dirty="0"/>
              <a:t> </a:t>
            </a:r>
            <a:r>
              <a:rPr lang="en-US" sz="2300" dirty="0" err="1"/>
              <a:t>cabinetul</a:t>
            </a:r>
            <a:r>
              <a:rPr lang="en-US" sz="2300" dirty="0"/>
              <a:t> de </a:t>
            </a:r>
            <a:r>
              <a:rPr lang="en-US" sz="2300" dirty="0" err="1"/>
              <a:t>medicina</a:t>
            </a:r>
            <a:r>
              <a:rPr lang="en-US" sz="2300" dirty="0"/>
              <a:t> </a:t>
            </a:r>
            <a:r>
              <a:rPr lang="en-US" sz="2300" dirty="0" err="1"/>
              <a:t>muncii</a:t>
            </a:r>
            <a:r>
              <a:rPr lang="en-US" sz="2300" dirty="0"/>
              <a:t> din </a:t>
            </a:r>
            <a:r>
              <a:rPr lang="en-US" sz="2300" dirty="0" err="1"/>
              <a:t>structura</a:t>
            </a:r>
            <a:r>
              <a:rPr lang="en-US" sz="2300" dirty="0"/>
              <a:t> </a:t>
            </a:r>
            <a:r>
              <a:rPr lang="en-US" sz="2300" dirty="0" err="1"/>
              <a:t>spitalelor</a:t>
            </a:r>
            <a:r>
              <a:rPr lang="en-US" sz="2300" dirty="0"/>
              <a:t> care a </a:t>
            </a:r>
            <a:r>
              <a:rPr lang="en-US" sz="2300" dirty="0" err="1"/>
              <a:t>semnalat</a:t>
            </a:r>
            <a:r>
              <a:rPr lang="en-US" sz="2300" dirty="0"/>
              <a:t> </a:t>
            </a:r>
            <a:r>
              <a:rPr lang="en-US" sz="2300" dirty="0" err="1"/>
              <a:t>îmbolnăvirea</a:t>
            </a:r>
            <a:r>
              <a:rPr lang="en-US" sz="2300" dirty="0"/>
              <a:t>, </a:t>
            </a:r>
            <a:r>
              <a:rPr lang="en-US" sz="2300" dirty="0" err="1"/>
              <a:t>lucrător</a:t>
            </a:r>
            <a:r>
              <a:rPr lang="en-US" sz="2300" dirty="0"/>
              <a:t>, </a:t>
            </a:r>
            <a:r>
              <a:rPr lang="en-US" sz="2300" dirty="0" err="1"/>
              <a:t>inspectoratul</a:t>
            </a:r>
            <a:r>
              <a:rPr lang="en-US" sz="2300" dirty="0"/>
              <a:t> </a:t>
            </a:r>
            <a:r>
              <a:rPr lang="en-US" sz="2300" dirty="0" err="1"/>
              <a:t>teritorial</a:t>
            </a:r>
            <a:r>
              <a:rPr lang="en-US" sz="2300" dirty="0"/>
              <a:t> de </a:t>
            </a:r>
            <a:r>
              <a:rPr lang="en-US" sz="2300" dirty="0" err="1"/>
              <a:t>muncă</a:t>
            </a:r>
            <a:r>
              <a:rPr lang="en-US" sz="2300" dirty="0"/>
              <a:t>, </a:t>
            </a:r>
            <a:r>
              <a:rPr lang="en-US" sz="2300" dirty="0" err="1"/>
              <a:t>Centrul</a:t>
            </a:r>
            <a:r>
              <a:rPr lang="en-US" sz="2300" dirty="0"/>
              <a:t> </a:t>
            </a:r>
            <a:r>
              <a:rPr lang="en-US" sz="2300" dirty="0" err="1"/>
              <a:t>naţional</a:t>
            </a:r>
            <a:r>
              <a:rPr lang="en-US" sz="2300" dirty="0"/>
              <a:t> de </a:t>
            </a:r>
            <a:r>
              <a:rPr lang="en-US" sz="2300" dirty="0" err="1"/>
              <a:t>monitorizare</a:t>
            </a:r>
            <a:r>
              <a:rPr lang="en-US" sz="2300" dirty="0"/>
              <a:t> a </a:t>
            </a:r>
            <a:r>
              <a:rPr lang="en-US" sz="2300" dirty="0" err="1"/>
              <a:t>riscurilor</a:t>
            </a:r>
            <a:r>
              <a:rPr lang="en-US" sz="2300" dirty="0"/>
              <a:t> din </a:t>
            </a:r>
            <a:r>
              <a:rPr lang="en-US" sz="2300" dirty="0" err="1"/>
              <a:t>mediul</a:t>
            </a:r>
            <a:r>
              <a:rPr lang="en-US" sz="2300" dirty="0"/>
              <a:t> </a:t>
            </a:r>
            <a:r>
              <a:rPr lang="en-US" sz="2300" dirty="0" err="1"/>
              <a:t>comunitar</a:t>
            </a:r>
            <a:r>
              <a:rPr lang="en-US" sz="2300" dirty="0"/>
              <a:t> </a:t>
            </a:r>
            <a:r>
              <a:rPr lang="en-US" sz="2300" dirty="0" err="1"/>
              <a:t>şi</a:t>
            </a:r>
            <a:r>
              <a:rPr lang="en-US" sz="2300" dirty="0"/>
              <a:t> </a:t>
            </a:r>
            <a:r>
              <a:rPr lang="en-US" sz="2300" dirty="0" err="1"/>
              <a:t>asiguratorul</a:t>
            </a:r>
            <a:r>
              <a:rPr lang="en-US" sz="2300" dirty="0"/>
              <a:t> la </a:t>
            </a:r>
            <a:r>
              <a:rPr lang="en-US" sz="2300" dirty="0" err="1"/>
              <a:t>nivel</a:t>
            </a:r>
            <a:r>
              <a:rPr lang="en-US" sz="2300" dirty="0"/>
              <a:t> </a:t>
            </a:r>
            <a:r>
              <a:rPr lang="en-US" sz="2300" dirty="0" err="1"/>
              <a:t>teritorial</a:t>
            </a:r>
            <a:r>
              <a:rPr lang="en-US" sz="2600" dirty="0" smtClean="0"/>
              <a:t>.</a:t>
            </a:r>
            <a:endParaRPr lang="ro-RO" sz="2600" dirty="0" smtClean="0"/>
          </a:p>
          <a:p>
            <a:r>
              <a:rPr lang="en-US" sz="1900" dirty="0" smtClean="0">
                <a:solidFill>
                  <a:srgbClr val="FF0000"/>
                </a:solidFill>
              </a:rPr>
              <a:t>ART. 157</a:t>
            </a:r>
          </a:p>
          <a:p>
            <a:pPr>
              <a:buNone/>
            </a:pPr>
            <a:r>
              <a:rPr lang="ro-RO" sz="1900" dirty="0" smtClean="0">
                <a:solidFill>
                  <a:srgbClr val="FF0000"/>
                </a:solidFill>
              </a:rPr>
              <a:t>        </a:t>
            </a:r>
            <a:r>
              <a:rPr lang="vi-VN" sz="1900" dirty="0" smtClean="0">
                <a:solidFill>
                  <a:srgbClr val="FF0000"/>
                </a:solidFill>
              </a:rPr>
              <a:t>Procesul-verbal de cercetare a cazului de boală profesională se înmânează angajatorului, medicului care a semnalat îmbolnăvirea, pentru evidenţa îmbolnăvirilor profesionale şi pentru a urmări realizarea măsurilor prescrise, direcţiei de sănătate publică judeţeană sau a municipiului Bucureşti, inspectoratului teritorial de muncă participant la cercetare şi asigurătorului la nivel teritorial.</a:t>
            </a:r>
            <a:endParaRPr lang="ro-RO" sz="1900" dirty="0">
              <a:solidFill>
                <a:srgbClr val="FF0000"/>
              </a:solidFill>
            </a:endParaRPr>
          </a:p>
          <a:p>
            <a:endParaRPr lang="ro-RO" dirty="0"/>
          </a:p>
          <a:p>
            <a:endParaRPr lang="ro-RO" dirty="0"/>
          </a:p>
        </p:txBody>
      </p:sp>
      <p:sp>
        <p:nvSpPr>
          <p:cNvPr id="4" name="Titlu 1"/>
          <p:cNvSpPr>
            <a:spLocks noGrp="1"/>
          </p:cNvSpPr>
          <p:nvPr>
            <p:ph type="title"/>
          </p:nvPr>
        </p:nvSpPr>
        <p:spPr/>
        <p:txBody>
          <a:bodyPr>
            <a:normAutofit fontScale="90000"/>
          </a:bodyPr>
          <a:lstStyle/>
          <a:p>
            <a:r>
              <a:rPr lang="ro-RO" sz="2200" b="1" dirty="0" smtClean="0"/>
              <a:t/>
            </a:r>
            <a:br>
              <a:rPr lang="ro-RO" sz="2200" b="1" dirty="0" smtClean="0"/>
            </a:br>
            <a:r>
              <a:rPr lang="en-US" sz="2200" b="1" dirty="0" smtClean="0"/>
              <a:t>SECŢIUNEA a 6-a</a:t>
            </a:r>
            <a:r>
              <a:rPr lang="en-US" sz="3100" dirty="0"/>
              <a:t/>
            </a:r>
            <a:br>
              <a:rPr lang="en-US" sz="3100" dirty="0"/>
            </a:br>
            <a:r>
              <a:rPr lang="en-US" sz="3100" b="1" dirty="0" smtClean="0"/>
              <a:t> SEMNALAREA BOLILOR PROFESIONALE</a:t>
            </a:r>
            <a:r>
              <a:rPr lang="en-US" b="1" dirty="0"/>
              <a:t/>
            </a:r>
            <a:br>
              <a:rPr lang="en-US" b="1" dirty="0"/>
            </a:br>
            <a:endParaRPr lang="ro-RO"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fontScale="70000" lnSpcReduction="20000"/>
          </a:bodyPr>
          <a:lstStyle/>
          <a:p>
            <a:r>
              <a:rPr lang="en-US" dirty="0" err="1"/>
              <a:t>După</a:t>
            </a:r>
            <a:r>
              <a:rPr lang="en-US" dirty="0"/>
              <a:t> </a:t>
            </a:r>
            <a:r>
              <a:rPr lang="en-US" dirty="0" err="1"/>
              <a:t>articolul</a:t>
            </a:r>
            <a:r>
              <a:rPr lang="en-US" dirty="0"/>
              <a:t> 157 se </a:t>
            </a:r>
            <a:r>
              <a:rPr lang="en-US" dirty="0" err="1"/>
              <a:t>introduc</a:t>
            </a:r>
            <a:r>
              <a:rPr lang="en-US" dirty="0"/>
              <a:t> </a:t>
            </a:r>
            <a:r>
              <a:rPr lang="en-US" dirty="0" err="1"/>
              <a:t>două</a:t>
            </a:r>
            <a:r>
              <a:rPr lang="en-US" dirty="0"/>
              <a:t> </a:t>
            </a:r>
            <a:r>
              <a:rPr lang="en-US" dirty="0" err="1"/>
              <a:t>noi</a:t>
            </a:r>
            <a:r>
              <a:rPr lang="en-US" dirty="0"/>
              <a:t> </a:t>
            </a:r>
            <a:r>
              <a:rPr lang="en-US" dirty="0" err="1"/>
              <a:t>articole</a:t>
            </a:r>
            <a:r>
              <a:rPr lang="en-US" dirty="0"/>
              <a:t>, </a:t>
            </a:r>
            <a:r>
              <a:rPr lang="en-US" dirty="0" err="1"/>
              <a:t>articolele</a:t>
            </a:r>
            <a:r>
              <a:rPr lang="en-US" dirty="0"/>
              <a:t> 157^1 </a:t>
            </a:r>
            <a:r>
              <a:rPr lang="en-US" dirty="0" err="1"/>
              <a:t>şi</a:t>
            </a:r>
            <a:r>
              <a:rPr lang="en-US" dirty="0"/>
              <a:t> </a:t>
            </a:r>
            <a:r>
              <a:rPr lang="en-US" dirty="0" smtClean="0"/>
              <a:t>157^2</a:t>
            </a:r>
            <a:endParaRPr lang="ro-RO" dirty="0"/>
          </a:p>
          <a:p>
            <a:pPr>
              <a:buNone/>
            </a:pPr>
            <a:r>
              <a:rPr lang="en-US" dirty="0"/>
              <a:t> </a:t>
            </a:r>
            <a:r>
              <a:rPr lang="ro-RO" dirty="0" smtClean="0"/>
              <a:t>    </a:t>
            </a:r>
            <a:r>
              <a:rPr lang="en-US" dirty="0" smtClean="0"/>
              <a:t>Art. 157^1</a:t>
            </a:r>
            <a:r>
              <a:rPr lang="ro-RO" dirty="0" smtClean="0"/>
              <a:t>  </a:t>
            </a:r>
            <a:r>
              <a:rPr lang="en-US" dirty="0" smtClean="0"/>
              <a:t>   </a:t>
            </a:r>
            <a:endParaRPr lang="ro-RO" dirty="0" smtClean="0"/>
          </a:p>
          <a:p>
            <a:pPr>
              <a:buNone/>
            </a:pPr>
            <a:r>
              <a:rPr lang="ro-RO" dirty="0"/>
              <a:t> </a:t>
            </a:r>
            <a:r>
              <a:rPr lang="ro-RO" dirty="0" smtClean="0"/>
              <a:t>    </a:t>
            </a:r>
            <a:r>
              <a:rPr lang="en-US" dirty="0" err="1" smtClean="0"/>
              <a:t>Procesul</a:t>
            </a:r>
            <a:r>
              <a:rPr lang="en-US" dirty="0" smtClean="0"/>
              <a:t>-verbal </a:t>
            </a:r>
            <a:r>
              <a:rPr lang="en-US" dirty="0"/>
              <a:t>de </a:t>
            </a:r>
            <a:r>
              <a:rPr lang="en-US" dirty="0" err="1"/>
              <a:t>cercetare</a:t>
            </a:r>
            <a:r>
              <a:rPr lang="en-US" dirty="0"/>
              <a:t> a </a:t>
            </a:r>
            <a:r>
              <a:rPr lang="en-US" dirty="0" err="1"/>
              <a:t>cazului</a:t>
            </a:r>
            <a:r>
              <a:rPr lang="en-US" dirty="0"/>
              <a:t> de </a:t>
            </a:r>
            <a:r>
              <a:rPr lang="en-US" dirty="0" err="1"/>
              <a:t>boală</a:t>
            </a:r>
            <a:r>
              <a:rPr lang="en-US" dirty="0"/>
              <a:t> </a:t>
            </a:r>
            <a:r>
              <a:rPr lang="en-US" dirty="0" err="1"/>
              <a:t>profesională</a:t>
            </a:r>
            <a:r>
              <a:rPr lang="en-US" dirty="0"/>
              <a:t> </a:t>
            </a:r>
            <a:r>
              <a:rPr lang="en-US" dirty="0" err="1"/>
              <a:t>prevăzut</a:t>
            </a:r>
            <a:r>
              <a:rPr lang="en-US" dirty="0"/>
              <a:t> la art. 153 </a:t>
            </a:r>
            <a:r>
              <a:rPr lang="en-US" dirty="0" err="1"/>
              <a:t>poate</a:t>
            </a:r>
            <a:r>
              <a:rPr lang="en-US" dirty="0"/>
              <a:t> </a:t>
            </a:r>
            <a:r>
              <a:rPr lang="en-US" dirty="0" err="1"/>
              <a:t>fi</a:t>
            </a:r>
            <a:r>
              <a:rPr lang="en-US" dirty="0"/>
              <a:t> </a:t>
            </a:r>
            <a:r>
              <a:rPr lang="en-US" dirty="0" err="1"/>
              <a:t>contestat</a:t>
            </a:r>
            <a:r>
              <a:rPr lang="en-US" dirty="0"/>
              <a:t> </a:t>
            </a:r>
            <a:r>
              <a:rPr lang="en-US" dirty="0" err="1"/>
              <a:t>în</a:t>
            </a:r>
            <a:r>
              <a:rPr lang="en-US" dirty="0"/>
              <a:t> </a:t>
            </a:r>
            <a:r>
              <a:rPr lang="en-US" dirty="0" err="1"/>
              <a:t>condiţiile</a:t>
            </a:r>
            <a:r>
              <a:rPr lang="en-US" dirty="0"/>
              <a:t> </a:t>
            </a:r>
            <a:r>
              <a:rPr lang="en-US" dirty="0" err="1"/>
              <a:t>prevederilor</a:t>
            </a:r>
            <a:r>
              <a:rPr lang="en-US" dirty="0"/>
              <a:t> </a:t>
            </a:r>
            <a:r>
              <a:rPr lang="en-US" u="sng" dirty="0" err="1" smtClean="0"/>
              <a:t>Legii</a:t>
            </a:r>
            <a:r>
              <a:rPr lang="en-US" u="sng" dirty="0" smtClean="0"/>
              <a:t> </a:t>
            </a:r>
            <a:r>
              <a:rPr lang="en-US" u="sng" dirty="0" err="1"/>
              <a:t>contenciosului</a:t>
            </a:r>
            <a:r>
              <a:rPr lang="en-US" u="sng" dirty="0"/>
              <a:t> </a:t>
            </a:r>
            <a:r>
              <a:rPr lang="en-US" u="sng" dirty="0" err="1"/>
              <a:t>administrativ</a:t>
            </a:r>
            <a:r>
              <a:rPr lang="en-US" u="sng" dirty="0"/>
              <a:t> nr. 554/2004</a:t>
            </a:r>
            <a:r>
              <a:rPr lang="en-US" dirty="0"/>
              <a:t>, cu </a:t>
            </a:r>
            <a:r>
              <a:rPr lang="en-US" dirty="0" err="1"/>
              <a:t>modificările</a:t>
            </a:r>
            <a:r>
              <a:rPr lang="en-US" dirty="0"/>
              <a:t> </a:t>
            </a:r>
            <a:r>
              <a:rPr lang="en-US" dirty="0" err="1"/>
              <a:t>şi</a:t>
            </a:r>
            <a:r>
              <a:rPr lang="en-US" dirty="0"/>
              <a:t> </a:t>
            </a:r>
            <a:r>
              <a:rPr lang="en-US" dirty="0" err="1"/>
              <a:t>completările</a:t>
            </a:r>
            <a:r>
              <a:rPr lang="en-US" dirty="0"/>
              <a:t> </a:t>
            </a:r>
            <a:r>
              <a:rPr lang="en-US" dirty="0" err="1"/>
              <a:t>ulterioare</a:t>
            </a:r>
            <a:r>
              <a:rPr lang="en-US" dirty="0"/>
              <a:t>.</a:t>
            </a:r>
            <a:endParaRPr lang="ro-RO" dirty="0"/>
          </a:p>
          <a:p>
            <a:pPr>
              <a:buNone/>
            </a:pPr>
            <a:r>
              <a:rPr lang="ro-RO" dirty="0" smtClean="0"/>
              <a:t>     </a:t>
            </a:r>
            <a:r>
              <a:rPr lang="en-US" dirty="0" smtClean="0"/>
              <a:t>Art. </a:t>
            </a:r>
            <a:r>
              <a:rPr lang="en-US" dirty="0"/>
              <a:t>157^2</a:t>
            </a:r>
            <a:endParaRPr lang="ro-RO" dirty="0"/>
          </a:p>
          <a:p>
            <a:pPr>
              <a:buNone/>
            </a:pPr>
            <a:r>
              <a:rPr lang="en-US" dirty="0"/>
              <a:t>    (1)  </a:t>
            </a:r>
            <a:r>
              <a:rPr lang="en-US" dirty="0" err="1"/>
              <a:t>În</a:t>
            </a:r>
            <a:r>
              <a:rPr lang="en-US" dirty="0"/>
              <a:t> </a:t>
            </a:r>
            <a:r>
              <a:rPr lang="en-US" dirty="0" err="1"/>
              <a:t>vederea</a:t>
            </a:r>
            <a:r>
              <a:rPr lang="en-US" dirty="0"/>
              <a:t> </a:t>
            </a:r>
            <a:r>
              <a:rPr lang="en-US" dirty="0" err="1"/>
              <a:t>soluţionării</a:t>
            </a:r>
            <a:r>
              <a:rPr lang="en-US" dirty="0"/>
              <a:t> </a:t>
            </a:r>
            <a:r>
              <a:rPr lang="en-US" dirty="0" err="1"/>
              <a:t>contestaţiilor</a:t>
            </a:r>
            <a:r>
              <a:rPr lang="en-US" dirty="0"/>
              <a:t> </a:t>
            </a:r>
            <a:r>
              <a:rPr lang="en-US" dirty="0" err="1"/>
              <a:t>depuse</a:t>
            </a:r>
            <a:r>
              <a:rPr lang="en-US" dirty="0"/>
              <a:t> </a:t>
            </a:r>
            <a:r>
              <a:rPr lang="en-US" dirty="0" err="1"/>
              <a:t>în</a:t>
            </a:r>
            <a:r>
              <a:rPr lang="en-US" dirty="0"/>
              <a:t> </a:t>
            </a:r>
            <a:r>
              <a:rPr lang="en-US" dirty="0" err="1"/>
              <a:t>conformitate</a:t>
            </a:r>
            <a:r>
              <a:rPr lang="en-US" dirty="0"/>
              <a:t> cu </a:t>
            </a:r>
            <a:r>
              <a:rPr lang="en-US" dirty="0" err="1"/>
              <a:t>prevederile</a:t>
            </a:r>
            <a:r>
              <a:rPr lang="en-US" dirty="0"/>
              <a:t> art. 157^1, la </a:t>
            </a:r>
            <a:r>
              <a:rPr lang="en-US" dirty="0" err="1"/>
              <a:t>nivelul</a:t>
            </a:r>
            <a:r>
              <a:rPr lang="en-US" dirty="0"/>
              <a:t> </a:t>
            </a:r>
            <a:r>
              <a:rPr lang="en-US" dirty="0" err="1"/>
              <a:t>fiecărei</a:t>
            </a:r>
            <a:r>
              <a:rPr lang="en-US" dirty="0"/>
              <a:t> </a:t>
            </a:r>
            <a:r>
              <a:rPr lang="en-US" dirty="0" err="1"/>
              <a:t>direcţii</a:t>
            </a:r>
            <a:r>
              <a:rPr lang="en-US" dirty="0"/>
              <a:t> de </a:t>
            </a:r>
            <a:r>
              <a:rPr lang="en-US" dirty="0" err="1"/>
              <a:t>sănătate</a:t>
            </a:r>
            <a:r>
              <a:rPr lang="en-US" dirty="0"/>
              <a:t> </a:t>
            </a:r>
            <a:r>
              <a:rPr lang="en-US" dirty="0" err="1"/>
              <a:t>publică</a:t>
            </a:r>
            <a:r>
              <a:rPr lang="en-US" dirty="0"/>
              <a:t> </a:t>
            </a:r>
            <a:r>
              <a:rPr lang="en-US" dirty="0" err="1"/>
              <a:t>judeţene</a:t>
            </a:r>
            <a:r>
              <a:rPr lang="en-US" dirty="0"/>
              <a:t> </a:t>
            </a:r>
            <a:r>
              <a:rPr lang="en-US" dirty="0" err="1"/>
              <a:t>şi</a:t>
            </a:r>
            <a:r>
              <a:rPr lang="en-US" dirty="0"/>
              <a:t> a </a:t>
            </a:r>
            <a:r>
              <a:rPr lang="en-US" dirty="0" err="1"/>
              <a:t>municipiului</a:t>
            </a:r>
            <a:r>
              <a:rPr lang="en-US" dirty="0"/>
              <a:t> </a:t>
            </a:r>
            <a:r>
              <a:rPr lang="en-US" dirty="0" err="1"/>
              <a:t>Bucureşti</a:t>
            </a:r>
            <a:r>
              <a:rPr lang="en-US" dirty="0"/>
              <a:t> se </a:t>
            </a:r>
            <a:r>
              <a:rPr lang="en-US" dirty="0" err="1"/>
              <a:t>constituie</a:t>
            </a:r>
            <a:r>
              <a:rPr lang="en-US" dirty="0"/>
              <a:t> </a:t>
            </a:r>
            <a:r>
              <a:rPr lang="en-US" dirty="0" err="1"/>
              <a:t>comisia</a:t>
            </a:r>
            <a:r>
              <a:rPr lang="en-US" dirty="0"/>
              <a:t> de </a:t>
            </a:r>
            <a:r>
              <a:rPr lang="en-US" dirty="0" err="1"/>
              <a:t>soluţionare</a:t>
            </a:r>
            <a:r>
              <a:rPr lang="en-US" dirty="0"/>
              <a:t> a </a:t>
            </a:r>
            <a:r>
              <a:rPr lang="en-US" dirty="0" err="1"/>
              <a:t>contestaţiilor</a:t>
            </a:r>
            <a:r>
              <a:rPr lang="en-US" dirty="0"/>
              <a:t>.</a:t>
            </a:r>
            <a:endParaRPr lang="ro-RO" dirty="0"/>
          </a:p>
          <a:p>
            <a:pPr>
              <a:buNone/>
            </a:pPr>
            <a:r>
              <a:rPr lang="en-US" dirty="0"/>
              <a:t>    (2)  </a:t>
            </a:r>
            <a:r>
              <a:rPr lang="en-US" dirty="0" err="1"/>
              <a:t>Componenţa</a:t>
            </a:r>
            <a:r>
              <a:rPr lang="en-US" dirty="0"/>
              <a:t> </a:t>
            </a:r>
            <a:r>
              <a:rPr lang="en-US" dirty="0" err="1"/>
              <a:t>şi</a:t>
            </a:r>
            <a:r>
              <a:rPr lang="en-US" dirty="0"/>
              <a:t> </a:t>
            </a:r>
            <a:r>
              <a:rPr lang="en-US" dirty="0" err="1"/>
              <a:t>atribuţiile</a:t>
            </a:r>
            <a:r>
              <a:rPr lang="en-US" dirty="0"/>
              <a:t> </a:t>
            </a:r>
            <a:r>
              <a:rPr lang="en-US" dirty="0" err="1"/>
              <a:t>comisiilor</a:t>
            </a:r>
            <a:r>
              <a:rPr lang="en-US" dirty="0"/>
              <a:t> de </a:t>
            </a:r>
            <a:r>
              <a:rPr lang="en-US" dirty="0" err="1"/>
              <a:t>soluţionare</a:t>
            </a:r>
            <a:r>
              <a:rPr lang="en-US" dirty="0"/>
              <a:t> a </a:t>
            </a:r>
            <a:r>
              <a:rPr lang="en-US" dirty="0" err="1"/>
              <a:t>contestaţiilor</a:t>
            </a:r>
            <a:r>
              <a:rPr lang="en-US" dirty="0"/>
              <a:t> </a:t>
            </a:r>
            <a:r>
              <a:rPr lang="en-US" dirty="0" err="1"/>
              <a:t>prevăzute</a:t>
            </a:r>
            <a:r>
              <a:rPr lang="en-US" dirty="0"/>
              <a:t> la </a:t>
            </a:r>
            <a:r>
              <a:rPr lang="en-US" dirty="0" err="1"/>
              <a:t>alin</a:t>
            </a:r>
            <a:r>
              <a:rPr lang="en-US" dirty="0"/>
              <a:t>. (1) se </a:t>
            </a:r>
            <a:r>
              <a:rPr lang="en-US" dirty="0" err="1"/>
              <a:t>stabilesc</a:t>
            </a:r>
            <a:r>
              <a:rPr lang="en-US" dirty="0"/>
              <a:t> </a:t>
            </a:r>
            <a:r>
              <a:rPr lang="en-US" dirty="0" err="1"/>
              <a:t>prin</a:t>
            </a:r>
            <a:r>
              <a:rPr lang="en-US" dirty="0"/>
              <a:t> </a:t>
            </a:r>
            <a:r>
              <a:rPr lang="en-US" dirty="0" err="1"/>
              <a:t>ordin</a:t>
            </a:r>
            <a:r>
              <a:rPr lang="en-US" dirty="0"/>
              <a:t> al </a:t>
            </a:r>
            <a:r>
              <a:rPr lang="en-US" dirty="0" err="1"/>
              <a:t>ministrului</a:t>
            </a:r>
            <a:r>
              <a:rPr lang="en-US" dirty="0"/>
              <a:t> </a:t>
            </a:r>
            <a:r>
              <a:rPr lang="en-US" dirty="0" err="1"/>
              <a:t>sănătăţii</a:t>
            </a:r>
            <a:r>
              <a:rPr lang="en-US" dirty="0"/>
              <a:t>."</a:t>
            </a:r>
            <a:endParaRPr lang="ro-RO" dirty="0"/>
          </a:p>
          <a:p>
            <a:endParaRPr lang="ro-RO" dirty="0"/>
          </a:p>
        </p:txBody>
      </p:sp>
      <p:sp>
        <p:nvSpPr>
          <p:cNvPr id="4" name="Titlu 1"/>
          <p:cNvSpPr>
            <a:spLocks noGrp="1"/>
          </p:cNvSpPr>
          <p:nvPr>
            <p:ph type="title"/>
          </p:nvPr>
        </p:nvSpPr>
        <p:spPr/>
        <p:txBody>
          <a:bodyPr>
            <a:normAutofit fontScale="90000"/>
          </a:bodyPr>
          <a:lstStyle/>
          <a:p>
            <a:r>
              <a:rPr lang="ro-RO" sz="2200" b="1" dirty="0" smtClean="0"/>
              <a:t/>
            </a:r>
            <a:br>
              <a:rPr lang="ro-RO" sz="2200" b="1" dirty="0" smtClean="0"/>
            </a:br>
            <a:r>
              <a:rPr lang="en-US" sz="2200" b="1" dirty="0" smtClean="0"/>
              <a:t>SECŢIUNEA a 6-a</a:t>
            </a:r>
            <a:r>
              <a:rPr lang="en-US" sz="3100" dirty="0"/>
              <a:t/>
            </a:r>
            <a:br>
              <a:rPr lang="en-US" sz="3100" dirty="0"/>
            </a:br>
            <a:r>
              <a:rPr lang="en-US" sz="3100" b="1" dirty="0" smtClean="0"/>
              <a:t> SEMNALAREA BOLILOR PROFESIONALE</a:t>
            </a:r>
            <a:r>
              <a:rPr lang="en-US" b="1" dirty="0"/>
              <a:t/>
            </a:r>
            <a:br>
              <a:rPr lang="en-US" b="1" dirty="0"/>
            </a:br>
            <a:endParaRPr lang="ro-RO"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sz="2200" b="1" dirty="0" smtClean="0"/>
              <a:t>SECŢIUNEA a 6-a</a:t>
            </a:r>
            <a:r>
              <a:rPr lang="en-US" sz="3100" dirty="0" smtClean="0"/>
              <a:t/>
            </a:r>
            <a:br>
              <a:rPr lang="en-US" sz="3100" dirty="0" smtClean="0"/>
            </a:br>
            <a:r>
              <a:rPr lang="en-US" sz="3100" b="1" dirty="0" smtClean="0"/>
              <a:t> </a:t>
            </a:r>
            <a:r>
              <a:rPr lang="ro-RO" sz="3100" b="1" dirty="0" smtClean="0"/>
              <a:t>DECLARAREA</a:t>
            </a:r>
            <a:r>
              <a:rPr lang="en-US" sz="3100" b="1" dirty="0" smtClean="0"/>
              <a:t> BOLILOR PROFESIONALE</a:t>
            </a:r>
            <a:r>
              <a:rPr lang="en-US" b="1" dirty="0" smtClean="0"/>
              <a:t/>
            </a:r>
            <a:br>
              <a:rPr lang="en-US" b="1" dirty="0" smtClean="0"/>
            </a:br>
            <a:endParaRPr lang="ro-RO" dirty="0"/>
          </a:p>
        </p:txBody>
      </p:sp>
      <p:sp>
        <p:nvSpPr>
          <p:cNvPr id="3" name="Substituent conținut 2"/>
          <p:cNvSpPr>
            <a:spLocks noGrp="1"/>
          </p:cNvSpPr>
          <p:nvPr>
            <p:ph idx="1"/>
          </p:nvPr>
        </p:nvSpPr>
        <p:spPr>
          <a:xfrm>
            <a:off x="457200" y="1052736"/>
            <a:ext cx="8229600" cy="5073427"/>
          </a:xfrm>
        </p:spPr>
        <p:txBody>
          <a:bodyPr>
            <a:normAutofit/>
          </a:bodyPr>
          <a:lstStyle/>
          <a:p>
            <a:r>
              <a:rPr lang="en-US" sz="1400" dirty="0" smtClean="0"/>
              <a:t>Art. </a:t>
            </a:r>
            <a:r>
              <a:rPr lang="en-US" sz="1400" dirty="0"/>
              <a:t>159</a:t>
            </a:r>
            <a:endParaRPr lang="ro-RO" sz="1400" dirty="0"/>
          </a:p>
          <a:p>
            <a:pPr>
              <a:buNone/>
            </a:pPr>
            <a:r>
              <a:rPr lang="en-US" sz="1400" dirty="0"/>
              <a:t>    (1)  </a:t>
            </a:r>
            <a:r>
              <a:rPr lang="en-US" sz="1400" dirty="0" err="1"/>
              <a:t>Dosarul</a:t>
            </a:r>
            <a:r>
              <a:rPr lang="en-US" sz="1400" dirty="0"/>
              <a:t> de </a:t>
            </a:r>
            <a:r>
              <a:rPr lang="en-US" sz="1400" dirty="0" err="1"/>
              <a:t>cercetare</a:t>
            </a:r>
            <a:r>
              <a:rPr lang="en-US" sz="1400" dirty="0"/>
              <a:t> </a:t>
            </a:r>
            <a:r>
              <a:rPr lang="en-US" sz="1400" dirty="0" err="1"/>
              <a:t>pentru</a:t>
            </a:r>
            <a:r>
              <a:rPr lang="en-US" sz="1400" dirty="0"/>
              <a:t> </a:t>
            </a:r>
            <a:r>
              <a:rPr lang="en-US" sz="1400" dirty="0" err="1"/>
              <a:t>declararea</a:t>
            </a:r>
            <a:r>
              <a:rPr lang="en-US" sz="1400" dirty="0"/>
              <a:t> </a:t>
            </a:r>
            <a:r>
              <a:rPr lang="en-US" sz="1400" dirty="0" err="1"/>
              <a:t>bolilor</a:t>
            </a:r>
            <a:r>
              <a:rPr lang="en-US" sz="1400" dirty="0"/>
              <a:t> </a:t>
            </a:r>
            <a:r>
              <a:rPr lang="en-US" sz="1400" dirty="0" err="1"/>
              <a:t>profesionale</a:t>
            </a:r>
            <a:r>
              <a:rPr lang="en-US" sz="1400" dirty="0"/>
              <a:t> se </a:t>
            </a:r>
            <a:r>
              <a:rPr lang="en-US" sz="1400" dirty="0" err="1"/>
              <a:t>păstrează</a:t>
            </a:r>
            <a:r>
              <a:rPr lang="en-US" sz="1400" dirty="0"/>
              <a:t> la </a:t>
            </a:r>
            <a:r>
              <a:rPr lang="en-US" sz="1400" dirty="0" err="1"/>
              <a:t>direcţia</a:t>
            </a:r>
            <a:r>
              <a:rPr lang="en-US" sz="1400" dirty="0"/>
              <a:t> de </a:t>
            </a:r>
            <a:r>
              <a:rPr lang="en-US" sz="1400" dirty="0" err="1"/>
              <a:t>sănătate</a:t>
            </a:r>
            <a:r>
              <a:rPr lang="en-US" sz="1400" dirty="0"/>
              <a:t> </a:t>
            </a:r>
            <a:r>
              <a:rPr lang="en-US" sz="1400" dirty="0" err="1"/>
              <a:t>publică</a:t>
            </a:r>
            <a:r>
              <a:rPr lang="en-US" sz="1400" dirty="0"/>
              <a:t> </a:t>
            </a:r>
            <a:r>
              <a:rPr lang="en-US" sz="1400" dirty="0" err="1"/>
              <a:t>judeţeană</a:t>
            </a:r>
            <a:r>
              <a:rPr lang="en-US" sz="1400" dirty="0"/>
              <a:t> </a:t>
            </a:r>
            <a:r>
              <a:rPr lang="en-US" sz="1400" dirty="0" err="1"/>
              <a:t>şi</a:t>
            </a:r>
            <a:r>
              <a:rPr lang="en-US" sz="1400" dirty="0"/>
              <a:t> a </a:t>
            </a:r>
            <a:r>
              <a:rPr lang="en-US" sz="1400" dirty="0" err="1"/>
              <a:t>municipiului</a:t>
            </a:r>
            <a:r>
              <a:rPr lang="en-US" sz="1400" dirty="0"/>
              <a:t> </a:t>
            </a:r>
            <a:r>
              <a:rPr lang="en-US" sz="1400" dirty="0" err="1"/>
              <a:t>Bucureşti</a:t>
            </a:r>
            <a:r>
              <a:rPr lang="en-US" sz="1400" dirty="0"/>
              <a:t> </a:t>
            </a:r>
            <a:r>
              <a:rPr lang="en-US" sz="1400" dirty="0" err="1"/>
              <a:t>şi</a:t>
            </a:r>
            <a:r>
              <a:rPr lang="en-US" sz="1400" dirty="0"/>
              <a:t> </a:t>
            </a:r>
            <a:r>
              <a:rPr lang="en-US" sz="1400" dirty="0" err="1"/>
              <a:t>cuprinde</a:t>
            </a:r>
            <a:r>
              <a:rPr lang="en-US" sz="1400" dirty="0"/>
              <a:t> </a:t>
            </a:r>
            <a:r>
              <a:rPr lang="en-US" sz="1400" dirty="0" err="1"/>
              <a:t>următoarele</a:t>
            </a:r>
            <a:r>
              <a:rPr lang="en-US" sz="1400" dirty="0"/>
              <a:t> </a:t>
            </a:r>
            <a:r>
              <a:rPr lang="en-US" sz="1400" dirty="0" err="1"/>
              <a:t>documente</a:t>
            </a:r>
            <a:r>
              <a:rPr lang="en-US" sz="1400" dirty="0"/>
              <a:t>:</a:t>
            </a:r>
            <a:endParaRPr lang="ro-RO" sz="1400" dirty="0"/>
          </a:p>
          <a:p>
            <a:pPr>
              <a:buNone/>
            </a:pPr>
            <a:r>
              <a:rPr lang="en-US" sz="1400" dirty="0"/>
              <a:t>    a) </a:t>
            </a:r>
            <a:r>
              <a:rPr lang="en-US" sz="1400" dirty="0" err="1"/>
              <a:t>opisul</a:t>
            </a:r>
            <a:r>
              <a:rPr lang="en-US" sz="1400" dirty="0"/>
              <a:t> </a:t>
            </a:r>
            <a:r>
              <a:rPr lang="en-US" sz="1400" dirty="0" err="1"/>
              <a:t>documentelor</a:t>
            </a:r>
            <a:r>
              <a:rPr lang="en-US" sz="1400" dirty="0"/>
              <a:t> din </a:t>
            </a:r>
            <a:r>
              <a:rPr lang="en-US" sz="1400" dirty="0" err="1"/>
              <a:t>dosar</a:t>
            </a:r>
            <a:r>
              <a:rPr lang="en-US" sz="1400" dirty="0"/>
              <a:t>;</a:t>
            </a:r>
            <a:endParaRPr lang="ro-RO" sz="1400" dirty="0"/>
          </a:p>
          <a:p>
            <a:pPr>
              <a:buNone/>
            </a:pPr>
            <a:r>
              <a:rPr lang="en-US" sz="1400" dirty="0"/>
              <a:t>    b) </a:t>
            </a:r>
            <a:r>
              <a:rPr lang="en-US" sz="1400" dirty="0" err="1"/>
              <a:t>fişa</a:t>
            </a:r>
            <a:r>
              <a:rPr lang="en-US" sz="1400" dirty="0"/>
              <a:t> de </a:t>
            </a:r>
            <a:r>
              <a:rPr lang="en-US" sz="1400" dirty="0" err="1"/>
              <a:t>semnalare</a:t>
            </a:r>
            <a:r>
              <a:rPr lang="en-US" sz="1400" dirty="0"/>
              <a:t> BP1;</a:t>
            </a:r>
            <a:endParaRPr lang="ro-RO" sz="1400" dirty="0"/>
          </a:p>
          <a:p>
            <a:pPr>
              <a:buNone/>
            </a:pPr>
            <a:r>
              <a:rPr lang="en-US" sz="1400" dirty="0"/>
              <a:t>    c) </a:t>
            </a:r>
            <a:r>
              <a:rPr lang="en-US" sz="1400" dirty="0" err="1"/>
              <a:t>documente</a:t>
            </a:r>
            <a:r>
              <a:rPr lang="en-US" sz="1400" dirty="0"/>
              <a:t> care </a:t>
            </a:r>
            <a:r>
              <a:rPr lang="en-US" sz="1400" dirty="0" err="1"/>
              <a:t>certifică</a:t>
            </a:r>
            <a:r>
              <a:rPr lang="en-US" sz="1400" dirty="0"/>
              <a:t> </a:t>
            </a:r>
            <a:r>
              <a:rPr lang="en-US" sz="1400" dirty="0" err="1"/>
              <a:t>ruta</a:t>
            </a:r>
            <a:r>
              <a:rPr lang="en-US" sz="1400" dirty="0"/>
              <a:t> </a:t>
            </a:r>
            <a:r>
              <a:rPr lang="en-US" sz="1400" dirty="0" err="1"/>
              <a:t>profesională</a:t>
            </a:r>
            <a:r>
              <a:rPr lang="en-US" sz="1400" dirty="0"/>
              <a:t>, </a:t>
            </a:r>
            <a:r>
              <a:rPr lang="en-US" sz="1400" dirty="0" err="1"/>
              <a:t>precum</a:t>
            </a:r>
            <a:r>
              <a:rPr lang="en-US" sz="1400" dirty="0"/>
              <a:t>: </a:t>
            </a:r>
            <a:r>
              <a:rPr lang="en-US" sz="1400" dirty="0" err="1"/>
              <a:t>copie</a:t>
            </a:r>
            <a:r>
              <a:rPr lang="en-US" sz="1400" dirty="0"/>
              <a:t> de </a:t>
            </a:r>
            <a:r>
              <a:rPr lang="en-US" sz="1400" dirty="0" err="1"/>
              <a:t>pe</a:t>
            </a:r>
            <a:r>
              <a:rPr lang="en-US" sz="1400" dirty="0"/>
              <a:t> </a:t>
            </a:r>
            <a:r>
              <a:rPr lang="en-US" sz="1400" dirty="0" err="1"/>
              <a:t>carnetul</a:t>
            </a:r>
            <a:r>
              <a:rPr lang="en-US" sz="1400" dirty="0"/>
              <a:t> de </a:t>
            </a:r>
            <a:r>
              <a:rPr lang="en-US" sz="1400" dirty="0" err="1"/>
              <a:t>muncă</a:t>
            </a:r>
            <a:r>
              <a:rPr lang="en-US" sz="1400" dirty="0"/>
              <a:t>, </a:t>
            </a:r>
            <a:r>
              <a:rPr lang="en-US" sz="1400" dirty="0" err="1"/>
              <a:t>extrase</a:t>
            </a:r>
            <a:r>
              <a:rPr lang="en-US" sz="1400" dirty="0"/>
              <a:t> din </a:t>
            </a:r>
            <a:r>
              <a:rPr lang="en-US" sz="1400" dirty="0" err="1"/>
              <a:t>Registrul</a:t>
            </a:r>
            <a:r>
              <a:rPr lang="en-US" sz="1400" dirty="0"/>
              <a:t> general de </a:t>
            </a:r>
            <a:r>
              <a:rPr lang="en-US" sz="1400" dirty="0" err="1"/>
              <a:t>evidenţă</a:t>
            </a:r>
            <a:r>
              <a:rPr lang="en-US" sz="1400" dirty="0"/>
              <a:t> a </a:t>
            </a:r>
            <a:r>
              <a:rPr lang="en-US" sz="1400" dirty="0" err="1"/>
              <a:t>salariaţilor</a:t>
            </a:r>
            <a:r>
              <a:rPr lang="en-US" sz="1400" dirty="0"/>
              <a:t>, </a:t>
            </a:r>
            <a:r>
              <a:rPr lang="en-US" sz="1400" dirty="0" err="1"/>
              <a:t>adeverinţe</a:t>
            </a:r>
            <a:r>
              <a:rPr lang="en-US" sz="1400" dirty="0"/>
              <a:t>;</a:t>
            </a:r>
            <a:endParaRPr lang="ro-RO" sz="1400" dirty="0"/>
          </a:p>
          <a:p>
            <a:pPr>
              <a:buNone/>
            </a:pPr>
            <a:r>
              <a:rPr lang="en-US" sz="1400" dirty="0"/>
              <a:t>    d) </a:t>
            </a:r>
            <a:r>
              <a:rPr lang="en-US" sz="1400" dirty="0" err="1"/>
              <a:t>documente</a:t>
            </a:r>
            <a:r>
              <a:rPr lang="en-US" sz="1400" dirty="0"/>
              <a:t> care </a:t>
            </a:r>
            <a:r>
              <a:rPr lang="en-US" sz="1400" dirty="0" err="1"/>
              <a:t>atestă</a:t>
            </a:r>
            <a:r>
              <a:rPr lang="en-US" sz="1400" dirty="0"/>
              <a:t> </a:t>
            </a:r>
            <a:r>
              <a:rPr lang="en-US" sz="1400" dirty="0" err="1"/>
              <a:t>expunerea</a:t>
            </a:r>
            <a:r>
              <a:rPr lang="en-US" sz="1400" dirty="0"/>
              <a:t> </a:t>
            </a:r>
            <a:r>
              <a:rPr lang="en-US" sz="1400" dirty="0" err="1"/>
              <a:t>profesională</a:t>
            </a:r>
            <a:r>
              <a:rPr lang="en-US" sz="1400" dirty="0"/>
              <a:t>, </a:t>
            </a:r>
            <a:r>
              <a:rPr lang="en-US" sz="1400" dirty="0" err="1"/>
              <a:t>precum</a:t>
            </a:r>
            <a:r>
              <a:rPr lang="en-US" sz="1400" dirty="0"/>
              <a:t>: </a:t>
            </a:r>
            <a:r>
              <a:rPr lang="en-US" sz="1400" dirty="0" err="1"/>
              <a:t>copie</a:t>
            </a:r>
            <a:r>
              <a:rPr lang="en-US" sz="1400" dirty="0"/>
              <a:t> de </a:t>
            </a:r>
            <a:r>
              <a:rPr lang="en-US" sz="1400" dirty="0" err="1"/>
              <a:t>pe</a:t>
            </a:r>
            <a:r>
              <a:rPr lang="en-US" sz="1400" dirty="0"/>
              <a:t> </a:t>
            </a:r>
            <a:r>
              <a:rPr lang="en-US" sz="1400" dirty="0" err="1"/>
              <a:t>fişa</a:t>
            </a:r>
            <a:r>
              <a:rPr lang="en-US" sz="1400" dirty="0"/>
              <a:t> de </a:t>
            </a:r>
            <a:r>
              <a:rPr lang="en-US" sz="1400" dirty="0" err="1"/>
              <a:t>identificare</a:t>
            </a:r>
            <a:r>
              <a:rPr lang="en-US" sz="1400" dirty="0"/>
              <a:t> a </a:t>
            </a:r>
            <a:r>
              <a:rPr lang="en-US" sz="1400" dirty="0" err="1"/>
              <a:t>factorilor</a:t>
            </a:r>
            <a:r>
              <a:rPr lang="en-US" sz="1400" dirty="0"/>
              <a:t> de </a:t>
            </a:r>
            <a:r>
              <a:rPr lang="en-US" sz="1400" dirty="0" err="1"/>
              <a:t>risc</a:t>
            </a:r>
            <a:r>
              <a:rPr lang="en-US" sz="1400" dirty="0"/>
              <a:t> </a:t>
            </a:r>
            <a:r>
              <a:rPr lang="en-US" sz="1400" dirty="0" err="1"/>
              <a:t>profesional</a:t>
            </a:r>
            <a:r>
              <a:rPr lang="en-US" sz="1400" dirty="0"/>
              <a:t>, </a:t>
            </a:r>
            <a:r>
              <a:rPr lang="en-US" sz="1400" dirty="0" err="1"/>
              <a:t>adeverinţe</a:t>
            </a:r>
            <a:r>
              <a:rPr lang="en-US" sz="1400" dirty="0"/>
              <a:t> </a:t>
            </a:r>
            <a:r>
              <a:rPr lang="en-US" sz="1400" dirty="0" err="1"/>
              <a:t>şi</a:t>
            </a:r>
            <a:r>
              <a:rPr lang="en-US" sz="1400" dirty="0"/>
              <a:t>, </a:t>
            </a:r>
            <a:r>
              <a:rPr lang="en-US" sz="1400" dirty="0" err="1"/>
              <a:t>după</a:t>
            </a:r>
            <a:r>
              <a:rPr lang="en-US" sz="1400" dirty="0"/>
              <a:t> </a:t>
            </a:r>
            <a:r>
              <a:rPr lang="en-US" sz="1400" dirty="0" err="1"/>
              <a:t>caz</a:t>
            </a:r>
            <a:r>
              <a:rPr lang="en-US" sz="1400" dirty="0"/>
              <a:t>, </a:t>
            </a:r>
            <a:r>
              <a:rPr lang="en-US" sz="1400" dirty="0" err="1"/>
              <a:t>nivelul</a:t>
            </a:r>
            <a:r>
              <a:rPr lang="en-US" sz="1400" dirty="0"/>
              <a:t> </a:t>
            </a:r>
            <a:r>
              <a:rPr lang="en-US" sz="1400" dirty="0" err="1"/>
              <a:t>măsurat</a:t>
            </a:r>
            <a:r>
              <a:rPr lang="en-US" sz="1400" dirty="0"/>
              <a:t> al </a:t>
            </a:r>
            <a:r>
              <a:rPr lang="en-US" sz="1400" dirty="0" err="1"/>
              <a:t>noxelor</a:t>
            </a:r>
            <a:r>
              <a:rPr lang="en-US" sz="1400" dirty="0"/>
              <a:t> </a:t>
            </a:r>
            <a:r>
              <a:rPr lang="en-US" sz="1400" dirty="0" err="1"/>
              <a:t>sau</a:t>
            </a:r>
            <a:r>
              <a:rPr lang="en-US" sz="1400" dirty="0"/>
              <a:t> </a:t>
            </a:r>
            <a:r>
              <a:rPr lang="en-US" sz="1400" dirty="0" err="1"/>
              <a:t>noxa</a:t>
            </a:r>
            <a:r>
              <a:rPr lang="en-US" sz="1400" dirty="0"/>
              <a:t> </a:t>
            </a:r>
            <a:r>
              <a:rPr lang="en-US" sz="1400" dirty="0" err="1"/>
              <a:t>identificată</a:t>
            </a:r>
            <a:r>
              <a:rPr lang="en-US" sz="1400" dirty="0"/>
              <a:t>;</a:t>
            </a:r>
            <a:endParaRPr lang="ro-RO" sz="1400" dirty="0"/>
          </a:p>
          <a:p>
            <a:pPr>
              <a:buNone/>
            </a:pPr>
            <a:r>
              <a:rPr lang="en-US" sz="1400" dirty="0"/>
              <a:t>    e) </a:t>
            </a:r>
            <a:r>
              <a:rPr lang="en-US" sz="1400" dirty="0" err="1"/>
              <a:t>istoricul</a:t>
            </a:r>
            <a:r>
              <a:rPr lang="en-US" sz="1400" dirty="0"/>
              <a:t> </a:t>
            </a:r>
            <a:r>
              <a:rPr lang="en-US" sz="1400" dirty="0" err="1"/>
              <a:t>stării</a:t>
            </a:r>
            <a:r>
              <a:rPr lang="en-US" sz="1400" dirty="0"/>
              <a:t> de </a:t>
            </a:r>
            <a:r>
              <a:rPr lang="en-US" sz="1400" dirty="0" err="1"/>
              <a:t>sănătate</a:t>
            </a:r>
            <a:r>
              <a:rPr lang="en-US" sz="1400" dirty="0"/>
              <a:t> la </a:t>
            </a:r>
            <a:r>
              <a:rPr lang="en-US" sz="1400" dirty="0" err="1"/>
              <a:t>locul</a:t>
            </a:r>
            <a:r>
              <a:rPr lang="en-US" sz="1400" dirty="0"/>
              <a:t> de </a:t>
            </a:r>
            <a:r>
              <a:rPr lang="en-US" sz="1400" dirty="0" err="1"/>
              <a:t>muncă</a:t>
            </a:r>
            <a:r>
              <a:rPr lang="en-US" sz="1400" dirty="0"/>
              <a:t>, cum </a:t>
            </a:r>
            <a:r>
              <a:rPr lang="en-US" sz="1400" dirty="0" err="1"/>
              <a:t>ar</a:t>
            </a:r>
            <a:r>
              <a:rPr lang="en-US" sz="1400" dirty="0"/>
              <a:t> </a:t>
            </a:r>
            <a:r>
              <a:rPr lang="en-US" sz="1400" dirty="0" err="1"/>
              <a:t>fi</a:t>
            </a:r>
            <a:r>
              <a:rPr lang="en-US" sz="1400" dirty="0"/>
              <a:t>: </a:t>
            </a:r>
            <a:r>
              <a:rPr lang="en-US" sz="1400" dirty="0" err="1"/>
              <a:t>documentul</a:t>
            </a:r>
            <a:r>
              <a:rPr lang="en-US" sz="1400" dirty="0"/>
              <a:t> </a:t>
            </a:r>
            <a:r>
              <a:rPr lang="en-US" sz="1400" dirty="0" err="1"/>
              <a:t>eliberat</a:t>
            </a:r>
            <a:r>
              <a:rPr lang="en-US" sz="1400" dirty="0"/>
              <a:t> de </a:t>
            </a:r>
            <a:r>
              <a:rPr lang="en-US" sz="1400" dirty="0" err="1"/>
              <a:t>medicul</a:t>
            </a:r>
            <a:r>
              <a:rPr lang="en-US" sz="1400" dirty="0"/>
              <a:t> de </a:t>
            </a:r>
            <a:r>
              <a:rPr lang="en-US" sz="1400" dirty="0" err="1"/>
              <a:t>medicina</a:t>
            </a:r>
            <a:r>
              <a:rPr lang="en-US" sz="1400" dirty="0"/>
              <a:t> </a:t>
            </a:r>
            <a:r>
              <a:rPr lang="en-US" sz="1400" dirty="0" err="1"/>
              <a:t>muncii</a:t>
            </a:r>
            <a:r>
              <a:rPr lang="en-US" sz="1400" dirty="0"/>
              <a:t> care </a:t>
            </a:r>
            <a:r>
              <a:rPr lang="en-US" sz="1400" dirty="0" err="1"/>
              <a:t>asigură</a:t>
            </a:r>
            <a:r>
              <a:rPr lang="en-US" sz="1400" dirty="0"/>
              <a:t> </a:t>
            </a:r>
            <a:r>
              <a:rPr lang="en-US" sz="1400" dirty="0" err="1"/>
              <a:t>asistenţa</a:t>
            </a:r>
            <a:r>
              <a:rPr lang="en-US" sz="1400" dirty="0"/>
              <a:t> de </a:t>
            </a:r>
            <a:r>
              <a:rPr lang="en-US" sz="1400" dirty="0" err="1"/>
              <a:t>medicina</a:t>
            </a:r>
            <a:r>
              <a:rPr lang="en-US" sz="1400" dirty="0"/>
              <a:t> </a:t>
            </a:r>
            <a:r>
              <a:rPr lang="en-US" sz="1400" dirty="0" err="1"/>
              <a:t>muncii</a:t>
            </a:r>
            <a:r>
              <a:rPr lang="en-US" sz="1400" dirty="0"/>
              <a:t> la </a:t>
            </a:r>
            <a:r>
              <a:rPr lang="en-US" sz="1400" dirty="0" err="1"/>
              <a:t>unitatea</a:t>
            </a:r>
            <a:r>
              <a:rPr lang="en-US" sz="1400" dirty="0"/>
              <a:t> </a:t>
            </a:r>
            <a:r>
              <a:rPr lang="en-US" sz="1400" dirty="0" err="1"/>
              <a:t>respectivă</a:t>
            </a:r>
            <a:r>
              <a:rPr lang="en-US" sz="1400" dirty="0"/>
              <a:t>, </a:t>
            </a:r>
            <a:r>
              <a:rPr lang="en-US" sz="1400" dirty="0" err="1"/>
              <a:t>după</a:t>
            </a:r>
            <a:r>
              <a:rPr lang="en-US" sz="1400" dirty="0"/>
              <a:t> </a:t>
            </a:r>
            <a:r>
              <a:rPr lang="en-US" sz="1400" dirty="0" err="1"/>
              <a:t>caz</a:t>
            </a:r>
            <a:r>
              <a:rPr lang="en-US" sz="1400" dirty="0"/>
              <a:t>;</a:t>
            </a:r>
            <a:endParaRPr lang="ro-RO" sz="1400" dirty="0"/>
          </a:p>
          <a:p>
            <a:pPr>
              <a:buNone/>
            </a:pPr>
            <a:r>
              <a:rPr lang="en-US" sz="1400" dirty="0"/>
              <a:t>    f) document medical care </a:t>
            </a:r>
            <a:r>
              <a:rPr lang="en-US" sz="1400" dirty="0" err="1"/>
              <a:t>precizează</a:t>
            </a:r>
            <a:r>
              <a:rPr lang="en-US" sz="1400" dirty="0"/>
              <a:t> </a:t>
            </a:r>
            <a:r>
              <a:rPr lang="en-US" sz="1400" dirty="0" err="1"/>
              <a:t>diagnosticul</a:t>
            </a:r>
            <a:r>
              <a:rPr lang="en-US" sz="1400" dirty="0"/>
              <a:t> </a:t>
            </a:r>
            <a:r>
              <a:rPr lang="en-US" sz="1400" dirty="0" err="1"/>
              <a:t>prezumtiv</a:t>
            </a:r>
            <a:r>
              <a:rPr lang="en-US" sz="1400" dirty="0"/>
              <a:t> de </a:t>
            </a:r>
            <a:r>
              <a:rPr lang="en-US" sz="1400" dirty="0" err="1"/>
              <a:t>boală</a:t>
            </a:r>
            <a:r>
              <a:rPr lang="en-US" sz="1400" dirty="0"/>
              <a:t> </a:t>
            </a:r>
            <a:r>
              <a:rPr lang="en-US" sz="1400" dirty="0" err="1"/>
              <a:t>profesională</a:t>
            </a:r>
            <a:r>
              <a:rPr lang="en-US" sz="1400" dirty="0"/>
              <a:t>, </a:t>
            </a:r>
            <a:r>
              <a:rPr lang="en-US" sz="1400" dirty="0" err="1"/>
              <a:t>respectiv</a:t>
            </a:r>
            <a:r>
              <a:rPr lang="en-US" sz="1400" dirty="0"/>
              <a:t>: </a:t>
            </a:r>
            <a:r>
              <a:rPr lang="en-US" sz="1400" dirty="0" err="1"/>
              <a:t>biletul</a:t>
            </a:r>
            <a:r>
              <a:rPr lang="en-US" sz="1400" dirty="0"/>
              <a:t> de </a:t>
            </a:r>
            <a:r>
              <a:rPr lang="en-US" sz="1400" dirty="0" err="1"/>
              <a:t>ieşire</a:t>
            </a:r>
            <a:r>
              <a:rPr lang="en-US" sz="1400" dirty="0"/>
              <a:t> </a:t>
            </a:r>
            <a:r>
              <a:rPr lang="en-US" sz="1400" dirty="0" err="1"/>
              <a:t>emis</a:t>
            </a:r>
            <a:r>
              <a:rPr lang="en-US" sz="1400" dirty="0"/>
              <a:t> de </a:t>
            </a:r>
            <a:r>
              <a:rPr lang="en-US" sz="1400" dirty="0" err="1"/>
              <a:t>clinica</a:t>
            </a:r>
            <a:r>
              <a:rPr lang="en-US" sz="1400" dirty="0"/>
              <a:t>/</a:t>
            </a:r>
            <a:r>
              <a:rPr lang="en-US" sz="1400" dirty="0" err="1"/>
              <a:t>secţia</a:t>
            </a:r>
            <a:r>
              <a:rPr lang="en-US" sz="1400" dirty="0"/>
              <a:t> de </a:t>
            </a:r>
            <a:r>
              <a:rPr lang="en-US" sz="1400" dirty="0" err="1"/>
              <a:t>medicina</a:t>
            </a:r>
            <a:r>
              <a:rPr lang="en-US" sz="1400" dirty="0"/>
              <a:t> </a:t>
            </a:r>
            <a:r>
              <a:rPr lang="en-US" sz="1400" dirty="0" err="1"/>
              <a:t>muncii</a:t>
            </a:r>
            <a:r>
              <a:rPr lang="en-US" sz="1400" dirty="0"/>
              <a:t> din </a:t>
            </a:r>
            <a:r>
              <a:rPr lang="en-US" sz="1400" dirty="0" err="1"/>
              <a:t>structura</a:t>
            </a:r>
            <a:r>
              <a:rPr lang="en-US" sz="1400" dirty="0"/>
              <a:t> </a:t>
            </a:r>
            <a:r>
              <a:rPr lang="en-US" sz="1400" dirty="0" err="1"/>
              <a:t>spitalelor</a:t>
            </a:r>
            <a:r>
              <a:rPr lang="en-US" sz="1400" dirty="0"/>
              <a:t> </a:t>
            </a:r>
            <a:r>
              <a:rPr lang="en-US" sz="1400" dirty="0" err="1"/>
              <a:t>sau</a:t>
            </a:r>
            <a:r>
              <a:rPr lang="en-US" sz="1400" dirty="0"/>
              <a:t> </a:t>
            </a:r>
            <a:r>
              <a:rPr lang="en-US" sz="1400" dirty="0" err="1"/>
              <a:t>referat</a:t>
            </a:r>
            <a:r>
              <a:rPr lang="en-US" sz="1400" dirty="0"/>
              <a:t> medical </a:t>
            </a:r>
            <a:r>
              <a:rPr lang="en-US" sz="1400" dirty="0" err="1"/>
              <a:t>în</a:t>
            </a:r>
            <a:r>
              <a:rPr lang="en-US" sz="1400" dirty="0"/>
              <a:t> </a:t>
            </a:r>
            <a:r>
              <a:rPr lang="en-US" sz="1400" dirty="0" err="1"/>
              <a:t>cazul</a:t>
            </a:r>
            <a:r>
              <a:rPr lang="en-US" sz="1400" dirty="0"/>
              <a:t> </a:t>
            </a:r>
            <a:r>
              <a:rPr lang="en-US" sz="1400" dirty="0" err="1"/>
              <a:t>în</a:t>
            </a:r>
            <a:r>
              <a:rPr lang="en-US" sz="1400" dirty="0"/>
              <a:t> care </a:t>
            </a:r>
            <a:r>
              <a:rPr lang="en-US" sz="1400" dirty="0" err="1"/>
              <a:t>bolnavul</a:t>
            </a:r>
            <a:r>
              <a:rPr lang="en-US" sz="1400" dirty="0"/>
              <a:t> nu a </a:t>
            </a:r>
            <a:r>
              <a:rPr lang="en-US" sz="1400" dirty="0" err="1"/>
              <a:t>fost</a:t>
            </a:r>
            <a:r>
              <a:rPr lang="en-US" sz="1400" dirty="0"/>
              <a:t> </a:t>
            </a:r>
            <a:r>
              <a:rPr lang="en-US" sz="1400" dirty="0" err="1"/>
              <a:t>internat</a:t>
            </a:r>
            <a:r>
              <a:rPr lang="en-US" sz="1400" dirty="0"/>
              <a:t>;</a:t>
            </a:r>
            <a:endParaRPr lang="ro-RO" sz="1400" dirty="0"/>
          </a:p>
          <a:p>
            <a:pPr>
              <a:buNone/>
            </a:pPr>
            <a:r>
              <a:rPr lang="en-US" sz="1400" dirty="0"/>
              <a:t>    g) </a:t>
            </a:r>
            <a:r>
              <a:rPr lang="en-US" sz="1400" dirty="0" err="1"/>
              <a:t>documente</a:t>
            </a:r>
            <a:r>
              <a:rPr lang="en-US" sz="1400" dirty="0"/>
              <a:t> care </a:t>
            </a:r>
            <a:r>
              <a:rPr lang="en-US" sz="1400" dirty="0" err="1"/>
              <a:t>să</a:t>
            </a:r>
            <a:r>
              <a:rPr lang="en-US" sz="1400" dirty="0"/>
              <a:t> </a:t>
            </a:r>
            <a:r>
              <a:rPr lang="en-US" sz="1400" dirty="0" err="1"/>
              <a:t>ateste</a:t>
            </a:r>
            <a:r>
              <a:rPr lang="en-US" sz="1400" dirty="0"/>
              <a:t> </a:t>
            </a:r>
            <a:r>
              <a:rPr lang="en-US" sz="1400" dirty="0" err="1"/>
              <a:t>statusul</a:t>
            </a:r>
            <a:r>
              <a:rPr lang="en-US" sz="1400" dirty="0"/>
              <a:t> </a:t>
            </a:r>
            <a:r>
              <a:rPr lang="en-US" sz="1400" dirty="0" err="1"/>
              <a:t>socioprofesional</a:t>
            </a:r>
            <a:r>
              <a:rPr lang="en-US" sz="1400" dirty="0"/>
              <a:t>, de </a:t>
            </a:r>
            <a:r>
              <a:rPr lang="en-US" sz="1400" dirty="0" err="1"/>
              <a:t>exemplu</a:t>
            </a:r>
            <a:r>
              <a:rPr lang="en-US" sz="1400" dirty="0"/>
              <a:t>: </a:t>
            </a:r>
            <a:r>
              <a:rPr lang="en-US" sz="1400" dirty="0" err="1"/>
              <a:t>pensionar</a:t>
            </a:r>
            <a:r>
              <a:rPr lang="en-US" sz="1400" dirty="0"/>
              <a:t> de </a:t>
            </a:r>
            <a:r>
              <a:rPr lang="en-US" sz="1400" dirty="0" err="1"/>
              <a:t>invaliditate</a:t>
            </a:r>
            <a:r>
              <a:rPr lang="en-US" sz="1400" dirty="0"/>
              <a:t>, </a:t>
            </a:r>
            <a:r>
              <a:rPr lang="en-US" sz="1400" dirty="0" err="1"/>
              <a:t>pensionar</a:t>
            </a:r>
            <a:r>
              <a:rPr lang="en-US" sz="1400" dirty="0"/>
              <a:t> de </a:t>
            </a:r>
            <a:r>
              <a:rPr lang="en-US" sz="1400" dirty="0" err="1"/>
              <a:t>vârstă</a:t>
            </a:r>
            <a:r>
              <a:rPr lang="en-US" sz="1400" dirty="0"/>
              <a:t>, </a:t>
            </a:r>
            <a:r>
              <a:rPr lang="en-US" sz="1400" dirty="0" err="1"/>
              <a:t>persoană</a:t>
            </a:r>
            <a:r>
              <a:rPr lang="en-US" sz="1400" dirty="0"/>
              <a:t> cu handicap, </a:t>
            </a:r>
            <a:r>
              <a:rPr lang="en-US" sz="1400" dirty="0" err="1"/>
              <a:t>angajat</a:t>
            </a:r>
            <a:r>
              <a:rPr lang="en-US" sz="1400" dirty="0"/>
              <a:t> cu </a:t>
            </a:r>
            <a:r>
              <a:rPr lang="en-US" sz="1400" dirty="0" err="1"/>
              <a:t>unul</a:t>
            </a:r>
            <a:r>
              <a:rPr lang="en-US" sz="1400" dirty="0"/>
              <a:t> </a:t>
            </a:r>
            <a:r>
              <a:rPr lang="en-US" sz="1400" dirty="0" err="1"/>
              <a:t>sau</a:t>
            </a:r>
            <a:r>
              <a:rPr lang="en-US" sz="1400" dirty="0"/>
              <a:t> </a:t>
            </a:r>
            <a:r>
              <a:rPr lang="en-US" sz="1400" dirty="0" err="1"/>
              <a:t>mai</a:t>
            </a:r>
            <a:r>
              <a:rPr lang="en-US" sz="1400" dirty="0"/>
              <a:t> </a:t>
            </a:r>
            <a:r>
              <a:rPr lang="en-US" sz="1400" dirty="0" err="1"/>
              <a:t>multe</a:t>
            </a:r>
            <a:r>
              <a:rPr lang="en-US" sz="1400" dirty="0"/>
              <a:t> </a:t>
            </a:r>
            <a:r>
              <a:rPr lang="en-US" sz="1400" dirty="0" err="1"/>
              <a:t>contracte</a:t>
            </a:r>
            <a:r>
              <a:rPr lang="en-US" sz="1400" dirty="0"/>
              <a:t> de </a:t>
            </a:r>
            <a:r>
              <a:rPr lang="en-US" sz="1400" dirty="0" err="1"/>
              <a:t>muncă</a:t>
            </a:r>
            <a:r>
              <a:rPr lang="en-US" sz="1400" dirty="0"/>
              <a:t>;</a:t>
            </a:r>
            <a:endParaRPr lang="ro-RO" sz="1400" dirty="0"/>
          </a:p>
          <a:p>
            <a:pPr>
              <a:buNone/>
            </a:pPr>
            <a:r>
              <a:rPr lang="en-US" sz="1400" dirty="0"/>
              <a:t>    h) </a:t>
            </a:r>
            <a:r>
              <a:rPr lang="en-US" sz="1400" dirty="0" err="1"/>
              <a:t>procesul</a:t>
            </a:r>
            <a:r>
              <a:rPr lang="en-US" sz="1400" dirty="0"/>
              <a:t>-verbal de </a:t>
            </a:r>
            <a:r>
              <a:rPr lang="en-US" sz="1400" dirty="0" err="1"/>
              <a:t>cercetare</a:t>
            </a:r>
            <a:r>
              <a:rPr lang="en-US" sz="1400" dirty="0"/>
              <a:t> a </a:t>
            </a:r>
            <a:r>
              <a:rPr lang="en-US" sz="1400" dirty="0" err="1"/>
              <a:t>cazului</a:t>
            </a:r>
            <a:r>
              <a:rPr lang="en-US" sz="1400" dirty="0"/>
              <a:t> de </a:t>
            </a:r>
            <a:r>
              <a:rPr lang="en-US" sz="1400" dirty="0" err="1"/>
              <a:t>boală</a:t>
            </a:r>
            <a:r>
              <a:rPr lang="en-US" sz="1400" dirty="0"/>
              <a:t> </a:t>
            </a:r>
            <a:r>
              <a:rPr lang="en-US" sz="1400" dirty="0" err="1"/>
              <a:t>profesională</a:t>
            </a:r>
            <a:r>
              <a:rPr lang="en-US" sz="1400" dirty="0"/>
              <a:t>.</a:t>
            </a:r>
            <a:endParaRPr lang="ro-RO" sz="1400" dirty="0"/>
          </a:p>
          <a:p>
            <a:pPr>
              <a:buNone/>
            </a:pPr>
            <a:r>
              <a:rPr lang="en-US" sz="1400" dirty="0" smtClean="0"/>
              <a:t>    (2)  </a:t>
            </a:r>
            <a:r>
              <a:rPr lang="en-US" sz="1400" dirty="0" err="1" smtClean="0"/>
              <a:t>În</a:t>
            </a:r>
            <a:r>
              <a:rPr lang="en-US" sz="1400" dirty="0" smtClean="0"/>
              <a:t> </a:t>
            </a:r>
            <a:r>
              <a:rPr lang="en-US" sz="1400" dirty="0" err="1" smtClean="0"/>
              <a:t>vederea</a:t>
            </a:r>
            <a:r>
              <a:rPr lang="en-US" sz="1400" dirty="0" smtClean="0"/>
              <a:t> </a:t>
            </a:r>
            <a:r>
              <a:rPr lang="en-US" sz="1400" dirty="0" err="1" smtClean="0"/>
              <a:t>completării</a:t>
            </a:r>
            <a:r>
              <a:rPr lang="en-US" sz="1400" dirty="0" smtClean="0"/>
              <a:t> </a:t>
            </a:r>
            <a:r>
              <a:rPr lang="en-US" sz="1400" dirty="0" err="1" smtClean="0"/>
              <a:t>dosarului</a:t>
            </a:r>
            <a:r>
              <a:rPr lang="en-US" sz="1400" dirty="0" smtClean="0"/>
              <a:t> de </a:t>
            </a:r>
            <a:r>
              <a:rPr lang="en-US" sz="1400" dirty="0" err="1" smtClean="0"/>
              <a:t>cercetare</a:t>
            </a:r>
            <a:r>
              <a:rPr lang="en-US" sz="1400" dirty="0" smtClean="0"/>
              <a:t> </a:t>
            </a:r>
            <a:r>
              <a:rPr lang="en-US" sz="1400" dirty="0" err="1" smtClean="0"/>
              <a:t>pentru</a:t>
            </a:r>
            <a:r>
              <a:rPr lang="en-US" sz="1400" dirty="0" smtClean="0"/>
              <a:t> </a:t>
            </a:r>
            <a:r>
              <a:rPr lang="en-US" sz="1400" dirty="0" err="1" smtClean="0"/>
              <a:t>declararea</a:t>
            </a:r>
            <a:r>
              <a:rPr lang="en-US" sz="1400" dirty="0" smtClean="0"/>
              <a:t> </a:t>
            </a:r>
            <a:r>
              <a:rPr lang="en-US" sz="1400" dirty="0" err="1" smtClean="0"/>
              <a:t>bolilor</a:t>
            </a:r>
            <a:r>
              <a:rPr lang="en-US" sz="1400" dirty="0" smtClean="0"/>
              <a:t> </a:t>
            </a:r>
            <a:r>
              <a:rPr lang="en-US" sz="1400" dirty="0" err="1" smtClean="0"/>
              <a:t>profesionale</a:t>
            </a:r>
            <a:r>
              <a:rPr lang="en-US" sz="1400" dirty="0" smtClean="0"/>
              <a:t>, </a:t>
            </a:r>
            <a:r>
              <a:rPr lang="en-US" sz="1400" dirty="0" err="1" smtClean="0"/>
              <a:t>angajatorul</a:t>
            </a:r>
            <a:r>
              <a:rPr lang="en-US" sz="1400" dirty="0" smtClean="0"/>
              <a:t> are </a:t>
            </a:r>
            <a:r>
              <a:rPr lang="en-US" sz="1400" dirty="0" err="1" smtClean="0"/>
              <a:t>obligaţia</a:t>
            </a:r>
            <a:r>
              <a:rPr lang="en-US" sz="1400" dirty="0" smtClean="0"/>
              <a:t> </a:t>
            </a:r>
            <a:r>
              <a:rPr lang="en-US" sz="1400" dirty="0" err="1" smtClean="0"/>
              <a:t>să</a:t>
            </a:r>
            <a:r>
              <a:rPr lang="en-US" sz="1400" dirty="0" smtClean="0"/>
              <a:t> </a:t>
            </a:r>
            <a:r>
              <a:rPr lang="en-US" sz="1400" dirty="0" err="1" smtClean="0"/>
              <a:t>pună</a:t>
            </a:r>
            <a:r>
              <a:rPr lang="en-US" sz="1400" dirty="0" smtClean="0"/>
              <a:t> la </a:t>
            </a:r>
            <a:r>
              <a:rPr lang="en-US" sz="1400" dirty="0" err="1" smtClean="0"/>
              <a:t>dispoziţia</a:t>
            </a:r>
            <a:r>
              <a:rPr lang="en-US" sz="1400" dirty="0" smtClean="0"/>
              <a:t> </a:t>
            </a:r>
            <a:r>
              <a:rPr lang="en-US" sz="1400" dirty="0" err="1" smtClean="0"/>
              <a:t>medicului</a:t>
            </a:r>
            <a:r>
              <a:rPr lang="en-US" sz="1400" dirty="0" smtClean="0"/>
              <a:t> de </a:t>
            </a:r>
            <a:r>
              <a:rPr lang="en-US" sz="1400" dirty="0" err="1" smtClean="0"/>
              <a:t>medicina</a:t>
            </a:r>
            <a:r>
              <a:rPr lang="en-US" sz="1400" dirty="0" smtClean="0"/>
              <a:t> </a:t>
            </a:r>
            <a:r>
              <a:rPr lang="en-US" sz="1400" dirty="0" err="1" smtClean="0"/>
              <a:t>muncii</a:t>
            </a:r>
            <a:r>
              <a:rPr lang="en-US" sz="1400" dirty="0" smtClean="0"/>
              <a:t> din </a:t>
            </a:r>
            <a:r>
              <a:rPr lang="en-US" sz="1400" dirty="0" err="1" smtClean="0"/>
              <a:t>cadrul</a:t>
            </a:r>
            <a:r>
              <a:rPr lang="en-US" sz="1400" dirty="0" smtClean="0"/>
              <a:t> </a:t>
            </a:r>
            <a:r>
              <a:rPr lang="en-US" sz="1400" dirty="0" err="1" smtClean="0"/>
              <a:t>direcţiei</a:t>
            </a:r>
            <a:r>
              <a:rPr lang="en-US" sz="1400" dirty="0" smtClean="0"/>
              <a:t> de </a:t>
            </a:r>
            <a:r>
              <a:rPr lang="en-US" sz="1400" dirty="0" err="1" smtClean="0"/>
              <a:t>sănătate</a:t>
            </a:r>
            <a:r>
              <a:rPr lang="en-US" sz="1400" dirty="0" smtClean="0"/>
              <a:t> </a:t>
            </a:r>
            <a:r>
              <a:rPr lang="en-US" sz="1400" dirty="0" err="1" smtClean="0"/>
              <a:t>publică</a:t>
            </a:r>
            <a:r>
              <a:rPr lang="en-US" sz="1400" dirty="0" smtClean="0"/>
              <a:t> </a:t>
            </a:r>
            <a:r>
              <a:rPr lang="en-US" sz="1400" dirty="0" err="1" smtClean="0"/>
              <a:t>judeţene</a:t>
            </a:r>
            <a:r>
              <a:rPr lang="en-US" sz="1400" dirty="0" smtClean="0"/>
              <a:t> </a:t>
            </a:r>
            <a:r>
              <a:rPr lang="en-US" sz="1400" dirty="0" err="1" smtClean="0"/>
              <a:t>şi</a:t>
            </a:r>
            <a:r>
              <a:rPr lang="en-US" sz="1400" dirty="0" smtClean="0"/>
              <a:t> a </a:t>
            </a:r>
            <a:r>
              <a:rPr lang="en-US" sz="1400" dirty="0" err="1" smtClean="0"/>
              <a:t>municipiului</a:t>
            </a:r>
            <a:r>
              <a:rPr lang="en-US" sz="1400" dirty="0" smtClean="0"/>
              <a:t> </a:t>
            </a:r>
            <a:r>
              <a:rPr lang="en-US" sz="1400" dirty="0" err="1" smtClean="0"/>
              <a:t>Bucureşti</a:t>
            </a:r>
            <a:r>
              <a:rPr lang="en-US" sz="1400" dirty="0" smtClean="0"/>
              <a:t>, </a:t>
            </a:r>
            <a:r>
              <a:rPr lang="en-US" sz="1400" dirty="0" err="1" smtClean="0"/>
              <a:t>în</a:t>
            </a:r>
            <a:r>
              <a:rPr lang="en-US" sz="1400" dirty="0" smtClean="0"/>
              <a:t> </a:t>
            </a:r>
            <a:r>
              <a:rPr lang="en-US" sz="1400" dirty="0" err="1" smtClean="0"/>
              <a:t>termenul</a:t>
            </a:r>
            <a:r>
              <a:rPr lang="en-US" sz="1400" dirty="0" smtClean="0"/>
              <a:t> </a:t>
            </a:r>
            <a:r>
              <a:rPr lang="en-US" sz="1400" dirty="0" err="1" smtClean="0"/>
              <a:t>stabilit</a:t>
            </a:r>
            <a:r>
              <a:rPr lang="en-US" sz="1400" dirty="0" smtClean="0"/>
              <a:t> de </a:t>
            </a:r>
            <a:r>
              <a:rPr lang="en-US" sz="1400" dirty="0" err="1" smtClean="0"/>
              <a:t>acesta</a:t>
            </a:r>
            <a:r>
              <a:rPr lang="en-US" sz="1400" dirty="0" smtClean="0"/>
              <a:t>, </a:t>
            </a:r>
            <a:r>
              <a:rPr lang="en-US" sz="1400" dirty="0" err="1" smtClean="0"/>
              <a:t>toate</a:t>
            </a:r>
            <a:r>
              <a:rPr lang="en-US" sz="1400" dirty="0" smtClean="0"/>
              <a:t> </a:t>
            </a:r>
            <a:r>
              <a:rPr lang="en-US" sz="1400" dirty="0" err="1" smtClean="0"/>
              <a:t>documentele</a:t>
            </a:r>
            <a:r>
              <a:rPr lang="en-US" sz="1400" dirty="0" smtClean="0"/>
              <a:t> </a:t>
            </a:r>
            <a:r>
              <a:rPr lang="en-US" sz="1400" dirty="0" err="1" smtClean="0"/>
              <a:t>necesare</a:t>
            </a:r>
            <a:r>
              <a:rPr lang="en-US" sz="1400" dirty="0" smtClean="0"/>
              <a:t> </a:t>
            </a:r>
            <a:r>
              <a:rPr lang="en-US" sz="1400" dirty="0" err="1" smtClean="0"/>
              <a:t>solicitate</a:t>
            </a:r>
            <a:r>
              <a:rPr lang="en-US" sz="1400" dirty="0" smtClean="0"/>
              <a:t>."</a:t>
            </a:r>
            <a:endParaRPr lang="ro-RO" sz="1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sz="2200" b="1" dirty="0" smtClean="0"/>
              <a:t>SECŢIUNEA a 6-a</a:t>
            </a:r>
            <a:r>
              <a:rPr lang="en-US" sz="3100" dirty="0" smtClean="0"/>
              <a:t/>
            </a:r>
            <a:br>
              <a:rPr lang="en-US" sz="3100" dirty="0" smtClean="0"/>
            </a:br>
            <a:r>
              <a:rPr lang="en-US" sz="3100" b="1" dirty="0" smtClean="0"/>
              <a:t> </a:t>
            </a:r>
            <a:r>
              <a:rPr lang="ro-RO" sz="3100" b="1" dirty="0" smtClean="0"/>
              <a:t>DECLARAREA</a:t>
            </a:r>
            <a:r>
              <a:rPr lang="en-US" sz="3100" b="1" dirty="0" smtClean="0"/>
              <a:t> BOLILOR PROFESIONALE</a:t>
            </a:r>
            <a:r>
              <a:rPr lang="en-US" b="1" dirty="0" smtClean="0"/>
              <a:t/>
            </a:r>
            <a:br>
              <a:rPr lang="en-US" b="1" dirty="0" smtClean="0"/>
            </a:br>
            <a:endParaRPr lang="ro-RO" dirty="0"/>
          </a:p>
        </p:txBody>
      </p:sp>
      <p:sp>
        <p:nvSpPr>
          <p:cNvPr id="3" name="Substituent conținut 2"/>
          <p:cNvSpPr>
            <a:spLocks noGrp="1"/>
          </p:cNvSpPr>
          <p:nvPr>
            <p:ph idx="1"/>
          </p:nvPr>
        </p:nvSpPr>
        <p:spPr>
          <a:xfrm>
            <a:off x="457200" y="1052736"/>
            <a:ext cx="8229600" cy="5073427"/>
          </a:xfrm>
        </p:spPr>
        <p:txBody>
          <a:bodyPr>
            <a:normAutofit/>
          </a:bodyPr>
          <a:lstStyle/>
          <a:p>
            <a:r>
              <a:rPr lang="en-US" sz="1400" dirty="0" smtClean="0"/>
              <a:t>Art. </a:t>
            </a:r>
            <a:r>
              <a:rPr lang="en-US" sz="1400" dirty="0"/>
              <a:t>159</a:t>
            </a:r>
            <a:endParaRPr lang="ro-RO" sz="1400" dirty="0"/>
          </a:p>
          <a:p>
            <a:pPr indent="12700">
              <a:buNone/>
            </a:pPr>
            <a:r>
              <a:rPr lang="ro-RO" sz="1400" dirty="0" smtClean="0"/>
              <a:t>      </a:t>
            </a:r>
            <a:r>
              <a:rPr lang="vi-VN" sz="1400" dirty="0" smtClean="0">
                <a:solidFill>
                  <a:srgbClr val="FF0000"/>
                </a:solidFill>
                <a:latin typeface="Arial" pitchFamily="34" charset="0"/>
                <a:cs typeface="Arial" pitchFamily="34" charset="0"/>
              </a:rPr>
              <a:t>Dosarul de cercetare pentru declararea bolilor profesionale se păstrează la direcţia de sănătate publică judeţeană sau a municipiului Bucureşti şi va cuprinde următoarele documente:</a:t>
            </a:r>
          </a:p>
          <a:p>
            <a:pPr indent="12700">
              <a:buNone/>
            </a:pPr>
            <a:r>
              <a:rPr lang="pt-BR" sz="1400" dirty="0" smtClean="0">
                <a:solidFill>
                  <a:srgbClr val="FF0000"/>
                </a:solidFill>
                <a:latin typeface="Arial" pitchFamily="34" charset="0"/>
                <a:cs typeface="Arial" pitchFamily="34" charset="0"/>
              </a:rPr>
              <a:t>    a) opisul documentelor din dosar;</a:t>
            </a:r>
          </a:p>
          <a:p>
            <a:pPr indent="12700">
              <a:buNone/>
            </a:pPr>
            <a:r>
              <a:rPr lang="vi-VN" sz="1400" dirty="0" smtClean="0">
                <a:solidFill>
                  <a:srgbClr val="FF0000"/>
                </a:solidFill>
                <a:latin typeface="Arial" pitchFamily="34" charset="0"/>
                <a:cs typeface="Arial" pitchFamily="34" charset="0"/>
              </a:rPr>
              <a:t>    b) istoricul de expunere profesională (documentul care certifică ruta profesională, şi anume copie de pe carnetul de muncă) şi, după caz, nivelul măsurat al noxelor sau noxa identificată;</a:t>
            </a:r>
          </a:p>
          <a:p>
            <a:pPr indent="12700">
              <a:buNone/>
            </a:pPr>
            <a:r>
              <a:rPr lang="en-US" sz="1400" dirty="0" smtClean="0">
                <a:solidFill>
                  <a:srgbClr val="FF0000"/>
                </a:solidFill>
                <a:latin typeface="Arial" pitchFamily="34" charset="0"/>
                <a:cs typeface="Arial" pitchFamily="34" charset="0"/>
              </a:rPr>
              <a:t>    c) </a:t>
            </a:r>
            <a:r>
              <a:rPr lang="en-US" sz="1400" dirty="0" err="1" smtClean="0">
                <a:solidFill>
                  <a:srgbClr val="FF0000"/>
                </a:solidFill>
                <a:latin typeface="Arial" pitchFamily="34" charset="0"/>
                <a:cs typeface="Arial" pitchFamily="34" charset="0"/>
              </a:rPr>
              <a:t>copie</a:t>
            </a:r>
            <a:r>
              <a:rPr lang="en-US" sz="1400" dirty="0" smtClean="0">
                <a:solidFill>
                  <a:srgbClr val="FF0000"/>
                </a:solidFill>
                <a:latin typeface="Arial" pitchFamily="34" charset="0"/>
                <a:cs typeface="Arial" pitchFamily="34" charset="0"/>
              </a:rPr>
              <a:t> de </a:t>
            </a:r>
            <a:r>
              <a:rPr lang="en-US" sz="1400" dirty="0" err="1" smtClean="0">
                <a:solidFill>
                  <a:srgbClr val="FF0000"/>
                </a:solidFill>
                <a:latin typeface="Arial" pitchFamily="34" charset="0"/>
                <a:cs typeface="Arial" pitchFamily="34" charset="0"/>
              </a:rPr>
              <a:t>pe</a:t>
            </a:r>
            <a:r>
              <a:rPr lang="en-US" sz="1400" dirty="0" smtClean="0">
                <a:solidFill>
                  <a:srgbClr val="FF0000"/>
                </a:solidFill>
                <a:latin typeface="Arial" pitchFamily="34" charset="0"/>
                <a:cs typeface="Arial" pitchFamily="34" charset="0"/>
              </a:rPr>
              <a:t> </a:t>
            </a:r>
            <a:r>
              <a:rPr lang="en-US" sz="1400" dirty="0" err="1" smtClean="0">
                <a:solidFill>
                  <a:srgbClr val="FF0000"/>
                </a:solidFill>
                <a:latin typeface="Arial" pitchFamily="34" charset="0"/>
                <a:cs typeface="Arial" pitchFamily="34" charset="0"/>
              </a:rPr>
              <a:t>fişa</a:t>
            </a:r>
            <a:r>
              <a:rPr lang="en-US" sz="1400" dirty="0" smtClean="0">
                <a:solidFill>
                  <a:srgbClr val="FF0000"/>
                </a:solidFill>
                <a:latin typeface="Arial" pitchFamily="34" charset="0"/>
                <a:cs typeface="Arial" pitchFamily="34" charset="0"/>
              </a:rPr>
              <a:t> de </a:t>
            </a:r>
            <a:r>
              <a:rPr lang="en-US" sz="1400" dirty="0" err="1" smtClean="0">
                <a:solidFill>
                  <a:srgbClr val="FF0000"/>
                </a:solidFill>
                <a:latin typeface="Arial" pitchFamily="34" charset="0"/>
                <a:cs typeface="Arial" pitchFamily="34" charset="0"/>
              </a:rPr>
              <a:t>identificare</a:t>
            </a:r>
            <a:r>
              <a:rPr lang="en-US" sz="1400" dirty="0" smtClean="0">
                <a:solidFill>
                  <a:srgbClr val="FF0000"/>
                </a:solidFill>
                <a:latin typeface="Arial" pitchFamily="34" charset="0"/>
                <a:cs typeface="Arial" pitchFamily="34" charset="0"/>
              </a:rPr>
              <a:t> a </a:t>
            </a:r>
            <a:r>
              <a:rPr lang="en-US" sz="1400" dirty="0" err="1" smtClean="0">
                <a:solidFill>
                  <a:srgbClr val="FF0000"/>
                </a:solidFill>
                <a:latin typeface="Arial" pitchFamily="34" charset="0"/>
                <a:cs typeface="Arial" pitchFamily="34" charset="0"/>
              </a:rPr>
              <a:t>riscurilor</a:t>
            </a:r>
            <a:r>
              <a:rPr lang="en-US" sz="1400" dirty="0" smtClean="0">
                <a:solidFill>
                  <a:srgbClr val="FF0000"/>
                </a:solidFill>
                <a:latin typeface="Arial" pitchFamily="34" charset="0"/>
                <a:cs typeface="Arial" pitchFamily="34" charset="0"/>
              </a:rPr>
              <a:t> </a:t>
            </a:r>
            <a:r>
              <a:rPr lang="en-US" sz="1400" dirty="0" err="1" smtClean="0">
                <a:solidFill>
                  <a:srgbClr val="FF0000"/>
                </a:solidFill>
                <a:latin typeface="Arial" pitchFamily="34" charset="0"/>
                <a:cs typeface="Arial" pitchFamily="34" charset="0"/>
              </a:rPr>
              <a:t>profesionale</a:t>
            </a:r>
            <a:r>
              <a:rPr lang="en-US" sz="1400" dirty="0" smtClean="0">
                <a:solidFill>
                  <a:srgbClr val="FF0000"/>
                </a:solidFill>
                <a:latin typeface="Arial" pitchFamily="34" charset="0"/>
                <a:cs typeface="Arial" pitchFamily="34" charset="0"/>
              </a:rPr>
              <a:t> de la </a:t>
            </a:r>
            <a:r>
              <a:rPr lang="en-US" sz="1400" dirty="0" err="1" smtClean="0">
                <a:solidFill>
                  <a:srgbClr val="FF0000"/>
                </a:solidFill>
                <a:latin typeface="Arial" pitchFamily="34" charset="0"/>
                <a:cs typeface="Arial" pitchFamily="34" charset="0"/>
              </a:rPr>
              <a:t>dosarul</a:t>
            </a:r>
            <a:r>
              <a:rPr lang="en-US" sz="1400" dirty="0" smtClean="0">
                <a:solidFill>
                  <a:srgbClr val="FF0000"/>
                </a:solidFill>
                <a:latin typeface="Arial" pitchFamily="34" charset="0"/>
                <a:cs typeface="Arial" pitchFamily="34" charset="0"/>
              </a:rPr>
              <a:t> medical de </a:t>
            </a:r>
            <a:r>
              <a:rPr lang="en-US" sz="1400" dirty="0" err="1" smtClean="0">
                <a:solidFill>
                  <a:srgbClr val="FF0000"/>
                </a:solidFill>
                <a:latin typeface="Arial" pitchFamily="34" charset="0"/>
                <a:cs typeface="Arial" pitchFamily="34" charset="0"/>
              </a:rPr>
              <a:t>medicina</a:t>
            </a:r>
            <a:r>
              <a:rPr lang="en-US" sz="1400" dirty="0" smtClean="0">
                <a:solidFill>
                  <a:srgbClr val="FF0000"/>
                </a:solidFill>
                <a:latin typeface="Arial" pitchFamily="34" charset="0"/>
                <a:cs typeface="Arial" pitchFamily="34" charset="0"/>
              </a:rPr>
              <a:t> </a:t>
            </a:r>
            <a:r>
              <a:rPr lang="en-US" sz="1400" dirty="0" err="1" smtClean="0">
                <a:solidFill>
                  <a:srgbClr val="FF0000"/>
                </a:solidFill>
                <a:latin typeface="Arial" pitchFamily="34" charset="0"/>
                <a:cs typeface="Arial" pitchFamily="34" charset="0"/>
              </a:rPr>
              <a:t>muncii</a:t>
            </a:r>
            <a:r>
              <a:rPr lang="en-US" sz="1400" dirty="0" smtClean="0">
                <a:solidFill>
                  <a:srgbClr val="FF0000"/>
                </a:solidFill>
                <a:latin typeface="Arial" pitchFamily="34" charset="0"/>
                <a:cs typeface="Arial" pitchFamily="34" charset="0"/>
              </a:rPr>
              <a:t>;</a:t>
            </a:r>
          </a:p>
          <a:p>
            <a:pPr indent="12700">
              <a:buNone/>
            </a:pPr>
            <a:r>
              <a:rPr lang="vi-VN" sz="1400" dirty="0" smtClean="0">
                <a:solidFill>
                  <a:srgbClr val="FF0000"/>
                </a:solidFill>
                <a:latin typeface="Arial" pitchFamily="34" charset="0"/>
                <a:cs typeface="Arial" pitchFamily="34" charset="0"/>
              </a:rPr>
              <a:t>    d) istoricul stării de sănătate la locul de muncă (documentul eliberat de medicul de medicina muncii care asigură asistenţa de medicina muncii la unitatea respectivă);</a:t>
            </a:r>
          </a:p>
          <a:p>
            <a:pPr indent="12700">
              <a:buNone/>
            </a:pPr>
            <a:r>
              <a:rPr lang="vi-VN" sz="1400" dirty="0" smtClean="0">
                <a:solidFill>
                  <a:srgbClr val="FF0000"/>
                </a:solidFill>
                <a:latin typeface="Arial" pitchFamily="34" charset="0"/>
                <a:cs typeface="Arial" pitchFamily="34" charset="0"/>
              </a:rPr>
              <a:t>    e) document medical care precizează diagnosticul de boală profesională (biletul de ieşire emis de clinica/secţia de medicina muncii din structura spitalelor sau adeverinţa medicală emisă de medicul de medicina muncii care a precizat diagnosticul de boală profesională, în cazul în care bolnavul nu a fost internat) şi copii ale unor investigaţii necesare pentru susţinerea diagnosticului de profesionalitate;</a:t>
            </a:r>
          </a:p>
          <a:p>
            <a:pPr indent="12700">
              <a:buNone/>
            </a:pPr>
            <a:r>
              <a:rPr lang="pt-BR" sz="1400" dirty="0" smtClean="0">
                <a:solidFill>
                  <a:srgbClr val="FF0000"/>
                </a:solidFill>
                <a:latin typeface="Arial" pitchFamily="34" charset="0"/>
                <a:cs typeface="Arial" pitchFamily="34" charset="0"/>
              </a:rPr>
              <a:t>    f) procesul-verbal de cercetare a cazului de boală profesională;</a:t>
            </a:r>
          </a:p>
          <a:p>
            <a:pPr indent="12700">
              <a:buNone/>
            </a:pPr>
            <a:r>
              <a:rPr lang="en-US" sz="1400" dirty="0" smtClean="0">
                <a:solidFill>
                  <a:srgbClr val="FF0000"/>
                </a:solidFill>
                <a:latin typeface="Arial" pitchFamily="34" charset="0"/>
                <a:cs typeface="Arial" pitchFamily="34" charset="0"/>
              </a:rPr>
              <a:t>    g) </a:t>
            </a:r>
            <a:r>
              <a:rPr lang="en-US" sz="1400" dirty="0" err="1" smtClean="0">
                <a:solidFill>
                  <a:srgbClr val="FF0000"/>
                </a:solidFill>
                <a:latin typeface="Arial" pitchFamily="34" charset="0"/>
                <a:cs typeface="Arial" pitchFamily="34" charset="0"/>
              </a:rPr>
              <a:t>copie</a:t>
            </a:r>
            <a:r>
              <a:rPr lang="en-US" sz="1400" dirty="0" smtClean="0">
                <a:solidFill>
                  <a:srgbClr val="FF0000"/>
                </a:solidFill>
                <a:latin typeface="Arial" pitchFamily="34" charset="0"/>
                <a:cs typeface="Arial" pitchFamily="34" charset="0"/>
              </a:rPr>
              <a:t> de </a:t>
            </a:r>
            <a:r>
              <a:rPr lang="en-US" sz="1400" dirty="0" err="1" smtClean="0">
                <a:solidFill>
                  <a:srgbClr val="FF0000"/>
                </a:solidFill>
                <a:latin typeface="Arial" pitchFamily="34" charset="0"/>
                <a:cs typeface="Arial" pitchFamily="34" charset="0"/>
              </a:rPr>
              <a:t>pe</a:t>
            </a:r>
            <a:r>
              <a:rPr lang="en-US" sz="1400" dirty="0" smtClean="0">
                <a:solidFill>
                  <a:srgbClr val="FF0000"/>
                </a:solidFill>
                <a:latin typeface="Arial" pitchFamily="34" charset="0"/>
                <a:cs typeface="Arial" pitchFamily="34" charset="0"/>
              </a:rPr>
              <a:t> </a:t>
            </a:r>
            <a:r>
              <a:rPr lang="en-US" sz="1400" dirty="0" err="1" smtClean="0">
                <a:solidFill>
                  <a:srgbClr val="FF0000"/>
                </a:solidFill>
                <a:latin typeface="Arial" pitchFamily="34" charset="0"/>
                <a:cs typeface="Arial" pitchFamily="34" charset="0"/>
              </a:rPr>
              <a:t>fişa</a:t>
            </a:r>
            <a:r>
              <a:rPr lang="en-US" sz="1400" dirty="0" smtClean="0">
                <a:solidFill>
                  <a:srgbClr val="FF0000"/>
                </a:solidFill>
                <a:latin typeface="Arial" pitchFamily="34" charset="0"/>
                <a:cs typeface="Arial" pitchFamily="34" charset="0"/>
              </a:rPr>
              <a:t> de </a:t>
            </a:r>
            <a:r>
              <a:rPr lang="en-US" sz="1400" dirty="0" err="1" smtClean="0">
                <a:solidFill>
                  <a:srgbClr val="FF0000"/>
                </a:solidFill>
                <a:latin typeface="Arial" pitchFamily="34" charset="0"/>
                <a:cs typeface="Arial" pitchFamily="34" charset="0"/>
              </a:rPr>
              <a:t>semnalare</a:t>
            </a:r>
            <a:r>
              <a:rPr lang="en-US" sz="1400" dirty="0" smtClean="0">
                <a:solidFill>
                  <a:srgbClr val="FF0000"/>
                </a:solidFill>
                <a:latin typeface="Arial" pitchFamily="34" charset="0"/>
                <a:cs typeface="Arial" pitchFamily="34" charset="0"/>
              </a:rPr>
              <a:t> BP1.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en-US" sz="2000" b="1" dirty="0"/>
              <a:t>SECŢIUNEA a 6-a</a:t>
            </a:r>
            <a:br>
              <a:rPr lang="en-US" sz="2000" b="1" dirty="0"/>
            </a:br>
            <a:r>
              <a:rPr lang="en-US" sz="2000" b="1" dirty="0"/>
              <a:t> </a:t>
            </a:r>
            <a:r>
              <a:rPr lang="ro-RO" sz="2800" b="1" dirty="0" smtClean="0"/>
              <a:t>DECLARARAE </a:t>
            </a:r>
            <a:r>
              <a:rPr lang="en-US" sz="2800" b="1" dirty="0" smtClean="0"/>
              <a:t> </a:t>
            </a:r>
            <a:r>
              <a:rPr lang="en-US" sz="2800" b="1" dirty="0"/>
              <a:t>BOLILOR PROFESIONAL</a:t>
            </a:r>
            <a:endParaRPr lang="ro-RO" sz="2800" b="1" dirty="0"/>
          </a:p>
        </p:txBody>
      </p:sp>
      <p:sp>
        <p:nvSpPr>
          <p:cNvPr id="3" name="Substituent conținut 2"/>
          <p:cNvSpPr>
            <a:spLocks noGrp="1"/>
          </p:cNvSpPr>
          <p:nvPr>
            <p:ph idx="1"/>
          </p:nvPr>
        </p:nvSpPr>
        <p:spPr/>
        <p:txBody>
          <a:bodyPr>
            <a:normAutofit fontScale="85000" lnSpcReduction="20000"/>
          </a:bodyPr>
          <a:lstStyle/>
          <a:p>
            <a:r>
              <a:rPr lang="en-US" u="sng" dirty="0" smtClean="0"/>
              <a:t>Art</a:t>
            </a:r>
            <a:r>
              <a:rPr lang="ro-RO" u="sng" dirty="0" smtClean="0"/>
              <a:t>.</a:t>
            </a:r>
            <a:r>
              <a:rPr lang="en-US" u="sng" dirty="0" smtClean="0"/>
              <a:t> 160 lit</a:t>
            </a:r>
            <a:r>
              <a:rPr lang="ro-RO" u="sng" dirty="0" smtClean="0"/>
              <a:t>. </a:t>
            </a:r>
            <a:r>
              <a:rPr lang="en-US" u="sng" dirty="0" smtClean="0"/>
              <a:t>b)</a:t>
            </a:r>
            <a:endParaRPr lang="ro-RO" dirty="0" smtClean="0"/>
          </a:p>
          <a:p>
            <a:pPr>
              <a:buNone/>
            </a:pPr>
            <a:r>
              <a:rPr lang="en-US" dirty="0" smtClean="0"/>
              <a:t>  </a:t>
            </a:r>
            <a:r>
              <a:rPr lang="ro-RO" dirty="0" smtClean="0"/>
              <a:t>  </a:t>
            </a:r>
            <a:r>
              <a:rPr lang="en-US" dirty="0" smtClean="0"/>
              <a:t>b</a:t>
            </a:r>
            <a:r>
              <a:rPr lang="en-US" dirty="0"/>
              <a:t>) </a:t>
            </a:r>
            <a:r>
              <a:rPr lang="en-US" dirty="0" err="1"/>
              <a:t>semnalarea</a:t>
            </a:r>
            <a:r>
              <a:rPr lang="en-US" dirty="0"/>
              <a:t> </a:t>
            </a:r>
            <a:r>
              <a:rPr lang="en-US" dirty="0" err="1"/>
              <a:t>şi</a:t>
            </a:r>
            <a:r>
              <a:rPr lang="en-US" dirty="0"/>
              <a:t> </a:t>
            </a:r>
            <a:r>
              <a:rPr lang="en-US" dirty="0" err="1"/>
              <a:t>declararea</a:t>
            </a:r>
            <a:r>
              <a:rPr lang="en-US" dirty="0"/>
              <a:t> se </a:t>
            </a:r>
            <a:r>
              <a:rPr lang="en-US" dirty="0" err="1"/>
              <a:t>fac</a:t>
            </a:r>
            <a:r>
              <a:rPr lang="en-US" dirty="0"/>
              <a:t> </a:t>
            </a:r>
            <a:r>
              <a:rPr lang="en-US" dirty="0" err="1"/>
              <a:t>în</a:t>
            </a:r>
            <a:r>
              <a:rPr lang="en-US" dirty="0"/>
              <a:t> </a:t>
            </a:r>
            <a:r>
              <a:rPr lang="en-US" dirty="0" err="1"/>
              <a:t>termen</a:t>
            </a:r>
            <a:r>
              <a:rPr lang="en-US" dirty="0"/>
              <a:t> de 2 </a:t>
            </a:r>
            <a:r>
              <a:rPr lang="en-US" dirty="0" err="1"/>
              <a:t>ani</a:t>
            </a:r>
            <a:r>
              <a:rPr lang="en-US" dirty="0"/>
              <a:t> de la </a:t>
            </a:r>
            <a:r>
              <a:rPr lang="en-US" dirty="0" err="1"/>
              <a:t>încetarea</a:t>
            </a:r>
            <a:r>
              <a:rPr lang="en-US" dirty="0"/>
              <a:t> </a:t>
            </a:r>
            <a:r>
              <a:rPr lang="en-US" dirty="0" err="1"/>
              <a:t>expunerii</a:t>
            </a:r>
            <a:r>
              <a:rPr lang="en-US" dirty="0"/>
              <a:t> </a:t>
            </a:r>
            <a:r>
              <a:rPr lang="en-US" dirty="0" err="1"/>
              <a:t>profesionale</a:t>
            </a:r>
            <a:r>
              <a:rPr lang="en-US" dirty="0"/>
              <a:t> considerate </a:t>
            </a:r>
            <a:r>
              <a:rPr lang="en-US" dirty="0" err="1"/>
              <a:t>cauză</a:t>
            </a:r>
            <a:r>
              <a:rPr lang="en-US" dirty="0"/>
              <a:t> a </a:t>
            </a:r>
            <a:r>
              <a:rPr lang="en-US" dirty="0" err="1"/>
              <a:t>îmbolnăvirii</a:t>
            </a:r>
            <a:r>
              <a:rPr lang="en-US" dirty="0"/>
              <a:t>. </a:t>
            </a:r>
            <a:r>
              <a:rPr lang="en-US" dirty="0" err="1"/>
              <a:t>Excepţie</a:t>
            </a:r>
            <a:r>
              <a:rPr lang="en-US" dirty="0"/>
              <a:t> </a:t>
            </a:r>
            <a:r>
              <a:rPr lang="en-US" dirty="0" err="1"/>
              <a:t>fac</a:t>
            </a:r>
            <a:r>
              <a:rPr lang="en-US" dirty="0"/>
              <a:t> </a:t>
            </a:r>
            <a:r>
              <a:rPr lang="en-US" dirty="0" err="1"/>
              <a:t>cazurile</a:t>
            </a:r>
            <a:r>
              <a:rPr lang="en-US" dirty="0"/>
              <a:t> de </a:t>
            </a:r>
            <a:r>
              <a:rPr lang="en-US" u="sng" dirty="0"/>
              <a:t>cancer, </a:t>
            </a:r>
            <a:r>
              <a:rPr lang="en-US" u="sng" dirty="0" err="1"/>
              <a:t>pneumoconioze</a:t>
            </a:r>
            <a:r>
              <a:rPr lang="en-US" u="sng" dirty="0"/>
              <a:t>, </a:t>
            </a:r>
            <a:r>
              <a:rPr lang="en-US" u="sng" dirty="0" err="1"/>
              <a:t>fibroze</a:t>
            </a:r>
            <a:r>
              <a:rPr lang="en-US" u="sng" dirty="0"/>
              <a:t> </a:t>
            </a:r>
            <a:r>
              <a:rPr lang="en-US" u="sng" dirty="0" err="1"/>
              <a:t>pulmonare</a:t>
            </a:r>
            <a:r>
              <a:rPr lang="en-US" u="sng" dirty="0"/>
              <a:t>, </a:t>
            </a:r>
            <a:r>
              <a:rPr lang="en-US" u="sng" dirty="0" err="1"/>
              <a:t>pleurezie</a:t>
            </a:r>
            <a:r>
              <a:rPr lang="en-US" u="sng" dirty="0"/>
              <a:t> </a:t>
            </a:r>
            <a:r>
              <a:rPr lang="en-US" u="sng" dirty="0" err="1"/>
              <a:t>benignă</a:t>
            </a:r>
            <a:r>
              <a:rPr lang="en-US" u="sng" dirty="0"/>
              <a:t> </a:t>
            </a:r>
            <a:r>
              <a:rPr lang="en-US" u="sng" dirty="0" err="1"/>
              <a:t>prin</a:t>
            </a:r>
            <a:r>
              <a:rPr lang="en-US" u="sng" dirty="0"/>
              <a:t> </a:t>
            </a:r>
            <a:r>
              <a:rPr lang="en-US" u="sng" dirty="0" err="1"/>
              <a:t>expunere</a:t>
            </a:r>
            <a:r>
              <a:rPr lang="en-US" u="sng" dirty="0"/>
              <a:t> la </a:t>
            </a:r>
            <a:r>
              <a:rPr lang="en-US" u="sng" dirty="0" err="1"/>
              <a:t>azbest</a:t>
            </a:r>
            <a:r>
              <a:rPr lang="en-US" u="sng" dirty="0"/>
              <a:t>, </a:t>
            </a:r>
            <a:r>
              <a:rPr lang="en-US" u="sng" dirty="0" err="1"/>
              <a:t>îngroşări</a:t>
            </a:r>
            <a:r>
              <a:rPr lang="en-US" u="sng" dirty="0"/>
              <a:t> </a:t>
            </a:r>
            <a:r>
              <a:rPr lang="en-US" u="sng" dirty="0" err="1"/>
              <a:t>pleurale</a:t>
            </a:r>
            <a:r>
              <a:rPr lang="en-US" u="sng" dirty="0"/>
              <a:t> </a:t>
            </a:r>
            <a:r>
              <a:rPr lang="en-US" u="sng" dirty="0" err="1"/>
              <a:t>difuze</a:t>
            </a:r>
            <a:r>
              <a:rPr lang="en-US" u="sng" dirty="0"/>
              <a:t> </a:t>
            </a:r>
            <a:r>
              <a:rPr lang="en-US" u="sng" dirty="0" err="1"/>
              <a:t>prin</a:t>
            </a:r>
            <a:r>
              <a:rPr lang="en-US" u="sng" dirty="0"/>
              <a:t> </a:t>
            </a:r>
            <a:r>
              <a:rPr lang="en-US" u="sng" dirty="0" err="1"/>
              <a:t>expunere</a:t>
            </a:r>
            <a:r>
              <a:rPr lang="en-US" u="sng" dirty="0"/>
              <a:t> la </a:t>
            </a:r>
            <a:r>
              <a:rPr lang="en-US" u="sng" dirty="0" err="1"/>
              <a:t>azbest</a:t>
            </a:r>
            <a:r>
              <a:rPr lang="en-US" u="sng" dirty="0"/>
              <a:t>, </a:t>
            </a:r>
            <a:r>
              <a:rPr lang="en-US" u="sng" dirty="0" err="1"/>
              <a:t>îngroşări</a:t>
            </a:r>
            <a:r>
              <a:rPr lang="en-US" u="sng" dirty="0"/>
              <a:t> </a:t>
            </a:r>
            <a:r>
              <a:rPr lang="en-US" u="sng" dirty="0" err="1"/>
              <a:t>pleurale</a:t>
            </a:r>
            <a:r>
              <a:rPr lang="en-US" u="sng" dirty="0"/>
              <a:t> </a:t>
            </a:r>
            <a:r>
              <a:rPr lang="en-US" u="sng" dirty="0" err="1"/>
              <a:t>localizate</a:t>
            </a:r>
            <a:r>
              <a:rPr lang="en-US" u="sng" dirty="0"/>
              <a:t> - </a:t>
            </a:r>
            <a:r>
              <a:rPr lang="en-US" u="sng" dirty="0" err="1"/>
              <a:t>plăci</a:t>
            </a:r>
            <a:r>
              <a:rPr lang="en-US" u="sng" dirty="0"/>
              <a:t> </a:t>
            </a:r>
            <a:r>
              <a:rPr lang="en-US" u="sng" dirty="0" err="1"/>
              <a:t>pleurale</a:t>
            </a:r>
            <a:r>
              <a:rPr lang="en-US" u="sng" dirty="0"/>
              <a:t>, </a:t>
            </a:r>
            <a:r>
              <a:rPr lang="en-US" u="sng" dirty="0" err="1"/>
              <a:t>atelectazii</a:t>
            </a:r>
            <a:r>
              <a:rPr lang="en-US" u="sng" dirty="0"/>
              <a:t> </a:t>
            </a:r>
            <a:r>
              <a:rPr lang="en-US" u="sng" dirty="0" err="1"/>
              <a:t>rotunde</a:t>
            </a:r>
            <a:r>
              <a:rPr lang="en-US" u="sng" dirty="0"/>
              <a:t> </a:t>
            </a:r>
            <a:r>
              <a:rPr lang="en-US" u="sng" dirty="0" err="1"/>
              <a:t>prin</a:t>
            </a:r>
            <a:r>
              <a:rPr lang="en-US" u="sng" dirty="0"/>
              <a:t> </a:t>
            </a:r>
            <a:r>
              <a:rPr lang="en-US" u="sng" dirty="0" err="1"/>
              <a:t>expunere</a:t>
            </a:r>
            <a:r>
              <a:rPr lang="en-US" u="sng" dirty="0"/>
              <a:t> la </a:t>
            </a:r>
            <a:r>
              <a:rPr lang="en-US" u="sng" dirty="0" err="1"/>
              <a:t>azbest</a:t>
            </a:r>
            <a:r>
              <a:rPr lang="en-US" u="sng" dirty="0" smtClean="0"/>
              <a:t>.</a:t>
            </a:r>
            <a:endParaRPr lang="ro-RO" u="sng" dirty="0" smtClean="0"/>
          </a:p>
          <a:p>
            <a:pPr>
              <a:buNone/>
            </a:pPr>
            <a:endParaRPr lang="ro-RO" dirty="0" smtClean="0"/>
          </a:p>
          <a:p>
            <a:r>
              <a:rPr lang="en-US" sz="2100" dirty="0" smtClean="0">
                <a:solidFill>
                  <a:srgbClr val="FF0000"/>
                </a:solidFill>
                <a:latin typeface="Arial" pitchFamily="34" charset="0"/>
                <a:cs typeface="Arial" pitchFamily="34" charset="0"/>
              </a:rPr>
              <a:t>ART. 160</a:t>
            </a:r>
          </a:p>
          <a:p>
            <a:pPr>
              <a:buNone/>
            </a:pPr>
            <a:r>
              <a:rPr lang="en-US" sz="2100" dirty="0" smtClean="0">
                <a:solidFill>
                  <a:srgbClr val="FF0000"/>
                </a:solidFill>
                <a:latin typeface="Arial" pitchFamily="34" charset="0"/>
                <a:cs typeface="Arial" pitchFamily="34" charset="0"/>
              </a:rPr>
              <a:t>  </a:t>
            </a:r>
            <a:r>
              <a:rPr lang="ro-RO" sz="2100" dirty="0" smtClean="0">
                <a:solidFill>
                  <a:srgbClr val="FF0000"/>
                </a:solidFill>
                <a:latin typeface="Arial" pitchFamily="34" charset="0"/>
                <a:cs typeface="Arial" pitchFamily="34" charset="0"/>
              </a:rPr>
              <a:t>   </a:t>
            </a:r>
            <a:r>
              <a:rPr lang="en-US" sz="2100" dirty="0" smtClean="0">
                <a:solidFill>
                  <a:srgbClr val="FF0000"/>
                </a:solidFill>
                <a:latin typeface="Arial" pitchFamily="34" charset="0"/>
                <a:cs typeface="Arial" pitchFamily="34" charset="0"/>
              </a:rPr>
              <a:t> (1) </a:t>
            </a:r>
            <a:r>
              <a:rPr lang="en-US" sz="2100" dirty="0" err="1" smtClean="0">
                <a:solidFill>
                  <a:srgbClr val="FF0000"/>
                </a:solidFill>
                <a:latin typeface="Arial" pitchFamily="34" charset="0"/>
                <a:cs typeface="Arial" pitchFamily="34" charset="0"/>
              </a:rPr>
              <a:t>În</a:t>
            </a:r>
            <a:r>
              <a:rPr lang="en-US" sz="2100" dirty="0" smtClean="0">
                <a:solidFill>
                  <a:srgbClr val="FF0000"/>
                </a:solidFill>
                <a:latin typeface="Arial" pitchFamily="34" charset="0"/>
                <a:cs typeface="Arial" pitchFamily="34" charset="0"/>
              </a:rPr>
              <a:t> </a:t>
            </a:r>
            <a:r>
              <a:rPr lang="en-US" sz="2100" dirty="0" err="1" smtClean="0">
                <a:solidFill>
                  <a:srgbClr val="FF0000"/>
                </a:solidFill>
                <a:latin typeface="Arial" pitchFamily="34" charset="0"/>
                <a:cs typeface="Arial" pitchFamily="34" charset="0"/>
              </a:rPr>
              <a:t>cazul</a:t>
            </a:r>
            <a:r>
              <a:rPr lang="en-US" sz="2100" dirty="0" smtClean="0">
                <a:solidFill>
                  <a:srgbClr val="FF0000"/>
                </a:solidFill>
                <a:latin typeface="Arial" pitchFamily="34" charset="0"/>
                <a:cs typeface="Arial" pitchFamily="34" charset="0"/>
              </a:rPr>
              <a:t> </a:t>
            </a:r>
            <a:r>
              <a:rPr lang="en-US" sz="2100" dirty="0" err="1" smtClean="0">
                <a:solidFill>
                  <a:srgbClr val="FF0000"/>
                </a:solidFill>
                <a:latin typeface="Arial" pitchFamily="34" charset="0"/>
                <a:cs typeface="Arial" pitchFamily="34" charset="0"/>
              </a:rPr>
              <a:t>bolilor</a:t>
            </a:r>
            <a:r>
              <a:rPr lang="en-US" sz="2100" dirty="0" smtClean="0">
                <a:solidFill>
                  <a:srgbClr val="FF0000"/>
                </a:solidFill>
                <a:latin typeface="Arial" pitchFamily="34" charset="0"/>
                <a:cs typeface="Arial" pitchFamily="34" charset="0"/>
              </a:rPr>
              <a:t> </a:t>
            </a:r>
            <a:r>
              <a:rPr lang="en-US" sz="2100" dirty="0" err="1" smtClean="0">
                <a:solidFill>
                  <a:srgbClr val="FF0000"/>
                </a:solidFill>
                <a:latin typeface="Arial" pitchFamily="34" charset="0"/>
                <a:cs typeface="Arial" pitchFamily="34" charset="0"/>
              </a:rPr>
              <a:t>profesionale</a:t>
            </a:r>
            <a:r>
              <a:rPr lang="en-US" sz="2100" dirty="0" smtClean="0">
                <a:solidFill>
                  <a:srgbClr val="FF0000"/>
                </a:solidFill>
                <a:latin typeface="Arial" pitchFamily="34" charset="0"/>
                <a:cs typeface="Arial" pitchFamily="34" charset="0"/>
              </a:rPr>
              <a:t>:</a:t>
            </a:r>
          </a:p>
          <a:p>
            <a:pPr>
              <a:buNone/>
            </a:pPr>
            <a:r>
              <a:rPr lang="ro-RO" sz="2100" dirty="0" smtClean="0">
                <a:solidFill>
                  <a:srgbClr val="FF0000"/>
                </a:solidFill>
                <a:latin typeface="Arial" pitchFamily="34" charset="0"/>
                <a:cs typeface="Arial" pitchFamily="34" charset="0"/>
              </a:rPr>
              <a:t>      </a:t>
            </a:r>
            <a:r>
              <a:rPr lang="vi-VN" sz="2100" dirty="0" smtClean="0">
                <a:solidFill>
                  <a:srgbClr val="FF0000"/>
                </a:solidFill>
                <a:latin typeface="Arial" pitchFamily="34" charset="0"/>
                <a:cs typeface="Arial" pitchFamily="34" charset="0"/>
              </a:rPr>
              <a:t>b) semnalarea şi declararea se fac într-un interval de maximum 2 ani de la încetarea expunerii profesionale considerate cauză a îmbolnăvirii. Excepţie fac cazurile de pneumoconioze şi cancerul.</a:t>
            </a:r>
          </a:p>
          <a:p>
            <a:pPr>
              <a:buNone/>
            </a:pPr>
            <a:endParaRPr lang="ro-RO" dirty="0"/>
          </a:p>
          <a:p>
            <a:endParaRPr lang="ro-RO"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850106"/>
          </a:xfrm>
        </p:spPr>
        <p:txBody>
          <a:bodyPr>
            <a:noAutofit/>
          </a:bodyPr>
          <a:lstStyle/>
          <a:p>
            <a:r>
              <a:rPr lang="ro-RO" sz="2000" b="1" dirty="0" smtClean="0"/>
              <a:t/>
            </a:r>
            <a:br>
              <a:rPr lang="ro-RO" sz="2000" b="1" dirty="0" smtClean="0"/>
            </a:br>
            <a:r>
              <a:rPr lang="ro-RO" sz="2000" b="1" dirty="0" smtClean="0"/>
              <a:t/>
            </a:r>
            <a:br>
              <a:rPr lang="ro-RO" sz="2000" b="1" dirty="0" smtClean="0"/>
            </a:br>
            <a:r>
              <a:rPr lang="en-US" sz="2000" b="1" dirty="0" smtClean="0"/>
              <a:t>SECŢIUNEA a 7-a</a:t>
            </a:r>
            <a:r>
              <a:rPr lang="en-US" sz="2800" b="1" dirty="0" smtClean="0"/>
              <a:t/>
            </a:r>
            <a:br>
              <a:rPr lang="en-US" sz="2800" b="1" dirty="0" smtClean="0"/>
            </a:br>
            <a:r>
              <a:rPr lang="en-US" sz="2800" b="1" dirty="0" smtClean="0"/>
              <a:t> </a:t>
            </a:r>
            <a:r>
              <a:rPr lang="en-US" sz="2800" dirty="0" smtClean="0"/>
              <a:t>DECLARAREA BOLILOR PROFESIONALE</a:t>
            </a:r>
            <a:br>
              <a:rPr lang="en-US" sz="2800" dirty="0" smtClean="0"/>
            </a:br>
            <a:r>
              <a:rPr lang="en-US" sz="2800" dirty="0" smtClean="0"/>
              <a:t/>
            </a:r>
            <a:br>
              <a:rPr lang="en-US" sz="2800" dirty="0" smtClean="0"/>
            </a:br>
            <a:endParaRPr lang="ro-RO" sz="2800" dirty="0"/>
          </a:p>
        </p:txBody>
      </p:sp>
      <p:sp>
        <p:nvSpPr>
          <p:cNvPr id="3" name="Substituent conținut 2"/>
          <p:cNvSpPr>
            <a:spLocks noGrp="1"/>
          </p:cNvSpPr>
          <p:nvPr>
            <p:ph idx="1"/>
          </p:nvPr>
        </p:nvSpPr>
        <p:spPr>
          <a:xfrm>
            <a:off x="457200" y="1052736"/>
            <a:ext cx="8229600" cy="5073427"/>
          </a:xfrm>
        </p:spPr>
        <p:txBody>
          <a:bodyPr>
            <a:normAutofit fontScale="62500" lnSpcReduction="20000"/>
          </a:bodyPr>
          <a:lstStyle/>
          <a:p>
            <a:r>
              <a:rPr lang="en-US" dirty="0" err="1" smtClean="0"/>
              <a:t>După</a:t>
            </a:r>
            <a:r>
              <a:rPr lang="en-US" dirty="0" smtClean="0"/>
              <a:t> </a:t>
            </a:r>
            <a:r>
              <a:rPr lang="en-US" dirty="0" err="1"/>
              <a:t>articolul</a:t>
            </a:r>
            <a:r>
              <a:rPr lang="en-US" dirty="0"/>
              <a:t> 164 se introduce un </a:t>
            </a:r>
            <a:r>
              <a:rPr lang="en-US" dirty="0" err="1"/>
              <a:t>nou</a:t>
            </a:r>
            <a:r>
              <a:rPr lang="en-US" dirty="0"/>
              <a:t> </a:t>
            </a:r>
            <a:r>
              <a:rPr lang="en-US" dirty="0" err="1"/>
              <a:t>articol</a:t>
            </a:r>
            <a:r>
              <a:rPr lang="en-US" dirty="0"/>
              <a:t>, </a:t>
            </a:r>
            <a:r>
              <a:rPr lang="en-US" dirty="0" err="1"/>
              <a:t>articolul</a:t>
            </a:r>
            <a:r>
              <a:rPr lang="en-US" dirty="0"/>
              <a:t> </a:t>
            </a:r>
            <a:r>
              <a:rPr lang="en-US" dirty="0" smtClean="0"/>
              <a:t>164^1</a:t>
            </a:r>
            <a:endParaRPr lang="ro-RO" dirty="0"/>
          </a:p>
          <a:p>
            <a:pPr>
              <a:buNone/>
            </a:pPr>
            <a:r>
              <a:rPr lang="en-US" dirty="0"/>
              <a:t> </a:t>
            </a:r>
            <a:r>
              <a:rPr lang="ro-RO" dirty="0" smtClean="0"/>
              <a:t>      </a:t>
            </a:r>
            <a:r>
              <a:rPr lang="en-US" dirty="0" smtClean="0"/>
              <a:t>A</a:t>
            </a:r>
            <a:r>
              <a:rPr lang="ro-RO" dirty="0" err="1" smtClean="0"/>
              <a:t>rt</a:t>
            </a:r>
            <a:r>
              <a:rPr lang="ro-RO" dirty="0" smtClean="0"/>
              <a:t>.</a:t>
            </a:r>
            <a:r>
              <a:rPr lang="en-US" dirty="0" smtClean="0"/>
              <a:t> </a:t>
            </a:r>
            <a:r>
              <a:rPr lang="en-US" dirty="0"/>
              <a:t>164^1</a:t>
            </a:r>
            <a:endParaRPr lang="ro-RO" dirty="0"/>
          </a:p>
          <a:p>
            <a:pPr>
              <a:buNone/>
            </a:pPr>
            <a:r>
              <a:rPr lang="en-US" dirty="0"/>
              <a:t>    (1)  </a:t>
            </a:r>
            <a:r>
              <a:rPr lang="en-US" dirty="0" err="1"/>
              <a:t>În</a:t>
            </a:r>
            <a:r>
              <a:rPr lang="en-US" dirty="0"/>
              <a:t> </a:t>
            </a:r>
            <a:r>
              <a:rPr lang="en-US" dirty="0" err="1"/>
              <a:t>situaţii</a:t>
            </a:r>
            <a:r>
              <a:rPr lang="en-US" dirty="0"/>
              <a:t> </a:t>
            </a:r>
            <a:r>
              <a:rPr lang="en-US" dirty="0" err="1"/>
              <a:t>epidemiologice</a:t>
            </a:r>
            <a:r>
              <a:rPr lang="en-US" dirty="0"/>
              <a:t> </a:t>
            </a:r>
            <a:r>
              <a:rPr lang="en-US" dirty="0" err="1"/>
              <a:t>excepţionale</a:t>
            </a:r>
            <a:r>
              <a:rPr lang="en-US" dirty="0"/>
              <a:t>, </a:t>
            </a:r>
            <a:r>
              <a:rPr lang="en-US" dirty="0" err="1"/>
              <a:t>respectiv</a:t>
            </a:r>
            <a:r>
              <a:rPr lang="en-US" dirty="0"/>
              <a:t> </a:t>
            </a:r>
            <a:r>
              <a:rPr lang="en-US" dirty="0" err="1"/>
              <a:t>pandemii</a:t>
            </a:r>
            <a:r>
              <a:rPr lang="en-US" dirty="0"/>
              <a:t> </a:t>
            </a:r>
            <a:r>
              <a:rPr lang="en-US" dirty="0" err="1"/>
              <a:t>sau</a:t>
            </a:r>
            <a:r>
              <a:rPr lang="en-US" dirty="0"/>
              <a:t> </a:t>
            </a:r>
            <a:r>
              <a:rPr lang="en-US" dirty="0" err="1"/>
              <a:t>epidemii</a:t>
            </a:r>
            <a:r>
              <a:rPr lang="en-US" dirty="0"/>
              <a:t>, </a:t>
            </a:r>
            <a:r>
              <a:rPr lang="en-US" dirty="0" err="1"/>
              <a:t>stabilite</a:t>
            </a:r>
            <a:r>
              <a:rPr lang="en-US" dirty="0"/>
              <a:t> de </a:t>
            </a:r>
            <a:r>
              <a:rPr lang="en-US" dirty="0" err="1"/>
              <a:t>către</a:t>
            </a:r>
            <a:r>
              <a:rPr lang="en-US" dirty="0"/>
              <a:t> </a:t>
            </a:r>
            <a:r>
              <a:rPr lang="en-US" dirty="0" err="1"/>
              <a:t>autorităţile</a:t>
            </a:r>
            <a:r>
              <a:rPr lang="en-US" dirty="0"/>
              <a:t> </a:t>
            </a:r>
            <a:r>
              <a:rPr lang="en-US" dirty="0" err="1"/>
              <a:t>competente</a:t>
            </a:r>
            <a:r>
              <a:rPr lang="en-US" dirty="0"/>
              <a:t> </a:t>
            </a:r>
            <a:r>
              <a:rPr lang="en-US" dirty="0" err="1"/>
              <a:t>în</a:t>
            </a:r>
            <a:r>
              <a:rPr lang="en-US" dirty="0"/>
              <a:t> </a:t>
            </a:r>
            <a:r>
              <a:rPr lang="en-US" dirty="0" err="1"/>
              <a:t>conformitate</a:t>
            </a:r>
            <a:r>
              <a:rPr lang="en-US" dirty="0"/>
              <a:t> cu </a:t>
            </a:r>
            <a:r>
              <a:rPr lang="en-US" dirty="0" err="1"/>
              <a:t>prevederile</a:t>
            </a:r>
            <a:r>
              <a:rPr lang="en-US" dirty="0"/>
              <a:t> </a:t>
            </a:r>
            <a:r>
              <a:rPr lang="en-US" dirty="0" err="1" smtClean="0"/>
              <a:t>Legii</a:t>
            </a:r>
            <a:r>
              <a:rPr lang="en-US" dirty="0" smtClean="0"/>
              <a:t> </a:t>
            </a:r>
            <a:r>
              <a:rPr lang="en-US" dirty="0"/>
              <a:t>nr. 136/2020 </a:t>
            </a:r>
            <a:r>
              <a:rPr lang="en-US" dirty="0" err="1"/>
              <a:t>privind</a:t>
            </a:r>
            <a:r>
              <a:rPr lang="en-US" dirty="0"/>
              <a:t> </a:t>
            </a:r>
            <a:r>
              <a:rPr lang="en-US" dirty="0" err="1"/>
              <a:t>instituirea</a:t>
            </a:r>
            <a:r>
              <a:rPr lang="en-US" dirty="0"/>
              <a:t> </a:t>
            </a:r>
            <a:r>
              <a:rPr lang="en-US" dirty="0" err="1"/>
              <a:t>unor</a:t>
            </a:r>
            <a:r>
              <a:rPr lang="en-US" dirty="0"/>
              <a:t> </a:t>
            </a:r>
            <a:r>
              <a:rPr lang="en-US" dirty="0" err="1"/>
              <a:t>măsuri</a:t>
            </a:r>
            <a:r>
              <a:rPr lang="en-US" dirty="0"/>
              <a:t> </a:t>
            </a:r>
            <a:r>
              <a:rPr lang="en-US" dirty="0" err="1"/>
              <a:t>în</a:t>
            </a:r>
            <a:r>
              <a:rPr lang="en-US" dirty="0"/>
              <a:t> </a:t>
            </a:r>
            <a:r>
              <a:rPr lang="en-US" dirty="0" err="1"/>
              <a:t>domeniul</a:t>
            </a:r>
            <a:r>
              <a:rPr lang="en-US" dirty="0"/>
              <a:t> </a:t>
            </a:r>
            <a:r>
              <a:rPr lang="en-US" dirty="0" err="1"/>
              <a:t>sănătăţii</a:t>
            </a:r>
            <a:r>
              <a:rPr lang="en-US" dirty="0"/>
              <a:t> </a:t>
            </a:r>
            <a:r>
              <a:rPr lang="en-US" dirty="0" err="1"/>
              <a:t>publice</a:t>
            </a:r>
            <a:r>
              <a:rPr lang="en-US" dirty="0"/>
              <a:t> </a:t>
            </a:r>
            <a:r>
              <a:rPr lang="en-US" dirty="0" err="1"/>
              <a:t>în</a:t>
            </a:r>
            <a:r>
              <a:rPr lang="en-US" dirty="0"/>
              <a:t> </a:t>
            </a:r>
            <a:r>
              <a:rPr lang="en-US" dirty="0" err="1"/>
              <a:t>situaţii</a:t>
            </a:r>
            <a:r>
              <a:rPr lang="en-US" dirty="0"/>
              <a:t> de </a:t>
            </a:r>
            <a:r>
              <a:rPr lang="en-US" dirty="0" err="1"/>
              <a:t>risc</a:t>
            </a:r>
            <a:r>
              <a:rPr lang="en-US" dirty="0"/>
              <a:t> epidemiologic </a:t>
            </a:r>
            <a:r>
              <a:rPr lang="en-US" dirty="0" err="1"/>
              <a:t>şi</a:t>
            </a:r>
            <a:r>
              <a:rPr lang="en-US" dirty="0"/>
              <a:t> biologic, </a:t>
            </a:r>
            <a:r>
              <a:rPr lang="en-US" dirty="0" err="1"/>
              <a:t>republicată</a:t>
            </a:r>
            <a:r>
              <a:rPr lang="en-US" dirty="0"/>
              <a:t>, cu </a:t>
            </a:r>
            <a:r>
              <a:rPr lang="en-US" dirty="0" err="1"/>
              <a:t>modificările</a:t>
            </a:r>
            <a:r>
              <a:rPr lang="en-US" dirty="0"/>
              <a:t> </a:t>
            </a:r>
            <a:r>
              <a:rPr lang="en-US" dirty="0" err="1"/>
              <a:t>şi</a:t>
            </a:r>
            <a:r>
              <a:rPr lang="en-US" dirty="0"/>
              <a:t> </a:t>
            </a:r>
            <a:r>
              <a:rPr lang="en-US" dirty="0" err="1"/>
              <a:t>completările</a:t>
            </a:r>
            <a:r>
              <a:rPr lang="en-US" dirty="0"/>
              <a:t> </a:t>
            </a:r>
            <a:r>
              <a:rPr lang="en-US" dirty="0" err="1"/>
              <a:t>ulterioare</a:t>
            </a:r>
            <a:r>
              <a:rPr lang="en-US" dirty="0"/>
              <a:t>, </a:t>
            </a:r>
            <a:r>
              <a:rPr lang="en-US" dirty="0" err="1"/>
              <a:t>prin</a:t>
            </a:r>
            <a:r>
              <a:rPr lang="en-US" dirty="0"/>
              <a:t> </a:t>
            </a:r>
            <a:r>
              <a:rPr lang="en-US" dirty="0" err="1"/>
              <a:t>excepţie</a:t>
            </a:r>
            <a:r>
              <a:rPr lang="en-US" dirty="0"/>
              <a:t> de la </a:t>
            </a:r>
            <a:r>
              <a:rPr lang="en-US" dirty="0" err="1"/>
              <a:t>procedura</a:t>
            </a:r>
            <a:r>
              <a:rPr lang="en-US" dirty="0"/>
              <a:t> </a:t>
            </a:r>
            <a:r>
              <a:rPr lang="en-US" dirty="0" err="1"/>
              <a:t>prevăzută</a:t>
            </a:r>
            <a:r>
              <a:rPr lang="en-US" dirty="0"/>
              <a:t> la art. 149-164, </a:t>
            </a:r>
            <a:r>
              <a:rPr lang="en-US" dirty="0" err="1"/>
              <a:t>cercetarea</a:t>
            </a:r>
            <a:r>
              <a:rPr lang="en-US" dirty="0"/>
              <a:t> </a:t>
            </a:r>
            <a:r>
              <a:rPr lang="en-US" dirty="0" err="1"/>
              <a:t>cazurilor</a:t>
            </a:r>
            <a:r>
              <a:rPr lang="en-US" dirty="0"/>
              <a:t> de </a:t>
            </a:r>
            <a:r>
              <a:rPr lang="en-US" dirty="0" err="1"/>
              <a:t>îmbolnăvire</a:t>
            </a:r>
            <a:r>
              <a:rPr lang="en-US" dirty="0"/>
              <a:t> </a:t>
            </a:r>
            <a:r>
              <a:rPr lang="en-US" dirty="0" err="1"/>
              <a:t>profesională</a:t>
            </a:r>
            <a:r>
              <a:rPr lang="en-US" dirty="0"/>
              <a:t> </a:t>
            </a:r>
            <a:r>
              <a:rPr lang="en-US" dirty="0" err="1"/>
              <a:t>prin</a:t>
            </a:r>
            <a:r>
              <a:rPr lang="en-US" dirty="0"/>
              <a:t> </a:t>
            </a:r>
            <a:r>
              <a:rPr lang="en-US" dirty="0" err="1"/>
              <a:t>expunere</a:t>
            </a:r>
            <a:r>
              <a:rPr lang="en-US" dirty="0"/>
              <a:t> la </a:t>
            </a:r>
            <a:r>
              <a:rPr lang="en-US" dirty="0" err="1"/>
              <a:t>factorul</a:t>
            </a:r>
            <a:r>
              <a:rPr lang="en-US" dirty="0"/>
              <a:t> de </a:t>
            </a:r>
            <a:r>
              <a:rPr lang="en-US" dirty="0" err="1"/>
              <a:t>risc</a:t>
            </a:r>
            <a:r>
              <a:rPr lang="en-US" dirty="0"/>
              <a:t> biologic care a </a:t>
            </a:r>
            <a:r>
              <a:rPr lang="en-US" dirty="0" err="1"/>
              <a:t>generat</a:t>
            </a:r>
            <a:r>
              <a:rPr lang="en-US" dirty="0"/>
              <a:t> </a:t>
            </a:r>
            <a:r>
              <a:rPr lang="en-US" dirty="0" err="1"/>
              <a:t>situaţia</a:t>
            </a:r>
            <a:r>
              <a:rPr lang="en-US" dirty="0"/>
              <a:t> </a:t>
            </a:r>
            <a:r>
              <a:rPr lang="en-US" dirty="0" err="1"/>
              <a:t>epidemiologică</a:t>
            </a:r>
            <a:r>
              <a:rPr lang="en-US" dirty="0"/>
              <a:t> </a:t>
            </a:r>
            <a:r>
              <a:rPr lang="en-US" dirty="0" err="1"/>
              <a:t>excepţională</a:t>
            </a:r>
            <a:r>
              <a:rPr lang="en-US" dirty="0"/>
              <a:t> se face de </a:t>
            </a:r>
            <a:r>
              <a:rPr lang="en-US" dirty="0" err="1"/>
              <a:t>către</a:t>
            </a:r>
            <a:r>
              <a:rPr lang="en-US" dirty="0"/>
              <a:t> </a:t>
            </a:r>
            <a:r>
              <a:rPr lang="en-US" dirty="0" err="1"/>
              <a:t>medicul</a:t>
            </a:r>
            <a:r>
              <a:rPr lang="en-US" dirty="0"/>
              <a:t> de </a:t>
            </a:r>
            <a:r>
              <a:rPr lang="en-US" dirty="0" err="1"/>
              <a:t>medicina</a:t>
            </a:r>
            <a:r>
              <a:rPr lang="en-US" dirty="0"/>
              <a:t> </a:t>
            </a:r>
            <a:r>
              <a:rPr lang="en-US" dirty="0" err="1"/>
              <a:t>muncii</a:t>
            </a:r>
            <a:r>
              <a:rPr lang="en-US" dirty="0"/>
              <a:t> din </a:t>
            </a:r>
            <a:r>
              <a:rPr lang="en-US" dirty="0" err="1"/>
              <a:t>cadrul</a:t>
            </a:r>
            <a:r>
              <a:rPr lang="en-US" dirty="0"/>
              <a:t> </a:t>
            </a:r>
            <a:r>
              <a:rPr lang="en-US" dirty="0" err="1"/>
              <a:t>direcţiei</a:t>
            </a:r>
            <a:r>
              <a:rPr lang="en-US" dirty="0"/>
              <a:t> de </a:t>
            </a:r>
            <a:r>
              <a:rPr lang="en-US" dirty="0" err="1"/>
              <a:t>sănătate</a:t>
            </a:r>
            <a:r>
              <a:rPr lang="en-US" dirty="0"/>
              <a:t> </a:t>
            </a:r>
            <a:r>
              <a:rPr lang="en-US" dirty="0" err="1"/>
              <a:t>publică</a:t>
            </a:r>
            <a:r>
              <a:rPr lang="en-US" dirty="0"/>
              <a:t> </a:t>
            </a:r>
            <a:r>
              <a:rPr lang="en-US" dirty="0" err="1"/>
              <a:t>judeţene</a:t>
            </a:r>
            <a:r>
              <a:rPr lang="en-US" dirty="0"/>
              <a:t> </a:t>
            </a:r>
            <a:r>
              <a:rPr lang="en-US" dirty="0" err="1"/>
              <a:t>şi</a:t>
            </a:r>
            <a:r>
              <a:rPr lang="en-US" dirty="0"/>
              <a:t> a </a:t>
            </a:r>
            <a:r>
              <a:rPr lang="en-US" dirty="0" err="1"/>
              <a:t>municipiului</a:t>
            </a:r>
            <a:r>
              <a:rPr lang="en-US" dirty="0"/>
              <a:t> </a:t>
            </a:r>
            <a:r>
              <a:rPr lang="en-US" dirty="0" err="1"/>
              <a:t>Bucureşti</a:t>
            </a:r>
            <a:r>
              <a:rPr lang="en-US" dirty="0"/>
              <a:t> </a:t>
            </a:r>
            <a:r>
              <a:rPr lang="en-US" dirty="0" err="1"/>
              <a:t>în</a:t>
            </a:r>
            <a:r>
              <a:rPr lang="en-US" dirty="0"/>
              <a:t> </a:t>
            </a:r>
            <a:r>
              <a:rPr lang="en-US" dirty="0" err="1"/>
              <a:t>baza</a:t>
            </a:r>
            <a:r>
              <a:rPr lang="en-US" dirty="0"/>
              <a:t> </a:t>
            </a:r>
            <a:r>
              <a:rPr lang="en-US" dirty="0" err="1"/>
              <a:t>documentelor</a:t>
            </a:r>
            <a:r>
              <a:rPr lang="en-US" dirty="0"/>
              <a:t> </a:t>
            </a:r>
            <a:r>
              <a:rPr lang="en-US" dirty="0" err="1"/>
              <a:t>primite</a:t>
            </a:r>
            <a:r>
              <a:rPr lang="en-US" dirty="0"/>
              <a:t> </a:t>
            </a:r>
            <a:r>
              <a:rPr lang="en-US" dirty="0" err="1"/>
              <a:t>prin</a:t>
            </a:r>
            <a:r>
              <a:rPr lang="en-US" dirty="0"/>
              <a:t> </a:t>
            </a:r>
            <a:r>
              <a:rPr lang="en-US" dirty="0" err="1"/>
              <a:t>corespondenţa</a:t>
            </a:r>
            <a:r>
              <a:rPr lang="en-US" dirty="0"/>
              <a:t> </a:t>
            </a:r>
            <a:r>
              <a:rPr lang="en-US" dirty="0" err="1"/>
              <a:t>electronică</a:t>
            </a:r>
            <a:r>
              <a:rPr lang="en-US" dirty="0"/>
              <a:t> </a:t>
            </a:r>
            <a:r>
              <a:rPr lang="en-US" dirty="0" err="1"/>
              <a:t>sau</a:t>
            </a:r>
            <a:r>
              <a:rPr lang="en-US" dirty="0"/>
              <a:t> </a:t>
            </a:r>
            <a:r>
              <a:rPr lang="en-US" dirty="0" err="1"/>
              <a:t>poştală</a:t>
            </a:r>
            <a:r>
              <a:rPr lang="en-US" dirty="0"/>
              <a:t>, </a:t>
            </a:r>
            <a:r>
              <a:rPr lang="en-US" dirty="0" err="1"/>
              <a:t>fără</a:t>
            </a:r>
            <a:r>
              <a:rPr lang="en-US" dirty="0"/>
              <a:t> a </a:t>
            </a:r>
            <a:r>
              <a:rPr lang="en-US" dirty="0" err="1"/>
              <a:t>mai</a:t>
            </a:r>
            <a:r>
              <a:rPr lang="en-US" dirty="0"/>
              <a:t> </a:t>
            </a:r>
            <a:r>
              <a:rPr lang="en-US" dirty="0" err="1"/>
              <a:t>fi</a:t>
            </a:r>
            <a:r>
              <a:rPr lang="en-US" dirty="0"/>
              <a:t> </a:t>
            </a:r>
            <a:r>
              <a:rPr lang="en-US" dirty="0" err="1"/>
              <a:t>necesară</a:t>
            </a:r>
            <a:r>
              <a:rPr lang="en-US" dirty="0"/>
              <a:t> </a:t>
            </a:r>
            <a:r>
              <a:rPr lang="en-US" dirty="0" err="1"/>
              <a:t>prezenţa</a:t>
            </a:r>
            <a:r>
              <a:rPr lang="en-US" dirty="0"/>
              <a:t> </a:t>
            </a:r>
            <a:r>
              <a:rPr lang="en-US" dirty="0" err="1"/>
              <a:t>acestuia</a:t>
            </a:r>
            <a:r>
              <a:rPr lang="en-US" dirty="0"/>
              <a:t> la </a:t>
            </a:r>
            <a:r>
              <a:rPr lang="en-US" dirty="0" err="1"/>
              <a:t>sediul</a:t>
            </a:r>
            <a:r>
              <a:rPr lang="en-US" dirty="0"/>
              <a:t> </a:t>
            </a:r>
            <a:r>
              <a:rPr lang="en-US" dirty="0" err="1"/>
              <a:t>întreprinderii</a:t>
            </a:r>
            <a:r>
              <a:rPr lang="en-US" dirty="0"/>
              <a:t> </a:t>
            </a:r>
            <a:r>
              <a:rPr lang="en-US" dirty="0" err="1"/>
              <a:t>şi</a:t>
            </a:r>
            <a:r>
              <a:rPr lang="en-US" dirty="0"/>
              <a:t>/</a:t>
            </a:r>
            <a:r>
              <a:rPr lang="en-US" dirty="0" err="1"/>
              <a:t>sau</a:t>
            </a:r>
            <a:r>
              <a:rPr lang="en-US" dirty="0"/>
              <a:t> </a:t>
            </a:r>
            <a:r>
              <a:rPr lang="en-US" dirty="0" err="1"/>
              <a:t>unităţii</a:t>
            </a:r>
            <a:r>
              <a:rPr lang="en-US" dirty="0"/>
              <a:t> la care a </a:t>
            </a:r>
            <a:r>
              <a:rPr lang="en-US" dirty="0" err="1"/>
              <a:t>fost</a:t>
            </a:r>
            <a:r>
              <a:rPr lang="en-US" dirty="0"/>
              <a:t> </a:t>
            </a:r>
            <a:r>
              <a:rPr lang="en-US" dirty="0" err="1"/>
              <a:t>semnalat</a:t>
            </a:r>
            <a:r>
              <a:rPr lang="en-US" dirty="0"/>
              <a:t> </a:t>
            </a:r>
            <a:r>
              <a:rPr lang="en-US" dirty="0" err="1"/>
              <a:t>cazul</a:t>
            </a:r>
            <a:r>
              <a:rPr lang="en-US" dirty="0"/>
              <a:t> de </a:t>
            </a:r>
            <a:r>
              <a:rPr lang="en-US" dirty="0" err="1"/>
              <a:t>boală</a:t>
            </a:r>
            <a:r>
              <a:rPr lang="en-US" dirty="0"/>
              <a:t> </a:t>
            </a:r>
            <a:r>
              <a:rPr lang="en-US" dirty="0" err="1"/>
              <a:t>profesională</a:t>
            </a:r>
            <a:r>
              <a:rPr lang="en-US" dirty="0"/>
              <a:t>.</a:t>
            </a:r>
            <a:endParaRPr lang="ro-RO" dirty="0"/>
          </a:p>
          <a:p>
            <a:pPr>
              <a:buNone/>
            </a:pPr>
            <a:r>
              <a:rPr lang="en-US" dirty="0"/>
              <a:t>    (2)  </a:t>
            </a:r>
            <a:r>
              <a:rPr lang="en-US" dirty="0" err="1"/>
              <a:t>Toate</a:t>
            </a:r>
            <a:r>
              <a:rPr lang="en-US" dirty="0"/>
              <a:t> </a:t>
            </a:r>
            <a:r>
              <a:rPr lang="en-US" dirty="0" err="1"/>
              <a:t>documentele</a:t>
            </a:r>
            <a:r>
              <a:rPr lang="en-US" dirty="0"/>
              <a:t> generate </a:t>
            </a:r>
            <a:r>
              <a:rPr lang="en-US" dirty="0" err="1"/>
              <a:t>în</a:t>
            </a:r>
            <a:r>
              <a:rPr lang="en-US" dirty="0"/>
              <a:t> </a:t>
            </a:r>
            <a:r>
              <a:rPr lang="en-US" dirty="0" err="1"/>
              <a:t>urma</a:t>
            </a:r>
            <a:r>
              <a:rPr lang="en-US" dirty="0"/>
              <a:t> </a:t>
            </a:r>
            <a:r>
              <a:rPr lang="en-US" dirty="0" err="1"/>
              <a:t>procedurii</a:t>
            </a:r>
            <a:r>
              <a:rPr lang="en-US" dirty="0"/>
              <a:t> de la </a:t>
            </a:r>
            <a:r>
              <a:rPr lang="en-US" dirty="0" err="1"/>
              <a:t>alin</a:t>
            </a:r>
            <a:r>
              <a:rPr lang="en-US" dirty="0"/>
              <a:t>. (1), </a:t>
            </a:r>
            <a:r>
              <a:rPr lang="en-US" dirty="0" err="1"/>
              <a:t>respectiv</a:t>
            </a:r>
            <a:r>
              <a:rPr lang="en-US" dirty="0"/>
              <a:t> </a:t>
            </a:r>
            <a:r>
              <a:rPr lang="en-US" dirty="0" err="1"/>
              <a:t>procesul</a:t>
            </a:r>
            <a:r>
              <a:rPr lang="en-US" dirty="0"/>
              <a:t>-verbal de </a:t>
            </a:r>
            <a:r>
              <a:rPr lang="en-US" dirty="0" err="1"/>
              <a:t>cercetare</a:t>
            </a:r>
            <a:r>
              <a:rPr lang="en-US" dirty="0"/>
              <a:t> a </a:t>
            </a:r>
            <a:r>
              <a:rPr lang="en-US" dirty="0" err="1"/>
              <a:t>cazului</a:t>
            </a:r>
            <a:r>
              <a:rPr lang="en-US" dirty="0"/>
              <a:t> de </a:t>
            </a:r>
            <a:r>
              <a:rPr lang="en-US" dirty="0" err="1"/>
              <a:t>boală</a:t>
            </a:r>
            <a:r>
              <a:rPr lang="en-US" dirty="0"/>
              <a:t> </a:t>
            </a:r>
            <a:r>
              <a:rPr lang="en-US" dirty="0" err="1"/>
              <a:t>profesională</a:t>
            </a:r>
            <a:r>
              <a:rPr lang="en-US" dirty="0"/>
              <a:t> </a:t>
            </a:r>
            <a:r>
              <a:rPr lang="en-US" dirty="0" err="1"/>
              <a:t>şi</a:t>
            </a:r>
            <a:r>
              <a:rPr lang="en-US" dirty="0"/>
              <a:t> </a:t>
            </a:r>
            <a:r>
              <a:rPr lang="en-US" dirty="0" err="1"/>
              <a:t>fişa</a:t>
            </a:r>
            <a:r>
              <a:rPr lang="en-US" dirty="0"/>
              <a:t> de </a:t>
            </a:r>
            <a:r>
              <a:rPr lang="en-US" dirty="0" err="1"/>
              <a:t>declarare</a:t>
            </a:r>
            <a:r>
              <a:rPr lang="en-US" dirty="0"/>
              <a:t> a </a:t>
            </a:r>
            <a:r>
              <a:rPr lang="en-US" dirty="0" err="1"/>
              <a:t>cazului</a:t>
            </a:r>
            <a:r>
              <a:rPr lang="en-US" dirty="0"/>
              <a:t> de </a:t>
            </a:r>
            <a:r>
              <a:rPr lang="en-US" dirty="0" err="1"/>
              <a:t>boală</a:t>
            </a:r>
            <a:r>
              <a:rPr lang="en-US" dirty="0"/>
              <a:t> </a:t>
            </a:r>
            <a:r>
              <a:rPr lang="en-US" dirty="0" err="1"/>
              <a:t>profesională</a:t>
            </a:r>
            <a:r>
              <a:rPr lang="en-US" dirty="0"/>
              <a:t> BP2, se transmit conform art. 157 </a:t>
            </a:r>
            <a:r>
              <a:rPr lang="en-US" dirty="0" err="1"/>
              <a:t>şi</a:t>
            </a:r>
            <a:r>
              <a:rPr lang="en-US" dirty="0"/>
              <a:t> art. 165 </a:t>
            </a:r>
            <a:r>
              <a:rPr lang="en-US" dirty="0" err="1"/>
              <a:t>alin</a:t>
            </a:r>
            <a:r>
              <a:rPr lang="en-US" dirty="0"/>
              <a:t>. (4) </a:t>
            </a:r>
            <a:r>
              <a:rPr lang="en-US" dirty="0" err="1"/>
              <a:t>prin</a:t>
            </a:r>
            <a:r>
              <a:rPr lang="en-US" dirty="0"/>
              <a:t> </a:t>
            </a:r>
            <a:r>
              <a:rPr lang="en-US" dirty="0" err="1"/>
              <a:t>corespondenţa</a:t>
            </a:r>
            <a:r>
              <a:rPr lang="en-US" dirty="0"/>
              <a:t> </a:t>
            </a:r>
            <a:r>
              <a:rPr lang="en-US" dirty="0" err="1"/>
              <a:t>electronică</a:t>
            </a:r>
            <a:r>
              <a:rPr lang="en-US" dirty="0"/>
              <a:t> </a:t>
            </a:r>
            <a:r>
              <a:rPr lang="en-US" dirty="0" err="1"/>
              <a:t>sau</a:t>
            </a:r>
            <a:r>
              <a:rPr lang="en-US" dirty="0"/>
              <a:t> </a:t>
            </a:r>
            <a:r>
              <a:rPr lang="en-US" dirty="0" err="1"/>
              <a:t>poştală</a:t>
            </a:r>
            <a:r>
              <a:rPr lang="en-US" dirty="0"/>
              <a:t>."</a:t>
            </a:r>
            <a:endParaRPr lang="ro-RO" dirty="0"/>
          </a:p>
          <a:p>
            <a:endParaRPr lang="ro-R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Autofit/>
          </a:bodyPr>
          <a:lstStyle/>
          <a:p>
            <a:r>
              <a:rPr lang="ro-RO" sz="3600" b="1" dirty="0" smtClean="0"/>
              <a:t/>
            </a:r>
            <a:br>
              <a:rPr lang="ro-RO" sz="3600" b="1" dirty="0" smtClean="0"/>
            </a:br>
            <a:r>
              <a:rPr lang="en-US" sz="3600" b="1" dirty="0" smtClean="0"/>
              <a:t> CAP. III</a:t>
            </a:r>
            <a:r>
              <a:rPr lang="ro-RO" sz="3600" b="1" dirty="0" smtClean="0"/>
              <a:t> -</a:t>
            </a:r>
            <a:r>
              <a:rPr lang="en-US" sz="3600" b="1" dirty="0" smtClean="0"/>
              <a:t>SERVICII DE PREVENIRE ŞI PROTECŢIE</a:t>
            </a:r>
            <a:r>
              <a:rPr lang="ro-RO" sz="3600" b="1" dirty="0" smtClean="0"/>
              <a:t> </a:t>
            </a:r>
            <a:r>
              <a:rPr lang="en-US" sz="3600" b="1" dirty="0" smtClean="0"/>
              <a:t/>
            </a:r>
            <a:br>
              <a:rPr lang="en-US" sz="3600" b="1" dirty="0" smtClean="0"/>
            </a:br>
            <a:endParaRPr lang="ro-RO" sz="3600" b="1" dirty="0"/>
          </a:p>
        </p:txBody>
      </p:sp>
      <p:sp>
        <p:nvSpPr>
          <p:cNvPr id="3" name="Substituent conținut 2"/>
          <p:cNvSpPr>
            <a:spLocks noGrp="1"/>
          </p:cNvSpPr>
          <p:nvPr>
            <p:ph idx="1"/>
          </p:nvPr>
        </p:nvSpPr>
        <p:spPr/>
        <p:txBody>
          <a:bodyPr/>
          <a:lstStyle/>
          <a:p>
            <a:r>
              <a:rPr lang="en-US" u="sng" dirty="0" err="1"/>
              <a:t>Articolul</a:t>
            </a:r>
            <a:r>
              <a:rPr lang="en-US" u="sng" dirty="0"/>
              <a:t> 27</a:t>
            </a:r>
            <a:r>
              <a:rPr lang="en-US" dirty="0"/>
              <a:t> se </a:t>
            </a:r>
            <a:r>
              <a:rPr lang="en-US" dirty="0" err="1" smtClean="0"/>
              <a:t>abrogă</a:t>
            </a:r>
            <a:r>
              <a:rPr lang="vi-VN" dirty="0"/>
              <a:t> </a:t>
            </a:r>
            <a:endParaRPr lang="ro-RO" dirty="0" smtClean="0"/>
          </a:p>
          <a:p>
            <a:pPr indent="12700">
              <a:buNone/>
            </a:pPr>
            <a:endParaRPr lang="ro-RO" sz="1600" dirty="0" smtClean="0">
              <a:solidFill>
                <a:srgbClr val="FF0000"/>
              </a:solidFill>
            </a:endParaRPr>
          </a:p>
          <a:p>
            <a:pPr indent="12700">
              <a:buNone/>
            </a:pPr>
            <a:r>
              <a:rPr lang="vi-VN" sz="1600" dirty="0" smtClean="0">
                <a:solidFill>
                  <a:srgbClr val="FF0000"/>
                </a:solidFill>
              </a:rPr>
              <a:t>Serviciul </a:t>
            </a:r>
            <a:r>
              <a:rPr lang="vi-VN" sz="1600" dirty="0">
                <a:solidFill>
                  <a:srgbClr val="FF0000"/>
                </a:solidFill>
              </a:rPr>
              <a:t>intern de prevenire şi protecţie poate să asigure şi </a:t>
            </a:r>
            <a:r>
              <a:rPr lang="vi-VN" sz="1600" dirty="0" smtClean="0">
                <a:solidFill>
                  <a:srgbClr val="FF0000"/>
                </a:solidFill>
              </a:rPr>
              <a:t>supravegherea</a:t>
            </a:r>
            <a:r>
              <a:rPr lang="ro-RO" sz="1600" dirty="0" smtClean="0">
                <a:solidFill>
                  <a:srgbClr val="FF0000"/>
                </a:solidFill>
              </a:rPr>
              <a:t> S</a:t>
            </a:r>
            <a:r>
              <a:rPr lang="vi-VN" sz="1600" dirty="0" smtClean="0">
                <a:solidFill>
                  <a:srgbClr val="FF0000"/>
                </a:solidFill>
              </a:rPr>
              <a:t>ănătăţii </a:t>
            </a:r>
            <a:r>
              <a:rPr lang="vi-VN" sz="1600" dirty="0">
                <a:solidFill>
                  <a:srgbClr val="FF0000"/>
                </a:solidFill>
              </a:rPr>
              <a:t>lucrătorilor, dacă dispune de personal cu capacitate profesională </a:t>
            </a:r>
            <a:r>
              <a:rPr lang="vi-VN" sz="1600" dirty="0" smtClean="0">
                <a:solidFill>
                  <a:srgbClr val="FF0000"/>
                </a:solidFill>
              </a:rPr>
              <a:t>şi</a:t>
            </a:r>
            <a:r>
              <a:rPr lang="ro-RO" sz="1600" dirty="0">
                <a:solidFill>
                  <a:srgbClr val="FF0000"/>
                </a:solidFill>
              </a:rPr>
              <a:t> d</a:t>
            </a:r>
            <a:r>
              <a:rPr lang="vi-VN" sz="1600" dirty="0" smtClean="0">
                <a:solidFill>
                  <a:srgbClr val="FF0000"/>
                </a:solidFill>
              </a:rPr>
              <a:t>e </a:t>
            </a:r>
            <a:r>
              <a:rPr lang="vi-VN" sz="1600" dirty="0">
                <a:solidFill>
                  <a:srgbClr val="FF0000"/>
                </a:solidFill>
              </a:rPr>
              <a:t>mijloace materiale adecvate, în condiţiile legii.</a:t>
            </a:r>
            <a:endParaRPr lang="en-US" sz="1600" dirty="0" smtClean="0">
              <a:solidFill>
                <a:srgbClr val="FF00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850106"/>
          </a:xfrm>
        </p:spPr>
        <p:txBody>
          <a:bodyPr>
            <a:normAutofit fontScale="90000"/>
          </a:bodyPr>
          <a:lstStyle/>
          <a:p>
            <a:r>
              <a:rPr lang="en-US" sz="2000" b="1" dirty="0" smtClean="0"/>
              <a:t>SECŢIUNEA a 7-a</a:t>
            </a:r>
            <a:r>
              <a:rPr lang="ro-RO" sz="2000" b="1" dirty="0" smtClean="0"/>
              <a:t/>
            </a:r>
            <a:br>
              <a:rPr lang="ro-RO" sz="2000" b="1" dirty="0" smtClean="0"/>
            </a:br>
            <a:r>
              <a:rPr lang="en-US" sz="2800" dirty="0"/>
              <a:t> </a:t>
            </a:r>
            <a:r>
              <a:rPr lang="ro-RO" sz="2800" b="1" dirty="0" smtClean="0"/>
              <a:t>RAPORT</a:t>
            </a:r>
            <a:r>
              <a:rPr lang="en-US" sz="2800" b="1" dirty="0" smtClean="0"/>
              <a:t>AREA BOLILOR PROFESIONALE</a:t>
            </a:r>
            <a:r>
              <a:rPr lang="en-US" sz="2800" dirty="0"/>
              <a:t/>
            </a:r>
            <a:br>
              <a:rPr lang="en-US" sz="2800" dirty="0"/>
            </a:br>
            <a:endParaRPr lang="ro-RO" sz="3100" dirty="0"/>
          </a:p>
        </p:txBody>
      </p:sp>
      <p:sp>
        <p:nvSpPr>
          <p:cNvPr id="3" name="Substituent conținut 2"/>
          <p:cNvSpPr>
            <a:spLocks noGrp="1"/>
          </p:cNvSpPr>
          <p:nvPr>
            <p:ph idx="1"/>
          </p:nvPr>
        </p:nvSpPr>
        <p:spPr>
          <a:xfrm>
            <a:off x="457200" y="1124744"/>
            <a:ext cx="8229600" cy="5001419"/>
          </a:xfrm>
        </p:spPr>
        <p:txBody>
          <a:bodyPr>
            <a:normAutofit fontScale="70000" lnSpcReduction="20000"/>
          </a:bodyPr>
          <a:lstStyle/>
          <a:p>
            <a:r>
              <a:rPr lang="en-US" u="sng" dirty="0" smtClean="0"/>
              <a:t>Art</a:t>
            </a:r>
            <a:r>
              <a:rPr lang="ro-RO" u="sng" dirty="0" smtClean="0"/>
              <a:t>. </a:t>
            </a:r>
            <a:r>
              <a:rPr lang="en-US" u="sng" dirty="0" smtClean="0"/>
              <a:t>165</a:t>
            </a:r>
            <a:endParaRPr lang="ro-RO" dirty="0"/>
          </a:p>
          <a:p>
            <a:pPr>
              <a:buNone/>
            </a:pPr>
            <a:r>
              <a:rPr lang="ro-RO" dirty="0" smtClean="0"/>
              <a:t>       </a:t>
            </a:r>
            <a:r>
              <a:rPr lang="en-US" dirty="0" smtClean="0"/>
              <a:t>(</a:t>
            </a:r>
            <a:r>
              <a:rPr lang="en-US" dirty="0"/>
              <a:t>1)  </a:t>
            </a:r>
            <a:r>
              <a:rPr lang="en-US" dirty="0" err="1"/>
              <a:t>Bolile</a:t>
            </a:r>
            <a:r>
              <a:rPr lang="en-US" dirty="0"/>
              <a:t> </a:t>
            </a:r>
            <a:r>
              <a:rPr lang="en-US" dirty="0" err="1"/>
              <a:t>profesionale</a:t>
            </a:r>
            <a:r>
              <a:rPr lang="en-US" dirty="0"/>
              <a:t> </a:t>
            </a:r>
            <a:r>
              <a:rPr lang="en-US" dirty="0" err="1"/>
              <a:t>nou-declarate</a:t>
            </a:r>
            <a:r>
              <a:rPr lang="en-US" dirty="0"/>
              <a:t> se </a:t>
            </a:r>
            <a:r>
              <a:rPr lang="en-US" dirty="0" err="1"/>
              <a:t>raportează</a:t>
            </a:r>
            <a:r>
              <a:rPr lang="en-US" dirty="0"/>
              <a:t> </a:t>
            </a:r>
            <a:r>
              <a:rPr lang="en-US" dirty="0" err="1"/>
              <a:t>în</a:t>
            </a:r>
            <a:r>
              <a:rPr lang="en-US" dirty="0"/>
              <a:t> </a:t>
            </a:r>
            <a:r>
              <a:rPr lang="en-US" dirty="0" err="1"/>
              <a:t>termen</a:t>
            </a:r>
            <a:r>
              <a:rPr lang="en-US" dirty="0"/>
              <a:t> de 30 de </a:t>
            </a:r>
            <a:r>
              <a:rPr lang="en-US" dirty="0" err="1"/>
              <a:t>zile</a:t>
            </a:r>
            <a:r>
              <a:rPr lang="en-US" dirty="0"/>
              <a:t> de la data </a:t>
            </a:r>
            <a:r>
              <a:rPr lang="en-US" dirty="0" err="1"/>
              <a:t>declarării</a:t>
            </a:r>
            <a:r>
              <a:rPr lang="en-US" dirty="0"/>
              <a:t> de </a:t>
            </a:r>
            <a:r>
              <a:rPr lang="en-US" dirty="0" err="1"/>
              <a:t>către</a:t>
            </a:r>
            <a:r>
              <a:rPr lang="en-US" dirty="0"/>
              <a:t> </a:t>
            </a:r>
            <a:r>
              <a:rPr lang="en-US" dirty="0" err="1"/>
              <a:t>direcţia</a:t>
            </a:r>
            <a:r>
              <a:rPr lang="en-US" dirty="0"/>
              <a:t> de </a:t>
            </a:r>
            <a:r>
              <a:rPr lang="en-US" dirty="0" err="1"/>
              <a:t>sănătate</a:t>
            </a:r>
            <a:r>
              <a:rPr lang="en-US" dirty="0"/>
              <a:t> </a:t>
            </a:r>
            <a:r>
              <a:rPr lang="en-US" dirty="0" err="1"/>
              <a:t>publică</a:t>
            </a:r>
            <a:r>
              <a:rPr lang="en-US" dirty="0"/>
              <a:t> </a:t>
            </a:r>
            <a:r>
              <a:rPr lang="en-US" dirty="0" err="1"/>
              <a:t>judeţeană</a:t>
            </a:r>
            <a:r>
              <a:rPr lang="en-US" dirty="0"/>
              <a:t> </a:t>
            </a:r>
            <a:r>
              <a:rPr lang="en-US" dirty="0" err="1"/>
              <a:t>şi</a:t>
            </a:r>
            <a:r>
              <a:rPr lang="en-US" dirty="0"/>
              <a:t> a </a:t>
            </a:r>
            <a:r>
              <a:rPr lang="en-US" dirty="0" err="1"/>
              <a:t>municipiului</a:t>
            </a:r>
            <a:r>
              <a:rPr lang="en-US" dirty="0"/>
              <a:t> </a:t>
            </a:r>
            <a:r>
              <a:rPr lang="en-US" dirty="0" err="1"/>
              <a:t>Bucureşti</a:t>
            </a:r>
            <a:r>
              <a:rPr lang="en-US" dirty="0"/>
              <a:t>, la </a:t>
            </a:r>
            <a:r>
              <a:rPr lang="en-US" dirty="0" err="1"/>
              <a:t>Centrul</a:t>
            </a:r>
            <a:r>
              <a:rPr lang="en-US" dirty="0"/>
              <a:t> </a:t>
            </a:r>
            <a:r>
              <a:rPr lang="en-US" dirty="0" err="1"/>
              <a:t>naţional</a:t>
            </a:r>
            <a:r>
              <a:rPr lang="en-US" dirty="0"/>
              <a:t> de </a:t>
            </a:r>
            <a:r>
              <a:rPr lang="en-US" dirty="0" err="1"/>
              <a:t>monitorizare</a:t>
            </a:r>
            <a:r>
              <a:rPr lang="en-US" dirty="0"/>
              <a:t> a </a:t>
            </a:r>
            <a:r>
              <a:rPr lang="en-US" dirty="0" err="1"/>
              <a:t>riscurilor</a:t>
            </a:r>
            <a:r>
              <a:rPr lang="en-US" dirty="0"/>
              <a:t> din </a:t>
            </a:r>
            <a:r>
              <a:rPr lang="en-US" dirty="0" err="1"/>
              <a:t>mediul</a:t>
            </a:r>
            <a:r>
              <a:rPr lang="en-US" dirty="0"/>
              <a:t> </a:t>
            </a:r>
            <a:r>
              <a:rPr lang="en-US" dirty="0" err="1"/>
              <a:t>comunitar</a:t>
            </a:r>
            <a:r>
              <a:rPr lang="en-US" dirty="0"/>
              <a:t>, </a:t>
            </a:r>
            <a:r>
              <a:rPr lang="en-US" dirty="0" err="1"/>
              <a:t>precum</a:t>
            </a:r>
            <a:r>
              <a:rPr lang="en-US" dirty="0"/>
              <a:t> </a:t>
            </a:r>
            <a:r>
              <a:rPr lang="en-US" dirty="0" err="1"/>
              <a:t>şi</a:t>
            </a:r>
            <a:r>
              <a:rPr lang="en-US" dirty="0"/>
              <a:t> la </a:t>
            </a:r>
            <a:r>
              <a:rPr lang="en-US" dirty="0" err="1"/>
              <a:t>structurile</a:t>
            </a:r>
            <a:r>
              <a:rPr lang="en-US" dirty="0"/>
              <a:t> </a:t>
            </a:r>
            <a:r>
              <a:rPr lang="en-US" dirty="0" err="1"/>
              <a:t>teritoriale</a:t>
            </a:r>
            <a:r>
              <a:rPr lang="en-US" dirty="0"/>
              <a:t> ale </a:t>
            </a:r>
            <a:r>
              <a:rPr lang="en-US" dirty="0" err="1"/>
              <a:t>asiguratorului</a:t>
            </a:r>
            <a:r>
              <a:rPr lang="en-US" dirty="0"/>
              <a:t> </a:t>
            </a:r>
            <a:r>
              <a:rPr lang="en-US" dirty="0" err="1"/>
              <a:t>stabilite</a:t>
            </a:r>
            <a:r>
              <a:rPr lang="en-US" dirty="0"/>
              <a:t> conform </a:t>
            </a:r>
            <a:r>
              <a:rPr lang="en-US" dirty="0" err="1"/>
              <a:t>legii</a:t>
            </a:r>
            <a:r>
              <a:rPr lang="en-US" dirty="0" smtClean="0"/>
              <a:t>.</a:t>
            </a:r>
            <a:endParaRPr lang="ro-RO" dirty="0" smtClean="0"/>
          </a:p>
          <a:p>
            <a:pPr>
              <a:buNone/>
            </a:pPr>
            <a:r>
              <a:rPr lang="ro-RO" sz="2200" dirty="0" smtClean="0">
                <a:solidFill>
                  <a:srgbClr val="FF0000"/>
                </a:solidFill>
              </a:rPr>
              <a:t>         </a:t>
            </a:r>
            <a:r>
              <a:rPr lang="vi-VN" sz="2000" dirty="0" smtClean="0">
                <a:solidFill>
                  <a:srgbClr val="FF0000"/>
                </a:solidFill>
              </a:rPr>
              <a:t>(1) Bolile profesionale nou-declarate se raportează în cursul lunii în care s-a produs declararea, de către direcţia de sănătate publică judeţeană, respectiv a municipiului Bucureşti, la Centrul naţional de monitorizare a riscurilor din mediul comunitar - Compartimentul sănătate ocupaţională şi mediul de muncă din cadrul Institutului Naţional de Sănătate Publică, denumit în continuare Centrul naţional de monitorizare a riscurilor, precum şi la structurile teritoriale ale asigurătorului stabilite conform legii.</a:t>
            </a:r>
            <a:endParaRPr lang="ro-RO" sz="2000" dirty="0">
              <a:solidFill>
                <a:srgbClr val="FF0000"/>
              </a:solidFill>
            </a:endParaRPr>
          </a:p>
          <a:p>
            <a:pPr>
              <a:buNone/>
            </a:pPr>
            <a:r>
              <a:rPr lang="ro-RO" dirty="0" smtClean="0"/>
              <a:t>      </a:t>
            </a:r>
            <a:r>
              <a:rPr lang="en-US" dirty="0" smtClean="0"/>
              <a:t>(2)  </a:t>
            </a:r>
            <a:r>
              <a:rPr lang="en-US" dirty="0" err="1" smtClean="0"/>
              <a:t>Direcţia</a:t>
            </a:r>
            <a:r>
              <a:rPr lang="en-US" dirty="0" smtClean="0"/>
              <a:t> de </a:t>
            </a:r>
            <a:r>
              <a:rPr lang="en-US" dirty="0" err="1" smtClean="0"/>
              <a:t>sănătate</a:t>
            </a:r>
            <a:r>
              <a:rPr lang="en-US" dirty="0" smtClean="0"/>
              <a:t> </a:t>
            </a:r>
            <a:r>
              <a:rPr lang="en-US" dirty="0" err="1" smtClean="0"/>
              <a:t>publică</a:t>
            </a:r>
            <a:r>
              <a:rPr lang="en-US" dirty="0" smtClean="0"/>
              <a:t> </a:t>
            </a:r>
            <a:r>
              <a:rPr lang="en-US" dirty="0" err="1" smtClean="0"/>
              <a:t>judeţeană</a:t>
            </a:r>
            <a:r>
              <a:rPr lang="en-US" dirty="0" smtClean="0"/>
              <a:t> </a:t>
            </a:r>
            <a:r>
              <a:rPr lang="en-US" dirty="0" err="1" smtClean="0"/>
              <a:t>şi</a:t>
            </a:r>
            <a:r>
              <a:rPr lang="en-US" dirty="0" smtClean="0"/>
              <a:t> a </a:t>
            </a:r>
            <a:r>
              <a:rPr lang="en-US" dirty="0" err="1" smtClean="0"/>
              <a:t>municipiului</a:t>
            </a:r>
            <a:r>
              <a:rPr lang="en-US" dirty="0" smtClean="0"/>
              <a:t> </a:t>
            </a:r>
            <a:r>
              <a:rPr lang="en-US" dirty="0" err="1" smtClean="0"/>
              <a:t>Bucureşti</a:t>
            </a:r>
            <a:r>
              <a:rPr lang="en-US" dirty="0" smtClean="0"/>
              <a:t> </a:t>
            </a:r>
            <a:r>
              <a:rPr lang="en-US" dirty="0" err="1" smtClean="0"/>
              <a:t>trimite</a:t>
            </a:r>
            <a:r>
              <a:rPr lang="en-US" dirty="0" smtClean="0"/>
              <a:t> </a:t>
            </a:r>
            <a:r>
              <a:rPr lang="en-US" dirty="0" err="1" smtClean="0"/>
              <a:t>către</a:t>
            </a:r>
            <a:r>
              <a:rPr lang="en-US" dirty="0" smtClean="0"/>
              <a:t> </a:t>
            </a:r>
            <a:r>
              <a:rPr lang="en-US" dirty="0" err="1" smtClean="0"/>
              <a:t>Centrul</a:t>
            </a:r>
            <a:r>
              <a:rPr lang="en-US" dirty="0" smtClean="0"/>
              <a:t> </a:t>
            </a:r>
            <a:r>
              <a:rPr lang="en-US" dirty="0" err="1" smtClean="0"/>
              <a:t>naţional</a:t>
            </a:r>
            <a:r>
              <a:rPr lang="en-US" dirty="0" smtClean="0"/>
              <a:t> de </a:t>
            </a:r>
            <a:r>
              <a:rPr lang="en-US" dirty="0" err="1" smtClean="0"/>
              <a:t>monitorizare</a:t>
            </a:r>
            <a:r>
              <a:rPr lang="en-US" dirty="0" smtClean="0"/>
              <a:t> a </a:t>
            </a:r>
            <a:r>
              <a:rPr lang="en-US" dirty="0" err="1" smtClean="0"/>
              <a:t>riscurilor</a:t>
            </a:r>
            <a:r>
              <a:rPr lang="en-US" dirty="0" smtClean="0"/>
              <a:t> din </a:t>
            </a:r>
            <a:r>
              <a:rPr lang="en-US" dirty="0" err="1" smtClean="0"/>
              <a:t>mediul</a:t>
            </a:r>
            <a:r>
              <a:rPr lang="en-US" dirty="0" smtClean="0"/>
              <a:t> </a:t>
            </a:r>
            <a:r>
              <a:rPr lang="en-US" dirty="0" err="1" smtClean="0"/>
              <a:t>comunitar</a:t>
            </a:r>
            <a:r>
              <a:rPr lang="en-US" dirty="0" smtClean="0"/>
              <a:t> </a:t>
            </a:r>
            <a:r>
              <a:rPr lang="en-US" dirty="0" err="1" smtClean="0"/>
              <a:t>procesul</a:t>
            </a:r>
            <a:r>
              <a:rPr lang="en-US" dirty="0" smtClean="0"/>
              <a:t>-verbal de </a:t>
            </a:r>
            <a:r>
              <a:rPr lang="en-US" dirty="0" err="1" smtClean="0"/>
              <a:t>cercetare</a:t>
            </a:r>
            <a:r>
              <a:rPr lang="en-US" dirty="0" smtClean="0"/>
              <a:t> </a:t>
            </a:r>
            <a:r>
              <a:rPr lang="en-US" dirty="0" err="1" smtClean="0"/>
              <a:t>în</a:t>
            </a:r>
            <a:r>
              <a:rPr lang="en-US" dirty="0" smtClean="0"/>
              <a:t> original </a:t>
            </a:r>
            <a:r>
              <a:rPr lang="en-US" dirty="0" err="1" smtClean="0"/>
              <a:t>şi</a:t>
            </a:r>
            <a:r>
              <a:rPr lang="en-US" dirty="0" smtClean="0"/>
              <a:t> </a:t>
            </a:r>
            <a:r>
              <a:rPr lang="en-US" dirty="0" err="1" smtClean="0"/>
              <a:t>fişa</a:t>
            </a:r>
            <a:r>
              <a:rPr lang="en-US" dirty="0" smtClean="0"/>
              <a:t> de </a:t>
            </a:r>
            <a:r>
              <a:rPr lang="en-US" dirty="0" err="1" smtClean="0"/>
              <a:t>declarare</a:t>
            </a:r>
            <a:r>
              <a:rPr lang="en-US" dirty="0" smtClean="0"/>
              <a:t> a </a:t>
            </a:r>
            <a:r>
              <a:rPr lang="en-US" dirty="0" err="1" smtClean="0"/>
              <a:t>cazului</a:t>
            </a:r>
            <a:r>
              <a:rPr lang="en-US" dirty="0" smtClean="0"/>
              <a:t> de </a:t>
            </a:r>
            <a:r>
              <a:rPr lang="en-US" dirty="0" err="1" smtClean="0"/>
              <a:t>boală</a:t>
            </a:r>
            <a:r>
              <a:rPr lang="en-US" dirty="0" smtClean="0"/>
              <a:t> </a:t>
            </a:r>
            <a:r>
              <a:rPr lang="en-US" dirty="0" err="1" smtClean="0"/>
              <a:t>profesională</a:t>
            </a:r>
            <a:r>
              <a:rPr lang="en-US" dirty="0" smtClean="0"/>
              <a:t> BP2 </a:t>
            </a:r>
            <a:r>
              <a:rPr lang="en-US" dirty="0" err="1" smtClean="0"/>
              <a:t>în</a:t>
            </a:r>
            <a:r>
              <a:rPr lang="en-US" dirty="0" smtClean="0"/>
              <a:t> original.</a:t>
            </a:r>
            <a:r>
              <a:rPr lang="vi-VN" dirty="0" smtClean="0">
                <a:solidFill>
                  <a:srgbClr val="FF0000"/>
                </a:solidFill>
              </a:rPr>
              <a:t> </a:t>
            </a:r>
            <a:endParaRPr lang="ro-RO" dirty="0" smtClean="0">
              <a:solidFill>
                <a:srgbClr val="FF0000"/>
              </a:solidFill>
            </a:endParaRPr>
          </a:p>
          <a:p>
            <a:pPr>
              <a:buNone/>
            </a:pPr>
            <a:r>
              <a:rPr lang="ro-RO" sz="2200" dirty="0" smtClean="0">
                <a:solidFill>
                  <a:srgbClr val="FF0000"/>
                </a:solidFill>
              </a:rPr>
              <a:t>         </a:t>
            </a:r>
            <a:r>
              <a:rPr lang="vi-VN" sz="2000" dirty="0" smtClean="0">
                <a:solidFill>
                  <a:srgbClr val="FF0000"/>
                </a:solidFill>
              </a:rPr>
              <a:t>(2) O copie a fişei de declarare BP2 se va înmâna lucrătorului diagnosticat cu boală profesională.</a:t>
            </a:r>
            <a:endParaRPr lang="ro-RO" sz="2000" dirty="0" smtClean="0">
              <a:solidFill>
                <a:srgbClr val="FF0000"/>
              </a:solidFill>
            </a:endParaRPr>
          </a:p>
          <a:p>
            <a:endParaRPr lang="en-US" dirty="0" smtClean="0"/>
          </a:p>
          <a:p>
            <a:endParaRPr lang="ro-RO"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850106"/>
          </a:xfrm>
        </p:spPr>
        <p:txBody>
          <a:bodyPr>
            <a:normAutofit fontScale="90000"/>
          </a:bodyPr>
          <a:lstStyle/>
          <a:p>
            <a:r>
              <a:rPr lang="en-US" sz="2000" b="1" dirty="0" smtClean="0"/>
              <a:t>SECŢIUNEA a 7-a</a:t>
            </a:r>
            <a:r>
              <a:rPr lang="ro-RO" sz="2000" b="1" dirty="0" smtClean="0"/>
              <a:t/>
            </a:r>
            <a:br>
              <a:rPr lang="ro-RO" sz="2000" b="1" dirty="0" smtClean="0"/>
            </a:br>
            <a:r>
              <a:rPr lang="en-US" sz="2800" dirty="0"/>
              <a:t> </a:t>
            </a:r>
            <a:r>
              <a:rPr lang="ro-RO" sz="2800" b="1" dirty="0" smtClean="0"/>
              <a:t>RAPORT</a:t>
            </a:r>
            <a:r>
              <a:rPr lang="en-US" sz="2800" b="1" dirty="0" smtClean="0"/>
              <a:t>AREA BOLILOR PROFESIONALE</a:t>
            </a:r>
            <a:r>
              <a:rPr lang="en-US" sz="2800" dirty="0"/>
              <a:t/>
            </a:r>
            <a:br>
              <a:rPr lang="en-US" sz="2800" dirty="0"/>
            </a:br>
            <a:endParaRPr lang="ro-RO" sz="3100" dirty="0"/>
          </a:p>
        </p:txBody>
      </p:sp>
      <p:sp>
        <p:nvSpPr>
          <p:cNvPr id="3" name="Substituent conținut 2"/>
          <p:cNvSpPr>
            <a:spLocks noGrp="1"/>
          </p:cNvSpPr>
          <p:nvPr>
            <p:ph idx="1"/>
          </p:nvPr>
        </p:nvSpPr>
        <p:spPr>
          <a:xfrm>
            <a:off x="457200" y="1124744"/>
            <a:ext cx="8229600" cy="5001419"/>
          </a:xfrm>
        </p:spPr>
        <p:txBody>
          <a:bodyPr>
            <a:normAutofit fontScale="77500" lnSpcReduction="20000"/>
          </a:bodyPr>
          <a:lstStyle/>
          <a:p>
            <a:r>
              <a:rPr lang="en-US" u="sng" dirty="0" smtClean="0"/>
              <a:t>Art</a:t>
            </a:r>
            <a:r>
              <a:rPr lang="ro-RO" u="sng" dirty="0" smtClean="0"/>
              <a:t>. </a:t>
            </a:r>
            <a:r>
              <a:rPr lang="en-US" u="sng" dirty="0" smtClean="0"/>
              <a:t>165</a:t>
            </a:r>
            <a:endParaRPr lang="ro-RO" dirty="0"/>
          </a:p>
          <a:p>
            <a:pPr>
              <a:buNone/>
            </a:pPr>
            <a:r>
              <a:rPr lang="en-US" dirty="0" smtClean="0"/>
              <a:t> </a:t>
            </a:r>
            <a:r>
              <a:rPr lang="ro-RO" dirty="0" smtClean="0"/>
              <a:t>     </a:t>
            </a:r>
            <a:r>
              <a:rPr lang="en-US" dirty="0" smtClean="0"/>
              <a:t>(</a:t>
            </a:r>
            <a:r>
              <a:rPr lang="en-US" dirty="0"/>
              <a:t>3)  </a:t>
            </a:r>
            <a:r>
              <a:rPr lang="en-US" dirty="0" err="1"/>
              <a:t>Datele</a:t>
            </a:r>
            <a:r>
              <a:rPr lang="en-US" dirty="0"/>
              <a:t> </a:t>
            </a:r>
            <a:r>
              <a:rPr lang="en-US" dirty="0" err="1"/>
              <a:t>cuprinse</a:t>
            </a:r>
            <a:r>
              <a:rPr lang="en-US" dirty="0"/>
              <a:t> </a:t>
            </a:r>
            <a:r>
              <a:rPr lang="en-US" dirty="0" err="1"/>
              <a:t>în</a:t>
            </a:r>
            <a:r>
              <a:rPr lang="en-US" dirty="0"/>
              <a:t> </a:t>
            </a:r>
            <a:r>
              <a:rPr lang="en-US" dirty="0" err="1"/>
              <a:t>documentele</a:t>
            </a:r>
            <a:r>
              <a:rPr lang="en-US" dirty="0"/>
              <a:t> enumerate la </a:t>
            </a:r>
            <a:r>
              <a:rPr lang="en-US" dirty="0" err="1"/>
              <a:t>alin</a:t>
            </a:r>
            <a:r>
              <a:rPr lang="en-US" dirty="0"/>
              <a:t>. (2) </a:t>
            </a:r>
            <a:r>
              <a:rPr lang="en-US" dirty="0" err="1"/>
              <a:t>sunt</a:t>
            </a:r>
            <a:r>
              <a:rPr lang="en-US" dirty="0"/>
              <a:t> </a:t>
            </a:r>
            <a:r>
              <a:rPr lang="en-US" dirty="0" err="1"/>
              <a:t>înregistrate</a:t>
            </a:r>
            <a:r>
              <a:rPr lang="en-US" dirty="0"/>
              <a:t> </a:t>
            </a:r>
            <a:r>
              <a:rPr lang="en-US" dirty="0" err="1"/>
              <a:t>în</a:t>
            </a:r>
            <a:r>
              <a:rPr lang="en-US" dirty="0"/>
              <a:t> </a:t>
            </a:r>
            <a:r>
              <a:rPr lang="en-US" dirty="0" err="1"/>
              <a:t>Registrul</a:t>
            </a:r>
            <a:r>
              <a:rPr lang="en-US" dirty="0"/>
              <a:t> </a:t>
            </a:r>
            <a:r>
              <a:rPr lang="en-US" dirty="0" err="1"/>
              <a:t>operativ</a:t>
            </a:r>
            <a:r>
              <a:rPr lang="en-US" dirty="0"/>
              <a:t> </a:t>
            </a:r>
            <a:r>
              <a:rPr lang="en-US" dirty="0" err="1"/>
              <a:t>naţional</a:t>
            </a:r>
            <a:r>
              <a:rPr lang="en-US" dirty="0"/>
              <a:t> </a:t>
            </a:r>
            <a:r>
              <a:rPr lang="en-US" dirty="0" err="1"/>
              <a:t>informatizat</a:t>
            </a:r>
            <a:r>
              <a:rPr lang="en-US" dirty="0"/>
              <a:t> al </a:t>
            </a:r>
            <a:r>
              <a:rPr lang="en-US" dirty="0" err="1"/>
              <a:t>bolilor</a:t>
            </a:r>
            <a:r>
              <a:rPr lang="en-US" dirty="0"/>
              <a:t> </a:t>
            </a:r>
            <a:r>
              <a:rPr lang="en-US" dirty="0" err="1"/>
              <a:t>profesionale</a:t>
            </a:r>
            <a:r>
              <a:rPr lang="en-US" dirty="0" smtClean="0"/>
              <a:t>.</a:t>
            </a:r>
            <a:endParaRPr lang="ro-RO" dirty="0" smtClean="0"/>
          </a:p>
          <a:p>
            <a:pPr>
              <a:buNone/>
            </a:pPr>
            <a:r>
              <a:rPr lang="vi-VN" dirty="0" smtClean="0">
                <a:solidFill>
                  <a:srgbClr val="FF0000"/>
                </a:solidFill>
              </a:rPr>
              <a:t> </a:t>
            </a:r>
            <a:r>
              <a:rPr lang="ro-RO" dirty="0" smtClean="0">
                <a:solidFill>
                  <a:srgbClr val="FF0000"/>
                </a:solidFill>
              </a:rPr>
              <a:t>     </a:t>
            </a:r>
            <a:r>
              <a:rPr lang="vi-VN" sz="2000" dirty="0" smtClean="0">
                <a:solidFill>
                  <a:srgbClr val="FF0000"/>
                </a:solidFill>
              </a:rPr>
              <a:t>(3) O copie a procesului-verbal de cercetare a cazului de boală profesională se va înmâna lucrătorului a cărui boală profesională a fost infirmată în urma cercetării.</a:t>
            </a:r>
            <a:endParaRPr lang="ro-RO" sz="2000" dirty="0"/>
          </a:p>
          <a:p>
            <a:pPr>
              <a:buNone/>
            </a:pPr>
            <a:r>
              <a:rPr lang="ro-RO" dirty="0" smtClean="0"/>
              <a:t>      </a:t>
            </a:r>
            <a:r>
              <a:rPr lang="en-US" dirty="0" smtClean="0"/>
              <a:t>(4</a:t>
            </a:r>
            <a:r>
              <a:rPr lang="en-US" dirty="0"/>
              <a:t>)  </a:t>
            </a:r>
            <a:r>
              <a:rPr lang="en-US" dirty="0" err="1"/>
              <a:t>Fişa</a:t>
            </a:r>
            <a:r>
              <a:rPr lang="en-US" dirty="0"/>
              <a:t> de </a:t>
            </a:r>
            <a:r>
              <a:rPr lang="en-US" dirty="0" err="1"/>
              <a:t>declarare</a:t>
            </a:r>
            <a:r>
              <a:rPr lang="en-US" dirty="0"/>
              <a:t> a </a:t>
            </a:r>
            <a:r>
              <a:rPr lang="en-US" dirty="0" err="1"/>
              <a:t>cazului</a:t>
            </a:r>
            <a:r>
              <a:rPr lang="en-US" dirty="0"/>
              <a:t> de </a:t>
            </a:r>
            <a:r>
              <a:rPr lang="en-US" dirty="0" err="1"/>
              <a:t>boală</a:t>
            </a:r>
            <a:r>
              <a:rPr lang="en-US" dirty="0"/>
              <a:t> </a:t>
            </a:r>
            <a:r>
              <a:rPr lang="en-US" dirty="0" err="1"/>
              <a:t>profesională</a:t>
            </a:r>
            <a:r>
              <a:rPr lang="en-US" dirty="0"/>
              <a:t> BP2 se </a:t>
            </a:r>
            <a:r>
              <a:rPr lang="en-US" dirty="0" err="1"/>
              <a:t>întocmeşte</a:t>
            </a:r>
            <a:r>
              <a:rPr lang="en-US" dirty="0"/>
              <a:t> </a:t>
            </a:r>
            <a:r>
              <a:rPr lang="en-US" dirty="0" err="1"/>
              <a:t>în</a:t>
            </a:r>
            <a:r>
              <a:rPr lang="en-US" dirty="0"/>
              <a:t> 6 </a:t>
            </a:r>
            <a:r>
              <a:rPr lang="en-US" dirty="0" err="1"/>
              <a:t>exemplare</a:t>
            </a:r>
            <a:r>
              <a:rPr lang="en-US" dirty="0"/>
              <a:t> </a:t>
            </a:r>
            <a:r>
              <a:rPr lang="en-US" dirty="0" err="1"/>
              <a:t>pentru</a:t>
            </a:r>
            <a:r>
              <a:rPr lang="en-US" dirty="0"/>
              <a:t>: </a:t>
            </a:r>
            <a:r>
              <a:rPr lang="en-US" dirty="0" err="1"/>
              <a:t>direcţia</a:t>
            </a:r>
            <a:r>
              <a:rPr lang="en-US" dirty="0"/>
              <a:t> de </a:t>
            </a:r>
            <a:r>
              <a:rPr lang="en-US" dirty="0" err="1"/>
              <a:t>sănătate</a:t>
            </a:r>
            <a:r>
              <a:rPr lang="en-US" dirty="0"/>
              <a:t> </a:t>
            </a:r>
            <a:r>
              <a:rPr lang="en-US" dirty="0" err="1"/>
              <a:t>publică</a:t>
            </a:r>
            <a:r>
              <a:rPr lang="en-US" dirty="0"/>
              <a:t> </a:t>
            </a:r>
            <a:r>
              <a:rPr lang="en-US" dirty="0" err="1"/>
              <a:t>judeţeană</a:t>
            </a:r>
            <a:r>
              <a:rPr lang="en-US" dirty="0"/>
              <a:t> </a:t>
            </a:r>
            <a:r>
              <a:rPr lang="en-US" dirty="0" err="1"/>
              <a:t>şi</a:t>
            </a:r>
            <a:r>
              <a:rPr lang="en-US" dirty="0"/>
              <a:t> a </a:t>
            </a:r>
            <a:r>
              <a:rPr lang="en-US" dirty="0" err="1"/>
              <a:t>municipiului</a:t>
            </a:r>
            <a:r>
              <a:rPr lang="en-US" dirty="0"/>
              <a:t> </a:t>
            </a:r>
            <a:r>
              <a:rPr lang="en-US" dirty="0" err="1"/>
              <a:t>Bucureşti</a:t>
            </a:r>
            <a:r>
              <a:rPr lang="en-US" dirty="0"/>
              <a:t>, </a:t>
            </a:r>
            <a:r>
              <a:rPr lang="en-US" dirty="0" err="1"/>
              <a:t>lucrătorul</a:t>
            </a:r>
            <a:r>
              <a:rPr lang="en-US" dirty="0"/>
              <a:t> </a:t>
            </a:r>
            <a:r>
              <a:rPr lang="en-US" dirty="0" err="1"/>
              <a:t>diagnosticat</a:t>
            </a:r>
            <a:r>
              <a:rPr lang="en-US" dirty="0"/>
              <a:t> cu </a:t>
            </a:r>
            <a:r>
              <a:rPr lang="en-US" dirty="0" err="1"/>
              <a:t>boală</a:t>
            </a:r>
            <a:r>
              <a:rPr lang="en-US" dirty="0"/>
              <a:t> </a:t>
            </a:r>
            <a:r>
              <a:rPr lang="en-US" dirty="0" err="1"/>
              <a:t>profesională</a:t>
            </a:r>
            <a:r>
              <a:rPr lang="en-US" dirty="0"/>
              <a:t>, </a:t>
            </a:r>
            <a:r>
              <a:rPr lang="en-US" dirty="0" err="1"/>
              <a:t>medicul</a:t>
            </a:r>
            <a:r>
              <a:rPr lang="en-US" dirty="0"/>
              <a:t> de </a:t>
            </a:r>
            <a:r>
              <a:rPr lang="en-US" dirty="0" err="1"/>
              <a:t>medicina</a:t>
            </a:r>
            <a:r>
              <a:rPr lang="en-US" dirty="0"/>
              <a:t> </a:t>
            </a:r>
            <a:r>
              <a:rPr lang="en-US" dirty="0" err="1"/>
              <a:t>muncii</a:t>
            </a:r>
            <a:r>
              <a:rPr lang="en-US" dirty="0"/>
              <a:t> din </a:t>
            </a:r>
            <a:r>
              <a:rPr lang="en-US" dirty="0" err="1"/>
              <a:t>clinica</a:t>
            </a:r>
            <a:r>
              <a:rPr lang="en-US" dirty="0"/>
              <a:t>/</a:t>
            </a:r>
            <a:r>
              <a:rPr lang="en-US" dirty="0" err="1"/>
              <a:t>secţia</a:t>
            </a:r>
            <a:r>
              <a:rPr lang="en-US" dirty="0"/>
              <a:t> de </a:t>
            </a:r>
            <a:r>
              <a:rPr lang="en-US" dirty="0" err="1"/>
              <a:t>medicina</a:t>
            </a:r>
            <a:r>
              <a:rPr lang="en-US" dirty="0"/>
              <a:t> </a:t>
            </a:r>
            <a:r>
              <a:rPr lang="en-US" dirty="0" err="1"/>
              <a:t>muncii</a:t>
            </a:r>
            <a:r>
              <a:rPr lang="en-US" dirty="0"/>
              <a:t> </a:t>
            </a:r>
            <a:r>
              <a:rPr lang="en-US" dirty="0" err="1"/>
              <a:t>sau</a:t>
            </a:r>
            <a:r>
              <a:rPr lang="en-US" dirty="0"/>
              <a:t> </a:t>
            </a:r>
            <a:r>
              <a:rPr lang="en-US" dirty="0" err="1"/>
              <a:t>cabinetul</a:t>
            </a:r>
            <a:r>
              <a:rPr lang="en-US" dirty="0"/>
              <a:t> de </a:t>
            </a:r>
            <a:r>
              <a:rPr lang="en-US" dirty="0" err="1"/>
              <a:t>medicina</a:t>
            </a:r>
            <a:r>
              <a:rPr lang="en-US" dirty="0"/>
              <a:t> </a:t>
            </a:r>
            <a:r>
              <a:rPr lang="en-US" dirty="0" err="1"/>
              <a:t>muncii</a:t>
            </a:r>
            <a:r>
              <a:rPr lang="en-US" dirty="0"/>
              <a:t> din </a:t>
            </a:r>
            <a:r>
              <a:rPr lang="en-US" dirty="0" err="1"/>
              <a:t>structura</a:t>
            </a:r>
            <a:r>
              <a:rPr lang="en-US" dirty="0"/>
              <a:t> </a:t>
            </a:r>
            <a:r>
              <a:rPr lang="en-US" dirty="0" err="1"/>
              <a:t>spitalelor</a:t>
            </a:r>
            <a:r>
              <a:rPr lang="en-US" dirty="0"/>
              <a:t> care a </a:t>
            </a:r>
            <a:r>
              <a:rPr lang="en-US" dirty="0" err="1"/>
              <a:t>semnalat</a:t>
            </a:r>
            <a:r>
              <a:rPr lang="en-US" dirty="0"/>
              <a:t> </a:t>
            </a:r>
            <a:r>
              <a:rPr lang="en-US" dirty="0" err="1"/>
              <a:t>îmbolnăvirea</a:t>
            </a:r>
            <a:r>
              <a:rPr lang="en-US" dirty="0"/>
              <a:t>, </a:t>
            </a:r>
            <a:r>
              <a:rPr lang="en-US" dirty="0" err="1"/>
              <a:t>inspectoratul</a:t>
            </a:r>
            <a:r>
              <a:rPr lang="en-US" dirty="0"/>
              <a:t> </a:t>
            </a:r>
            <a:r>
              <a:rPr lang="en-US" dirty="0" err="1"/>
              <a:t>teritorial</a:t>
            </a:r>
            <a:r>
              <a:rPr lang="en-US" dirty="0"/>
              <a:t> de </a:t>
            </a:r>
            <a:r>
              <a:rPr lang="en-US" dirty="0" err="1"/>
              <a:t>muncă</a:t>
            </a:r>
            <a:r>
              <a:rPr lang="en-US" dirty="0"/>
              <a:t>, </a:t>
            </a:r>
            <a:r>
              <a:rPr lang="en-US" dirty="0" err="1"/>
              <a:t>Centrul</a:t>
            </a:r>
            <a:r>
              <a:rPr lang="en-US" dirty="0"/>
              <a:t> </a:t>
            </a:r>
            <a:r>
              <a:rPr lang="en-US" dirty="0" err="1"/>
              <a:t>naţional</a:t>
            </a:r>
            <a:r>
              <a:rPr lang="en-US" dirty="0"/>
              <a:t> de </a:t>
            </a:r>
            <a:r>
              <a:rPr lang="en-US" dirty="0" err="1"/>
              <a:t>monitorizare</a:t>
            </a:r>
            <a:r>
              <a:rPr lang="en-US" dirty="0"/>
              <a:t> a </a:t>
            </a:r>
            <a:r>
              <a:rPr lang="en-US" dirty="0" err="1"/>
              <a:t>riscurilor</a:t>
            </a:r>
            <a:r>
              <a:rPr lang="en-US" dirty="0"/>
              <a:t> din </a:t>
            </a:r>
            <a:r>
              <a:rPr lang="en-US" dirty="0" err="1"/>
              <a:t>mediul</a:t>
            </a:r>
            <a:r>
              <a:rPr lang="en-US" dirty="0"/>
              <a:t> </a:t>
            </a:r>
            <a:r>
              <a:rPr lang="en-US" dirty="0" err="1"/>
              <a:t>comunitar</a:t>
            </a:r>
            <a:r>
              <a:rPr lang="en-US" dirty="0"/>
              <a:t> </a:t>
            </a:r>
            <a:r>
              <a:rPr lang="en-US" dirty="0" err="1"/>
              <a:t>şi</a:t>
            </a:r>
            <a:r>
              <a:rPr lang="en-US" dirty="0"/>
              <a:t> </a:t>
            </a:r>
            <a:r>
              <a:rPr lang="en-US" dirty="0" err="1"/>
              <a:t>asiguratorul</a:t>
            </a:r>
            <a:r>
              <a:rPr lang="en-US" dirty="0"/>
              <a:t> la </a:t>
            </a:r>
            <a:r>
              <a:rPr lang="en-US" dirty="0" err="1"/>
              <a:t>nivel</a:t>
            </a:r>
            <a:r>
              <a:rPr lang="en-US" dirty="0"/>
              <a:t> </a:t>
            </a:r>
            <a:r>
              <a:rPr lang="en-US" dirty="0" err="1"/>
              <a:t>teritorial</a:t>
            </a:r>
            <a:r>
              <a:rPr lang="en-US" dirty="0" smtClean="0"/>
              <a:t>.</a:t>
            </a:r>
            <a:endParaRPr lang="ro-RO" dirty="0"/>
          </a:p>
          <a:p>
            <a:endParaRPr lang="ro-RO"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en-US" sz="1800" b="1" dirty="0"/>
              <a:t>SECŢIUNEA a 9-a</a:t>
            </a:r>
            <a:br>
              <a:rPr lang="en-US" sz="1800" b="1" dirty="0"/>
            </a:br>
            <a:r>
              <a:rPr lang="en-US" sz="1800" b="1" dirty="0"/>
              <a:t>    </a:t>
            </a:r>
            <a:r>
              <a:rPr lang="en-US" sz="2800" b="1" dirty="0" smtClean="0"/>
              <a:t>RAPORTAREA BOLILOR PROFESIONALE</a:t>
            </a:r>
            <a:endParaRPr lang="en-US" sz="2800" b="1" dirty="0"/>
          </a:p>
        </p:txBody>
      </p:sp>
      <p:sp>
        <p:nvSpPr>
          <p:cNvPr id="3" name="Substituent conținut 2"/>
          <p:cNvSpPr>
            <a:spLocks noGrp="1"/>
          </p:cNvSpPr>
          <p:nvPr>
            <p:ph idx="1"/>
          </p:nvPr>
        </p:nvSpPr>
        <p:spPr/>
        <p:txBody>
          <a:bodyPr>
            <a:normAutofit fontScale="92500" lnSpcReduction="10000"/>
          </a:bodyPr>
          <a:lstStyle/>
          <a:p>
            <a:r>
              <a:rPr lang="en-US" dirty="0" smtClean="0"/>
              <a:t>Art</a:t>
            </a:r>
            <a:r>
              <a:rPr lang="ro-RO" dirty="0" smtClean="0"/>
              <a:t>.</a:t>
            </a:r>
            <a:r>
              <a:rPr lang="en-US" dirty="0" smtClean="0"/>
              <a:t>166 </a:t>
            </a:r>
            <a:endParaRPr lang="ro-RO" dirty="0" smtClean="0"/>
          </a:p>
          <a:p>
            <a:pPr>
              <a:buNone/>
            </a:pPr>
            <a:r>
              <a:rPr lang="ro-RO" dirty="0"/>
              <a:t> </a:t>
            </a:r>
            <a:r>
              <a:rPr lang="ro-RO" dirty="0" smtClean="0"/>
              <a:t>   </a:t>
            </a:r>
            <a:r>
              <a:rPr lang="en-US" dirty="0" smtClean="0"/>
              <a:t>La </a:t>
            </a:r>
            <a:r>
              <a:rPr lang="en-US" dirty="0" err="1"/>
              <a:t>nivelul</a:t>
            </a:r>
            <a:r>
              <a:rPr lang="en-US" dirty="0"/>
              <a:t> </a:t>
            </a:r>
            <a:r>
              <a:rPr lang="en-US" dirty="0" err="1"/>
              <a:t>Centrului</a:t>
            </a:r>
            <a:r>
              <a:rPr lang="en-US" dirty="0"/>
              <a:t> </a:t>
            </a:r>
            <a:r>
              <a:rPr lang="en-US" dirty="0" err="1"/>
              <a:t>naţional</a:t>
            </a:r>
            <a:r>
              <a:rPr lang="en-US" dirty="0"/>
              <a:t> de </a:t>
            </a:r>
            <a:r>
              <a:rPr lang="en-US" dirty="0" err="1"/>
              <a:t>monitorizare</a:t>
            </a:r>
            <a:r>
              <a:rPr lang="en-US" dirty="0"/>
              <a:t> a </a:t>
            </a:r>
            <a:r>
              <a:rPr lang="en-US" dirty="0" err="1"/>
              <a:t>riscurilor</a:t>
            </a:r>
            <a:r>
              <a:rPr lang="en-US" dirty="0"/>
              <a:t> din </a:t>
            </a:r>
            <a:r>
              <a:rPr lang="en-US" dirty="0" err="1"/>
              <a:t>mediul</a:t>
            </a:r>
            <a:r>
              <a:rPr lang="en-US" dirty="0"/>
              <a:t> </a:t>
            </a:r>
            <a:r>
              <a:rPr lang="en-US" dirty="0" err="1"/>
              <a:t>comunitar</a:t>
            </a:r>
            <a:r>
              <a:rPr lang="en-US" dirty="0"/>
              <a:t> se </a:t>
            </a:r>
            <a:r>
              <a:rPr lang="en-US" dirty="0" err="1"/>
              <a:t>constituie</a:t>
            </a:r>
            <a:r>
              <a:rPr lang="en-US" dirty="0"/>
              <a:t> </a:t>
            </a:r>
            <a:r>
              <a:rPr lang="en-US" dirty="0" err="1"/>
              <a:t>Registrul</a:t>
            </a:r>
            <a:r>
              <a:rPr lang="en-US" dirty="0"/>
              <a:t> </a:t>
            </a:r>
            <a:r>
              <a:rPr lang="en-US" dirty="0" err="1"/>
              <a:t>operativ</a:t>
            </a:r>
            <a:r>
              <a:rPr lang="en-US" dirty="0"/>
              <a:t> </a:t>
            </a:r>
            <a:r>
              <a:rPr lang="en-US" dirty="0" err="1"/>
              <a:t>naţional</a:t>
            </a:r>
            <a:r>
              <a:rPr lang="en-US" dirty="0"/>
              <a:t> </a:t>
            </a:r>
            <a:r>
              <a:rPr lang="en-US" dirty="0" err="1"/>
              <a:t>informatizat</a:t>
            </a:r>
            <a:r>
              <a:rPr lang="en-US" dirty="0"/>
              <a:t> al </a:t>
            </a:r>
            <a:r>
              <a:rPr lang="en-US" dirty="0" err="1"/>
              <a:t>bolilor</a:t>
            </a:r>
            <a:r>
              <a:rPr lang="en-US" dirty="0"/>
              <a:t> </a:t>
            </a:r>
            <a:r>
              <a:rPr lang="en-US" dirty="0" err="1"/>
              <a:t>profesionale</a:t>
            </a:r>
            <a:r>
              <a:rPr lang="en-US" dirty="0"/>
              <a:t>, care se </a:t>
            </a:r>
            <a:r>
              <a:rPr lang="en-US" dirty="0" err="1"/>
              <a:t>reactualizează</a:t>
            </a:r>
            <a:r>
              <a:rPr lang="en-US" dirty="0"/>
              <a:t> lunar cu </a:t>
            </a:r>
            <a:r>
              <a:rPr lang="en-US" dirty="0" err="1"/>
              <a:t>datele</a:t>
            </a:r>
            <a:r>
              <a:rPr lang="en-US" dirty="0"/>
              <a:t> din </a:t>
            </a:r>
            <a:r>
              <a:rPr lang="en-US" dirty="0" err="1"/>
              <a:t>documentele</a:t>
            </a:r>
            <a:r>
              <a:rPr lang="en-US" dirty="0"/>
              <a:t> enumerate la art. 165 </a:t>
            </a:r>
            <a:r>
              <a:rPr lang="en-US" dirty="0" err="1"/>
              <a:t>alin</a:t>
            </a:r>
            <a:r>
              <a:rPr lang="en-US" dirty="0"/>
              <a:t>. (2</a:t>
            </a:r>
            <a:r>
              <a:rPr lang="en-US" dirty="0" smtClean="0"/>
              <a:t>).</a:t>
            </a:r>
            <a:endParaRPr lang="ro-RO" dirty="0" smtClean="0"/>
          </a:p>
          <a:p>
            <a:pPr>
              <a:buSzPct val="73000"/>
            </a:pPr>
            <a:endParaRPr lang="ro-RO" sz="1900" dirty="0" smtClean="0">
              <a:solidFill>
                <a:srgbClr val="FF0000"/>
              </a:solidFill>
            </a:endParaRPr>
          </a:p>
          <a:p>
            <a:pPr>
              <a:buSzPct val="73000"/>
            </a:pPr>
            <a:r>
              <a:rPr lang="en-US" sz="1900" dirty="0" smtClean="0">
                <a:solidFill>
                  <a:srgbClr val="FF0000"/>
                </a:solidFill>
              </a:rPr>
              <a:t>ART. 166</a:t>
            </a:r>
          </a:p>
          <a:p>
            <a:pPr>
              <a:buNone/>
            </a:pPr>
            <a:r>
              <a:rPr lang="ro-RO" sz="1900" dirty="0" smtClean="0">
                <a:solidFill>
                  <a:srgbClr val="FF0000"/>
                </a:solidFill>
              </a:rPr>
              <a:t>       </a:t>
            </a:r>
            <a:r>
              <a:rPr lang="vi-VN" sz="1900" dirty="0" smtClean="0">
                <a:solidFill>
                  <a:srgbClr val="FF0000"/>
                </a:solidFill>
              </a:rPr>
              <a:t>La nivelul Centrului naţional de monitorizare a riscurilor se constituie Registrul operativ naţional informatizat al bolilor profesionale, care se reactualizează lunar cu datele din fişele de declarare BP2.</a:t>
            </a:r>
          </a:p>
          <a:p>
            <a:pPr>
              <a:buNone/>
            </a:pPr>
            <a:endParaRPr lang="ro-RO"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en-US" sz="2000" b="1" dirty="0"/>
              <a:t>SECŢIUNEA a </a:t>
            </a:r>
            <a:r>
              <a:rPr lang="en-US" sz="2000" b="1" dirty="0" smtClean="0"/>
              <a:t>9-a</a:t>
            </a:r>
            <a:r>
              <a:rPr lang="ro-RO" sz="2000" b="1" dirty="0" smtClean="0"/>
              <a:t/>
            </a:r>
            <a:br>
              <a:rPr lang="ro-RO" sz="2000" b="1" dirty="0" smtClean="0"/>
            </a:br>
            <a:r>
              <a:rPr lang="en-US" sz="3100" b="1" dirty="0" smtClean="0"/>
              <a:t>RAPORTAREA BOLILOR PROFESIONALE</a:t>
            </a:r>
            <a:endParaRPr lang="en-US" sz="3100" b="1" dirty="0"/>
          </a:p>
        </p:txBody>
      </p:sp>
      <p:sp>
        <p:nvSpPr>
          <p:cNvPr id="3" name="Substituent conținut 2"/>
          <p:cNvSpPr>
            <a:spLocks noGrp="1"/>
          </p:cNvSpPr>
          <p:nvPr>
            <p:ph idx="1"/>
          </p:nvPr>
        </p:nvSpPr>
        <p:spPr>
          <a:xfrm>
            <a:off x="457200" y="1600200"/>
            <a:ext cx="8229600" cy="4709120"/>
          </a:xfrm>
        </p:spPr>
        <p:txBody>
          <a:bodyPr>
            <a:normAutofit fontScale="25000" lnSpcReduction="20000"/>
          </a:bodyPr>
          <a:lstStyle/>
          <a:p>
            <a:r>
              <a:rPr lang="en-US" sz="6200" dirty="0"/>
              <a:t>ART. 167</a:t>
            </a:r>
            <a:endParaRPr lang="ro-RO" sz="6200" dirty="0"/>
          </a:p>
          <a:p>
            <a:pPr>
              <a:buNone/>
            </a:pPr>
            <a:r>
              <a:rPr lang="en-US" sz="6200" dirty="0"/>
              <a:t>    </a:t>
            </a:r>
            <a:r>
              <a:rPr lang="en-US" sz="6200" dirty="0" err="1"/>
              <a:t>Centrul</a:t>
            </a:r>
            <a:r>
              <a:rPr lang="en-US" sz="6200" dirty="0"/>
              <a:t> </a:t>
            </a:r>
            <a:r>
              <a:rPr lang="en-US" sz="6200" dirty="0" err="1"/>
              <a:t>naţional</a:t>
            </a:r>
            <a:r>
              <a:rPr lang="en-US" sz="6200" dirty="0"/>
              <a:t> de </a:t>
            </a:r>
            <a:r>
              <a:rPr lang="en-US" sz="6200" dirty="0" err="1"/>
              <a:t>monitorizare</a:t>
            </a:r>
            <a:r>
              <a:rPr lang="en-US" sz="6200" dirty="0"/>
              <a:t> a </a:t>
            </a:r>
            <a:r>
              <a:rPr lang="en-US" sz="6200" dirty="0" err="1"/>
              <a:t>riscurilor</a:t>
            </a:r>
            <a:r>
              <a:rPr lang="en-US" sz="6200" dirty="0"/>
              <a:t> din </a:t>
            </a:r>
            <a:r>
              <a:rPr lang="en-US" sz="6200" dirty="0" err="1"/>
              <a:t>mediul</a:t>
            </a:r>
            <a:r>
              <a:rPr lang="en-US" sz="6200" dirty="0"/>
              <a:t> </a:t>
            </a:r>
            <a:r>
              <a:rPr lang="en-US" sz="6200" dirty="0" err="1"/>
              <a:t>comunitar</a:t>
            </a:r>
            <a:r>
              <a:rPr lang="en-US" sz="6200" dirty="0"/>
              <a:t> are </a:t>
            </a:r>
            <a:r>
              <a:rPr lang="en-US" sz="6200" dirty="0" err="1"/>
              <a:t>următoarele</a:t>
            </a:r>
            <a:r>
              <a:rPr lang="en-US" sz="6200" dirty="0"/>
              <a:t> </a:t>
            </a:r>
            <a:r>
              <a:rPr lang="en-US" sz="6200" dirty="0" err="1"/>
              <a:t>atribuţii</a:t>
            </a:r>
            <a:r>
              <a:rPr lang="en-US" sz="6200" dirty="0"/>
              <a:t> </a:t>
            </a:r>
            <a:r>
              <a:rPr lang="en-US" sz="6200" dirty="0" err="1"/>
              <a:t>principale</a:t>
            </a:r>
            <a:r>
              <a:rPr lang="en-US" sz="6200" dirty="0"/>
              <a:t>:</a:t>
            </a:r>
            <a:endParaRPr lang="ro-RO" sz="6200" dirty="0"/>
          </a:p>
          <a:p>
            <a:pPr>
              <a:buNone/>
            </a:pPr>
            <a:r>
              <a:rPr lang="en-US" sz="6200" dirty="0"/>
              <a:t>    a) </a:t>
            </a:r>
            <a:r>
              <a:rPr lang="en-US" sz="6200" dirty="0" err="1"/>
              <a:t>asigură</a:t>
            </a:r>
            <a:r>
              <a:rPr lang="en-US" sz="6200" dirty="0"/>
              <a:t> </a:t>
            </a:r>
            <a:r>
              <a:rPr lang="en-US" sz="6200" dirty="0" err="1"/>
              <a:t>funcţia</a:t>
            </a:r>
            <a:r>
              <a:rPr lang="en-US" sz="6200" dirty="0"/>
              <a:t> de </a:t>
            </a:r>
            <a:r>
              <a:rPr lang="en-US" sz="6200" dirty="0" err="1"/>
              <a:t>coordonare</a:t>
            </a:r>
            <a:r>
              <a:rPr lang="en-US" sz="6200" dirty="0"/>
              <a:t> </a:t>
            </a:r>
            <a:r>
              <a:rPr lang="en-US" sz="6200" dirty="0" err="1"/>
              <a:t>tehnică</a:t>
            </a:r>
            <a:r>
              <a:rPr lang="en-US" sz="6200" dirty="0"/>
              <a:t> </a:t>
            </a:r>
            <a:r>
              <a:rPr lang="en-US" sz="6200" dirty="0" err="1"/>
              <a:t>profesională</a:t>
            </a:r>
            <a:r>
              <a:rPr lang="en-US" sz="6200" dirty="0"/>
              <a:t> a </a:t>
            </a:r>
            <a:r>
              <a:rPr lang="en-US" sz="6200" dirty="0" err="1"/>
              <a:t>structurilor</a:t>
            </a:r>
            <a:r>
              <a:rPr lang="en-US" sz="6200" dirty="0"/>
              <a:t> de </a:t>
            </a:r>
            <a:r>
              <a:rPr lang="en-US" sz="6200" dirty="0" err="1"/>
              <a:t>specialitate</a:t>
            </a:r>
            <a:r>
              <a:rPr lang="en-US" sz="6200" dirty="0"/>
              <a:t> </a:t>
            </a:r>
            <a:r>
              <a:rPr lang="en-US" sz="6200" dirty="0" err="1"/>
              <a:t>şi</a:t>
            </a:r>
            <a:r>
              <a:rPr lang="en-US" sz="6200" dirty="0"/>
              <a:t> </a:t>
            </a:r>
            <a:r>
              <a:rPr lang="en-US" sz="6200" dirty="0" err="1"/>
              <a:t>asigură</a:t>
            </a:r>
            <a:r>
              <a:rPr lang="en-US" sz="6200" dirty="0"/>
              <a:t> </a:t>
            </a:r>
            <a:r>
              <a:rPr lang="en-US" sz="6200" dirty="0" err="1"/>
              <a:t>suportul</a:t>
            </a:r>
            <a:r>
              <a:rPr lang="en-US" sz="6200" dirty="0"/>
              <a:t> </a:t>
            </a:r>
            <a:r>
              <a:rPr lang="en-US" sz="6200" dirty="0" err="1"/>
              <a:t>tehnic</a:t>
            </a:r>
            <a:r>
              <a:rPr lang="en-US" sz="6200" dirty="0"/>
              <a:t> </a:t>
            </a:r>
            <a:r>
              <a:rPr lang="en-US" sz="6200" dirty="0" err="1"/>
              <a:t>profesional</a:t>
            </a:r>
            <a:r>
              <a:rPr lang="en-US" sz="6200" dirty="0"/>
              <a:t> </a:t>
            </a:r>
            <a:r>
              <a:rPr lang="en-US" sz="6200" dirty="0" err="1"/>
              <a:t>structurilor</a:t>
            </a:r>
            <a:r>
              <a:rPr lang="en-US" sz="6200" dirty="0"/>
              <a:t> de </a:t>
            </a:r>
            <a:r>
              <a:rPr lang="en-US" sz="6200" dirty="0" err="1"/>
              <a:t>specialitate</a:t>
            </a:r>
            <a:r>
              <a:rPr lang="en-US" sz="6200" dirty="0"/>
              <a:t> din </a:t>
            </a:r>
            <a:r>
              <a:rPr lang="en-US" sz="6200" dirty="0" err="1"/>
              <a:t>direcţiile</a:t>
            </a:r>
            <a:r>
              <a:rPr lang="en-US" sz="6200" dirty="0"/>
              <a:t> de </a:t>
            </a:r>
            <a:r>
              <a:rPr lang="en-US" sz="6200" dirty="0" err="1"/>
              <a:t>sănătate</a:t>
            </a:r>
            <a:r>
              <a:rPr lang="en-US" sz="6200" dirty="0"/>
              <a:t> </a:t>
            </a:r>
            <a:r>
              <a:rPr lang="en-US" sz="6200" dirty="0" err="1"/>
              <a:t>publică</a:t>
            </a:r>
            <a:r>
              <a:rPr lang="en-US" sz="6200" dirty="0"/>
              <a:t>;</a:t>
            </a:r>
            <a:endParaRPr lang="ro-RO" sz="6200" dirty="0"/>
          </a:p>
          <a:p>
            <a:pPr>
              <a:buNone/>
            </a:pPr>
            <a:r>
              <a:rPr lang="en-US" sz="6200" dirty="0"/>
              <a:t>    b) </a:t>
            </a:r>
            <a:r>
              <a:rPr lang="en-US" sz="6200" dirty="0" err="1"/>
              <a:t>coordonează</a:t>
            </a:r>
            <a:r>
              <a:rPr lang="en-US" sz="6200" dirty="0"/>
              <a:t> </a:t>
            </a:r>
            <a:r>
              <a:rPr lang="en-US" sz="6200" dirty="0" err="1"/>
              <a:t>şi</a:t>
            </a:r>
            <a:r>
              <a:rPr lang="en-US" sz="6200" dirty="0"/>
              <a:t> </a:t>
            </a:r>
            <a:r>
              <a:rPr lang="en-US" sz="6200" dirty="0" err="1"/>
              <a:t>participă</a:t>
            </a:r>
            <a:r>
              <a:rPr lang="en-US" sz="6200" dirty="0"/>
              <a:t> la </a:t>
            </a:r>
            <a:r>
              <a:rPr lang="en-US" sz="6200" dirty="0" err="1"/>
              <a:t>elaborarea</a:t>
            </a:r>
            <a:r>
              <a:rPr lang="en-US" sz="6200" dirty="0"/>
              <a:t> </a:t>
            </a:r>
            <a:r>
              <a:rPr lang="en-US" sz="6200" dirty="0" err="1"/>
              <a:t>metodologiilor</a:t>
            </a:r>
            <a:r>
              <a:rPr lang="en-US" sz="6200" dirty="0"/>
              <a:t> de </a:t>
            </a:r>
            <a:r>
              <a:rPr lang="en-US" sz="6200" dirty="0" err="1"/>
              <a:t>monitorizare</a:t>
            </a:r>
            <a:r>
              <a:rPr lang="en-US" sz="6200" dirty="0"/>
              <a:t> </a:t>
            </a:r>
            <a:r>
              <a:rPr lang="en-US" sz="6200" dirty="0" err="1"/>
              <a:t>şi</a:t>
            </a:r>
            <a:r>
              <a:rPr lang="en-US" sz="6200" dirty="0"/>
              <a:t> </a:t>
            </a:r>
            <a:r>
              <a:rPr lang="en-US" sz="6200" dirty="0" err="1"/>
              <a:t>supraveghere</a:t>
            </a:r>
            <a:r>
              <a:rPr lang="en-US" sz="6200" dirty="0"/>
              <a:t> a </a:t>
            </a:r>
            <a:r>
              <a:rPr lang="en-US" sz="6200" dirty="0" err="1"/>
              <a:t>sănătăţii</a:t>
            </a:r>
            <a:r>
              <a:rPr lang="en-US" sz="6200" dirty="0"/>
              <a:t> </a:t>
            </a:r>
            <a:r>
              <a:rPr lang="en-US" sz="6200" dirty="0" err="1"/>
              <a:t>în</a:t>
            </a:r>
            <a:r>
              <a:rPr lang="en-US" sz="6200" dirty="0"/>
              <a:t> </a:t>
            </a:r>
            <a:r>
              <a:rPr lang="en-US" sz="6200" dirty="0" err="1"/>
              <a:t>relaţie</a:t>
            </a:r>
            <a:r>
              <a:rPr lang="en-US" sz="6200" dirty="0"/>
              <a:t> cu </a:t>
            </a:r>
            <a:r>
              <a:rPr lang="en-US" sz="6200" dirty="0" err="1"/>
              <a:t>mediul</a:t>
            </a:r>
            <a:r>
              <a:rPr lang="en-US" sz="6200" dirty="0"/>
              <a:t> de </a:t>
            </a:r>
            <a:r>
              <a:rPr lang="en-US" sz="6200" dirty="0" err="1"/>
              <a:t>viaţă</a:t>
            </a:r>
            <a:r>
              <a:rPr lang="en-US" sz="6200" dirty="0"/>
              <a:t> </a:t>
            </a:r>
            <a:r>
              <a:rPr lang="en-US" sz="6200" dirty="0" err="1"/>
              <a:t>şi</a:t>
            </a:r>
            <a:r>
              <a:rPr lang="en-US" sz="6200" dirty="0"/>
              <a:t> </a:t>
            </a:r>
            <a:r>
              <a:rPr lang="en-US" sz="6200" dirty="0" err="1"/>
              <a:t>muncă</a:t>
            </a:r>
            <a:r>
              <a:rPr lang="en-US" sz="6200" dirty="0"/>
              <a:t>;</a:t>
            </a:r>
            <a:endParaRPr lang="ro-RO" sz="6200" dirty="0"/>
          </a:p>
          <a:p>
            <a:pPr>
              <a:buNone/>
            </a:pPr>
            <a:r>
              <a:rPr lang="en-US" sz="6200" dirty="0"/>
              <a:t>    c) </a:t>
            </a:r>
            <a:r>
              <a:rPr lang="en-US" sz="6200" dirty="0" err="1"/>
              <a:t>participă</a:t>
            </a:r>
            <a:r>
              <a:rPr lang="en-US" sz="6200" dirty="0"/>
              <a:t> la </a:t>
            </a:r>
            <a:r>
              <a:rPr lang="en-US" sz="6200" dirty="0" err="1"/>
              <a:t>elaborarea</a:t>
            </a:r>
            <a:r>
              <a:rPr lang="en-US" sz="6200" dirty="0"/>
              <a:t> </a:t>
            </a:r>
            <a:r>
              <a:rPr lang="en-US" sz="6200" dirty="0" err="1"/>
              <a:t>strategiilor</a:t>
            </a:r>
            <a:r>
              <a:rPr lang="en-US" sz="6200" dirty="0"/>
              <a:t> </a:t>
            </a:r>
            <a:r>
              <a:rPr lang="en-US" sz="6200" dirty="0" err="1"/>
              <a:t>privitoare</a:t>
            </a:r>
            <a:r>
              <a:rPr lang="en-US" sz="6200" dirty="0"/>
              <a:t> la </a:t>
            </a:r>
            <a:r>
              <a:rPr lang="en-US" sz="6200" dirty="0" err="1"/>
              <a:t>prevenirea</a:t>
            </a:r>
            <a:r>
              <a:rPr lang="en-US" sz="6200" dirty="0"/>
              <a:t> </a:t>
            </a:r>
            <a:r>
              <a:rPr lang="en-US" sz="6200" dirty="0" err="1"/>
              <a:t>îmbolnăvirilor</a:t>
            </a:r>
            <a:r>
              <a:rPr lang="en-US" sz="6200" dirty="0"/>
              <a:t>, </a:t>
            </a:r>
            <a:r>
              <a:rPr lang="en-US" sz="6200" dirty="0" err="1"/>
              <a:t>supravegherea</a:t>
            </a:r>
            <a:r>
              <a:rPr lang="en-US" sz="6200" dirty="0"/>
              <a:t> </a:t>
            </a:r>
            <a:r>
              <a:rPr lang="en-US" sz="6200" dirty="0" err="1"/>
              <a:t>şi</a:t>
            </a:r>
            <a:r>
              <a:rPr lang="en-US" sz="6200" dirty="0"/>
              <a:t> </a:t>
            </a:r>
            <a:r>
              <a:rPr lang="en-US" sz="6200" dirty="0" err="1"/>
              <a:t>controlul</a:t>
            </a:r>
            <a:r>
              <a:rPr lang="en-US" sz="6200" dirty="0"/>
              <a:t> </a:t>
            </a:r>
            <a:r>
              <a:rPr lang="en-US" sz="6200" dirty="0" err="1"/>
              <a:t>bolilor</a:t>
            </a:r>
            <a:r>
              <a:rPr lang="en-US" sz="6200" dirty="0"/>
              <a:t> </a:t>
            </a:r>
            <a:r>
              <a:rPr lang="en-US" sz="6200" dirty="0" err="1"/>
              <a:t>asociate</a:t>
            </a:r>
            <a:r>
              <a:rPr lang="en-US" sz="6200" dirty="0"/>
              <a:t> </a:t>
            </a:r>
            <a:r>
              <a:rPr lang="en-US" sz="6200" dirty="0" err="1"/>
              <a:t>determinanţilor</a:t>
            </a:r>
            <a:r>
              <a:rPr lang="en-US" sz="6200" dirty="0"/>
              <a:t> din </a:t>
            </a:r>
            <a:r>
              <a:rPr lang="en-US" sz="6200" dirty="0" err="1"/>
              <a:t>mediul</a:t>
            </a:r>
            <a:r>
              <a:rPr lang="en-US" sz="6200" dirty="0"/>
              <a:t> de </a:t>
            </a:r>
            <a:r>
              <a:rPr lang="en-US" sz="6200" dirty="0" err="1"/>
              <a:t>muncă</a:t>
            </a:r>
            <a:r>
              <a:rPr lang="en-US" sz="6200" dirty="0"/>
              <a:t>;</a:t>
            </a:r>
            <a:endParaRPr lang="ro-RO" sz="6200" dirty="0"/>
          </a:p>
          <a:p>
            <a:pPr>
              <a:buNone/>
            </a:pPr>
            <a:r>
              <a:rPr lang="en-US" sz="6200" dirty="0"/>
              <a:t>    d) </a:t>
            </a:r>
            <a:r>
              <a:rPr lang="en-US" sz="6200" dirty="0" err="1"/>
              <a:t>coordonează</a:t>
            </a:r>
            <a:r>
              <a:rPr lang="en-US" sz="6200" dirty="0"/>
              <a:t> </a:t>
            </a:r>
            <a:r>
              <a:rPr lang="en-US" sz="6200" dirty="0" err="1"/>
              <a:t>programe</a:t>
            </a:r>
            <a:r>
              <a:rPr lang="en-US" sz="6200" dirty="0"/>
              <a:t> de </a:t>
            </a:r>
            <a:r>
              <a:rPr lang="en-US" sz="6200" dirty="0" err="1"/>
              <a:t>studii</a:t>
            </a:r>
            <a:r>
              <a:rPr lang="en-US" sz="6200" dirty="0"/>
              <a:t> </a:t>
            </a:r>
            <a:r>
              <a:rPr lang="en-US" sz="6200" dirty="0" err="1"/>
              <a:t>şi</a:t>
            </a:r>
            <a:r>
              <a:rPr lang="en-US" sz="6200" dirty="0"/>
              <a:t> </a:t>
            </a:r>
            <a:r>
              <a:rPr lang="en-US" sz="6200" dirty="0" err="1"/>
              <a:t>cercetări</a:t>
            </a:r>
            <a:r>
              <a:rPr lang="en-US" sz="6200" dirty="0"/>
              <a:t> </a:t>
            </a:r>
            <a:r>
              <a:rPr lang="en-US" sz="6200" dirty="0" err="1"/>
              <a:t>în</a:t>
            </a:r>
            <a:r>
              <a:rPr lang="en-US" sz="6200" dirty="0"/>
              <a:t> </a:t>
            </a:r>
            <a:r>
              <a:rPr lang="en-US" sz="6200" dirty="0" err="1"/>
              <a:t>vederea</a:t>
            </a:r>
            <a:r>
              <a:rPr lang="en-US" sz="6200" dirty="0"/>
              <a:t> </a:t>
            </a:r>
            <a:r>
              <a:rPr lang="en-US" sz="6200" dirty="0" err="1"/>
              <a:t>evaluării</a:t>
            </a:r>
            <a:r>
              <a:rPr lang="en-US" sz="6200" dirty="0"/>
              <a:t> </a:t>
            </a:r>
            <a:r>
              <a:rPr lang="en-US" sz="6200" dirty="0" err="1"/>
              <a:t>sănătăţii</a:t>
            </a:r>
            <a:r>
              <a:rPr lang="en-US" sz="6200" dirty="0"/>
              <a:t> </a:t>
            </a:r>
            <a:r>
              <a:rPr lang="en-US" sz="6200" dirty="0" err="1"/>
              <a:t>în</a:t>
            </a:r>
            <a:r>
              <a:rPr lang="en-US" sz="6200" dirty="0"/>
              <a:t> </a:t>
            </a:r>
            <a:r>
              <a:rPr lang="en-US" sz="6200" dirty="0" err="1"/>
              <a:t>relaţie</a:t>
            </a:r>
            <a:r>
              <a:rPr lang="en-US" sz="6200" dirty="0"/>
              <a:t> cu </a:t>
            </a:r>
            <a:r>
              <a:rPr lang="en-US" sz="6200" dirty="0" err="1"/>
              <a:t>mediul</a:t>
            </a:r>
            <a:r>
              <a:rPr lang="en-US" sz="6200" dirty="0"/>
              <a:t> de </a:t>
            </a:r>
            <a:r>
              <a:rPr lang="en-US" sz="6200" dirty="0" err="1"/>
              <a:t>muncă</a:t>
            </a:r>
            <a:r>
              <a:rPr lang="en-US" sz="6200" dirty="0"/>
              <a:t>;</a:t>
            </a:r>
            <a:endParaRPr lang="ro-RO" sz="6200" dirty="0"/>
          </a:p>
          <a:p>
            <a:pPr>
              <a:buNone/>
            </a:pPr>
            <a:r>
              <a:rPr lang="en-US" sz="6200" dirty="0"/>
              <a:t>    e) </a:t>
            </a:r>
            <a:r>
              <a:rPr lang="en-US" sz="6200" dirty="0" err="1"/>
              <a:t>participă</a:t>
            </a:r>
            <a:r>
              <a:rPr lang="en-US" sz="6200" dirty="0"/>
              <a:t> la </a:t>
            </a:r>
            <a:r>
              <a:rPr lang="en-US" sz="6200" dirty="0" err="1"/>
              <a:t>elaborarea</a:t>
            </a:r>
            <a:r>
              <a:rPr lang="en-US" sz="6200" dirty="0"/>
              <a:t> de </a:t>
            </a:r>
            <a:r>
              <a:rPr lang="en-US" sz="6200" dirty="0" err="1"/>
              <a:t>proiecte</a:t>
            </a:r>
            <a:r>
              <a:rPr lang="en-US" sz="6200" dirty="0"/>
              <a:t> de </a:t>
            </a:r>
            <a:r>
              <a:rPr lang="en-US" sz="6200" dirty="0" err="1"/>
              <a:t>acte</a:t>
            </a:r>
            <a:r>
              <a:rPr lang="en-US" sz="6200" dirty="0"/>
              <a:t> normative </a:t>
            </a:r>
            <a:r>
              <a:rPr lang="en-US" sz="6200" dirty="0" err="1"/>
              <a:t>în</a:t>
            </a:r>
            <a:r>
              <a:rPr lang="en-US" sz="6200" dirty="0"/>
              <a:t> </a:t>
            </a:r>
            <a:r>
              <a:rPr lang="en-US" sz="6200" dirty="0" err="1"/>
              <a:t>domeniile</a:t>
            </a:r>
            <a:r>
              <a:rPr lang="en-US" sz="6200" dirty="0"/>
              <a:t> de </a:t>
            </a:r>
            <a:r>
              <a:rPr lang="en-US" sz="6200" dirty="0" err="1"/>
              <a:t>competenţă</a:t>
            </a:r>
            <a:r>
              <a:rPr lang="en-US" sz="6200" dirty="0" smtClean="0"/>
              <a:t>.</a:t>
            </a:r>
            <a:endParaRPr lang="ro-RO" sz="6200" dirty="0" smtClean="0"/>
          </a:p>
          <a:p>
            <a:pPr>
              <a:buNone/>
            </a:pPr>
            <a:endParaRPr lang="ro-RO" sz="4500" dirty="0" smtClean="0"/>
          </a:p>
          <a:p>
            <a:pPr>
              <a:buNone/>
            </a:pPr>
            <a:endParaRPr lang="ro-RO" sz="5600" dirty="0" smtClean="0"/>
          </a:p>
          <a:p>
            <a:r>
              <a:rPr lang="en-US" sz="5600" dirty="0" smtClean="0">
                <a:solidFill>
                  <a:srgbClr val="FF0000"/>
                </a:solidFill>
              </a:rPr>
              <a:t> ART. 167</a:t>
            </a:r>
          </a:p>
          <a:p>
            <a:pPr>
              <a:buNone/>
            </a:pPr>
            <a:r>
              <a:rPr lang="ro-RO" sz="5600" dirty="0" smtClean="0">
                <a:solidFill>
                  <a:srgbClr val="FF0000"/>
                </a:solidFill>
              </a:rPr>
              <a:t>          </a:t>
            </a:r>
            <a:r>
              <a:rPr lang="vi-VN" sz="5600" dirty="0" smtClean="0">
                <a:solidFill>
                  <a:srgbClr val="FF0000"/>
                </a:solidFill>
              </a:rPr>
              <a:t>Centrul naţional de monitorizare a riscurilor reprezintă forul metodologic care asigură asistenţă şi îndrumare tehnică profesională în domeniul bolilor profesionale, al bolilor legate de profesiune, precum şi în elaborarea de reglementări pentru protecţia sănătăţii în relaţie cu expunerea la agenţi periculoşi în mediul de muncă, promovarea sănătăţii la locul de muncă (elaborare de ghiduri, stabilirea de valori-limită de expunere profesională, metode standardizate de măsurare a concentraţiilor de agenţi chimici conform recomandărilor Comisiei Europene, instruiri de specialitate).</a:t>
            </a:r>
          </a:p>
          <a:p>
            <a:endParaRPr lang="en-US" sz="5600" dirty="0" smtClean="0"/>
          </a:p>
          <a:p>
            <a:pPr>
              <a:buNone/>
            </a:pPr>
            <a:endParaRPr lang="ro-RO" sz="56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a:bodyPr>
          <a:lstStyle/>
          <a:p>
            <a:r>
              <a:rPr lang="en-US" sz="2000" b="1" dirty="0" smtClean="0"/>
              <a:t>SECŢIUNEA a 9-a</a:t>
            </a:r>
            <a:r>
              <a:rPr lang="ro-RO" sz="3200" b="1" dirty="0" smtClean="0"/>
              <a:t/>
            </a:r>
            <a:br>
              <a:rPr lang="ro-RO" sz="3200" b="1" dirty="0" smtClean="0"/>
            </a:br>
            <a:r>
              <a:rPr lang="en-US" sz="3100" b="1" dirty="0" smtClean="0"/>
              <a:t>RAPORTAREA BOLILOR PROFESIONALE</a:t>
            </a:r>
            <a:endParaRPr lang="ro-RO" sz="3100" dirty="0"/>
          </a:p>
        </p:txBody>
      </p:sp>
      <p:sp>
        <p:nvSpPr>
          <p:cNvPr id="3" name="Substituent conținut 2"/>
          <p:cNvSpPr>
            <a:spLocks noGrp="1"/>
          </p:cNvSpPr>
          <p:nvPr>
            <p:ph idx="1"/>
          </p:nvPr>
        </p:nvSpPr>
        <p:spPr/>
        <p:txBody>
          <a:bodyPr>
            <a:normAutofit/>
          </a:bodyPr>
          <a:lstStyle/>
          <a:p>
            <a:r>
              <a:rPr lang="en-US" sz="2800" dirty="0" smtClean="0"/>
              <a:t>Art</a:t>
            </a:r>
            <a:r>
              <a:rPr lang="ro-RO" sz="2800" dirty="0" smtClean="0"/>
              <a:t>. </a:t>
            </a:r>
            <a:r>
              <a:rPr lang="en-US" sz="2800" dirty="0" smtClean="0"/>
              <a:t> </a:t>
            </a:r>
            <a:r>
              <a:rPr lang="en-US" sz="2800" dirty="0"/>
              <a:t>168</a:t>
            </a:r>
            <a:endParaRPr lang="ro-RO" sz="2800" dirty="0"/>
          </a:p>
          <a:p>
            <a:pPr>
              <a:buNone/>
            </a:pPr>
            <a:r>
              <a:rPr lang="en-US" sz="2800" dirty="0"/>
              <a:t>   </a:t>
            </a:r>
            <a:r>
              <a:rPr lang="ro-RO" sz="2800" dirty="0" smtClean="0"/>
              <a:t> </a:t>
            </a:r>
            <a:r>
              <a:rPr lang="en-US" sz="2800" dirty="0" smtClean="0"/>
              <a:t> </a:t>
            </a:r>
            <a:r>
              <a:rPr lang="en-US" sz="2800" dirty="0" err="1" smtClean="0"/>
              <a:t>Centrul</a:t>
            </a:r>
            <a:r>
              <a:rPr lang="en-US" sz="2800" dirty="0" smtClean="0"/>
              <a:t> </a:t>
            </a:r>
            <a:r>
              <a:rPr lang="en-US" sz="2800" dirty="0" err="1" smtClean="0"/>
              <a:t>naţional</a:t>
            </a:r>
            <a:r>
              <a:rPr lang="en-US" sz="2800" dirty="0" smtClean="0"/>
              <a:t> de </a:t>
            </a:r>
            <a:r>
              <a:rPr lang="en-US" sz="2800" dirty="0" err="1" smtClean="0"/>
              <a:t>monitorizare</a:t>
            </a:r>
            <a:r>
              <a:rPr lang="en-US" sz="2800" dirty="0" smtClean="0"/>
              <a:t> a </a:t>
            </a:r>
            <a:r>
              <a:rPr lang="en-US" sz="2800" dirty="0" err="1" smtClean="0"/>
              <a:t>riscurilor</a:t>
            </a:r>
            <a:r>
              <a:rPr lang="en-US" sz="2800" dirty="0" smtClean="0"/>
              <a:t> din </a:t>
            </a:r>
            <a:r>
              <a:rPr lang="en-US" sz="2800" dirty="0" err="1" smtClean="0"/>
              <a:t>mediul</a:t>
            </a:r>
            <a:r>
              <a:rPr lang="en-US" sz="2800" dirty="0" smtClean="0"/>
              <a:t> </a:t>
            </a:r>
            <a:r>
              <a:rPr lang="en-US" sz="2800" dirty="0" err="1" smtClean="0"/>
              <a:t>comunitar</a:t>
            </a:r>
            <a:r>
              <a:rPr lang="en-US" sz="2800" dirty="0" smtClean="0"/>
              <a:t> </a:t>
            </a:r>
            <a:r>
              <a:rPr lang="en-US" sz="2800" dirty="0" err="1" smtClean="0"/>
              <a:t>raportează</a:t>
            </a:r>
            <a:r>
              <a:rPr lang="en-US" sz="2800" dirty="0" smtClean="0"/>
              <a:t> </a:t>
            </a:r>
            <a:r>
              <a:rPr lang="en-US" sz="2800" dirty="0" err="1" smtClean="0"/>
              <a:t>datele</a:t>
            </a:r>
            <a:r>
              <a:rPr lang="en-US" sz="2800" dirty="0" smtClean="0"/>
              <a:t> </a:t>
            </a:r>
            <a:r>
              <a:rPr lang="en-US" sz="2800" dirty="0" err="1" smtClean="0"/>
              <a:t>privind</a:t>
            </a:r>
            <a:r>
              <a:rPr lang="en-US" sz="2800" dirty="0" smtClean="0"/>
              <a:t> </a:t>
            </a:r>
            <a:r>
              <a:rPr lang="en-US" sz="2800" dirty="0" err="1" smtClean="0"/>
              <a:t>morbiditatea</a:t>
            </a:r>
            <a:r>
              <a:rPr lang="en-US" sz="2800" dirty="0" smtClean="0"/>
              <a:t> </a:t>
            </a:r>
            <a:r>
              <a:rPr lang="en-US" sz="2800" dirty="0" err="1" smtClean="0"/>
              <a:t>profesională</a:t>
            </a:r>
            <a:r>
              <a:rPr lang="en-US" sz="2800" dirty="0" smtClean="0"/>
              <a:t> </a:t>
            </a:r>
            <a:r>
              <a:rPr lang="en-US" sz="2800" dirty="0" err="1" smtClean="0"/>
              <a:t>către</a:t>
            </a:r>
            <a:r>
              <a:rPr lang="en-US" sz="2800" dirty="0" smtClean="0"/>
              <a:t> </a:t>
            </a:r>
            <a:r>
              <a:rPr lang="en-US" sz="2800" dirty="0" err="1" smtClean="0"/>
              <a:t>Direcţia</a:t>
            </a:r>
            <a:r>
              <a:rPr lang="en-US" sz="2800" dirty="0" smtClean="0"/>
              <a:t> </a:t>
            </a:r>
            <a:r>
              <a:rPr lang="en-US" sz="2800" dirty="0" err="1" smtClean="0"/>
              <a:t>generală</a:t>
            </a:r>
            <a:r>
              <a:rPr lang="en-US" sz="2800" dirty="0" smtClean="0"/>
              <a:t> </a:t>
            </a:r>
            <a:r>
              <a:rPr lang="en-US" sz="2800" dirty="0" err="1" smtClean="0"/>
              <a:t>asistenţă</a:t>
            </a:r>
            <a:r>
              <a:rPr lang="en-US" sz="2800" dirty="0" smtClean="0"/>
              <a:t> </a:t>
            </a:r>
            <a:r>
              <a:rPr lang="en-US" sz="2800" dirty="0" err="1" smtClean="0"/>
              <a:t>medicală</a:t>
            </a:r>
            <a:r>
              <a:rPr lang="en-US" sz="2800" dirty="0" smtClean="0"/>
              <a:t>, </a:t>
            </a:r>
            <a:r>
              <a:rPr lang="en-US" sz="2800" dirty="0" err="1" smtClean="0"/>
              <a:t>medicină</a:t>
            </a:r>
            <a:r>
              <a:rPr lang="en-US" sz="2800" dirty="0" smtClean="0"/>
              <a:t> de </a:t>
            </a:r>
            <a:r>
              <a:rPr lang="en-US" sz="2800" dirty="0" err="1" smtClean="0"/>
              <a:t>urgenţă</a:t>
            </a:r>
            <a:r>
              <a:rPr lang="en-US" sz="2800" dirty="0" smtClean="0"/>
              <a:t> </a:t>
            </a:r>
            <a:r>
              <a:rPr lang="en-US" sz="2800" dirty="0" err="1" smtClean="0"/>
              <a:t>şi</a:t>
            </a:r>
            <a:r>
              <a:rPr lang="en-US" sz="2800" dirty="0" smtClean="0"/>
              <a:t> </a:t>
            </a:r>
            <a:r>
              <a:rPr lang="en-US" sz="2800" dirty="0" err="1" smtClean="0"/>
              <a:t>programe</a:t>
            </a:r>
            <a:r>
              <a:rPr lang="en-US" sz="2800" dirty="0" smtClean="0"/>
              <a:t> de </a:t>
            </a:r>
            <a:r>
              <a:rPr lang="en-US" sz="2800" dirty="0" err="1" smtClean="0"/>
              <a:t>sănătate</a:t>
            </a:r>
            <a:r>
              <a:rPr lang="en-US" sz="2800" dirty="0" smtClean="0"/>
              <a:t> </a:t>
            </a:r>
            <a:r>
              <a:rPr lang="en-US" sz="2800" dirty="0" err="1" smtClean="0"/>
              <a:t>publică</a:t>
            </a:r>
            <a:r>
              <a:rPr lang="en-US" sz="2800" dirty="0" smtClean="0"/>
              <a:t> din </a:t>
            </a:r>
            <a:r>
              <a:rPr lang="en-US" sz="2800" dirty="0" err="1" smtClean="0"/>
              <a:t>cadrul</a:t>
            </a:r>
            <a:r>
              <a:rPr lang="en-US" sz="2800" dirty="0" smtClean="0"/>
              <a:t> </a:t>
            </a:r>
            <a:r>
              <a:rPr lang="en-US" sz="2800" dirty="0" err="1" smtClean="0"/>
              <a:t>Ministerului</a:t>
            </a:r>
            <a:r>
              <a:rPr lang="en-US" sz="2800" dirty="0" smtClean="0"/>
              <a:t> </a:t>
            </a:r>
            <a:r>
              <a:rPr lang="en-US" sz="2800" dirty="0" err="1" smtClean="0"/>
              <a:t>Sănătăţii</a:t>
            </a:r>
            <a:r>
              <a:rPr lang="en-US" sz="2800" dirty="0" smtClean="0"/>
              <a:t>.“</a:t>
            </a:r>
            <a:endParaRPr lang="ro-RO" sz="2800" dirty="0" smtClean="0"/>
          </a:p>
          <a:p>
            <a:pPr>
              <a:spcBef>
                <a:spcPts val="2400"/>
              </a:spcBef>
            </a:pPr>
            <a:r>
              <a:rPr lang="en-US" sz="1900" dirty="0" smtClean="0">
                <a:solidFill>
                  <a:srgbClr val="FF0000"/>
                </a:solidFill>
              </a:rPr>
              <a:t> Art</a:t>
            </a:r>
            <a:r>
              <a:rPr lang="ro-RO" sz="1900" dirty="0" smtClean="0">
                <a:solidFill>
                  <a:srgbClr val="FF0000"/>
                </a:solidFill>
              </a:rPr>
              <a:t>. </a:t>
            </a:r>
            <a:r>
              <a:rPr lang="en-US" sz="1900" dirty="0" smtClean="0">
                <a:solidFill>
                  <a:srgbClr val="FF0000"/>
                </a:solidFill>
              </a:rPr>
              <a:t> 168</a:t>
            </a:r>
            <a:endParaRPr lang="ro-RO" sz="1900" dirty="0">
              <a:solidFill>
                <a:srgbClr val="FF0000"/>
              </a:solidFill>
            </a:endParaRPr>
          </a:p>
          <a:p>
            <a:pPr>
              <a:buNone/>
            </a:pPr>
            <a:r>
              <a:rPr lang="ro-RO" sz="2000" dirty="0" smtClean="0">
                <a:solidFill>
                  <a:srgbClr val="FF0000"/>
                </a:solidFill>
              </a:rPr>
              <a:t>      </a:t>
            </a:r>
            <a:r>
              <a:rPr lang="vi-VN" sz="2000" dirty="0" smtClean="0">
                <a:solidFill>
                  <a:srgbClr val="FF0000"/>
                </a:solidFill>
              </a:rPr>
              <a:t>Centrul naţional de monitorizare a riscurilor raportează semestrial datele privind morbiditatea profesională Direcţiei de sănătate publică şi control în sănătate publică din cadrul Ministerului Sănătăţii.</a:t>
            </a:r>
          </a:p>
          <a:p>
            <a:endParaRPr lang="en-US" sz="2000" dirty="0" smtClean="0"/>
          </a:p>
          <a:p>
            <a:endParaRPr lang="en-US" sz="2000" dirty="0" smtClean="0"/>
          </a:p>
          <a:p>
            <a:pPr>
              <a:buNone/>
            </a:pPr>
            <a:endParaRPr lang="ro-RO" sz="1900" dirty="0">
              <a:solidFill>
                <a:srgbClr val="FF0000"/>
              </a:solidFill>
            </a:endParaRPr>
          </a:p>
          <a:p>
            <a:endParaRPr lang="ro-RO"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fontScale="77500" lnSpcReduction="20000"/>
          </a:bodyPr>
          <a:lstStyle/>
          <a:p>
            <a:r>
              <a:rPr lang="en-US" dirty="0" smtClean="0"/>
              <a:t>Art</a:t>
            </a:r>
            <a:r>
              <a:rPr lang="ro-RO" dirty="0" smtClean="0"/>
              <a:t>. </a:t>
            </a:r>
            <a:r>
              <a:rPr lang="en-US" dirty="0" smtClean="0"/>
              <a:t> </a:t>
            </a:r>
            <a:r>
              <a:rPr lang="en-US" dirty="0"/>
              <a:t>171</a:t>
            </a:r>
            <a:endParaRPr lang="ro-RO" dirty="0"/>
          </a:p>
          <a:p>
            <a:pPr>
              <a:buNone/>
            </a:pPr>
            <a:r>
              <a:rPr lang="en-US" dirty="0"/>
              <a:t> </a:t>
            </a:r>
            <a:r>
              <a:rPr lang="ro-RO" dirty="0" smtClean="0"/>
              <a:t>    (1) </a:t>
            </a:r>
            <a:r>
              <a:rPr lang="en-US" dirty="0" err="1" smtClean="0"/>
              <a:t>Structurile</a:t>
            </a:r>
            <a:r>
              <a:rPr lang="en-US" dirty="0" smtClean="0"/>
              <a:t> </a:t>
            </a:r>
            <a:r>
              <a:rPr lang="en-US" dirty="0"/>
              <a:t>de </a:t>
            </a:r>
            <a:r>
              <a:rPr lang="en-US" dirty="0" err="1"/>
              <a:t>medicina</a:t>
            </a:r>
            <a:r>
              <a:rPr lang="en-US" dirty="0"/>
              <a:t> </a:t>
            </a:r>
            <a:r>
              <a:rPr lang="en-US" dirty="0" err="1"/>
              <a:t>muncii</a:t>
            </a:r>
            <a:r>
              <a:rPr lang="en-US" dirty="0"/>
              <a:t> din </a:t>
            </a:r>
            <a:r>
              <a:rPr lang="en-US" dirty="0" err="1"/>
              <a:t>cadrul</a:t>
            </a:r>
            <a:r>
              <a:rPr lang="en-US" dirty="0"/>
              <a:t> </a:t>
            </a:r>
            <a:r>
              <a:rPr lang="en-US" dirty="0" err="1"/>
              <a:t>direcţiilor</a:t>
            </a:r>
            <a:r>
              <a:rPr lang="en-US" dirty="0"/>
              <a:t> de </a:t>
            </a:r>
            <a:r>
              <a:rPr lang="en-US" dirty="0" err="1"/>
              <a:t>sănătate</a:t>
            </a:r>
            <a:r>
              <a:rPr lang="en-US" dirty="0"/>
              <a:t> </a:t>
            </a:r>
            <a:r>
              <a:rPr lang="en-US" dirty="0" err="1"/>
              <a:t>publică</a:t>
            </a:r>
            <a:r>
              <a:rPr lang="en-US" dirty="0"/>
              <a:t> </a:t>
            </a:r>
            <a:r>
              <a:rPr lang="en-US" dirty="0" err="1"/>
              <a:t>judeţene</a:t>
            </a:r>
            <a:r>
              <a:rPr lang="en-US" dirty="0"/>
              <a:t> </a:t>
            </a:r>
            <a:r>
              <a:rPr lang="en-US" dirty="0" err="1"/>
              <a:t>şi</a:t>
            </a:r>
            <a:r>
              <a:rPr lang="en-US" dirty="0"/>
              <a:t> a </a:t>
            </a:r>
            <a:r>
              <a:rPr lang="en-US" dirty="0" err="1"/>
              <a:t>municipiului</a:t>
            </a:r>
            <a:r>
              <a:rPr lang="en-US" dirty="0"/>
              <a:t> </a:t>
            </a:r>
            <a:r>
              <a:rPr lang="en-US" dirty="0" err="1"/>
              <a:t>Bucureşti</a:t>
            </a:r>
            <a:r>
              <a:rPr lang="en-US" dirty="0"/>
              <a:t> </a:t>
            </a:r>
            <a:r>
              <a:rPr lang="en-US" dirty="0" err="1"/>
              <a:t>raportează</a:t>
            </a:r>
            <a:r>
              <a:rPr lang="en-US" dirty="0"/>
              <a:t> </a:t>
            </a:r>
            <a:r>
              <a:rPr lang="en-US" dirty="0" err="1"/>
              <a:t>anual</a:t>
            </a:r>
            <a:r>
              <a:rPr lang="en-US" dirty="0"/>
              <a:t> </a:t>
            </a:r>
            <a:r>
              <a:rPr lang="en-US" dirty="0" err="1"/>
              <a:t>Centrului</a:t>
            </a:r>
            <a:r>
              <a:rPr lang="en-US" dirty="0"/>
              <a:t> </a:t>
            </a:r>
            <a:r>
              <a:rPr lang="en-US" dirty="0" err="1"/>
              <a:t>naţional</a:t>
            </a:r>
            <a:r>
              <a:rPr lang="en-US" dirty="0"/>
              <a:t> de </a:t>
            </a:r>
            <a:r>
              <a:rPr lang="en-US" dirty="0" err="1"/>
              <a:t>monitorizare</a:t>
            </a:r>
            <a:r>
              <a:rPr lang="en-US" dirty="0"/>
              <a:t> a </a:t>
            </a:r>
            <a:r>
              <a:rPr lang="en-US" dirty="0" err="1"/>
              <a:t>riscurilor</a:t>
            </a:r>
            <a:r>
              <a:rPr lang="en-US" dirty="0"/>
              <a:t> din </a:t>
            </a:r>
            <a:r>
              <a:rPr lang="en-US" dirty="0" err="1"/>
              <a:t>mediul</a:t>
            </a:r>
            <a:r>
              <a:rPr lang="en-US" dirty="0"/>
              <a:t> </a:t>
            </a:r>
            <a:r>
              <a:rPr lang="en-US" dirty="0" err="1"/>
              <a:t>comunitar</a:t>
            </a:r>
            <a:r>
              <a:rPr lang="en-US" dirty="0"/>
              <a:t> </a:t>
            </a:r>
            <a:r>
              <a:rPr lang="en-US" dirty="0" err="1"/>
              <a:t>situaţia</a:t>
            </a:r>
            <a:r>
              <a:rPr lang="en-US" dirty="0"/>
              <a:t> </a:t>
            </a:r>
            <a:r>
              <a:rPr lang="en-US" dirty="0" err="1"/>
              <a:t>absenteismului</a:t>
            </a:r>
            <a:r>
              <a:rPr lang="en-US" dirty="0"/>
              <a:t> medical ca </a:t>
            </a:r>
            <a:r>
              <a:rPr lang="en-US" dirty="0" err="1"/>
              <a:t>urmare</a:t>
            </a:r>
            <a:r>
              <a:rPr lang="en-US" dirty="0"/>
              <a:t> a </a:t>
            </a:r>
            <a:r>
              <a:rPr lang="en-US" dirty="0" err="1"/>
              <a:t>bolilor</a:t>
            </a:r>
            <a:r>
              <a:rPr lang="en-US" dirty="0"/>
              <a:t> </a:t>
            </a:r>
            <a:r>
              <a:rPr lang="en-US" dirty="0" err="1"/>
              <a:t>profesionale</a:t>
            </a:r>
            <a:r>
              <a:rPr lang="en-US" dirty="0"/>
              <a:t> </a:t>
            </a:r>
            <a:r>
              <a:rPr lang="en-US" dirty="0" err="1"/>
              <a:t>în</a:t>
            </a:r>
            <a:r>
              <a:rPr lang="en-US" dirty="0"/>
              <a:t> </a:t>
            </a:r>
            <a:r>
              <a:rPr lang="en-US" dirty="0" err="1"/>
              <a:t>anul</a:t>
            </a:r>
            <a:r>
              <a:rPr lang="en-US" dirty="0"/>
              <a:t> </a:t>
            </a:r>
            <a:r>
              <a:rPr lang="en-US" dirty="0" err="1"/>
              <a:t>respectiv</a:t>
            </a:r>
            <a:r>
              <a:rPr lang="en-US" dirty="0"/>
              <a:t>, </a:t>
            </a:r>
            <a:r>
              <a:rPr lang="en-US" dirty="0" err="1"/>
              <a:t>precum</a:t>
            </a:r>
            <a:r>
              <a:rPr lang="en-US" dirty="0"/>
              <a:t> </a:t>
            </a:r>
            <a:r>
              <a:rPr lang="en-US" dirty="0" err="1"/>
              <a:t>şi</a:t>
            </a:r>
            <a:r>
              <a:rPr lang="en-US" dirty="0"/>
              <a:t> </a:t>
            </a:r>
            <a:r>
              <a:rPr lang="en-US" dirty="0" err="1"/>
              <a:t>lista</a:t>
            </a:r>
            <a:r>
              <a:rPr lang="en-US" dirty="0"/>
              <a:t> cu </a:t>
            </a:r>
            <a:r>
              <a:rPr lang="en-US" dirty="0" err="1"/>
              <a:t>bolile</a:t>
            </a:r>
            <a:r>
              <a:rPr lang="en-US" dirty="0"/>
              <a:t> legate de </a:t>
            </a:r>
            <a:r>
              <a:rPr lang="en-US" dirty="0" err="1"/>
              <a:t>profesie</a:t>
            </a:r>
            <a:r>
              <a:rPr lang="en-US" dirty="0"/>
              <a:t>.</a:t>
            </a:r>
            <a:endParaRPr lang="ro-RO" dirty="0"/>
          </a:p>
          <a:p>
            <a:pPr>
              <a:buNone/>
            </a:pPr>
            <a:r>
              <a:rPr lang="ro-RO" dirty="0" smtClean="0"/>
              <a:t>    (2)D</a:t>
            </a:r>
            <a:r>
              <a:rPr lang="en-US" dirty="0" err="1" smtClean="0"/>
              <a:t>atele</a:t>
            </a:r>
            <a:r>
              <a:rPr lang="en-US" dirty="0" smtClean="0"/>
              <a:t> </a:t>
            </a:r>
            <a:r>
              <a:rPr lang="en-US" dirty="0" err="1"/>
              <a:t>menţionate</a:t>
            </a:r>
            <a:r>
              <a:rPr lang="en-US" dirty="0"/>
              <a:t> la </a:t>
            </a:r>
            <a:r>
              <a:rPr lang="en-US" dirty="0" err="1"/>
              <a:t>alin</a:t>
            </a:r>
            <a:r>
              <a:rPr lang="en-US" dirty="0"/>
              <a:t>. (1) </a:t>
            </a:r>
            <a:r>
              <a:rPr lang="en-US" dirty="0" err="1"/>
              <a:t>sunt</a:t>
            </a:r>
            <a:r>
              <a:rPr lang="en-US" dirty="0"/>
              <a:t> </a:t>
            </a:r>
            <a:r>
              <a:rPr lang="en-US" dirty="0" err="1"/>
              <a:t>înregistrate</a:t>
            </a:r>
            <a:r>
              <a:rPr lang="en-US" dirty="0"/>
              <a:t> </a:t>
            </a:r>
            <a:r>
              <a:rPr lang="en-US" dirty="0" err="1"/>
              <a:t>în</a:t>
            </a:r>
            <a:r>
              <a:rPr lang="en-US" dirty="0"/>
              <a:t> </a:t>
            </a:r>
            <a:r>
              <a:rPr lang="en-US" dirty="0" err="1"/>
              <a:t>Registrul</a:t>
            </a:r>
            <a:r>
              <a:rPr lang="en-US" dirty="0"/>
              <a:t> </a:t>
            </a:r>
            <a:r>
              <a:rPr lang="en-US" dirty="0" err="1"/>
              <a:t>operativ</a:t>
            </a:r>
            <a:r>
              <a:rPr lang="en-US" dirty="0"/>
              <a:t> </a:t>
            </a:r>
            <a:r>
              <a:rPr lang="en-US" dirty="0" err="1"/>
              <a:t>naţional</a:t>
            </a:r>
            <a:r>
              <a:rPr lang="en-US" dirty="0"/>
              <a:t> </a:t>
            </a:r>
            <a:r>
              <a:rPr lang="en-US" dirty="0" err="1"/>
              <a:t>informatizat</a:t>
            </a:r>
            <a:r>
              <a:rPr lang="en-US" dirty="0"/>
              <a:t> al </a:t>
            </a:r>
            <a:r>
              <a:rPr lang="en-US" dirty="0" err="1"/>
              <a:t>bolilor</a:t>
            </a:r>
            <a:r>
              <a:rPr lang="en-US" dirty="0"/>
              <a:t> </a:t>
            </a:r>
            <a:r>
              <a:rPr lang="en-US" dirty="0" err="1"/>
              <a:t>profesionale</a:t>
            </a:r>
            <a:r>
              <a:rPr lang="en-US" dirty="0" smtClean="0"/>
              <a:t>.</a:t>
            </a:r>
            <a:endParaRPr lang="ro-RO" dirty="0" smtClean="0"/>
          </a:p>
          <a:p>
            <a:r>
              <a:rPr lang="en-US" sz="2000" dirty="0" smtClean="0">
                <a:solidFill>
                  <a:srgbClr val="FF0000"/>
                </a:solidFill>
              </a:rPr>
              <a:t>ART. 171</a:t>
            </a:r>
          </a:p>
          <a:p>
            <a:pPr>
              <a:buNone/>
            </a:pPr>
            <a:r>
              <a:rPr lang="vi-VN" sz="2000" dirty="0" smtClean="0">
                <a:solidFill>
                  <a:srgbClr val="FF0000"/>
                </a:solidFill>
              </a:rPr>
              <a:t>    </a:t>
            </a:r>
            <a:r>
              <a:rPr lang="ro-RO" sz="2000" dirty="0" smtClean="0">
                <a:solidFill>
                  <a:srgbClr val="FF0000"/>
                </a:solidFill>
              </a:rPr>
              <a:t>   </a:t>
            </a:r>
            <a:r>
              <a:rPr lang="vi-VN" sz="2000" dirty="0" smtClean="0">
                <a:solidFill>
                  <a:srgbClr val="FF0000"/>
                </a:solidFill>
              </a:rPr>
              <a:t>Structurile de medicina muncii din cadrul direcţiilor de sănătate publică judeţene şi a municipiului Bucureşti vor raporta, cu o periodicitate anuală, Centrului naţional de monitorizare a riscurilor situaţia absenteismului medical ca urmare a bolilor profesionale în anul respectiv.</a:t>
            </a:r>
          </a:p>
          <a:p>
            <a:pPr>
              <a:buNone/>
            </a:pPr>
            <a:endParaRPr lang="ro-RO" dirty="0" smtClean="0"/>
          </a:p>
          <a:p>
            <a:endParaRPr lang="ro-RO" dirty="0" smtClean="0"/>
          </a:p>
          <a:p>
            <a:endParaRPr lang="ro-RO" dirty="0"/>
          </a:p>
        </p:txBody>
      </p:sp>
      <p:sp>
        <p:nvSpPr>
          <p:cNvPr id="4" name="Titlu 1"/>
          <p:cNvSpPr>
            <a:spLocks noGrp="1"/>
          </p:cNvSpPr>
          <p:nvPr>
            <p:ph type="title"/>
          </p:nvPr>
        </p:nvSpPr>
        <p:spPr/>
        <p:txBody>
          <a:bodyPr>
            <a:normAutofit/>
          </a:bodyPr>
          <a:lstStyle/>
          <a:p>
            <a:r>
              <a:rPr lang="en-US" sz="2000" b="1" dirty="0" smtClean="0"/>
              <a:t>SECŢIUNEA a 9-a</a:t>
            </a:r>
            <a:r>
              <a:rPr lang="ro-RO" sz="3200" b="1" dirty="0" smtClean="0"/>
              <a:t/>
            </a:r>
            <a:br>
              <a:rPr lang="ro-RO" sz="3200" b="1" dirty="0" smtClean="0"/>
            </a:br>
            <a:r>
              <a:rPr lang="en-US" sz="3100" b="1" dirty="0" smtClean="0"/>
              <a:t>RAPORTAREA BOLILOR PROFESIONALE</a:t>
            </a:r>
            <a:endParaRPr lang="ro-RO" sz="31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sz="2200" b="1" dirty="0"/>
              <a:t> </a:t>
            </a:r>
            <a:r>
              <a:rPr lang="ro-RO" sz="2200" b="1" dirty="0" smtClean="0"/>
              <a:t/>
            </a:r>
            <a:br>
              <a:rPr lang="ro-RO" sz="2200" b="1" dirty="0" smtClean="0"/>
            </a:br>
            <a:r>
              <a:rPr lang="ro-RO" sz="2200" b="1" dirty="0"/>
              <a:t/>
            </a:r>
            <a:br>
              <a:rPr lang="ro-RO" sz="2200" b="1" dirty="0"/>
            </a:br>
            <a:r>
              <a:rPr lang="ro-RO" sz="2200" b="1" dirty="0" smtClean="0"/>
              <a:t/>
            </a:r>
            <a:br>
              <a:rPr lang="ro-RO" sz="2200" b="1" dirty="0" smtClean="0"/>
            </a:br>
            <a:r>
              <a:rPr lang="en-US" sz="2000" b="1" dirty="0" smtClean="0"/>
              <a:t>CAP. VIII</a:t>
            </a:r>
            <a:r>
              <a:rPr lang="ro-RO" sz="2000" b="1" dirty="0" smtClean="0"/>
              <a:t> </a:t>
            </a:r>
            <a:r>
              <a:rPr lang="vi-VN" sz="2000" b="1" dirty="0" smtClean="0"/>
              <a:t> </a:t>
            </a:r>
            <a:r>
              <a:rPr lang="en-US" sz="2000" b="1" dirty="0" smtClean="0"/>
              <a:t>SECŢIUNEA A 4-A</a:t>
            </a:r>
            <a:br>
              <a:rPr lang="en-US" sz="2000" b="1" dirty="0" smtClean="0"/>
            </a:br>
            <a:r>
              <a:rPr lang="en-US" sz="3100" dirty="0" smtClean="0"/>
              <a:t>    DISPOZIŢII FINALE</a:t>
            </a:r>
            <a:br>
              <a:rPr lang="en-US" sz="3100" dirty="0" smtClean="0"/>
            </a:br>
            <a:r>
              <a:rPr lang="vi-VN" dirty="0"/>
              <a:t/>
            </a:r>
            <a:br>
              <a:rPr lang="vi-VN" dirty="0"/>
            </a:br>
            <a:endParaRPr lang="ro-RO" dirty="0"/>
          </a:p>
        </p:txBody>
      </p:sp>
      <p:sp>
        <p:nvSpPr>
          <p:cNvPr id="3" name="Substituent conținut 2"/>
          <p:cNvSpPr>
            <a:spLocks noGrp="1"/>
          </p:cNvSpPr>
          <p:nvPr>
            <p:ph idx="1"/>
          </p:nvPr>
        </p:nvSpPr>
        <p:spPr>
          <a:xfrm>
            <a:off x="457200" y="1196752"/>
            <a:ext cx="8229600" cy="4929411"/>
          </a:xfrm>
        </p:spPr>
        <p:txBody>
          <a:bodyPr>
            <a:normAutofit fontScale="85000" lnSpcReduction="20000"/>
          </a:bodyPr>
          <a:lstStyle/>
          <a:p>
            <a:r>
              <a:rPr lang="en-US" dirty="0" err="1"/>
              <a:t>După</a:t>
            </a:r>
            <a:r>
              <a:rPr lang="en-US" dirty="0"/>
              <a:t> </a:t>
            </a:r>
            <a:r>
              <a:rPr lang="en-US" dirty="0" err="1"/>
              <a:t>articolul</a:t>
            </a:r>
            <a:r>
              <a:rPr lang="en-US" dirty="0"/>
              <a:t> 192^1 se introduce un </a:t>
            </a:r>
            <a:r>
              <a:rPr lang="en-US" dirty="0" err="1"/>
              <a:t>articol</a:t>
            </a:r>
            <a:r>
              <a:rPr lang="en-US" dirty="0"/>
              <a:t> </a:t>
            </a:r>
            <a:r>
              <a:rPr lang="en-US" dirty="0" err="1" smtClean="0"/>
              <a:t>nou</a:t>
            </a:r>
            <a:r>
              <a:rPr lang="en-US" dirty="0" smtClean="0"/>
              <a:t> 192^2</a:t>
            </a:r>
            <a:endParaRPr lang="ro-RO" dirty="0" smtClean="0"/>
          </a:p>
          <a:p>
            <a:pPr>
              <a:buNone/>
            </a:pPr>
            <a:r>
              <a:rPr lang="ro-RO" dirty="0" smtClean="0"/>
              <a:t>     </a:t>
            </a:r>
            <a:r>
              <a:rPr lang="en-US" dirty="0" err="1" smtClean="0"/>
              <a:t>Orice</a:t>
            </a:r>
            <a:r>
              <a:rPr lang="en-US" dirty="0" smtClean="0"/>
              <a:t> </a:t>
            </a:r>
            <a:r>
              <a:rPr lang="en-US" dirty="0" err="1"/>
              <a:t>activitate</a:t>
            </a:r>
            <a:r>
              <a:rPr lang="en-US" dirty="0"/>
              <a:t> care </a:t>
            </a:r>
            <a:r>
              <a:rPr lang="en-US" dirty="0" err="1"/>
              <a:t>implică</a:t>
            </a:r>
            <a:r>
              <a:rPr lang="en-US" dirty="0"/>
              <a:t> </a:t>
            </a:r>
            <a:r>
              <a:rPr lang="en-US" dirty="0" err="1"/>
              <a:t>prelucrarea</a:t>
            </a:r>
            <a:r>
              <a:rPr lang="en-US" dirty="0"/>
              <a:t> </a:t>
            </a:r>
            <a:r>
              <a:rPr lang="en-US" dirty="0" err="1"/>
              <a:t>datelor</a:t>
            </a:r>
            <a:r>
              <a:rPr lang="en-US" dirty="0"/>
              <a:t> cu </a:t>
            </a:r>
            <a:r>
              <a:rPr lang="en-US" dirty="0" err="1"/>
              <a:t>caracter</a:t>
            </a:r>
            <a:r>
              <a:rPr lang="en-US" dirty="0"/>
              <a:t> personal, </a:t>
            </a:r>
            <a:r>
              <a:rPr lang="en-US" dirty="0" err="1"/>
              <a:t>realizată</a:t>
            </a:r>
            <a:r>
              <a:rPr lang="en-US" dirty="0"/>
              <a:t> </a:t>
            </a:r>
            <a:r>
              <a:rPr lang="en-US" dirty="0" err="1"/>
              <a:t>în</a:t>
            </a:r>
            <a:r>
              <a:rPr lang="en-US" dirty="0"/>
              <a:t> </a:t>
            </a:r>
            <a:r>
              <a:rPr lang="en-US" dirty="0" err="1"/>
              <a:t>aplicarea</a:t>
            </a:r>
            <a:r>
              <a:rPr lang="en-US" dirty="0"/>
              <a:t> </a:t>
            </a:r>
            <a:r>
              <a:rPr lang="en-US" dirty="0" err="1"/>
              <a:t>prevederilor</a:t>
            </a:r>
            <a:r>
              <a:rPr lang="en-US" dirty="0"/>
              <a:t> </a:t>
            </a:r>
            <a:r>
              <a:rPr lang="en-US" dirty="0" err="1"/>
              <a:t>prezentelor</a:t>
            </a:r>
            <a:r>
              <a:rPr lang="en-US" dirty="0"/>
              <a:t> </a:t>
            </a:r>
            <a:r>
              <a:rPr lang="en-US" dirty="0" err="1"/>
              <a:t>norme</a:t>
            </a:r>
            <a:r>
              <a:rPr lang="en-US" dirty="0"/>
              <a:t> </a:t>
            </a:r>
            <a:r>
              <a:rPr lang="en-US" dirty="0" err="1"/>
              <a:t>metodologice</a:t>
            </a:r>
            <a:r>
              <a:rPr lang="en-US" dirty="0"/>
              <a:t>, se </a:t>
            </a:r>
            <a:r>
              <a:rPr lang="en-US" dirty="0" err="1"/>
              <a:t>efectuează</a:t>
            </a:r>
            <a:r>
              <a:rPr lang="en-US" dirty="0"/>
              <a:t> cu </a:t>
            </a:r>
            <a:r>
              <a:rPr lang="en-US" dirty="0" err="1"/>
              <a:t>respectarea</a:t>
            </a:r>
            <a:r>
              <a:rPr lang="en-US" dirty="0"/>
              <a:t> </a:t>
            </a:r>
            <a:r>
              <a:rPr lang="en-US" dirty="0" err="1"/>
              <a:t>prevederilor</a:t>
            </a:r>
            <a:r>
              <a:rPr lang="en-US" dirty="0"/>
              <a:t> </a:t>
            </a:r>
            <a:r>
              <a:rPr lang="en-US" u="sng" dirty="0" err="1" smtClean="0"/>
              <a:t>Regulamentului</a:t>
            </a:r>
            <a:r>
              <a:rPr lang="en-US" u="sng" dirty="0" smtClean="0"/>
              <a:t> </a:t>
            </a:r>
            <a:r>
              <a:rPr lang="en-US" u="sng" dirty="0"/>
              <a:t>(UE) 679/2016</a:t>
            </a:r>
            <a:r>
              <a:rPr lang="en-US" dirty="0"/>
              <a:t> al </a:t>
            </a:r>
            <a:r>
              <a:rPr lang="en-US" dirty="0" err="1"/>
              <a:t>Parlamentului</a:t>
            </a:r>
            <a:r>
              <a:rPr lang="en-US" dirty="0"/>
              <a:t> European </a:t>
            </a:r>
            <a:r>
              <a:rPr lang="en-US" dirty="0" err="1"/>
              <a:t>şi</a:t>
            </a:r>
            <a:r>
              <a:rPr lang="en-US" dirty="0"/>
              <a:t> al </a:t>
            </a:r>
            <a:r>
              <a:rPr lang="en-US" dirty="0" err="1"/>
              <a:t>Consiliului</a:t>
            </a:r>
            <a:r>
              <a:rPr lang="en-US" dirty="0"/>
              <a:t> din 27 </a:t>
            </a:r>
            <a:r>
              <a:rPr lang="en-US" dirty="0" err="1"/>
              <a:t>aprilie</a:t>
            </a:r>
            <a:r>
              <a:rPr lang="en-US" dirty="0"/>
              <a:t> 2016 </a:t>
            </a:r>
            <a:r>
              <a:rPr lang="en-US" dirty="0" err="1"/>
              <a:t>privind</a:t>
            </a:r>
            <a:r>
              <a:rPr lang="en-US" dirty="0"/>
              <a:t> </a:t>
            </a:r>
            <a:r>
              <a:rPr lang="en-US" dirty="0" err="1"/>
              <a:t>protecţia</a:t>
            </a:r>
            <a:r>
              <a:rPr lang="en-US" dirty="0"/>
              <a:t> </a:t>
            </a:r>
            <a:r>
              <a:rPr lang="en-US" dirty="0" err="1"/>
              <a:t>persoanelor</a:t>
            </a:r>
            <a:r>
              <a:rPr lang="en-US" dirty="0"/>
              <a:t> </a:t>
            </a:r>
            <a:r>
              <a:rPr lang="en-US" dirty="0" err="1"/>
              <a:t>fizice</a:t>
            </a:r>
            <a:r>
              <a:rPr lang="en-US" dirty="0"/>
              <a:t> </a:t>
            </a:r>
            <a:r>
              <a:rPr lang="en-US" dirty="0" err="1"/>
              <a:t>în</a:t>
            </a:r>
            <a:r>
              <a:rPr lang="en-US" dirty="0"/>
              <a:t> </a:t>
            </a:r>
            <a:r>
              <a:rPr lang="en-US" dirty="0" err="1"/>
              <a:t>ceea</a:t>
            </a:r>
            <a:r>
              <a:rPr lang="en-US" dirty="0"/>
              <a:t> </a:t>
            </a:r>
            <a:r>
              <a:rPr lang="en-US" dirty="0" err="1"/>
              <a:t>ce</a:t>
            </a:r>
            <a:r>
              <a:rPr lang="en-US" dirty="0"/>
              <a:t> </a:t>
            </a:r>
            <a:r>
              <a:rPr lang="en-US" dirty="0" err="1"/>
              <a:t>priveşte</a:t>
            </a:r>
            <a:r>
              <a:rPr lang="en-US" dirty="0"/>
              <a:t> </a:t>
            </a:r>
            <a:r>
              <a:rPr lang="en-US" dirty="0" err="1"/>
              <a:t>prelucrarea</a:t>
            </a:r>
            <a:r>
              <a:rPr lang="en-US" dirty="0"/>
              <a:t> </a:t>
            </a:r>
            <a:r>
              <a:rPr lang="en-US" dirty="0" err="1"/>
              <a:t>datelor</a:t>
            </a:r>
            <a:r>
              <a:rPr lang="en-US" dirty="0"/>
              <a:t> cu </a:t>
            </a:r>
            <a:r>
              <a:rPr lang="en-US" dirty="0" err="1"/>
              <a:t>caracter</a:t>
            </a:r>
            <a:r>
              <a:rPr lang="en-US" dirty="0"/>
              <a:t> personal </a:t>
            </a:r>
            <a:r>
              <a:rPr lang="en-US" dirty="0" err="1"/>
              <a:t>şi</a:t>
            </a:r>
            <a:r>
              <a:rPr lang="en-US" dirty="0"/>
              <a:t> </a:t>
            </a:r>
            <a:r>
              <a:rPr lang="en-US" dirty="0" err="1"/>
              <a:t>privind</a:t>
            </a:r>
            <a:r>
              <a:rPr lang="en-US" dirty="0"/>
              <a:t> </a:t>
            </a:r>
            <a:r>
              <a:rPr lang="en-US" dirty="0" err="1"/>
              <a:t>libera</a:t>
            </a:r>
            <a:r>
              <a:rPr lang="en-US" dirty="0"/>
              <a:t> </a:t>
            </a:r>
            <a:r>
              <a:rPr lang="en-US" dirty="0" err="1"/>
              <a:t>circulaţie</a:t>
            </a:r>
            <a:r>
              <a:rPr lang="en-US" dirty="0"/>
              <a:t> a </a:t>
            </a:r>
            <a:r>
              <a:rPr lang="en-US" dirty="0" err="1"/>
              <a:t>acestor</a:t>
            </a:r>
            <a:r>
              <a:rPr lang="en-US" dirty="0"/>
              <a:t> date </a:t>
            </a:r>
            <a:r>
              <a:rPr lang="en-US" dirty="0" err="1"/>
              <a:t>şi</a:t>
            </a:r>
            <a:r>
              <a:rPr lang="en-US" dirty="0"/>
              <a:t> de </a:t>
            </a:r>
            <a:r>
              <a:rPr lang="en-US" dirty="0" err="1"/>
              <a:t>abrogare</a:t>
            </a:r>
            <a:r>
              <a:rPr lang="en-US" dirty="0"/>
              <a:t> a </a:t>
            </a:r>
            <a:r>
              <a:rPr lang="en-US" u="sng" dirty="0" err="1" smtClean="0"/>
              <a:t>Directivei</a:t>
            </a:r>
            <a:r>
              <a:rPr lang="en-US" u="sng" dirty="0" smtClean="0"/>
              <a:t> 95/46/CE</a:t>
            </a:r>
            <a:r>
              <a:rPr lang="en-US" dirty="0" smtClean="0"/>
              <a:t>, </a:t>
            </a:r>
            <a:r>
              <a:rPr lang="en-US" dirty="0" err="1"/>
              <a:t>precum</a:t>
            </a:r>
            <a:r>
              <a:rPr lang="en-US" dirty="0"/>
              <a:t> </a:t>
            </a:r>
            <a:r>
              <a:rPr lang="en-US" dirty="0" err="1"/>
              <a:t>şi</a:t>
            </a:r>
            <a:r>
              <a:rPr lang="en-US" dirty="0"/>
              <a:t> a </a:t>
            </a:r>
            <a:r>
              <a:rPr lang="en-US" dirty="0" err="1"/>
              <a:t>legislaţiei</a:t>
            </a:r>
            <a:r>
              <a:rPr lang="en-US" dirty="0"/>
              <a:t> </a:t>
            </a:r>
            <a:r>
              <a:rPr lang="en-US" dirty="0" err="1"/>
              <a:t>naţionale</a:t>
            </a:r>
            <a:r>
              <a:rPr lang="en-US" dirty="0"/>
              <a:t> de </a:t>
            </a:r>
            <a:r>
              <a:rPr lang="en-US" dirty="0" err="1"/>
              <a:t>aplicare</a:t>
            </a:r>
            <a:r>
              <a:rPr lang="en-US" dirty="0"/>
              <a:t> a </a:t>
            </a:r>
            <a:r>
              <a:rPr lang="en-US" dirty="0" err="1"/>
              <a:t>acestuia</a:t>
            </a:r>
            <a:r>
              <a:rPr lang="en-US" dirty="0" smtClean="0"/>
              <a:t>.</a:t>
            </a:r>
            <a:endParaRPr lang="ro-RO" dirty="0" smtClean="0"/>
          </a:p>
          <a:p>
            <a:r>
              <a:rPr lang="ro-RO" dirty="0" smtClean="0"/>
              <a:t>A</a:t>
            </a:r>
            <a:r>
              <a:rPr lang="en-US" dirty="0" err="1" smtClean="0"/>
              <a:t>rt</a:t>
            </a:r>
            <a:r>
              <a:rPr lang="ro-RO" dirty="0" smtClean="0"/>
              <a:t>. 193 </a:t>
            </a:r>
            <a:r>
              <a:rPr lang="en-US" dirty="0" err="1" smtClean="0"/>
              <a:t>Anexele</a:t>
            </a:r>
            <a:r>
              <a:rPr lang="en-US" dirty="0" smtClean="0"/>
              <a:t> nr. 1-29 </a:t>
            </a:r>
            <a:r>
              <a:rPr lang="en-US" dirty="0" err="1" smtClean="0"/>
              <a:t>fac</a:t>
            </a:r>
            <a:r>
              <a:rPr lang="en-US" dirty="0" smtClean="0"/>
              <a:t> parte </a:t>
            </a:r>
            <a:r>
              <a:rPr lang="en-US" dirty="0" err="1" smtClean="0"/>
              <a:t>integrantă</a:t>
            </a:r>
            <a:r>
              <a:rPr lang="en-US" dirty="0" smtClean="0"/>
              <a:t> din </a:t>
            </a:r>
            <a:r>
              <a:rPr lang="en-US" dirty="0" err="1" smtClean="0"/>
              <a:t>prezentele</a:t>
            </a:r>
            <a:r>
              <a:rPr lang="en-US" dirty="0" smtClean="0"/>
              <a:t> </a:t>
            </a:r>
            <a:r>
              <a:rPr lang="en-US" dirty="0" err="1" smtClean="0"/>
              <a:t>norme</a:t>
            </a:r>
            <a:r>
              <a:rPr lang="en-US" dirty="0" smtClean="0"/>
              <a:t> </a:t>
            </a:r>
            <a:r>
              <a:rPr lang="en-US" dirty="0" err="1" smtClean="0"/>
              <a:t>metodologice</a:t>
            </a:r>
            <a:r>
              <a:rPr lang="en-US" dirty="0" smtClean="0"/>
              <a:t>.</a:t>
            </a:r>
            <a:endParaRPr lang="ro-RO" dirty="0" smtClean="0"/>
          </a:p>
          <a:p>
            <a:endParaRPr lang="ro-RO" dirty="0"/>
          </a:p>
          <a:p>
            <a:endParaRPr lang="ro-R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Autofit/>
          </a:bodyPr>
          <a:lstStyle/>
          <a:p>
            <a:r>
              <a:rPr lang="en-US" sz="2800" b="1" dirty="0" smtClean="0"/>
              <a:t>SECŢIUNEA A 6-A</a:t>
            </a:r>
            <a:r>
              <a:rPr lang="en-US" sz="3200" b="1" dirty="0" smtClean="0"/>
              <a:t/>
            </a:r>
            <a:br>
              <a:rPr lang="en-US" sz="3200" b="1" dirty="0" smtClean="0"/>
            </a:br>
            <a:r>
              <a:rPr lang="en-US" sz="2800" b="1" dirty="0" smtClean="0"/>
              <a:t>ABILITAREA SERVICIILOR EXTERNE </a:t>
            </a:r>
            <a:r>
              <a:rPr lang="ro-RO" sz="2800" b="1" dirty="0" smtClean="0"/>
              <a:t/>
            </a:r>
            <a:br>
              <a:rPr lang="ro-RO" sz="2800" b="1" dirty="0" smtClean="0"/>
            </a:br>
            <a:r>
              <a:rPr lang="en-US" sz="2800" b="1" dirty="0" smtClean="0"/>
              <a:t>DE PREVENIRE ŞI PROTECŢIE</a:t>
            </a:r>
            <a:endParaRPr lang="en-US" sz="2800" b="1" dirty="0"/>
          </a:p>
        </p:txBody>
      </p:sp>
      <p:sp>
        <p:nvSpPr>
          <p:cNvPr id="3" name="Substituent conținut 2"/>
          <p:cNvSpPr>
            <a:spLocks noGrp="1"/>
          </p:cNvSpPr>
          <p:nvPr>
            <p:ph idx="1"/>
          </p:nvPr>
        </p:nvSpPr>
        <p:spPr/>
        <p:txBody>
          <a:bodyPr>
            <a:normAutofit fontScale="92500" lnSpcReduction="20000"/>
          </a:bodyPr>
          <a:lstStyle/>
          <a:p>
            <a:r>
              <a:rPr lang="en-US" u="sng" dirty="0" err="1" smtClean="0"/>
              <a:t>articolul</a:t>
            </a:r>
            <a:r>
              <a:rPr lang="en-US" u="sng" dirty="0" smtClean="0"/>
              <a:t> 36 </a:t>
            </a:r>
            <a:r>
              <a:rPr lang="en-US" u="sng" dirty="0" err="1" smtClean="0"/>
              <a:t>alineatul</a:t>
            </a:r>
            <a:r>
              <a:rPr lang="en-US" u="sng" dirty="0" smtClean="0"/>
              <a:t> </a:t>
            </a:r>
            <a:r>
              <a:rPr lang="ro-RO" u="sng" dirty="0" smtClean="0"/>
              <a:t>(3)</a:t>
            </a:r>
            <a:endParaRPr lang="ro-RO" dirty="0"/>
          </a:p>
          <a:p>
            <a:pPr algn="just">
              <a:buNone/>
            </a:pPr>
            <a:r>
              <a:rPr lang="ro-RO" dirty="0" smtClean="0"/>
              <a:t>    </a:t>
            </a:r>
            <a:r>
              <a:rPr lang="en-US" dirty="0" smtClean="0"/>
              <a:t>b</a:t>
            </a:r>
            <a:r>
              <a:rPr lang="en-US" dirty="0"/>
              <a:t>) </a:t>
            </a:r>
            <a:r>
              <a:rPr lang="en-US" sz="2800" dirty="0" err="1"/>
              <a:t>reprezentantul</a:t>
            </a:r>
            <a:r>
              <a:rPr lang="en-US" sz="2800" dirty="0"/>
              <a:t> </a:t>
            </a:r>
            <a:r>
              <a:rPr lang="en-US" sz="2800" dirty="0" err="1"/>
              <a:t>agenţiei</a:t>
            </a:r>
            <a:r>
              <a:rPr lang="en-US" sz="2800" dirty="0"/>
              <a:t> </a:t>
            </a:r>
            <a:r>
              <a:rPr lang="en-US" sz="2800" dirty="0" err="1"/>
              <a:t>judeţene</a:t>
            </a:r>
            <a:r>
              <a:rPr lang="en-US" sz="2800" dirty="0"/>
              <a:t> </a:t>
            </a:r>
            <a:r>
              <a:rPr lang="en-US" sz="2800" dirty="0" err="1"/>
              <a:t>pentru</a:t>
            </a:r>
            <a:r>
              <a:rPr lang="en-US" sz="2800" dirty="0"/>
              <a:t> </a:t>
            </a:r>
            <a:r>
              <a:rPr lang="en-US" sz="2800" dirty="0" err="1"/>
              <a:t>plăţi</a:t>
            </a:r>
            <a:r>
              <a:rPr lang="en-US" sz="2800" dirty="0"/>
              <a:t> </a:t>
            </a:r>
            <a:r>
              <a:rPr lang="en-US" sz="2800" dirty="0" err="1"/>
              <a:t>şi</a:t>
            </a:r>
            <a:r>
              <a:rPr lang="en-US" sz="2800" dirty="0"/>
              <a:t> </a:t>
            </a:r>
            <a:r>
              <a:rPr lang="en-US" sz="2800" dirty="0" err="1"/>
              <a:t>inspecţie</a:t>
            </a:r>
            <a:r>
              <a:rPr lang="en-US" sz="2800" dirty="0"/>
              <a:t> </a:t>
            </a:r>
            <a:r>
              <a:rPr lang="en-US" sz="2800" dirty="0" err="1"/>
              <a:t>socială</a:t>
            </a:r>
            <a:r>
              <a:rPr lang="en-US" sz="2800" dirty="0"/>
              <a:t>, </a:t>
            </a:r>
            <a:r>
              <a:rPr lang="en-US" sz="2800" dirty="0" err="1"/>
              <a:t>respectiv</a:t>
            </a:r>
            <a:r>
              <a:rPr lang="en-US" sz="2800" dirty="0"/>
              <a:t> al </a:t>
            </a:r>
            <a:r>
              <a:rPr lang="en-US" sz="2800" dirty="0" err="1"/>
              <a:t>Agenţiei</a:t>
            </a:r>
            <a:r>
              <a:rPr lang="en-US" sz="2800" dirty="0"/>
              <a:t> </a:t>
            </a:r>
            <a:r>
              <a:rPr lang="en-US" sz="2800" dirty="0" err="1"/>
              <a:t>pentru</a:t>
            </a:r>
            <a:r>
              <a:rPr lang="en-US" sz="2800" dirty="0"/>
              <a:t> </a:t>
            </a:r>
            <a:r>
              <a:rPr lang="en-US" sz="2800" dirty="0" err="1"/>
              <a:t>Plăţi</a:t>
            </a:r>
            <a:r>
              <a:rPr lang="en-US" sz="2800" dirty="0"/>
              <a:t> </a:t>
            </a:r>
            <a:r>
              <a:rPr lang="en-US" sz="2800" dirty="0" err="1"/>
              <a:t>şi</a:t>
            </a:r>
            <a:r>
              <a:rPr lang="en-US" sz="2800" dirty="0"/>
              <a:t> </a:t>
            </a:r>
            <a:r>
              <a:rPr lang="en-US" sz="2800" dirty="0" err="1"/>
              <a:t>Inspecţie</a:t>
            </a:r>
            <a:r>
              <a:rPr lang="en-US" sz="2800" dirty="0"/>
              <a:t> </a:t>
            </a:r>
            <a:r>
              <a:rPr lang="en-US" sz="2800" dirty="0" err="1"/>
              <a:t>Socială</a:t>
            </a:r>
            <a:r>
              <a:rPr lang="en-US" sz="2800" dirty="0"/>
              <a:t> a </a:t>
            </a:r>
            <a:r>
              <a:rPr lang="en-US" sz="2800" dirty="0" err="1"/>
              <a:t>Municipiului</a:t>
            </a:r>
            <a:r>
              <a:rPr lang="en-US" sz="2800" dirty="0"/>
              <a:t> </a:t>
            </a:r>
            <a:r>
              <a:rPr lang="en-US" sz="2800" dirty="0" err="1"/>
              <a:t>Bucureşti</a:t>
            </a:r>
            <a:r>
              <a:rPr lang="en-US" sz="2800" dirty="0"/>
              <a:t>, din </a:t>
            </a:r>
            <a:r>
              <a:rPr lang="en-US" sz="2800" dirty="0" err="1"/>
              <a:t>cadrul</a:t>
            </a:r>
            <a:r>
              <a:rPr lang="en-US" sz="2800" dirty="0"/>
              <a:t> </a:t>
            </a:r>
            <a:r>
              <a:rPr lang="en-US" sz="2800" dirty="0" err="1"/>
              <a:t>comisiei</a:t>
            </a:r>
            <a:r>
              <a:rPr lang="en-US" sz="2800" dirty="0"/>
              <a:t> de </a:t>
            </a:r>
            <a:r>
              <a:rPr lang="en-US" sz="2800" dirty="0" err="1"/>
              <a:t>autorizare</a:t>
            </a:r>
            <a:r>
              <a:rPr lang="en-US" sz="2800" dirty="0"/>
              <a:t> </a:t>
            </a:r>
            <a:r>
              <a:rPr lang="en-US" sz="2800" dirty="0" err="1"/>
              <a:t>judeţene</a:t>
            </a:r>
            <a:r>
              <a:rPr lang="en-US" sz="2800" dirty="0"/>
              <a:t> </a:t>
            </a:r>
            <a:r>
              <a:rPr lang="en-US" sz="2800" dirty="0" err="1"/>
              <a:t>sau</a:t>
            </a:r>
            <a:r>
              <a:rPr lang="en-US" sz="2800" dirty="0"/>
              <a:t> a </a:t>
            </a:r>
            <a:r>
              <a:rPr lang="en-US" sz="2800" dirty="0" err="1"/>
              <a:t>municipiului</a:t>
            </a:r>
            <a:r>
              <a:rPr lang="en-US" sz="2800" dirty="0"/>
              <a:t> </a:t>
            </a:r>
            <a:r>
              <a:rPr lang="en-US" sz="2800" dirty="0" err="1"/>
              <a:t>Bucureşti</a:t>
            </a:r>
            <a:r>
              <a:rPr lang="en-US" sz="2800" dirty="0"/>
              <a:t>, </a:t>
            </a:r>
            <a:r>
              <a:rPr lang="en-US" sz="2800" dirty="0" err="1"/>
              <a:t>înfiinţată</a:t>
            </a:r>
            <a:r>
              <a:rPr lang="en-US" sz="2800" dirty="0"/>
              <a:t> de </a:t>
            </a:r>
            <a:r>
              <a:rPr lang="en-US" sz="2800" dirty="0" err="1"/>
              <a:t>Ministerul</a:t>
            </a:r>
            <a:r>
              <a:rPr lang="en-US" sz="2800" dirty="0"/>
              <a:t> </a:t>
            </a:r>
            <a:r>
              <a:rPr lang="en-US" sz="2800" dirty="0" err="1"/>
              <a:t>Muncii</a:t>
            </a:r>
            <a:r>
              <a:rPr lang="en-US" sz="2800" dirty="0"/>
              <a:t> </a:t>
            </a:r>
            <a:r>
              <a:rPr lang="en-US" sz="2800" dirty="0" err="1"/>
              <a:t>şi</a:t>
            </a:r>
            <a:r>
              <a:rPr lang="en-US" sz="2800" dirty="0"/>
              <a:t> </a:t>
            </a:r>
            <a:r>
              <a:rPr lang="en-US" sz="2800" dirty="0" err="1"/>
              <a:t>Solidarităţii</a:t>
            </a:r>
            <a:r>
              <a:rPr lang="en-US" sz="2800" dirty="0"/>
              <a:t> </a:t>
            </a:r>
            <a:r>
              <a:rPr lang="en-US" sz="2800" dirty="0" err="1"/>
              <a:t>Sociale</a:t>
            </a:r>
            <a:r>
              <a:rPr lang="en-US" sz="2800" dirty="0"/>
              <a:t> </a:t>
            </a:r>
            <a:r>
              <a:rPr lang="en-US" sz="2800" dirty="0" err="1"/>
              <a:t>potrivit</a:t>
            </a:r>
            <a:r>
              <a:rPr lang="en-US" sz="2800" dirty="0"/>
              <a:t> </a:t>
            </a:r>
            <a:r>
              <a:rPr lang="en-US" sz="2800" u="sng" dirty="0" smtClean="0"/>
              <a:t>art</a:t>
            </a:r>
            <a:r>
              <a:rPr lang="en-US" sz="2800" u="sng" dirty="0"/>
              <a:t>. 22 </a:t>
            </a:r>
            <a:r>
              <a:rPr lang="en-US" sz="2800" u="sng" dirty="0" err="1"/>
              <a:t>alin</a:t>
            </a:r>
            <a:r>
              <a:rPr lang="en-US" sz="2800" u="sng" dirty="0"/>
              <a:t>. (2) din </a:t>
            </a:r>
            <a:r>
              <a:rPr lang="en-US" sz="2800" u="sng" dirty="0" err="1"/>
              <a:t>Ordonanţa</a:t>
            </a:r>
            <a:r>
              <a:rPr lang="en-US" sz="2800" u="sng" dirty="0"/>
              <a:t> </a:t>
            </a:r>
            <a:r>
              <a:rPr lang="en-US" sz="2800" u="sng" dirty="0" err="1"/>
              <a:t>Guvernului</a:t>
            </a:r>
            <a:r>
              <a:rPr lang="en-US" sz="2800" u="sng" dirty="0"/>
              <a:t> nr. 129/2000</a:t>
            </a:r>
            <a:r>
              <a:rPr lang="en-US" sz="2800" dirty="0"/>
              <a:t> </a:t>
            </a:r>
            <a:r>
              <a:rPr lang="en-US" sz="2800" dirty="0" err="1"/>
              <a:t>privind</a:t>
            </a:r>
            <a:r>
              <a:rPr lang="en-US" sz="2800" dirty="0"/>
              <a:t> </a:t>
            </a:r>
            <a:r>
              <a:rPr lang="en-US" sz="2800" dirty="0" err="1"/>
              <a:t>formarea</a:t>
            </a:r>
            <a:r>
              <a:rPr lang="en-US" sz="2800" dirty="0"/>
              <a:t> </a:t>
            </a:r>
            <a:r>
              <a:rPr lang="en-US" sz="2800" dirty="0" err="1"/>
              <a:t>profesională</a:t>
            </a:r>
            <a:r>
              <a:rPr lang="en-US" sz="2800" dirty="0"/>
              <a:t> a </a:t>
            </a:r>
            <a:r>
              <a:rPr lang="en-US" sz="2800" dirty="0" err="1"/>
              <a:t>adulţilor</a:t>
            </a:r>
            <a:r>
              <a:rPr lang="en-US" sz="2800" dirty="0"/>
              <a:t>, </a:t>
            </a:r>
            <a:r>
              <a:rPr lang="en-US" sz="2800" dirty="0" err="1"/>
              <a:t>republicată</a:t>
            </a:r>
            <a:r>
              <a:rPr lang="en-US" sz="2800" dirty="0"/>
              <a:t>, cu </a:t>
            </a:r>
            <a:r>
              <a:rPr lang="en-US" sz="2800" dirty="0" err="1"/>
              <a:t>modificările</a:t>
            </a:r>
            <a:r>
              <a:rPr lang="en-US" sz="2800" dirty="0"/>
              <a:t> </a:t>
            </a:r>
            <a:r>
              <a:rPr lang="en-US" sz="2800" dirty="0" err="1"/>
              <a:t>şi</a:t>
            </a:r>
            <a:r>
              <a:rPr lang="en-US" sz="2800" dirty="0"/>
              <a:t> </a:t>
            </a:r>
            <a:r>
              <a:rPr lang="en-US" sz="2800" dirty="0" err="1"/>
              <a:t>completările</a:t>
            </a:r>
            <a:r>
              <a:rPr lang="en-US" sz="2800" dirty="0"/>
              <a:t> </a:t>
            </a:r>
            <a:r>
              <a:rPr lang="en-US" sz="2800" dirty="0" err="1"/>
              <a:t>ulterioare</a:t>
            </a:r>
            <a:r>
              <a:rPr lang="en-US" sz="2800" dirty="0" smtClean="0"/>
              <a:t>;</a:t>
            </a:r>
            <a:endParaRPr lang="ro-RO" sz="2800" dirty="0" smtClean="0"/>
          </a:p>
          <a:p>
            <a:pPr algn="just">
              <a:buNone/>
            </a:pPr>
            <a:r>
              <a:rPr lang="vi-VN" dirty="0"/>
              <a:t> </a:t>
            </a:r>
            <a:r>
              <a:rPr lang="ro-RO" dirty="0" smtClean="0"/>
              <a:t>   </a:t>
            </a:r>
            <a:r>
              <a:rPr lang="vi-VN" sz="2400" dirty="0" smtClean="0">
                <a:solidFill>
                  <a:srgbClr val="FF0000"/>
                </a:solidFill>
              </a:rPr>
              <a:t>b</a:t>
            </a:r>
            <a:r>
              <a:rPr lang="vi-VN" sz="2400" dirty="0">
                <a:solidFill>
                  <a:srgbClr val="FF0000"/>
                </a:solidFill>
              </a:rPr>
              <a:t>) </a:t>
            </a:r>
            <a:r>
              <a:rPr lang="vi-VN" sz="2100" dirty="0">
                <a:solidFill>
                  <a:srgbClr val="FF0000"/>
                </a:solidFill>
              </a:rPr>
              <a:t>reprezentantul nominalizat al comisiei de autorizare judeţene sau a municipiului Bucureşti, înfiinţată de Consiliul Naţional de Formare Profesională a Adulţilor;</a:t>
            </a:r>
          </a:p>
          <a:p>
            <a:pPr>
              <a:buNone/>
            </a:pPr>
            <a:endParaRPr lang="ro-RO" dirty="0"/>
          </a:p>
          <a:p>
            <a:endParaRPr lang="ro-R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Autofit/>
          </a:bodyPr>
          <a:lstStyle/>
          <a:p>
            <a:r>
              <a:rPr lang="en-US" sz="2400" dirty="0" smtClean="0"/>
              <a:t/>
            </a:r>
            <a:br>
              <a:rPr lang="en-US" sz="2400" dirty="0" smtClean="0"/>
            </a:br>
            <a:r>
              <a:rPr lang="vi-VN" sz="2400" dirty="0" smtClean="0"/>
              <a:t>   </a:t>
            </a:r>
            <a:r>
              <a:rPr lang="en-US" sz="2400" b="1" dirty="0" smtClean="0"/>
              <a:t>CAP. V</a:t>
            </a:r>
            <a:r>
              <a:rPr lang="vi-VN" sz="2400" b="1" dirty="0" smtClean="0"/>
              <a:t> INSTRUIREA LUCRĂTORILOR ÎN DOMENIUL SECURITĂŢII ŞI SĂNĂTĂŢII ÎN MUNCĂ</a:t>
            </a:r>
            <a:r>
              <a:rPr lang="en-US" sz="2400" b="1" dirty="0"/>
              <a:t> </a:t>
            </a:r>
            <a:r>
              <a:rPr lang="ro-RO" sz="2400" dirty="0" smtClean="0"/>
              <a:t/>
            </a:r>
            <a:br>
              <a:rPr lang="ro-RO" sz="2400" dirty="0" smtClean="0"/>
            </a:br>
            <a:r>
              <a:rPr lang="en-US" sz="2000" b="1" dirty="0" smtClean="0"/>
              <a:t>SECŢIUNEA 1</a:t>
            </a:r>
            <a:r>
              <a:rPr lang="ro-RO" sz="2000" b="1" dirty="0" smtClean="0"/>
              <a:t> -</a:t>
            </a:r>
            <a:r>
              <a:rPr lang="en-US" sz="2000" b="1" dirty="0" smtClean="0"/>
              <a:t>    DISPOZIŢII GENERALE</a:t>
            </a:r>
            <a:r>
              <a:rPr lang="en-US" sz="2000" dirty="0"/>
              <a:t/>
            </a:r>
            <a:br>
              <a:rPr lang="en-US" sz="2000" dirty="0"/>
            </a:br>
            <a:endParaRPr lang="ro-RO" sz="2000" b="1" dirty="0"/>
          </a:p>
        </p:txBody>
      </p:sp>
      <p:sp>
        <p:nvSpPr>
          <p:cNvPr id="3" name="Substituent conținut 2"/>
          <p:cNvSpPr>
            <a:spLocks noGrp="1"/>
          </p:cNvSpPr>
          <p:nvPr>
            <p:ph idx="1"/>
          </p:nvPr>
        </p:nvSpPr>
        <p:spPr/>
        <p:txBody>
          <a:bodyPr>
            <a:normAutofit fontScale="55000" lnSpcReduction="20000"/>
          </a:bodyPr>
          <a:lstStyle/>
          <a:p>
            <a:pPr>
              <a:buNone/>
            </a:pPr>
            <a:r>
              <a:rPr lang="en-US" dirty="0" smtClean="0"/>
              <a:t>ART</a:t>
            </a:r>
            <a:r>
              <a:rPr lang="en-US" dirty="0"/>
              <a:t>. 81</a:t>
            </a:r>
            <a:endParaRPr lang="ro-RO" dirty="0"/>
          </a:p>
          <a:p>
            <a:pPr algn="just"/>
            <a:r>
              <a:rPr lang="en-US" sz="3800" dirty="0" smtClean="0"/>
              <a:t>(</a:t>
            </a:r>
            <a:r>
              <a:rPr lang="en-US" sz="3800" dirty="0"/>
              <a:t>1)  </a:t>
            </a:r>
            <a:r>
              <a:rPr lang="en-US" sz="3800" dirty="0" err="1"/>
              <a:t>Rezultatul</a:t>
            </a:r>
            <a:r>
              <a:rPr lang="en-US" sz="3800" dirty="0"/>
              <a:t> </a:t>
            </a:r>
            <a:r>
              <a:rPr lang="en-US" sz="3800" dirty="0" err="1"/>
              <a:t>instruirii</a:t>
            </a:r>
            <a:r>
              <a:rPr lang="en-US" sz="3800" dirty="0"/>
              <a:t> </a:t>
            </a:r>
            <a:r>
              <a:rPr lang="en-US" sz="3800" dirty="0" err="1"/>
              <a:t>lucrătorilor</a:t>
            </a:r>
            <a:r>
              <a:rPr lang="en-US" sz="3800" dirty="0"/>
              <a:t> </a:t>
            </a:r>
            <a:r>
              <a:rPr lang="en-US" sz="3800" dirty="0" err="1"/>
              <a:t>în</a:t>
            </a:r>
            <a:r>
              <a:rPr lang="en-US" sz="3800" dirty="0"/>
              <a:t> </a:t>
            </a:r>
            <a:r>
              <a:rPr lang="en-US" sz="3800" dirty="0" err="1"/>
              <a:t>domeniul</a:t>
            </a:r>
            <a:r>
              <a:rPr lang="en-US" sz="3800" dirty="0"/>
              <a:t> </a:t>
            </a:r>
            <a:r>
              <a:rPr lang="en-US" sz="3800" dirty="0" err="1"/>
              <a:t>securităţii</a:t>
            </a:r>
            <a:r>
              <a:rPr lang="en-US" sz="3800" dirty="0"/>
              <a:t> </a:t>
            </a:r>
            <a:r>
              <a:rPr lang="en-US" sz="3800" dirty="0" err="1"/>
              <a:t>şi</a:t>
            </a:r>
            <a:r>
              <a:rPr lang="en-US" sz="3800" dirty="0"/>
              <a:t> </a:t>
            </a:r>
            <a:r>
              <a:rPr lang="en-US" sz="3800" dirty="0" err="1"/>
              <a:t>sănătăţii</a:t>
            </a:r>
            <a:r>
              <a:rPr lang="en-US" sz="3800" dirty="0"/>
              <a:t> </a:t>
            </a:r>
            <a:r>
              <a:rPr lang="en-US" sz="3800" dirty="0" err="1"/>
              <a:t>în</a:t>
            </a:r>
            <a:r>
              <a:rPr lang="en-US" sz="3800" dirty="0"/>
              <a:t> </a:t>
            </a:r>
            <a:r>
              <a:rPr lang="en-US" sz="3800" dirty="0" err="1"/>
              <a:t>muncă</a:t>
            </a:r>
            <a:r>
              <a:rPr lang="en-US" sz="3800" dirty="0"/>
              <a:t> se </a:t>
            </a:r>
            <a:r>
              <a:rPr lang="en-US" sz="3800" dirty="0" err="1"/>
              <a:t>consemnează</a:t>
            </a:r>
            <a:r>
              <a:rPr lang="en-US" sz="3800" dirty="0"/>
              <a:t> </a:t>
            </a:r>
            <a:r>
              <a:rPr lang="en-US" sz="3800" dirty="0" err="1"/>
              <a:t>în</a:t>
            </a:r>
            <a:r>
              <a:rPr lang="en-US" sz="3800" dirty="0"/>
              <a:t> mod </a:t>
            </a:r>
            <a:r>
              <a:rPr lang="en-US" sz="3800" dirty="0" err="1"/>
              <a:t>obligatoriu</a:t>
            </a:r>
            <a:r>
              <a:rPr lang="en-US" sz="3800" dirty="0"/>
              <a:t> </a:t>
            </a:r>
            <a:r>
              <a:rPr lang="en-US" sz="3800" dirty="0" err="1"/>
              <a:t>în</a:t>
            </a:r>
            <a:r>
              <a:rPr lang="en-US" sz="3800" dirty="0"/>
              <a:t> </a:t>
            </a:r>
            <a:r>
              <a:rPr lang="en-US" sz="3800" dirty="0" err="1"/>
              <a:t>fişa</a:t>
            </a:r>
            <a:r>
              <a:rPr lang="en-US" sz="3800" dirty="0"/>
              <a:t> de </a:t>
            </a:r>
            <a:r>
              <a:rPr lang="en-US" sz="3800" dirty="0" err="1"/>
              <a:t>instruire</a:t>
            </a:r>
            <a:r>
              <a:rPr lang="en-US" sz="3800" dirty="0"/>
              <a:t> </a:t>
            </a:r>
            <a:r>
              <a:rPr lang="en-US" sz="3800" dirty="0" err="1"/>
              <a:t>individuală</a:t>
            </a:r>
            <a:r>
              <a:rPr lang="en-US" sz="3800" dirty="0"/>
              <a:t>, </a:t>
            </a:r>
            <a:r>
              <a:rPr lang="en-US" sz="3800" dirty="0" err="1"/>
              <a:t>întocmită</a:t>
            </a:r>
            <a:r>
              <a:rPr lang="en-US" sz="3800" dirty="0"/>
              <a:t> </a:t>
            </a:r>
            <a:r>
              <a:rPr lang="en-US" sz="3800" dirty="0" err="1"/>
              <a:t>pe</a:t>
            </a:r>
            <a:r>
              <a:rPr lang="en-US" sz="3800" dirty="0"/>
              <a:t> </a:t>
            </a:r>
            <a:r>
              <a:rPr lang="en-US" sz="3800" dirty="0" err="1"/>
              <a:t>suport</a:t>
            </a:r>
            <a:r>
              <a:rPr lang="en-US" sz="3800" dirty="0"/>
              <a:t> </a:t>
            </a:r>
            <a:r>
              <a:rPr lang="en-US" sz="3800" dirty="0" err="1"/>
              <a:t>hârtie</a:t>
            </a:r>
            <a:r>
              <a:rPr lang="en-US" sz="3800" dirty="0"/>
              <a:t> </a:t>
            </a:r>
            <a:r>
              <a:rPr lang="en-US" sz="3800" dirty="0" err="1"/>
              <a:t>sau</a:t>
            </a:r>
            <a:r>
              <a:rPr lang="en-US" sz="3800" dirty="0"/>
              <a:t> </a:t>
            </a:r>
            <a:r>
              <a:rPr lang="en-US" sz="3800" dirty="0" err="1"/>
              <a:t>în</a:t>
            </a:r>
            <a:r>
              <a:rPr lang="en-US" sz="3800" dirty="0"/>
              <a:t> format electronic, conform </a:t>
            </a:r>
            <a:r>
              <a:rPr lang="en-US" sz="3800" dirty="0" err="1"/>
              <a:t>informaţiilor</a:t>
            </a:r>
            <a:r>
              <a:rPr lang="en-US" sz="3800" dirty="0"/>
              <a:t> </a:t>
            </a:r>
            <a:r>
              <a:rPr lang="en-US" sz="3800" dirty="0" err="1"/>
              <a:t>prevăzute</a:t>
            </a:r>
            <a:r>
              <a:rPr lang="en-US" sz="3800" dirty="0"/>
              <a:t> </a:t>
            </a:r>
            <a:r>
              <a:rPr lang="en-US" sz="3800" dirty="0" err="1"/>
              <a:t>în</a:t>
            </a:r>
            <a:r>
              <a:rPr lang="en-US" sz="3800" dirty="0"/>
              <a:t> </a:t>
            </a:r>
            <a:r>
              <a:rPr lang="en-US" sz="3800" dirty="0" err="1"/>
              <a:t>anexa</a:t>
            </a:r>
            <a:r>
              <a:rPr lang="en-US" sz="3800" dirty="0"/>
              <a:t> nr. 11, cu </a:t>
            </a:r>
            <a:r>
              <a:rPr lang="en-US" sz="3800" dirty="0" err="1"/>
              <a:t>indicarea</a:t>
            </a:r>
            <a:r>
              <a:rPr lang="en-US" sz="3800" dirty="0"/>
              <a:t> </a:t>
            </a:r>
            <a:r>
              <a:rPr lang="en-US" sz="3800" dirty="0" err="1"/>
              <a:t>materialului</a:t>
            </a:r>
            <a:r>
              <a:rPr lang="en-US" sz="3800" dirty="0"/>
              <a:t> </a:t>
            </a:r>
            <a:r>
              <a:rPr lang="en-US" sz="3800" dirty="0" err="1"/>
              <a:t>predat</a:t>
            </a:r>
            <a:r>
              <a:rPr lang="en-US" sz="3800" dirty="0"/>
              <a:t>, a </a:t>
            </a:r>
            <a:r>
              <a:rPr lang="en-US" sz="3800" dirty="0" err="1"/>
              <a:t>duratei</a:t>
            </a:r>
            <a:r>
              <a:rPr lang="en-US" sz="3800" dirty="0"/>
              <a:t> </a:t>
            </a:r>
            <a:r>
              <a:rPr lang="en-US" sz="3800" dirty="0" err="1"/>
              <a:t>şi</a:t>
            </a:r>
            <a:r>
              <a:rPr lang="en-US" sz="3800" dirty="0"/>
              <a:t> </a:t>
            </a:r>
            <a:r>
              <a:rPr lang="en-US" sz="3800" dirty="0" err="1"/>
              <a:t>datei</a:t>
            </a:r>
            <a:r>
              <a:rPr lang="en-US" sz="3800" dirty="0"/>
              <a:t> </a:t>
            </a:r>
            <a:r>
              <a:rPr lang="en-US" sz="3800" dirty="0" err="1"/>
              <a:t>instruirii</a:t>
            </a:r>
            <a:r>
              <a:rPr lang="en-US" sz="3800" dirty="0" smtClean="0"/>
              <a:t>.</a:t>
            </a:r>
            <a:endParaRPr lang="ro-RO" sz="3800" dirty="0" smtClean="0"/>
          </a:p>
          <a:p>
            <a:pPr>
              <a:buNone/>
            </a:pPr>
            <a:r>
              <a:rPr lang="ro-RO" sz="2900" dirty="0" smtClean="0">
                <a:solidFill>
                  <a:srgbClr val="FF0000"/>
                </a:solidFill>
              </a:rPr>
              <a:t>        </a:t>
            </a:r>
            <a:r>
              <a:rPr lang="vi-VN" sz="2900" dirty="0" smtClean="0">
                <a:solidFill>
                  <a:srgbClr val="FF0000"/>
                </a:solidFill>
              </a:rPr>
              <a:t> </a:t>
            </a:r>
            <a:r>
              <a:rPr lang="vi-VN" sz="2900" dirty="0">
                <a:solidFill>
                  <a:srgbClr val="FF0000"/>
                </a:solidFill>
              </a:rPr>
              <a:t>(1) Rezultatul instruirii lucrătorilor în domeniul securităţii şi sănătăţii în muncă se consemnează în mod obligatoriu în fişa de instruire individuală, conform modelului prezentat în anexa nr. 11, cu indicarea materialului predat, a duratei şi datei instruirii.</a:t>
            </a:r>
          </a:p>
          <a:p>
            <a:pPr algn="just"/>
            <a:r>
              <a:rPr lang="en-US" sz="3800" dirty="0" smtClean="0"/>
              <a:t>(</a:t>
            </a:r>
            <a:r>
              <a:rPr lang="en-US" sz="3800" dirty="0"/>
              <a:t>2)  </a:t>
            </a:r>
            <a:r>
              <a:rPr lang="en-US" sz="3800" dirty="0" err="1"/>
              <a:t>Completarea</a:t>
            </a:r>
            <a:r>
              <a:rPr lang="en-US" sz="3800" dirty="0"/>
              <a:t> </a:t>
            </a:r>
            <a:r>
              <a:rPr lang="en-US" sz="3800" dirty="0" err="1"/>
              <a:t>fişei</a:t>
            </a:r>
            <a:r>
              <a:rPr lang="en-US" sz="3800" dirty="0"/>
              <a:t> de </a:t>
            </a:r>
            <a:r>
              <a:rPr lang="en-US" sz="3800" dirty="0" err="1"/>
              <a:t>instruire</a:t>
            </a:r>
            <a:r>
              <a:rPr lang="en-US" sz="3800" dirty="0"/>
              <a:t> </a:t>
            </a:r>
            <a:r>
              <a:rPr lang="en-US" sz="3800" dirty="0" err="1"/>
              <a:t>individuală</a:t>
            </a:r>
            <a:r>
              <a:rPr lang="en-US" sz="3800" dirty="0"/>
              <a:t> se </a:t>
            </a:r>
            <a:r>
              <a:rPr lang="en-US" sz="3800" dirty="0" err="1"/>
              <a:t>va</a:t>
            </a:r>
            <a:r>
              <a:rPr lang="en-US" sz="3800" dirty="0"/>
              <a:t> face </a:t>
            </a:r>
            <a:r>
              <a:rPr lang="en-US" sz="3800" dirty="0" err="1"/>
              <a:t>în</a:t>
            </a:r>
            <a:r>
              <a:rPr lang="en-US" sz="3800" dirty="0"/>
              <a:t> format electronic </a:t>
            </a:r>
            <a:r>
              <a:rPr lang="en-US" sz="3800" dirty="0" err="1"/>
              <a:t>sau</a:t>
            </a:r>
            <a:r>
              <a:rPr lang="en-US" sz="3800" dirty="0"/>
              <a:t> </a:t>
            </a:r>
            <a:r>
              <a:rPr lang="en-US" sz="3800" dirty="0" err="1"/>
              <a:t>olograf</a:t>
            </a:r>
            <a:r>
              <a:rPr lang="en-US" sz="3800" dirty="0"/>
              <a:t>, </a:t>
            </a:r>
            <a:r>
              <a:rPr lang="en-US" sz="3800" dirty="0" err="1"/>
              <a:t>în</a:t>
            </a:r>
            <a:r>
              <a:rPr lang="en-US" sz="3800" dirty="0"/>
              <a:t> </a:t>
            </a:r>
            <a:r>
              <a:rPr lang="en-US" sz="3800" dirty="0" err="1"/>
              <a:t>funcţie</a:t>
            </a:r>
            <a:r>
              <a:rPr lang="en-US" sz="3800" dirty="0"/>
              <a:t> de </a:t>
            </a:r>
            <a:r>
              <a:rPr lang="en-US" sz="3800" dirty="0" err="1"/>
              <a:t>varianta</a:t>
            </a:r>
            <a:r>
              <a:rPr lang="en-US" sz="3800" dirty="0"/>
              <a:t> de </a:t>
            </a:r>
            <a:r>
              <a:rPr lang="en-US" sz="3800" dirty="0" err="1"/>
              <a:t>instruire</a:t>
            </a:r>
            <a:r>
              <a:rPr lang="en-US" sz="3800" dirty="0"/>
              <a:t> </a:t>
            </a:r>
            <a:r>
              <a:rPr lang="en-US" sz="3800" dirty="0" err="1"/>
              <a:t>aleasă</a:t>
            </a:r>
            <a:r>
              <a:rPr lang="en-US" sz="3800" dirty="0"/>
              <a:t>, </a:t>
            </a:r>
            <a:r>
              <a:rPr lang="en-US" sz="3800" dirty="0" err="1"/>
              <a:t>imediat</a:t>
            </a:r>
            <a:r>
              <a:rPr lang="en-US" sz="3800" dirty="0"/>
              <a:t> </a:t>
            </a:r>
            <a:r>
              <a:rPr lang="en-US" sz="3800" dirty="0" err="1"/>
              <a:t>după</a:t>
            </a:r>
            <a:r>
              <a:rPr lang="en-US" sz="3800" dirty="0"/>
              <a:t> </a:t>
            </a:r>
            <a:r>
              <a:rPr lang="en-US" sz="3800" dirty="0" err="1"/>
              <a:t>verificarea</a:t>
            </a:r>
            <a:r>
              <a:rPr lang="en-US" sz="3800" dirty="0"/>
              <a:t> </a:t>
            </a:r>
            <a:r>
              <a:rPr lang="en-US" sz="3800" dirty="0" err="1"/>
              <a:t>instruirii</a:t>
            </a:r>
            <a:r>
              <a:rPr lang="en-US" sz="3800" dirty="0" smtClean="0"/>
              <a:t>.</a:t>
            </a:r>
            <a:endParaRPr lang="ro-RO" sz="3800" dirty="0" smtClean="0"/>
          </a:p>
          <a:p>
            <a:pPr>
              <a:buNone/>
            </a:pPr>
            <a:r>
              <a:rPr lang="ro-RO" dirty="0" smtClean="0">
                <a:solidFill>
                  <a:srgbClr val="FF0000"/>
                </a:solidFill>
              </a:rPr>
              <a:t>        </a:t>
            </a:r>
            <a:r>
              <a:rPr lang="vi-VN" dirty="0" smtClean="0">
                <a:solidFill>
                  <a:srgbClr val="FF0000"/>
                </a:solidFill>
              </a:rPr>
              <a:t>(</a:t>
            </a:r>
            <a:r>
              <a:rPr lang="vi-VN" dirty="0">
                <a:solidFill>
                  <a:srgbClr val="FF0000"/>
                </a:solidFill>
              </a:rPr>
              <a:t>2) Completarea fişei de instruire individuală se va face cu pix cu pastă sau cu stilou, imediat după verificarea instruirii.</a:t>
            </a:r>
          </a:p>
          <a:p>
            <a:endParaRPr lang="ro-RO"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fontScale="85000" lnSpcReduction="20000"/>
          </a:bodyPr>
          <a:lstStyle/>
          <a:p>
            <a:r>
              <a:rPr lang="en-US" dirty="0" smtClean="0"/>
              <a:t> (4)  </a:t>
            </a:r>
            <a:r>
              <a:rPr lang="en-US" dirty="0" err="1" smtClean="0"/>
              <a:t>Fişa</a:t>
            </a:r>
            <a:r>
              <a:rPr lang="en-US" dirty="0" smtClean="0"/>
              <a:t> de </a:t>
            </a:r>
            <a:r>
              <a:rPr lang="en-US" dirty="0" err="1" smtClean="0"/>
              <a:t>instruire</a:t>
            </a:r>
            <a:r>
              <a:rPr lang="en-US" dirty="0" smtClean="0"/>
              <a:t> </a:t>
            </a:r>
            <a:r>
              <a:rPr lang="en-US" dirty="0" err="1" smtClean="0"/>
              <a:t>individuală</a:t>
            </a:r>
            <a:r>
              <a:rPr lang="en-US" dirty="0" smtClean="0"/>
              <a:t> </a:t>
            </a:r>
            <a:r>
              <a:rPr lang="en-US" dirty="0" err="1" smtClean="0"/>
              <a:t>va</a:t>
            </a:r>
            <a:r>
              <a:rPr lang="en-US" dirty="0" smtClean="0"/>
              <a:t> </a:t>
            </a:r>
            <a:r>
              <a:rPr lang="en-US" dirty="0" err="1" smtClean="0"/>
              <a:t>fi</a:t>
            </a:r>
            <a:r>
              <a:rPr lang="en-US" dirty="0" smtClean="0"/>
              <a:t> </a:t>
            </a:r>
            <a:r>
              <a:rPr lang="en-US" dirty="0" err="1" smtClean="0"/>
              <a:t>păstrată</a:t>
            </a:r>
            <a:r>
              <a:rPr lang="en-US" dirty="0" smtClean="0"/>
              <a:t> de </a:t>
            </a:r>
            <a:r>
              <a:rPr lang="en-US" dirty="0" err="1" smtClean="0"/>
              <a:t>către</a:t>
            </a:r>
            <a:r>
              <a:rPr lang="en-US" dirty="0" smtClean="0"/>
              <a:t> </a:t>
            </a:r>
            <a:r>
              <a:rPr lang="en-US" dirty="0" err="1" smtClean="0"/>
              <a:t>conducătorul</a:t>
            </a:r>
            <a:r>
              <a:rPr lang="en-US" dirty="0" smtClean="0"/>
              <a:t> </a:t>
            </a:r>
            <a:r>
              <a:rPr lang="en-US" dirty="0" err="1" smtClean="0"/>
              <a:t>locului</a:t>
            </a:r>
            <a:r>
              <a:rPr lang="en-US" dirty="0" smtClean="0"/>
              <a:t> de </a:t>
            </a:r>
            <a:r>
              <a:rPr lang="en-US" dirty="0" err="1" smtClean="0"/>
              <a:t>muncă</a:t>
            </a:r>
            <a:r>
              <a:rPr lang="en-US" dirty="0" smtClean="0"/>
              <a:t>, </a:t>
            </a:r>
            <a:r>
              <a:rPr lang="en-US" dirty="0" err="1" smtClean="0"/>
              <a:t>pe</a:t>
            </a:r>
            <a:r>
              <a:rPr lang="en-US" dirty="0" smtClean="0"/>
              <a:t> </a:t>
            </a:r>
            <a:r>
              <a:rPr lang="en-US" dirty="0" err="1" smtClean="0"/>
              <a:t>suport</a:t>
            </a:r>
            <a:r>
              <a:rPr lang="en-US" dirty="0" smtClean="0"/>
              <a:t> </a:t>
            </a:r>
            <a:r>
              <a:rPr lang="en-US" dirty="0" err="1" smtClean="0"/>
              <a:t>hârtie</a:t>
            </a:r>
            <a:r>
              <a:rPr lang="en-US" dirty="0" smtClean="0"/>
              <a:t> </a:t>
            </a:r>
            <a:r>
              <a:rPr lang="en-US" dirty="0" err="1" smtClean="0"/>
              <a:t>sau</a:t>
            </a:r>
            <a:r>
              <a:rPr lang="en-US" dirty="0" smtClean="0"/>
              <a:t> </a:t>
            </a:r>
            <a:r>
              <a:rPr lang="en-US" dirty="0" err="1" smtClean="0"/>
              <a:t>în</a:t>
            </a:r>
            <a:r>
              <a:rPr lang="en-US" dirty="0" smtClean="0"/>
              <a:t> format electronic, </a:t>
            </a:r>
            <a:r>
              <a:rPr lang="en-US" dirty="0" err="1" smtClean="0"/>
              <a:t>după</a:t>
            </a:r>
            <a:r>
              <a:rPr lang="en-US" dirty="0" smtClean="0"/>
              <a:t> </a:t>
            </a:r>
            <a:r>
              <a:rPr lang="en-US" dirty="0" err="1" smtClean="0"/>
              <a:t>caz</a:t>
            </a:r>
            <a:r>
              <a:rPr lang="en-US" dirty="0" smtClean="0"/>
              <a:t>, </a:t>
            </a:r>
            <a:r>
              <a:rPr lang="en-US" dirty="0" err="1" smtClean="0"/>
              <a:t>şi</a:t>
            </a:r>
            <a:r>
              <a:rPr lang="en-US" dirty="0" smtClean="0"/>
              <a:t> </a:t>
            </a:r>
            <a:r>
              <a:rPr lang="en-US" dirty="0" err="1" smtClean="0"/>
              <a:t>va</a:t>
            </a:r>
            <a:r>
              <a:rPr lang="en-US" dirty="0" smtClean="0"/>
              <a:t> </a:t>
            </a:r>
            <a:r>
              <a:rPr lang="en-US" dirty="0" err="1" smtClean="0"/>
              <a:t>fi</a:t>
            </a:r>
            <a:r>
              <a:rPr lang="en-US" dirty="0" smtClean="0"/>
              <a:t> </a:t>
            </a:r>
            <a:r>
              <a:rPr lang="en-US" dirty="0" err="1" smtClean="0"/>
              <a:t>însoţită</a:t>
            </a:r>
            <a:r>
              <a:rPr lang="en-US" dirty="0" smtClean="0"/>
              <a:t> de o </a:t>
            </a:r>
            <a:r>
              <a:rPr lang="en-US" dirty="0" err="1" smtClean="0"/>
              <a:t>copie</a:t>
            </a:r>
            <a:r>
              <a:rPr lang="en-US" dirty="0" smtClean="0"/>
              <a:t> a </a:t>
            </a:r>
            <a:r>
              <a:rPr lang="en-US" dirty="0" err="1" smtClean="0"/>
              <a:t>ultimei</a:t>
            </a:r>
            <a:r>
              <a:rPr lang="en-US" dirty="0" smtClean="0"/>
              <a:t> </a:t>
            </a:r>
            <a:r>
              <a:rPr lang="en-US" dirty="0" err="1" smtClean="0"/>
              <a:t>fişe</a:t>
            </a:r>
            <a:r>
              <a:rPr lang="en-US" dirty="0" smtClean="0"/>
              <a:t> de </a:t>
            </a:r>
            <a:r>
              <a:rPr lang="en-US" dirty="0" err="1" smtClean="0"/>
              <a:t>aptitudini</a:t>
            </a:r>
            <a:r>
              <a:rPr lang="en-US" dirty="0" smtClean="0"/>
              <a:t> </a:t>
            </a:r>
            <a:r>
              <a:rPr lang="en-US" dirty="0" err="1" smtClean="0"/>
              <a:t>completate</a:t>
            </a:r>
            <a:r>
              <a:rPr lang="en-US" dirty="0" smtClean="0"/>
              <a:t> de </a:t>
            </a:r>
            <a:r>
              <a:rPr lang="en-US" dirty="0" err="1" smtClean="0"/>
              <a:t>către</a:t>
            </a:r>
            <a:r>
              <a:rPr lang="en-US" dirty="0" smtClean="0"/>
              <a:t> </a:t>
            </a:r>
            <a:r>
              <a:rPr lang="en-US" dirty="0" err="1" smtClean="0"/>
              <a:t>medicul</a:t>
            </a:r>
            <a:r>
              <a:rPr lang="en-US" dirty="0" smtClean="0"/>
              <a:t> de </a:t>
            </a:r>
            <a:r>
              <a:rPr lang="en-US" dirty="0" err="1" smtClean="0"/>
              <a:t>medicina</a:t>
            </a:r>
            <a:r>
              <a:rPr lang="en-US" dirty="0" smtClean="0"/>
              <a:t> </a:t>
            </a:r>
            <a:r>
              <a:rPr lang="en-US" dirty="0" err="1" smtClean="0"/>
              <a:t>muncii</a:t>
            </a:r>
            <a:r>
              <a:rPr lang="en-US" dirty="0" smtClean="0"/>
              <a:t>.</a:t>
            </a:r>
            <a:endParaRPr lang="ro-RO" dirty="0" smtClean="0"/>
          </a:p>
          <a:p>
            <a:r>
              <a:rPr lang="en-US" sz="1900" dirty="0" smtClean="0">
                <a:solidFill>
                  <a:srgbClr val="FF0000"/>
                </a:solidFill>
              </a:rPr>
              <a:t>(4) </a:t>
            </a:r>
            <a:r>
              <a:rPr lang="vi-VN" sz="1900" dirty="0" smtClean="0">
                <a:solidFill>
                  <a:srgbClr val="FF0000"/>
                </a:solidFill>
              </a:rPr>
              <a:t>Fişa de instruire individuală va fi păstrată de către conducătorul locului de muncă şi va fi însoţită de o copie a ultimei fişe de aptitudini completate de către medicul de medicina muncii.</a:t>
            </a:r>
          </a:p>
          <a:p>
            <a:pPr algn="just"/>
            <a:r>
              <a:rPr lang="en-US" dirty="0" smtClean="0"/>
              <a:t>(5)  </a:t>
            </a:r>
            <a:r>
              <a:rPr lang="en-US" dirty="0" err="1" smtClean="0"/>
              <a:t>Fişa</a:t>
            </a:r>
            <a:r>
              <a:rPr lang="en-US" dirty="0" smtClean="0"/>
              <a:t> de </a:t>
            </a:r>
            <a:r>
              <a:rPr lang="en-US" dirty="0" err="1" smtClean="0"/>
              <a:t>instruire</a:t>
            </a:r>
            <a:r>
              <a:rPr lang="en-US" dirty="0" smtClean="0"/>
              <a:t> </a:t>
            </a:r>
            <a:r>
              <a:rPr lang="en-US" dirty="0" err="1" smtClean="0"/>
              <a:t>individuală</a:t>
            </a:r>
            <a:r>
              <a:rPr lang="en-US" dirty="0" smtClean="0"/>
              <a:t> se </a:t>
            </a:r>
            <a:r>
              <a:rPr lang="en-US" dirty="0" err="1" smtClean="0"/>
              <a:t>păstrează</a:t>
            </a:r>
            <a:r>
              <a:rPr lang="en-US" dirty="0" smtClean="0"/>
              <a:t> </a:t>
            </a:r>
            <a:r>
              <a:rPr lang="en-US" dirty="0" err="1" smtClean="0"/>
              <a:t>în</a:t>
            </a:r>
            <a:r>
              <a:rPr lang="en-US" dirty="0" smtClean="0"/>
              <a:t> </a:t>
            </a:r>
            <a:r>
              <a:rPr lang="en-US" dirty="0" err="1" smtClean="0"/>
              <a:t>întreprindere</a:t>
            </a:r>
            <a:r>
              <a:rPr lang="en-US" dirty="0" smtClean="0"/>
              <a:t>/</a:t>
            </a:r>
            <a:r>
              <a:rPr lang="en-US" dirty="0" err="1" smtClean="0"/>
              <a:t>unitate</a:t>
            </a:r>
            <a:r>
              <a:rPr lang="en-US" dirty="0" smtClean="0"/>
              <a:t>, </a:t>
            </a:r>
            <a:r>
              <a:rPr lang="en-US" dirty="0" err="1" smtClean="0"/>
              <a:t>pe</a:t>
            </a:r>
            <a:r>
              <a:rPr lang="en-US" dirty="0" smtClean="0"/>
              <a:t> </a:t>
            </a:r>
            <a:r>
              <a:rPr lang="en-US" dirty="0" err="1" smtClean="0"/>
              <a:t>suport</a:t>
            </a:r>
            <a:r>
              <a:rPr lang="en-US" dirty="0" smtClean="0"/>
              <a:t> </a:t>
            </a:r>
            <a:r>
              <a:rPr lang="en-US" dirty="0" err="1" smtClean="0"/>
              <a:t>hârtie</a:t>
            </a:r>
            <a:r>
              <a:rPr lang="en-US" dirty="0" smtClean="0"/>
              <a:t> </a:t>
            </a:r>
            <a:r>
              <a:rPr lang="en-US" dirty="0" err="1" smtClean="0"/>
              <a:t>sau</a:t>
            </a:r>
            <a:r>
              <a:rPr lang="en-US" dirty="0" smtClean="0"/>
              <a:t> </a:t>
            </a:r>
            <a:r>
              <a:rPr lang="en-US" dirty="0" err="1" smtClean="0"/>
              <a:t>în</a:t>
            </a:r>
            <a:r>
              <a:rPr lang="en-US" dirty="0" smtClean="0"/>
              <a:t> format electronic, </a:t>
            </a:r>
            <a:r>
              <a:rPr lang="en-US" dirty="0" err="1" smtClean="0"/>
              <a:t>după</a:t>
            </a:r>
            <a:r>
              <a:rPr lang="en-US" dirty="0" smtClean="0"/>
              <a:t> </a:t>
            </a:r>
            <a:r>
              <a:rPr lang="en-US" dirty="0" err="1" smtClean="0"/>
              <a:t>caz</a:t>
            </a:r>
            <a:r>
              <a:rPr lang="en-US" dirty="0" smtClean="0"/>
              <a:t>, de la </a:t>
            </a:r>
            <a:r>
              <a:rPr lang="en-US" dirty="0" err="1" smtClean="0"/>
              <a:t>angajare</a:t>
            </a:r>
            <a:r>
              <a:rPr lang="en-US" dirty="0" smtClean="0"/>
              <a:t> </a:t>
            </a:r>
            <a:r>
              <a:rPr lang="en-US" dirty="0" err="1" smtClean="0"/>
              <a:t>până</a:t>
            </a:r>
            <a:r>
              <a:rPr lang="en-US" dirty="0" smtClean="0"/>
              <a:t> la data </a:t>
            </a:r>
            <a:r>
              <a:rPr lang="en-US" dirty="0" err="1" smtClean="0"/>
              <a:t>încetării</a:t>
            </a:r>
            <a:r>
              <a:rPr lang="en-US" dirty="0" smtClean="0"/>
              <a:t> </a:t>
            </a:r>
            <a:r>
              <a:rPr lang="en-US" dirty="0" err="1" smtClean="0"/>
              <a:t>raporturilor</a:t>
            </a:r>
            <a:r>
              <a:rPr lang="en-US" dirty="0" smtClean="0"/>
              <a:t> de </a:t>
            </a:r>
            <a:r>
              <a:rPr lang="en-US" dirty="0" err="1" smtClean="0"/>
              <a:t>muncă</a:t>
            </a:r>
            <a:r>
              <a:rPr lang="en-US" dirty="0" smtClean="0"/>
              <a:t>.</a:t>
            </a:r>
            <a:r>
              <a:rPr lang="vi-VN" dirty="0"/>
              <a:t> </a:t>
            </a:r>
            <a:endParaRPr lang="ro-RO" dirty="0" smtClean="0"/>
          </a:p>
          <a:p>
            <a:r>
              <a:rPr lang="en-US" sz="2100" dirty="0" smtClean="0">
                <a:solidFill>
                  <a:srgbClr val="FF0000"/>
                </a:solidFill>
              </a:rPr>
              <a:t>(5) </a:t>
            </a:r>
            <a:r>
              <a:rPr lang="vi-VN" sz="2100" dirty="0" smtClean="0">
                <a:solidFill>
                  <a:srgbClr val="FF0000"/>
                </a:solidFill>
              </a:rPr>
              <a:t>Fişa </a:t>
            </a:r>
            <a:r>
              <a:rPr lang="vi-VN" sz="2100" dirty="0">
                <a:solidFill>
                  <a:srgbClr val="FF0000"/>
                </a:solidFill>
              </a:rPr>
              <a:t>de instruire individuală se păstrează în întreprindere/unitate, de la angajare până la data încetării raporturilor de muncă.</a:t>
            </a:r>
            <a:endParaRPr lang="ro-RO" sz="2100" dirty="0">
              <a:solidFill>
                <a:srgbClr val="FF0000"/>
              </a:solidFill>
            </a:endParaRPr>
          </a:p>
        </p:txBody>
      </p:sp>
      <p:sp>
        <p:nvSpPr>
          <p:cNvPr id="5" name="Titlu 1"/>
          <p:cNvSpPr>
            <a:spLocks noGrp="1"/>
          </p:cNvSpPr>
          <p:nvPr>
            <p:ph type="title"/>
          </p:nvPr>
        </p:nvSpPr>
        <p:spPr/>
        <p:txBody>
          <a:bodyPr>
            <a:noAutofit/>
          </a:bodyPr>
          <a:lstStyle/>
          <a:p>
            <a:r>
              <a:rPr lang="en-US" sz="2400" dirty="0" smtClean="0"/>
              <a:t/>
            </a:r>
            <a:br>
              <a:rPr lang="en-US" sz="2400" dirty="0" smtClean="0"/>
            </a:br>
            <a:r>
              <a:rPr lang="vi-VN" sz="2400" dirty="0" smtClean="0"/>
              <a:t>   </a:t>
            </a:r>
            <a:r>
              <a:rPr lang="en-US" sz="2400" b="1" dirty="0" smtClean="0"/>
              <a:t>CAP. V</a:t>
            </a:r>
            <a:r>
              <a:rPr lang="vi-VN" sz="2400" b="1" dirty="0" smtClean="0"/>
              <a:t> INSTRUIREA LUCRĂTORILOR ÎN DOMENIUL SECURITĂŢII ŞI SĂNĂTĂŢII ÎN MUNCĂ</a:t>
            </a:r>
            <a:r>
              <a:rPr lang="en-US" sz="2400" b="1" dirty="0"/>
              <a:t> </a:t>
            </a:r>
            <a:r>
              <a:rPr lang="ro-RO" sz="2400" dirty="0" smtClean="0"/>
              <a:t/>
            </a:r>
            <a:br>
              <a:rPr lang="ro-RO" sz="2400" dirty="0" smtClean="0"/>
            </a:br>
            <a:r>
              <a:rPr lang="en-US" sz="2000" b="1" dirty="0" smtClean="0"/>
              <a:t>SECŢIUNEA 1</a:t>
            </a:r>
            <a:r>
              <a:rPr lang="ro-RO" sz="2000" b="1" dirty="0" smtClean="0"/>
              <a:t> -</a:t>
            </a:r>
            <a:r>
              <a:rPr lang="en-US" sz="2000" b="1" dirty="0" smtClean="0"/>
              <a:t>    DISPOZIŢII GENERALE</a:t>
            </a:r>
            <a:r>
              <a:rPr lang="en-US" sz="2000" dirty="0"/>
              <a:t/>
            </a:r>
            <a:br>
              <a:rPr lang="en-US" sz="2000" dirty="0"/>
            </a:br>
            <a:endParaRPr lang="ro-RO" sz="2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normAutofit fontScale="90000"/>
          </a:bodyPr>
          <a:lstStyle/>
          <a:p>
            <a:r>
              <a:rPr lang="en-US" sz="2700" b="1" dirty="0" smtClean="0"/>
              <a:t>CAP. V</a:t>
            </a:r>
            <a:r>
              <a:rPr lang="vi-VN" sz="2700" b="1" dirty="0" smtClean="0"/>
              <a:t> INSTRUIREA LUCRĂTORILOR ÎN DOMENIUL SECURITĂŢII ŞI SĂNĂTĂŢII ÎN MUNCĂ</a:t>
            </a:r>
            <a:r>
              <a:rPr lang="en-US" sz="2700" b="1" dirty="0" smtClean="0"/>
              <a:t> </a:t>
            </a:r>
            <a:r>
              <a:rPr lang="ro-RO" sz="2700" dirty="0" smtClean="0"/>
              <a:t/>
            </a:r>
            <a:br>
              <a:rPr lang="ro-RO" sz="2700" dirty="0" smtClean="0"/>
            </a:br>
            <a:r>
              <a:rPr lang="en-US" sz="2200" b="1" dirty="0" smtClean="0"/>
              <a:t>SECŢIUNEA 1</a:t>
            </a:r>
            <a:r>
              <a:rPr lang="ro-RO" sz="2200" b="1" dirty="0" smtClean="0"/>
              <a:t> -</a:t>
            </a:r>
            <a:r>
              <a:rPr lang="en-US" sz="2200" b="1" dirty="0" smtClean="0"/>
              <a:t>    DISPOZIŢII GENERALE</a:t>
            </a:r>
            <a:endParaRPr lang="ro-RO" sz="2200" dirty="0"/>
          </a:p>
        </p:txBody>
      </p:sp>
      <p:sp>
        <p:nvSpPr>
          <p:cNvPr id="3" name="Substituent conținut 2"/>
          <p:cNvSpPr>
            <a:spLocks noGrp="1"/>
          </p:cNvSpPr>
          <p:nvPr>
            <p:ph idx="1"/>
          </p:nvPr>
        </p:nvSpPr>
        <p:spPr>
          <a:xfrm>
            <a:off x="457200" y="1600200"/>
            <a:ext cx="8229600" cy="4853136"/>
          </a:xfrm>
        </p:spPr>
        <p:txBody>
          <a:bodyPr>
            <a:noAutofit/>
          </a:bodyPr>
          <a:lstStyle/>
          <a:p>
            <a:pPr>
              <a:buNone/>
            </a:pPr>
            <a:r>
              <a:rPr lang="en-US" sz="1800" dirty="0"/>
              <a:t>La </a:t>
            </a:r>
            <a:r>
              <a:rPr lang="en-US" sz="1800" dirty="0" err="1" smtClean="0"/>
              <a:t>articolul</a:t>
            </a:r>
            <a:r>
              <a:rPr lang="en-US" sz="1800" dirty="0" smtClean="0"/>
              <a:t> </a:t>
            </a:r>
            <a:r>
              <a:rPr lang="en-US" sz="1800" dirty="0"/>
              <a:t>81, </a:t>
            </a:r>
            <a:r>
              <a:rPr lang="en-US" sz="1800" dirty="0" err="1"/>
              <a:t>după</a:t>
            </a:r>
            <a:r>
              <a:rPr lang="en-US" sz="1800" dirty="0"/>
              <a:t> </a:t>
            </a:r>
            <a:r>
              <a:rPr lang="en-US" sz="1800" dirty="0" err="1"/>
              <a:t>alineatul</a:t>
            </a:r>
            <a:r>
              <a:rPr lang="en-US" sz="1800" dirty="0"/>
              <a:t> (3) se </a:t>
            </a:r>
            <a:r>
              <a:rPr lang="en-US" sz="1800" dirty="0" err="1"/>
              <a:t>introduc</a:t>
            </a:r>
            <a:r>
              <a:rPr lang="en-US" sz="1800" dirty="0"/>
              <a:t> </a:t>
            </a:r>
            <a:r>
              <a:rPr lang="en-US" sz="1800" dirty="0" err="1"/>
              <a:t>trei</a:t>
            </a:r>
            <a:r>
              <a:rPr lang="en-US" sz="1800" dirty="0"/>
              <a:t> </a:t>
            </a:r>
            <a:r>
              <a:rPr lang="en-US" sz="1800" dirty="0" err="1"/>
              <a:t>noi</a:t>
            </a:r>
            <a:r>
              <a:rPr lang="en-US" sz="1800" dirty="0"/>
              <a:t> </a:t>
            </a:r>
            <a:r>
              <a:rPr lang="en-US" sz="1800" dirty="0" err="1"/>
              <a:t>alineate</a:t>
            </a:r>
            <a:r>
              <a:rPr lang="en-US" sz="1800" dirty="0"/>
              <a:t>, </a:t>
            </a:r>
            <a:r>
              <a:rPr lang="en-US" sz="1800" dirty="0" err="1"/>
              <a:t>alineatele</a:t>
            </a:r>
            <a:r>
              <a:rPr lang="en-US" sz="1800" dirty="0"/>
              <a:t> (3^1)-(3^3</a:t>
            </a:r>
            <a:r>
              <a:rPr lang="en-US" sz="1800" dirty="0" smtClean="0"/>
              <a:t>)</a:t>
            </a:r>
            <a:endParaRPr lang="ro-RO" sz="1800" dirty="0"/>
          </a:p>
          <a:p>
            <a:r>
              <a:rPr lang="en-US" sz="2000" dirty="0" smtClean="0"/>
              <a:t>(</a:t>
            </a:r>
            <a:r>
              <a:rPr lang="en-US" sz="2000" dirty="0"/>
              <a:t>3^1) </a:t>
            </a:r>
            <a:r>
              <a:rPr lang="en-US" sz="2000" u="sng" dirty="0" err="1"/>
              <a:t>În</a:t>
            </a:r>
            <a:r>
              <a:rPr lang="en-US" sz="2000" u="sng" dirty="0"/>
              <a:t> </a:t>
            </a:r>
            <a:r>
              <a:rPr lang="en-US" sz="2000" u="sng" dirty="0" err="1"/>
              <a:t>funcţie</a:t>
            </a:r>
            <a:r>
              <a:rPr lang="en-US" sz="2000" u="sng" dirty="0"/>
              <a:t> de </a:t>
            </a:r>
            <a:r>
              <a:rPr lang="en-US" sz="2000" u="sng" dirty="0" err="1"/>
              <a:t>modalitatea</a:t>
            </a:r>
            <a:r>
              <a:rPr lang="en-US" sz="2000" u="sng" dirty="0"/>
              <a:t> </a:t>
            </a:r>
            <a:r>
              <a:rPr lang="en-US" sz="2000" u="sng" dirty="0" err="1"/>
              <a:t>stabilită</a:t>
            </a:r>
            <a:r>
              <a:rPr lang="en-US" sz="2000" u="sng" dirty="0"/>
              <a:t> de </a:t>
            </a:r>
            <a:r>
              <a:rPr lang="en-US" sz="2000" u="sng" dirty="0" err="1"/>
              <a:t>angajator</a:t>
            </a:r>
            <a:r>
              <a:rPr lang="en-US" sz="2000" u="sng" dirty="0"/>
              <a:t> </a:t>
            </a:r>
            <a:r>
              <a:rPr lang="en-US" sz="2000" u="sng" dirty="0" err="1"/>
              <a:t>prin</a:t>
            </a:r>
            <a:r>
              <a:rPr lang="en-US" sz="2000" u="sng" dirty="0"/>
              <a:t> </a:t>
            </a:r>
            <a:r>
              <a:rPr lang="en-US" sz="2000" u="sng" dirty="0" err="1"/>
              <a:t>regulamentul</a:t>
            </a:r>
            <a:r>
              <a:rPr lang="en-US" sz="2000" u="sng" dirty="0"/>
              <a:t> intern</a:t>
            </a:r>
            <a:r>
              <a:rPr lang="en-US" sz="2000" dirty="0"/>
              <a:t>, </a:t>
            </a:r>
            <a:r>
              <a:rPr lang="en-US" sz="2000" dirty="0" err="1"/>
              <a:t>fişa</a:t>
            </a:r>
            <a:r>
              <a:rPr lang="en-US" sz="2000" dirty="0"/>
              <a:t> de </a:t>
            </a:r>
            <a:r>
              <a:rPr lang="en-US" sz="2000" dirty="0" err="1"/>
              <a:t>instruire</a:t>
            </a:r>
            <a:r>
              <a:rPr lang="en-US" sz="2000" dirty="0"/>
              <a:t> </a:t>
            </a:r>
            <a:r>
              <a:rPr lang="en-US" sz="2000" dirty="0" err="1"/>
              <a:t>individuală</a:t>
            </a:r>
            <a:r>
              <a:rPr lang="en-US" sz="2000" dirty="0"/>
              <a:t> se </a:t>
            </a:r>
            <a:r>
              <a:rPr lang="en-US" sz="2000" dirty="0" err="1"/>
              <a:t>semnează</a:t>
            </a:r>
            <a:r>
              <a:rPr lang="en-US" sz="2000" dirty="0"/>
              <a:t> </a:t>
            </a:r>
            <a:r>
              <a:rPr lang="en-US" sz="2000" dirty="0" err="1"/>
              <a:t>olograf</a:t>
            </a:r>
            <a:r>
              <a:rPr lang="en-US" sz="2000" dirty="0"/>
              <a:t> </a:t>
            </a:r>
            <a:r>
              <a:rPr lang="en-US" sz="2000" dirty="0" err="1"/>
              <a:t>sau</a:t>
            </a:r>
            <a:r>
              <a:rPr lang="en-US" sz="2000" dirty="0"/>
              <a:t> cu </a:t>
            </a:r>
            <a:r>
              <a:rPr lang="en-US" sz="2000" dirty="0" err="1"/>
              <a:t>semnătură</a:t>
            </a:r>
            <a:r>
              <a:rPr lang="en-US" sz="2000" dirty="0"/>
              <a:t> </a:t>
            </a:r>
            <a:r>
              <a:rPr lang="en-US" sz="2000" dirty="0" err="1"/>
              <a:t>electronică</a:t>
            </a:r>
            <a:r>
              <a:rPr lang="en-US" sz="2000" dirty="0"/>
              <a:t>, </a:t>
            </a:r>
            <a:r>
              <a:rPr lang="en-US" sz="2000" dirty="0" err="1"/>
              <a:t>semnătură</a:t>
            </a:r>
            <a:r>
              <a:rPr lang="en-US" sz="2000" dirty="0"/>
              <a:t> </a:t>
            </a:r>
            <a:r>
              <a:rPr lang="en-US" sz="2000" dirty="0" err="1"/>
              <a:t>electronică</a:t>
            </a:r>
            <a:r>
              <a:rPr lang="en-US" sz="2000" dirty="0"/>
              <a:t> </a:t>
            </a:r>
            <a:r>
              <a:rPr lang="en-US" sz="2000" dirty="0" err="1"/>
              <a:t>avansată</a:t>
            </a:r>
            <a:r>
              <a:rPr lang="en-US" sz="2000" dirty="0"/>
              <a:t> </a:t>
            </a:r>
            <a:r>
              <a:rPr lang="en-US" sz="2000" dirty="0" err="1"/>
              <a:t>sau</a:t>
            </a:r>
            <a:r>
              <a:rPr lang="en-US" sz="2000" dirty="0"/>
              <a:t> </a:t>
            </a:r>
            <a:r>
              <a:rPr lang="en-US" sz="2000" dirty="0" err="1"/>
              <a:t>semnătură</a:t>
            </a:r>
            <a:r>
              <a:rPr lang="en-US" sz="2000" dirty="0"/>
              <a:t> </a:t>
            </a:r>
            <a:r>
              <a:rPr lang="en-US" sz="2000" dirty="0" err="1"/>
              <a:t>electronică</a:t>
            </a:r>
            <a:r>
              <a:rPr lang="en-US" sz="2000" dirty="0"/>
              <a:t> </a:t>
            </a:r>
            <a:r>
              <a:rPr lang="en-US" sz="2000" dirty="0" err="1"/>
              <a:t>calificată</a:t>
            </a:r>
            <a:r>
              <a:rPr lang="en-US" sz="2000" dirty="0"/>
              <a:t>.</a:t>
            </a:r>
            <a:endParaRPr lang="ro-RO" sz="2000" dirty="0"/>
          </a:p>
          <a:p>
            <a:r>
              <a:rPr lang="en-US" sz="2000" dirty="0"/>
              <a:t>(3^2) </a:t>
            </a:r>
            <a:r>
              <a:rPr lang="en-US" sz="2000" dirty="0" err="1"/>
              <a:t>În</a:t>
            </a:r>
            <a:r>
              <a:rPr lang="en-US" sz="2000" dirty="0"/>
              <a:t> </a:t>
            </a:r>
            <a:r>
              <a:rPr lang="en-US" sz="2000" dirty="0" err="1"/>
              <a:t>conformitate</a:t>
            </a:r>
            <a:r>
              <a:rPr lang="en-US" sz="2000" dirty="0"/>
              <a:t> cu </a:t>
            </a:r>
            <a:r>
              <a:rPr lang="en-US" sz="2000" dirty="0" err="1"/>
              <a:t>prevederile</a:t>
            </a:r>
            <a:r>
              <a:rPr lang="en-US" sz="2000" dirty="0"/>
              <a:t> </a:t>
            </a:r>
            <a:r>
              <a:rPr lang="ro-RO" sz="2000" dirty="0" smtClean="0"/>
              <a:t> </a:t>
            </a:r>
            <a:r>
              <a:rPr lang="en-US" sz="2000" u="sng" dirty="0" smtClean="0"/>
              <a:t>art</a:t>
            </a:r>
            <a:r>
              <a:rPr lang="en-US" sz="2000" u="sng" dirty="0"/>
              <a:t>. 17 </a:t>
            </a:r>
            <a:r>
              <a:rPr lang="en-US" sz="2000" u="sng" dirty="0" err="1"/>
              <a:t>alin</a:t>
            </a:r>
            <a:r>
              <a:rPr lang="en-US" sz="2000" u="sng" dirty="0"/>
              <a:t>. (3) lit. o)</a:t>
            </a:r>
            <a:r>
              <a:rPr lang="en-US" sz="2000" dirty="0"/>
              <a:t> </a:t>
            </a:r>
            <a:r>
              <a:rPr lang="en-US" sz="2000" dirty="0" err="1"/>
              <a:t>şi</a:t>
            </a:r>
            <a:r>
              <a:rPr lang="en-US" sz="2000" dirty="0"/>
              <a:t> </a:t>
            </a:r>
            <a:r>
              <a:rPr lang="en-US" sz="2000" u="sng" dirty="0" err="1" smtClean="0"/>
              <a:t>alin</a:t>
            </a:r>
            <a:r>
              <a:rPr lang="en-US" sz="2000" u="sng" dirty="0"/>
              <a:t>. (4) din </a:t>
            </a:r>
            <a:r>
              <a:rPr lang="en-US" sz="2000" u="sng" dirty="0" err="1"/>
              <a:t>Legea</a:t>
            </a:r>
            <a:r>
              <a:rPr lang="en-US" sz="2000" u="sng" dirty="0"/>
              <a:t> nr. 53/2003- </a:t>
            </a:r>
            <a:r>
              <a:rPr lang="en-US" sz="2000" u="sng" dirty="0" err="1"/>
              <a:t>Codul</a:t>
            </a:r>
            <a:r>
              <a:rPr lang="en-US" sz="2000" u="sng" dirty="0"/>
              <a:t> </a:t>
            </a:r>
            <a:r>
              <a:rPr lang="en-US" sz="2000" u="sng" dirty="0" err="1"/>
              <a:t>muncii</a:t>
            </a:r>
            <a:r>
              <a:rPr lang="en-US" sz="2000" u="sng" dirty="0"/>
              <a:t>, </a:t>
            </a:r>
            <a:r>
              <a:rPr lang="en-US" sz="2000" u="sng" dirty="0" err="1"/>
              <a:t>republicată</a:t>
            </a:r>
            <a:r>
              <a:rPr lang="en-US" sz="2000" dirty="0"/>
              <a:t>, cu </a:t>
            </a:r>
            <a:r>
              <a:rPr lang="en-US" sz="2000" dirty="0" err="1"/>
              <a:t>modificările</a:t>
            </a:r>
            <a:r>
              <a:rPr lang="en-US" sz="2000" dirty="0"/>
              <a:t> </a:t>
            </a:r>
            <a:r>
              <a:rPr lang="en-US" sz="2000" dirty="0" err="1"/>
              <a:t>şi</a:t>
            </a:r>
            <a:r>
              <a:rPr lang="en-US" sz="2000" dirty="0"/>
              <a:t> </a:t>
            </a:r>
            <a:r>
              <a:rPr lang="en-US" sz="2000" dirty="0" err="1"/>
              <a:t>completările</a:t>
            </a:r>
            <a:r>
              <a:rPr lang="en-US" sz="2000" dirty="0"/>
              <a:t> </a:t>
            </a:r>
            <a:r>
              <a:rPr lang="en-US" sz="2000" dirty="0" err="1"/>
              <a:t>ulterioare</a:t>
            </a:r>
            <a:r>
              <a:rPr lang="en-US" sz="2000" dirty="0"/>
              <a:t>, </a:t>
            </a:r>
            <a:r>
              <a:rPr lang="en-US" sz="2000" u="sng" dirty="0" err="1"/>
              <a:t>procedurile</a:t>
            </a:r>
            <a:r>
              <a:rPr lang="en-US" sz="2000" u="sng" dirty="0"/>
              <a:t> </a:t>
            </a:r>
            <a:r>
              <a:rPr lang="en-US" sz="2000" u="sng" dirty="0" err="1"/>
              <a:t>privind</a:t>
            </a:r>
            <a:r>
              <a:rPr lang="en-US" sz="2000" u="sng" dirty="0"/>
              <a:t> </a:t>
            </a:r>
            <a:r>
              <a:rPr lang="en-US" sz="2000" u="sng" dirty="0" err="1"/>
              <a:t>utilizarea</a:t>
            </a:r>
            <a:r>
              <a:rPr lang="en-US" sz="2000" u="sng" dirty="0"/>
              <a:t> </a:t>
            </a:r>
            <a:r>
              <a:rPr lang="en-US" sz="2000" u="sng" dirty="0" err="1"/>
              <a:t>semnăturii</a:t>
            </a:r>
            <a:r>
              <a:rPr lang="en-US" sz="2000" u="sng" dirty="0"/>
              <a:t> </a:t>
            </a:r>
            <a:r>
              <a:rPr lang="en-US" sz="2000" u="sng" dirty="0" err="1"/>
              <a:t>electronice</a:t>
            </a:r>
            <a:r>
              <a:rPr lang="en-US" sz="2000" u="sng" dirty="0"/>
              <a:t>, </a:t>
            </a:r>
            <a:r>
              <a:rPr lang="en-US" sz="2000" u="sng" dirty="0" err="1"/>
              <a:t>semnăturii</a:t>
            </a:r>
            <a:r>
              <a:rPr lang="en-US" sz="2000" u="sng" dirty="0"/>
              <a:t> </a:t>
            </a:r>
            <a:r>
              <a:rPr lang="en-US" sz="2000" u="sng" dirty="0" err="1"/>
              <a:t>electronice</a:t>
            </a:r>
            <a:r>
              <a:rPr lang="en-US" sz="2000" u="sng" dirty="0"/>
              <a:t> </a:t>
            </a:r>
            <a:r>
              <a:rPr lang="en-US" sz="2000" u="sng" dirty="0" err="1"/>
              <a:t>avansate</a:t>
            </a:r>
            <a:r>
              <a:rPr lang="en-US" sz="2000" u="sng" dirty="0"/>
              <a:t> </a:t>
            </a:r>
            <a:r>
              <a:rPr lang="en-US" sz="2000" u="sng" dirty="0" err="1"/>
              <a:t>sau</a:t>
            </a:r>
            <a:r>
              <a:rPr lang="en-US" sz="2000" u="sng" dirty="0"/>
              <a:t> </a:t>
            </a:r>
            <a:r>
              <a:rPr lang="en-US" sz="2000" u="sng" dirty="0" err="1"/>
              <a:t>semnăturii</a:t>
            </a:r>
            <a:r>
              <a:rPr lang="en-US" sz="2000" u="sng" dirty="0"/>
              <a:t> </a:t>
            </a:r>
            <a:r>
              <a:rPr lang="en-US" sz="2000" u="sng" dirty="0" err="1"/>
              <a:t>electronice</a:t>
            </a:r>
            <a:r>
              <a:rPr lang="en-US" sz="2000" u="sng" dirty="0"/>
              <a:t> </a:t>
            </a:r>
            <a:r>
              <a:rPr lang="en-US" sz="2000" u="sng" dirty="0" err="1"/>
              <a:t>calificate</a:t>
            </a:r>
            <a:r>
              <a:rPr lang="en-US" sz="2000" u="sng" dirty="0"/>
              <a:t> </a:t>
            </a:r>
            <a:r>
              <a:rPr lang="en-US" sz="2000" u="sng" dirty="0" err="1"/>
              <a:t>pentru</a:t>
            </a:r>
            <a:r>
              <a:rPr lang="en-US" sz="2000" u="sng" dirty="0"/>
              <a:t> </a:t>
            </a:r>
            <a:r>
              <a:rPr lang="en-US" sz="2000" u="sng" dirty="0" err="1"/>
              <a:t>semnarea</a:t>
            </a:r>
            <a:r>
              <a:rPr lang="en-US" sz="2000" u="sng" dirty="0"/>
              <a:t> </a:t>
            </a:r>
            <a:r>
              <a:rPr lang="en-US" sz="2000" u="sng" dirty="0" err="1"/>
              <a:t>fişei</a:t>
            </a:r>
            <a:r>
              <a:rPr lang="en-US" sz="2000" u="sng" dirty="0"/>
              <a:t> de </a:t>
            </a:r>
            <a:r>
              <a:rPr lang="en-US" sz="2000" u="sng" dirty="0" err="1"/>
              <a:t>instruire</a:t>
            </a:r>
            <a:r>
              <a:rPr lang="en-US" sz="2000" u="sng" dirty="0"/>
              <a:t> </a:t>
            </a:r>
            <a:r>
              <a:rPr lang="en-US" sz="2000" u="sng" dirty="0" err="1"/>
              <a:t>individuală</a:t>
            </a:r>
            <a:r>
              <a:rPr lang="en-US" sz="2000" u="sng" dirty="0"/>
              <a:t> se </a:t>
            </a:r>
            <a:r>
              <a:rPr lang="en-US" sz="2000" u="sng" dirty="0" err="1"/>
              <a:t>regăsesc</a:t>
            </a:r>
            <a:r>
              <a:rPr lang="en-US" sz="2000" u="sng" dirty="0"/>
              <a:t> </a:t>
            </a:r>
            <a:r>
              <a:rPr lang="en-US" sz="2000" u="sng" dirty="0" err="1"/>
              <a:t>în</a:t>
            </a:r>
            <a:r>
              <a:rPr lang="en-US" sz="2000" u="sng" dirty="0"/>
              <a:t> </a:t>
            </a:r>
            <a:r>
              <a:rPr lang="en-US" sz="2000" u="sng" dirty="0" err="1"/>
              <a:t>contractul</a:t>
            </a:r>
            <a:r>
              <a:rPr lang="en-US" sz="2000" u="sng" dirty="0"/>
              <a:t> individual de </a:t>
            </a:r>
            <a:r>
              <a:rPr lang="en-US" sz="2000" u="sng" dirty="0" err="1"/>
              <a:t>muncă</a:t>
            </a:r>
            <a:r>
              <a:rPr lang="en-US" sz="2000" u="sng" dirty="0"/>
              <a:t>.</a:t>
            </a:r>
            <a:endParaRPr lang="ro-RO" sz="2000" u="sng" dirty="0"/>
          </a:p>
          <a:p>
            <a:r>
              <a:rPr lang="en-US" sz="2000" dirty="0"/>
              <a:t>(3^3) </a:t>
            </a:r>
            <a:r>
              <a:rPr lang="en-US" sz="2000" dirty="0" err="1"/>
              <a:t>Angajatorul</a:t>
            </a:r>
            <a:r>
              <a:rPr lang="en-US" sz="2000" dirty="0"/>
              <a:t> are </a:t>
            </a:r>
            <a:r>
              <a:rPr lang="en-US" sz="2000" dirty="0" err="1"/>
              <a:t>obligaţia</a:t>
            </a:r>
            <a:r>
              <a:rPr lang="en-US" sz="2000" dirty="0"/>
              <a:t> de a </a:t>
            </a:r>
            <a:r>
              <a:rPr lang="en-US" sz="2000" dirty="0" err="1"/>
              <a:t>asigura</a:t>
            </a:r>
            <a:r>
              <a:rPr lang="en-US" sz="2000" dirty="0"/>
              <a:t> </a:t>
            </a:r>
            <a:r>
              <a:rPr lang="en-US" sz="2000" dirty="0" err="1"/>
              <a:t>trasabilitatea</a:t>
            </a:r>
            <a:r>
              <a:rPr lang="en-US" sz="2000" dirty="0"/>
              <a:t> </a:t>
            </a:r>
            <a:r>
              <a:rPr lang="en-US" sz="2000" dirty="0" err="1"/>
              <a:t>şi</a:t>
            </a:r>
            <a:r>
              <a:rPr lang="en-US" sz="2000" dirty="0"/>
              <a:t> </a:t>
            </a:r>
            <a:r>
              <a:rPr lang="en-US" sz="2000" dirty="0" err="1"/>
              <a:t>integritatea</a:t>
            </a:r>
            <a:r>
              <a:rPr lang="en-US" sz="2000" dirty="0"/>
              <a:t> </a:t>
            </a:r>
            <a:r>
              <a:rPr lang="en-US" sz="2000" dirty="0" err="1"/>
              <a:t>materialelor</a:t>
            </a:r>
            <a:r>
              <a:rPr lang="en-US" sz="2000" dirty="0"/>
              <a:t> </a:t>
            </a:r>
            <a:r>
              <a:rPr lang="en-US" sz="2000" dirty="0" err="1"/>
              <a:t>utilizate</a:t>
            </a:r>
            <a:r>
              <a:rPr lang="en-US" sz="2000" dirty="0"/>
              <a:t> </a:t>
            </a:r>
            <a:r>
              <a:rPr lang="en-US" sz="2000" dirty="0" err="1"/>
              <a:t>în</a:t>
            </a:r>
            <a:r>
              <a:rPr lang="en-US" sz="2000" dirty="0"/>
              <a:t> </a:t>
            </a:r>
            <a:r>
              <a:rPr lang="en-US" sz="2000" dirty="0" err="1"/>
              <a:t>cadrul</a:t>
            </a:r>
            <a:r>
              <a:rPr lang="en-US" sz="2000" dirty="0"/>
              <a:t> </a:t>
            </a:r>
            <a:r>
              <a:rPr lang="en-US" sz="2000" dirty="0" err="1"/>
              <a:t>fiecărei</a:t>
            </a:r>
            <a:r>
              <a:rPr lang="en-US" sz="2000" dirty="0"/>
              <a:t> </a:t>
            </a:r>
            <a:r>
              <a:rPr lang="en-US" sz="2000" dirty="0" err="1"/>
              <a:t>instruiri</a:t>
            </a:r>
            <a:r>
              <a:rPr lang="en-US" sz="2000" dirty="0"/>
              <a:t> </a:t>
            </a:r>
            <a:r>
              <a:rPr lang="en-US" sz="2000" dirty="0" err="1"/>
              <a:t>în</a:t>
            </a:r>
            <a:r>
              <a:rPr lang="en-US" sz="2000" dirty="0"/>
              <a:t> format electronic a </a:t>
            </a:r>
            <a:r>
              <a:rPr lang="en-US" sz="2000" dirty="0" err="1" smtClean="0"/>
              <a:t>lucrătorului</a:t>
            </a:r>
            <a:r>
              <a:rPr lang="ro-RO" sz="2000" dirty="0"/>
              <a:t>.</a:t>
            </a:r>
          </a:p>
          <a:p>
            <a:pPr>
              <a:buNone/>
            </a:pPr>
            <a:r>
              <a:rPr lang="ro-RO" sz="2000" dirty="0" smtClean="0"/>
              <a:t>     </a:t>
            </a:r>
            <a:r>
              <a:rPr lang="en-US" sz="2000" dirty="0" smtClean="0"/>
              <a:t> </a:t>
            </a:r>
            <a:endParaRPr lang="ro-RO"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a:bodyPr>
          <a:lstStyle/>
          <a:p>
            <a:pPr>
              <a:buNone/>
            </a:pPr>
            <a:r>
              <a:rPr lang="ro-RO" dirty="0" smtClean="0"/>
              <a:t>   </a:t>
            </a:r>
            <a:r>
              <a:rPr lang="en-US" sz="2200" u="sng" dirty="0" err="1" smtClean="0"/>
              <a:t>După</a:t>
            </a:r>
            <a:r>
              <a:rPr lang="en-US" sz="2200" u="sng" dirty="0" smtClean="0"/>
              <a:t> </a:t>
            </a:r>
            <a:r>
              <a:rPr lang="en-US" sz="2200" u="sng" dirty="0" err="1" smtClean="0"/>
              <a:t>articolul</a:t>
            </a:r>
            <a:r>
              <a:rPr lang="en-US" sz="2200" u="sng" dirty="0" smtClean="0"/>
              <a:t> 81</a:t>
            </a:r>
            <a:r>
              <a:rPr lang="en-US" sz="2200" dirty="0" smtClean="0"/>
              <a:t> se introduce un </a:t>
            </a:r>
            <a:r>
              <a:rPr lang="en-US" sz="2200" dirty="0" err="1" smtClean="0"/>
              <a:t>nou</a:t>
            </a:r>
            <a:r>
              <a:rPr lang="en-US" sz="2200" dirty="0" smtClean="0"/>
              <a:t> </a:t>
            </a:r>
            <a:r>
              <a:rPr lang="en-US" sz="2200" dirty="0" err="1" smtClean="0"/>
              <a:t>articol</a:t>
            </a:r>
            <a:r>
              <a:rPr lang="en-US" sz="2200" dirty="0" smtClean="0"/>
              <a:t>, </a:t>
            </a:r>
            <a:r>
              <a:rPr lang="en-US" sz="2200" dirty="0" err="1" smtClean="0"/>
              <a:t>articolul</a:t>
            </a:r>
            <a:r>
              <a:rPr lang="en-US" sz="2200" dirty="0" smtClean="0"/>
              <a:t> 81^1</a:t>
            </a:r>
            <a:endParaRPr lang="ro-RO" sz="2200" dirty="0" smtClean="0"/>
          </a:p>
          <a:p>
            <a:r>
              <a:rPr lang="en-US" sz="2400" dirty="0" err="1" smtClean="0"/>
              <a:t>În</a:t>
            </a:r>
            <a:r>
              <a:rPr lang="en-US" sz="2400" dirty="0" smtClean="0"/>
              <a:t> </a:t>
            </a:r>
            <a:r>
              <a:rPr lang="en-US" sz="2400" dirty="0" err="1" smtClean="0"/>
              <a:t>cazul</a:t>
            </a:r>
            <a:r>
              <a:rPr lang="en-US" sz="2400" dirty="0" smtClean="0"/>
              <a:t> </a:t>
            </a:r>
            <a:r>
              <a:rPr lang="en-US" sz="2400" dirty="0" err="1" smtClean="0"/>
              <a:t>în</a:t>
            </a:r>
            <a:r>
              <a:rPr lang="en-US" sz="2400" dirty="0" smtClean="0"/>
              <a:t> care </a:t>
            </a:r>
            <a:r>
              <a:rPr lang="en-US" sz="2400" dirty="0" err="1" smtClean="0"/>
              <a:t>instruirea</a:t>
            </a:r>
            <a:r>
              <a:rPr lang="en-US" sz="2400" dirty="0" smtClean="0"/>
              <a:t> </a:t>
            </a:r>
            <a:r>
              <a:rPr lang="en-US" sz="2400" dirty="0" err="1" smtClean="0"/>
              <a:t>lucrătorilor</a:t>
            </a:r>
            <a:r>
              <a:rPr lang="en-US" sz="2400" dirty="0" smtClean="0"/>
              <a:t> </a:t>
            </a:r>
            <a:r>
              <a:rPr lang="en-US" sz="2400" dirty="0" err="1" smtClean="0"/>
              <a:t>în</a:t>
            </a:r>
            <a:r>
              <a:rPr lang="en-US" sz="2400" dirty="0" smtClean="0"/>
              <a:t> </a:t>
            </a:r>
            <a:r>
              <a:rPr lang="en-US" sz="2400" dirty="0" err="1" smtClean="0"/>
              <a:t>domeniul</a:t>
            </a:r>
            <a:r>
              <a:rPr lang="en-US" sz="2400" dirty="0" smtClean="0"/>
              <a:t> </a:t>
            </a:r>
            <a:r>
              <a:rPr lang="en-US" sz="2400" dirty="0" err="1" smtClean="0"/>
              <a:t>securităţii</a:t>
            </a:r>
            <a:r>
              <a:rPr lang="en-US" sz="2400" dirty="0" smtClean="0"/>
              <a:t> </a:t>
            </a:r>
            <a:r>
              <a:rPr lang="en-US" sz="2400" dirty="0" err="1" smtClean="0"/>
              <a:t>şi</a:t>
            </a:r>
            <a:r>
              <a:rPr lang="en-US" sz="2400" dirty="0" smtClean="0"/>
              <a:t> </a:t>
            </a:r>
            <a:r>
              <a:rPr lang="en-US" sz="2400" dirty="0" err="1" smtClean="0"/>
              <a:t>sănătăţii</a:t>
            </a:r>
            <a:r>
              <a:rPr lang="en-US" sz="2400" dirty="0" smtClean="0"/>
              <a:t> </a:t>
            </a:r>
            <a:r>
              <a:rPr lang="en-US" sz="2400" dirty="0" err="1" smtClean="0"/>
              <a:t>în</a:t>
            </a:r>
            <a:r>
              <a:rPr lang="en-US" sz="2400" dirty="0" smtClean="0"/>
              <a:t> </a:t>
            </a:r>
            <a:r>
              <a:rPr lang="en-US" sz="2400" dirty="0" err="1" smtClean="0"/>
              <a:t>muncă</a:t>
            </a:r>
            <a:r>
              <a:rPr lang="en-US" sz="2400" dirty="0" smtClean="0"/>
              <a:t> se </a:t>
            </a:r>
            <a:r>
              <a:rPr lang="en-US" sz="2400" dirty="0" err="1" smtClean="0"/>
              <a:t>realizează</a:t>
            </a:r>
            <a:r>
              <a:rPr lang="en-US" sz="2400" dirty="0" smtClean="0"/>
              <a:t> </a:t>
            </a:r>
            <a:r>
              <a:rPr lang="en-US" sz="2400" dirty="0" err="1" smtClean="0"/>
              <a:t>în</a:t>
            </a:r>
            <a:r>
              <a:rPr lang="en-US" sz="2400" dirty="0" smtClean="0"/>
              <a:t> format electronic, </a:t>
            </a:r>
            <a:r>
              <a:rPr lang="en-US" sz="2400" dirty="0" err="1" smtClean="0"/>
              <a:t>fişa</a:t>
            </a:r>
            <a:r>
              <a:rPr lang="en-US" sz="2400" dirty="0" smtClean="0"/>
              <a:t> de </a:t>
            </a:r>
            <a:r>
              <a:rPr lang="en-US" sz="2400" dirty="0" err="1" smtClean="0"/>
              <a:t>instruire</a:t>
            </a:r>
            <a:r>
              <a:rPr lang="en-US" sz="2400" dirty="0" smtClean="0"/>
              <a:t> </a:t>
            </a:r>
            <a:r>
              <a:rPr lang="en-US" sz="2400" dirty="0" err="1" smtClean="0"/>
              <a:t>trebuie</a:t>
            </a:r>
            <a:r>
              <a:rPr lang="en-US" sz="2400" dirty="0" smtClean="0"/>
              <a:t> </a:t>
            </a:r>
            <a:r>
              <a:rPr lang="en-US" sz="2400" dirty="0" err="1" smtClean="0"/>
              <a:t>să</a:t>
            </a:r>
            <a:r>
              <a:rPr lang="en-US" sz="2400" dirty="0" smtClean="0"/>
              <a:t> fie </a:t>
            </a:r>
            <a:r>
              <a:rPr lang="en-US" sz="2400" dirty="0" err="1" smtClean="0"/>
              <a:t>semnată</a:t>
            </a:r>
            <a:r>
              <a:rPr lang="en-US" sz="2400" dirty="0" smtClean="0"/>
              <a:t> de </a:t>
            </a:r>
            <a:r>
              <a:rPr lang="en-US" sz="2400" dirty="0" err="1" smtClean="0"/>
              <a:t>către</a:t>
            </a:r>
            <a:r>
              <a:rPr lang="en-US" sz="2400" dirty="0" smtClean="0"/>
              <a:t> </a:t>
            </a:r>
            <a:r>
              <a:rPr lang="en-US" sz="2400" dirty="0" err="1" smtClean="0"/>
              <a:t>toate</a:t>
            </a:r>
            <a:r>
              <a:rPr lang="en-US" sz="2400" dirty="0" smtClean="0"/>
              <a:t> </a:t>
            </a:r>
            <a:r>
              <a:rPr lang="en-US" sz="2400" dirty="0" err="1" smtClean="0"/>
              <a:t>persoanele</a:t>
            </a:r>
            <a:r>
              <a:rPr lang="en-US" sz="2400" dirty="0" smtClean="0"/>
              <a:t> implicate </a:t>
            </a:r>
            <a:r>
              <a:rPr lang="en-US" sz="2400" dirty="0" err="1" smtClean="0"/>
              <a:t>în</a:t>
            </a:r>
            <a:r>
              <a:rPr lang="en-US" sz="2400" dirty="0" smtClean="0"/>
              <a:t> </a:t>
            </a:r>
            <a:r>
              <a:rPr lang="en-US" sz="2400" dirty="0" err="1" smtClean="0"/>
              <a:t>procesul</a:t>
            </a:r>
            <a:r>
              <a:rPr lang="en-US" sz="2400" dirty="0" smtClean="0"/>
              <a:t> de </a:t>
            </a:r>
            <a:r>
              <a:rPr lang="en-US" sz="2400" dirty="0" err="1" smtClean="0"/>
              <a:t>instruire</a:t>
            </a:r>
            <a:r>
              <a:rPr lang="en-US" sz="2400" dirty="0" smtClean="0"/>
              <a:t>, cu </a:t>
            </a:r>
            <a:r>
              <a:rPr lang="en-US" sz="2400" dirty="0" err="1" smtClean="0"/>
              <a:t>semnătură</a:t>
            </a:r>
            <a:r>
              <a:rPr lang="en-US" sz="2400" dirty="0" smtClean="0"/>
              <a:t> </a:t>
            </a:r>
            <a:r>
              <a:rPr lang="en-US" sz="2400" dirty="0" err="1" smtClean="0"/>
              <a:t>electronică</a:t>
            </a:r>
            <a:r>
              <a:rPr lang="en-US" sz="2400" dirty="0" smtClean="0"/>
              <a:t>, </a:t>
            </a:r>
            <a:r>
              <a:rPr lang="en-US" sz="2400" dirty="0" err="1" smtClean="0"/>
              <a:t>semnătură</a:t>
            </a:r>
            <a:r>
              <a:rPr lang="en-US" sz="2400" dirty="0" smtClean="0"/>
              <a:t> </a:t>
            </a:r>
            <a:r>
              <a:rPr lang="en-US" sz="2400" dirty="0" err="1" smtClean="0"/>
              <a:t>electronică</a:t>
            </a:r>
            <a:r>
              <a:rPr lang="en-US" sz="2400" dirty="0" smtClean="0"/>
              <a:t> </a:t>
            </a:r>
            <a:r>
              <a:rPr lang="en-US" sz="2400" dirty="0" err="1" smtClean="0"/>
              <a:t>avansată</a:t>
            </a:r>
            <a:r>
              <a:rPr lang="en-US" sz="2400" dirty="0" smtClean="0"/>
              <a:t> </a:t>
            </a:r>
            <a:r>
              <a:rPr lang="en-US" sz="2400" dirty="0" err="1" smtClean="0"/>
              <a:t>sau</a:t>
            </a:r>
            <a:r>
              <a:rPr lang="en-US" sz="2400" dirty="0" smtClean="0"/>
              <a:t> </a:t>
            </a:r>
            <a:r>
              <a:rPr lang="en-US" sz="2400" dirty="0" err="1" smtClean="0"/>
              <a:t>semnătură</a:t>
            </a:r>
            <a:r>
              <a:rPr lang="en-US" sz="2400" dirty="0" smtClean="0"/>
              <a:t> </a:t>
            </a:r>
            <a:r>
              <a:rPr lang="en-US" sz="2400" dirty="0" err="1" smtClean="0"/>
              <a:t>electronică</a:t>
            </a:r>
            <a:r>
              <a:rPr lang="en-US" sz="2400" dirty="0" smtClean="0"/>
              <a:t> </a:t>
            </a:r>
            <a:r>
              <a:rPr lang="en-US" sz="2400" dirty="0" err="1" smtClean="0"/>
              <a:t>calificată</a:t>
            </a:r>
            <a:r>
              <a:rPr lang="ro-RO" sz="2400" dirty="0" smtClean="0"/>
              <a:t>.</a:t>
            </a:r>
          </a:p>
          <a:p>
            <a:pPr>
              <a:buNone/>
            </a:pPr>
            <a:endParaRPr lang="ro-RO" dirty="0"/>
          </a:p>
        </p:txBody>
      </p:sp>
      <p:sp>
        <p:nvSpPr>
          <p:cNvPr id="4" name="Titlu 1"/>
          <p:cNvSpPr>
            <a:spLocks noGrp="1"/>
          </p:cNvSpPr>
          <p:nvPr>
            <p:ph type="title"/>
          </p:nvPr>
        </p:nvSpPr>
        <p:spPr/>
        <p:txBody>
          <a:bodyPr>
            <a:normAutofit fontScale="90000"/>
          </a:bodyPr>
          <a:lstStyle/>
          <a:p>
            <a:r>
              <a:rPr lang="en-US" sz="2700" b="1" dirty="0" smtClean="0"/>
              <a:t>CAP. V</a:t>
            </a:r>
            <a:r>
              <a:rPr lang="vi-VN" sz="2700" b="1" dirty="0" smtClean="0"/>
              <a:t> INSTRUIREA LUCRĂTORILOR ÎN DOMENIUL SECURITĂŢII ŞI SĂNĂTĂŢII ÎN MUNCĂ</a:t>
            </a:r>
            <a:r>
              <a:rPr lang="en-US" sz="2700" b="1" dirty="0" smtClean="0"/>
              <a:t> </a:t>
            </a:r>
            <a:r>
              <a:rPr lang="ro-RO" sz="2700" dirty="0" smtClean="0"/>
              <a:t/>
            </a:r>
            <a:br>
              <a:rPr lang="ro-RO" sz="2700" dirty="0" smtClean="0"/>
            </a:br>
            <a:r>
              <a:rPr lang="en-US" sz="2200" b="1" dirty="0" smtClean="0"/>
              <a:t>SECŢIUNEA 1</a:t>
            </a:r>
            <a:r>
              <a:rPr lang="ro-RO" sz="2200" b="1" dirty="0" smtClean="0"/>
              <a:t> -</a:t>
            </a:r>
            <a:r>
              <a:rPr lang="en-US" sz="2200" b="1" dirty="0" smtClean="0"/>
              <a:t>    DISPOZIŢII GENERALE</a:t>
            </a:r>
            <a:endParaRPr lang="ro-RO" sz="2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7062</Words>
  <Application>Microsoft Office PowerPoint</Application>
  <PresentationFormat>Expunere pe ecran (4:3)</PresentationFormat>
  <Paragraphs>279</Paragraphs>
  <Slides>46</Slides>
  <Notes>0</Notes>
  <HiddenSlides>0</HiddenSlides>
  <MMClips>0</MMClips>
  <ScaleCrop>false</ScaleCrop>
  <HeadingPairs>
    <vt:vector size="4" baseType="variant">
      <vt:variant>
        <vt:lpstr>Temă</vt:lpstr>
      </vt:variant>
      <vt:variant>
        <vt:i4>1</vt:i4>
      </vt:variant>
      <vt:variant>
        <vt:lpstr>Titluri diapozitive</vt:lpstr>
      </vt:variant>
      <vt:variant>
        <vt:i4>46</vt:i4>
      </vt:variant>
    </vt:vector>
  </HeadingPairs>
  <TitlesOfParts>
    <vt:vector size="47" baseType="lpstr">
      <vt:lpstr>Temă Office</vt:lpstr>
      <vt:lpstr> NORME METODOLOGICE DE APLICARE  A PREVEDERILOR LEGII SECURITĂŢII ŞI SĂNĂTĂŢII ÎN MUNCĂ NR. 319/2006   </vt:lpstr>
      <vt:lpstr> CAP. I DISPOZIŢII GENERALE art. 2 </vt:lpstr>
      <vt:lpstr>CAP. I DISPOZIŢII GENERALE art. 2</vt:lpstr>
      <vt:lpstr>  CAP. III -SERVICII DE PREVENIRE ŞI PROTECŢIE  </vt:lpstr>
      <vt:lpstr>SECŢIUNEA A 6-A ABILITAREA SERVICIILOR EXTERNE  DE PREVENIRE ŞI PROTECŢIE</vt:lpstr>
      <vt:lpstr>    CAP. V INSTRUIREA LUCRĂTORILOR ÎN DOMENIUL SECURITĂŢII ŞI SĂNĂTĂŢII ÎN MUNCĂ  SECŢIUNEA 1 -    DISPOZIŢII GENERALE </vt:lpstr>
      <vt:lpstr>    CAP. V INSTRUIREA LUCRĂTORILOR ÎN DOMENIUL SECURITĂŢII ŞI SĂNĂTĂŢII ÎN MUNCĂ  SECŢIUNEA 1 -    DISPOZIŢII GENERALE </vt:lpstr>
      <vt:lpstr>CAP. V INSTRUIREA LUCRĂTORILOR ÎN DOMENIUL SECURITĂŢII ŞI SĂNĂTĂŢII ÎN MUNCĂ  SECŢIUNEA 1 -    DISPOZIŢII GENERALE</vt:lpstr>
      <vt:lpstr>CAP. V INSTRUIREA LUCRĂTORILOR ÎN DOMENIUL SECURITĂŢII ŞI SĂNĂTĂŢII ÎN MUNCĂ  SECŢIUNEA 1 -    DISPOZIŢII GENERALE</vt:lpstr>
      <vt:lpstr>CAP. V INSTRUIREA LUCRĂTORILOR ÎN DOMENIUL SECURITĂŢII ŞI SĂNĂTĂŢII ÎN MUNCĂ  SECŢIUNEA 1 -    DISPOZIŢII GENERALE</vt:lpstr>
      <vt:lpstr>CAP. V INSTRUIREA LUCRĂTORILOR ÎN DOMENIUL SECURITĂŢII ŞI SĂNĂTĂŢII ÎN MUNCĂ  SECŢIUNEA 1 -    DISPOZIŢII GENERALE</vt:lpstr>
      <vt:lpstr>     INSTRUIREA INTRODUCTIV-GENERALĂ </vt:lpstr>
      <vt:lpstr>      INSTRUIREA LA LOCUL DE MUNCĂ </vt:lpstr>
      <vt:lpstr> INSTRUIREA PERIODICĂ </vt:lpstr>
      <vt:lpstr>CAP. VII    COMUNICAREA ŞI CERCETAREA EVENIMENTELOR, ÎNREGISTRAREA ŞI EVIDENŢA ACCIDENTELOR DE MUNCĂ ŞI A INCIDENTELOR PERICULOASE, SEMNALAREA, CERCETAREA, DECLARAREA ŞI RAPORTAREA BOLILOR PROFESIONALE     SECŢIUNEA 1 -COMUNICAREA EVENIMENTELOR </vt:lpstr>
      <vt:lpstr>CAP. VII    COMUNICAREA ŞI CERCETAREA EVENIMENTELOR, ÎNREGISTRAREA ŞI EVIDENŢA ACCIDENTELOR DE MUNCĂ ŞI A INCIDENTELOR PERICULOASE, SEMNALAREA, CERCETAREA, DECLARAREA ŞI RAPORTAREA BOLILOR PROFESIONALE     SECŢIUNEA 1 -COMUNICAREA EVENIMENTELOR </vt:lpstr>
      <vt:lpstr>SECŢIUNEA A 2-A     CERCETAREA EVENIMENTELOR </vt:lpstr>
      <vt:lpstr>SECŢIUNEA A 2-A     CERCETAREA EVENIMENTELOR </vt:lpstr>
      <vt:lpstr> SECŢIUNEA A 2-A     CERCETAREA EVENIMENTELOR </vt:lpstr>
      <vt:lpstr>SECŢIUNEA A 2-A     CERCETAREA EVENIMENTELOR </vt:lpstr>
      <vt:lpstr>SECŢIUNEA A 2-A     CERCETAREA EVENIMENTELOR </vt:lpstr>
      <vt:lpstr>SECŢIUNEA A 2-A     CERCETAREA EVENIMENTELOR </vt:lpstr>
      <vt:lpstr>SECŢIUNEA a 3-a     ÎNREGISTRAREA ŞI EVIDENŢA ACCIDENTELOR DE MUNCĂ ŞI A INCIDENTELOR PERICULOASE </vt:lpstr>
      <vt:lpstr>   COMUNICAREA, CERCETAREA ŞI ÎNREGISTRAREA EVENIMENTELOR PRODUSE ÎN AFARA GRANIŢELOR ROMÂNIEI, ÎN CARE SUNT IMPLICAŢI LUCRĂTORI AI UNOR ANGAJATORI ROMÂNI, AFLAŢI ÎN ÎNDEPLINIREA SARCINILOR DE STAT, DE INTERES PUBLIC SAU A ÎNDATORIRILOR DE SERVICIU  </vt:lpstr>
      <vt:lpstr>COMUNICAREA, CERCETAREA ŞI ÎNREGISTRAREA EVENIMENTELOR PRODUSE ÎN AFARA GRANIŢELOR ROMÂNIEI, ÎN CARE SUNT IMPLICAŢI LUCRĂTORI AI UNOR ANGAJATORI ROMÂNI, AFLAŢI ÎN ÎNDEPLINIREA SARCINILOR DE STAT, DE INTERES PUBLIC SAU A ÎNDATORIRILOR DE SERVICIU</vt:lpstr>
      <vt:lpstr>COMUNICAREA, CERCETAREA ŞI ÎNREGISTRAREA EVENIMENTELOR PRODUSE ÎN AFARA GRANIŢELOR ROMÂNIEI, ÎN CARE SUNT IMPLICAŢI LUCRĂTORI AI UNOR ANGAJATORI ROMÂNI, AFLAŢI ÎN ÎNDEPLINIREA SARCINILOR DE STAT, DE INTERES PUBLIC SAU A ÎNDATORIRILOR DE SERVICIU</vt:lpstr>
      <vt:lpstr>COMUNICAREA, CERCETAREA ŞI ÎNREGISTRAREA EVENIMENTELOR PRODUSE ÎN AFARA GRANIŢELOR ROMÂNIEI, ÎN CARE SUNT IMPLICAŢI LUCRĂTORI AI UNOR ANGAJATORI ROMÂNI, AFLAŢI ÎN ÎNDEPLINIREA SARCINILOR DE STAT, DE INTERES PUBLIC SAU A ÎNDATORIRILOR DE SERVICIU</vt:lpstr>
      <vt:lpstr>COMUNICAREA, CERCETAREA ŞI ÎNREGISTRAREA EVENIMENTELOR PRODUSE ÎN AFARA GRANIŢELOR ROMÂNIEI, ÎN CARE SUNT IMPLICAŢI LUCRĂTORI AI UNOR ANGAJATORI ROMÂNI, AFLAŢI ÎN ÎNDEPLINIREA SARCINILOR DE STAT, DE INTERES PUBLIC SAU A ÎNDATORIRILOR DE SERVICIU</vt:lpstr>
      <vt:lpstr>COMUNICAREA, CERCETAREA ŞI ÎNREGISTRAREA EVENIMENTELOR PRODUSE ÎN AFARA GRANIŢELOR ROMÂNIEI, ÎN CARE SUNT IMPLICAŢI LUCRĂTORI AI UNOR ANGAJATORI ROMÂNI, AFLAŢI ÎN ÎNDEPLINIREA SARCINILOR DE STAT, DE INTERES PUBLIC SAU A ÎNDATORIRILOR DE SERVICIU</vt:lpstr>
      <vt:lpstr>COMUNICAREA, CERCETAREA ŞI ÎNREGISTRAREA EVENIMENTELOR PRODUSE ÎN AFARA GRANIŢELOR ROMÂNIEI, ÎN CARE SUNT IMPLICAŢI LUCRĂTORI AI UNOR ANGAJATORI ROMÂNI, AFLAŢI ÎN ÎNDEPLINIREA SARCINILOR DE STAT, DE INTERES PUBLIC SAU A ÎNDATORIRILOR DE SERVICIU</vt:lpstr>
      <vt:lpstr> SECŢIUNEA a 6-a  SEMNALAREA BOLILOR PROFESIONALE </vt:lpstr>
      <vt:lpstr> SECŢIUNEA a 6-a  SEMNALAREA BOLILOR PROFESIONALE </vt:lpstr>
      <vt:lpstr> SECŢIUNEA a 6-a  SEMNALAREA BOLILOR PROFESIONALE </vt:lpstr>
      <vt:lpstr> SECŢIUNEA a 6-a  SEMNALAREA BOLILOR PROFESIONALE </vt:lpstr>
      <vt:lpstr> SECŢIUNEA a 6-a  SEMNALAREA BOLILOR PROFESIONALE </vt:lpstr>
      <vt:lpstr>SECŢIUNEA a 6-a  DECLARAREA BOLILOR PROFESIONALE </vt:lpstr>
      <vt:lpstr>SECŢIUNEA a 6-a  DECLARAREA BOLILOR PROFESIONALE </vt:lpstr>
      <vt:lpstr>SECŢIUNEA a 6-a  DECLARARAE  BOLILOR PROFESIONAL</vt:lpstr>
      <vt:lpstr>  SECŢIUNEA a 7-a  DECLARAREA BOLILOR PROFESIONALE  </vt:lpstr>
      <vt:lpstr>SECŢIUNEA a 7-a  RAPORTAREA BOLILOR PROFESIONALE </vt:lpstr>
      <vt:lpstr>SECŢIUNEA a 7-a  RAPORTAREA BOLILOR PROFESIONALE </vt:lpstr>
      <vt:lpstr>SECŢIUNEA a 9-a     RAPORTAREA BOLILOR PROFESIONALE</vt:lpstr>
      <vt:lpstr>SECŢIUNEA a 9-a RAPORTAREA BOLILOR PROFESIONALE</vt:lpstr>
      <vt:lpstr>SECŢIUNEA a 9-a RAPORTAREA BOLILOR PROFESIONALE</vt:lpstr>
      <vt:lpstr>SECŢIUNEA a 9-a RAPORTAREA BOLILOR PROFESIONALE</vt:lpstr>
      <vt:lpstr>    CAP. VIII  SECŢIUNEA A 4-A     DISPOZIŢII FINALE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NORMELE  METODOLOGICE DE APLICARE  A PREVEDERILOR LEGII SECURITĂŢII ŞI SĂNĂTĂŢII ÎN MUNCĂ NR. 319/2006</dc:title>
  <dc:creator>arsenie.constanta</dc:creator>
  <cp:lastModifiedBy>arsenie.constanta</cp:lastModifiedBy>
  <cp:revision>62</cp:revision>
  <dcterms:created xsi:type="dcterms:W3CDTF">2022-10-17T06:05:56Z</dcterms:created>
  <dcterms:modified xsi:type="dcterms:W3CDTF">2022-10-19T12:29:41Z</dcterms:modified>
</cp:coreProperties>
</file>