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9" r:id="rId4"/>
    <p:sldId id="260" r:id="rId5"/>
    <p:sldId id="272" r:id="rId6"/>
    <p:sldId id="293" r:id="rId7"/>
    <p:sldId id="264" r:id="rId8"/>
    <p:sldId id="286" r:id="rId9"/>
    <p:sldId id="287" r:id="rId10"/>
    <p:sldId id="265" r:id="rId11"/>
    <p:sldId id="288" r:id="rId12"/>
    <p:sldId id="289" r:id="rId13"/>
    <p:sldId id="266" r:id="rId14"/>
    <p:sldId id="290" r:id="rId15"/>
    <p:sldId id="291" r:id="rId16"/>
    <p:sldId id="267" r:id="rId17"/>
    <p:sldId id="29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9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olainen, Anuliina" initials="SA" lastIdx="26" clrIdx="0">
    <p:extLst/>
  </p:cmAuthor>
  <p:cmAuthor id="2" name="Microsoft Office User" initials="MOU" lastIdx="24" clrIdx="1">
    <p:extLst/>
  </p:cmAuthor>
  <p:cmAuthor id="3" name="Nimmo, Jane" initials="NJ" lastIdx="2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BAA6"/>
    <a:srgbClr val="F787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94694"/>
  </p:normalViewPr>
  <p:slideViewPr>
    <p:cSldViewPr snapToGrid="0">
      <p:cViewPr>
        <p:scale>
          <a:sx n="114" d="100"/>
          <a:sy n="114" d="100"/>
        </p:scale>
        <p:origin x="-72" y="1020"/>
      </p:cViewPr>
      <p:guideLst>
        <p:guide orient="horz" pos="2160"/>
        <p:guide orient="horz" pos="6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4EB9B-8D25-4B52-997A-5335C23798CB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3C111-FB8C-4635-82AE-0D7DC9101A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74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‘Employers who actively participate in undeclared work put businesses, employees and public services at a disadvantage </a:t>
            </a:r>
            <a:r>
              <a:rPr lang="en-GB" dirty="0"/>
              <a:t>by:</a:t>
            </a:r>
          </a:p>
          <a:p>
            <a:r>
              <a:rPr lang="en-US" b="1" dirty="0"/>
              <a:t>◊ </a:t>
            </a:r>
            <a:r>
              <a:rPr lang="en-US" dirty="0"/>
              <a:t>distorting competition which effects both the</a:t>
            </a:r>
          </a:p>
          <a:p>
            <a:r>
              <a:rPr lang="en-GB" dirty="0"/>
              <a:t>economy and trade;</a:t>
            </a:r>
          </a:p>
          <a:p>
            <a:r>
              <a:rPr lang="en-US" b="1" dirty="0"/>
              <a:t>◊ </a:t>
            </a:r>
            <a:r>
              <a:rPr lang="en-US" dirty="0"/>
              <a:t>leaving workers without necessary insurance,</a:t>
            </a:r>
          </a:p>
          <a:p>
            <a:r>
              <a:rPr lang="en-GB" dirty="0"/>
              <a:t>benefits and pensions;</a:t>
            </a:r>
          </a:p>
          <a:p>
            <a:r>
              <a:rPr lang="en-US" b="1" dirty="0"/>
              <a:t>◊ </a:t>
            </a:r>
            <a:r>
              <a:rPr lang="en-US" dirty="0"/>
              <a:t>evading taxes and social security contributions</a:t>
            </a:r>
          </a:p>
          <a:p>
            <a:r>
              <a:rPr lang="en-US" dirty="0"/>
              <a:t>which undermines the sustainability of public</a:t>
            </a:r>
          </a:p>
          <a:p>
            <a:r>
              <a:rPr lang="en-US" dirty="0"/>
              <a:t>finances putting essential services at risk.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C111-FB8C-4635-82AE-0D7DC9101A7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884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‘Employers who actively participate in undeclared work put businesses, employees and public services at a disadvantage </a:t>
            </a:r>
            <a:r>
              <a:rPr lang="en-GB" dirty="0"/>
              <a:t>by:</a:t>
            </a:r>
          </a:p>
          <a:p>
            <a:r>
              <a:rPr lang="en-US" b="1" dirty="0"/>
              <a:t>◊ </a:t>
            </a:r>
            <a:r>
              <a:rPr lang="en-US" dirty="0"/>
              <a:t>distorting competition which effects both the</a:t>
            </a:r>
          </a:p>
          <a:p>
            <a:r>
              <a:rPr lang="en-GB" dirty="0"/>
              <a:t>economy and trade;</a:t>
            </a:r>
          </a:p>
          <a:p>
            <a:r>
              <a:rPr lang="en-US" b="1" dirty="0"/>
              <a:t>◊ </a:t>
            </a:r>
            <a:r>
              <a:rPr lang="en-US" dirty="0"/>
              <a:t>leaving workers without necessary insurance,</a:t>
            </a:r>
          </a:p>
          <a:p>
            <a:r>
              <a:rPr lang="en-GB" dirty="0"/>
              <a:t>benefits and pensions;</a:t>
            </a:r>
          </a:p>
          <a:p>
            <a:r>
              <a:rPr lang="en-US" b="1" dirty="0"/>
              <a:t>◊ </a:t>
            </a:r>
            <a:r>
              <a:rPr lang="en-US" dirty="0"/>
              <a:t>evading taxes and social security contributions</a:t>
            </a:r>
          </a:p>
          <a:p>
            <a:r>
              <a:rPr lang="en-US" dirty="0"/>
              <a:t>which undermines the sustainability of public</a:t>
            </a:r>
          </a:p>
          <a:p>
            <a:r>
              <a:rPr lang="en-US" dirty="0"/>
              <a:t>finances putting essential services at risk.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C111-FB8C-4635-82AE-0D7DC9101A7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034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data more effectively is an essential part of risk assessment. It can increase success rate of inspections and at the same time reduce unnecessary inspections and related costs.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3C111-FB8C-4635-82AE-0D7DC9101A7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459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91F4AA-0307-4A71-B786-39D4169BD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F7F4F15-469A-4B3A-BF6E-86DABD837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3AB146-B3A7-4F3A-A522-ED329A62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D9606-32E8-4E22-81CF-F8FA2A7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27E91B-6B3E-46A2-A623-DBC8E719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4035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029A0-C036-448B-8507-8AC104B0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1F978E-1168-45D6-955D-7A2F5A668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BC06C0-A4C6-4064-806E-5A470E78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939A6-E412-4588-9249-ABCF32C0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9A90C-18C9-4E99-A04E-F0720F6E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07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7BB1FC3-0800-4B2C-A08E-8EE0C4A05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4A10D0-0B02-4EB9-8B0C-707E749C8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93BE70-39F6-4E1A-8680-9DFA53F8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9756C6-8C42-41FB-BEBC-4B0DDC13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5B4A1E-5091-4F26-A405-AFE8C8F5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039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C0E2F6-C2BA-4732-B835-3F17A575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E27F50-A3E6-4C1D-8795-D353C8425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202046-229C-4900-BDFF-9191B779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B31F9-F050-45DA-9323-48ABEE27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1FFD50-0C42-4B3C-9824-6B08E1FA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66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27CA26-CA7D-46D4-B281-CC67140A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E85467-4866-4490-8214-7207A526B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D49E28-BA3D-4189-9FF2-FD9D1A54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174512-37C8-427A-AEBE-5CB328DF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F94315-93F0-4227-BEC0-EBA447EA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56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B56207-84C1-420F-844B-4A8DA033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C2C7E8-3AA2-45FA-8806-CCC3552DB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C814D8-F4A0-4D60-A545-A97BC6B7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1E873B-58F1-4420-8F84-8227673E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49C725-4592-42E9-B235-153BF165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68CD3B-C578-492A-A86F-5CA58CF5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934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B6260-5B72-4409-AFB4-9473CCD4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9EA62-8961-490B-8070-B4DB917BC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18AF56-C74E-440E-9D66-8DE7031EE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3961F8-F4B9-4B75-9CD9-361C4A0BA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7F5EB46-F843-45FF-8486-EC259EE66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2C727C4-F21F-4CFF-B646-1CA07374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4CD96A-5D1C-4764-8090-4C531268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699B06D-2139-401E-9C75-A47AF2AC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696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F48F08-8B4B-40A2-AB81-8794BE8A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8471BC-9D8E-4DF4-B8FD-903E1035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9F8E14-21E9-432F-B112-A8602304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61EBB9-5A3E-415C-9EB4-FD067D44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084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52E74B-B49A-4DE5-AA72-823E172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B46491-103F-43C2-B6E7-436CD8E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748E34-155C-4689-9FE2-D56FBF72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38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953CF3-7AB0-49C3-ACC9-1D896DF7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C28A7A-99AD-4C68-8410-A830CFE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6C21B8-2B2F-4A03-8FB0-29F97BD4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08A85C-B928-453B-AA13-8E7B5A04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A7CC02-BBB0-45F2-928F-61F2D1ED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8C0929-CB02-46E7-A7C7-3D6D4891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307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0FF6A-F058-4E38-B437-C601E045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5733863-F199-445B-B508-D1D15F96F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1DE815-B347-4DE0-9C4B-7FF23592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DE401B-3A3E-41A9-98D1-60151AEC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75020A-F7D2-4212-A324-A659B45C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7B82FB-BC7F-4418-B838-FA5B89C9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236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1C7769-B8A5-4C1A-BE5D-AA201DF4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2FE37B-99E7-41DA-A8BA-05D5FE9A9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645314-4904-47FB-9F90-AC5446D7E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6C31-7A8A-48E7-84C3-891AA2D4486C}" type="datetimeFigureOut">
              <a:rPr lang="en-GB" smtClean="0"/>
              <a:pPr/>
              <a:t>22/09/2020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DE596C-C4EA-4C3C-A151-C88196D9F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27B396-3280-416E-B2B7-72970A82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9251-6D8B-4070-AEEB-7813452886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58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0241&amp;langId=en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0241&amp;langId=en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17229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0449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21456&amp;langId=en%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ud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17315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BlobServlet?docId=17229&amp;langId=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0676D90-AAD6-4A6E-8352-56787C019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947" y="-82591"/>
            <a:ext cx="6197532" cy="54795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F5A2112-BC99-444A-A958-59775CCDB7F0}"/>
              </a:ext>
            </a:extLst>
          </p:cNvPr>
          <p:cNvSpPr txBox="1"/>
          <p:nvPr/>
        </p:nvSpPr>
        <p:spPr>
          <a:xfrm>
            <a:off x="9196250" y="5639171"/>
            <a:ext cx="233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Inspectoratul Teritorial de Muncă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Valcea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11008C0-8285-449B-AA99-931AC172A84A}"/>
              </a:ext>
            </a:extLst>
          </p:cNvPr>
          <p:cNvSpPr txBox="1"/>
          <p:nvPr/>
        </p:nvSpPr>
        <p:spPr>
          <a:xfrm>
            <a:off x="9196250" y="6210971"/>
            <a:ext cx="2333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Dat</a:t>
            </a:r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a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: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21-25.</a:t>
            </a:r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0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9.</a:t>
            </a:r>
            <a:r>
              <a:rPr lang="ro-RO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2020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591AD5-CF9C-4C57-B91F-7975A946457E}"/>
              </a:ext>
            </a:extLst>
          </p:cNvPr>
          <p:cNvSpPr txBox="1"/>
          <p:nvPr/>
        </p:nvSpPr>
        <p:spPr>
          <a:xfrm>
            <a:off x="661850" y="2736502"/>
            <a:ext cx="10868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solidFill>
                  <a:srgbClr val="F7872E"/>
                </a:solidFill>
                <a:latin typeface="EC Square Sans Pro" panose="020B0506040000020004" pitchFamily="34" charset="0"/>
              </a:rPr>
              <a:t>Campania europeană </a:t>
            </a:r>
          </a:p>
          <a:p>
            <a:pPr algn="ctr"/>
            <a:r>
              <a:rPr lang="ro-RO" sz="4400" b="1" dirty="0" smtClean="0">
                <a:solidFill>
                  <a:srgbClr val="F7872E"/>
                </a:solidFill>
                <a:latin typeface="EC Square Sans Pro" panose="020B0506040000020004" pitchFamily="34" charset="0"/>
              </a:rPr>
              <a:t>privind munca nedeclarată</a:t>
            </a:r>
            <a:r>
              <a:rPr lang="en-GB" sz="4400" b="1" dirty="0" smtClean="0">
                <a:solidFill>
                  <a:srgbClr val="F7872E"/>
                </a:solidFill>
                <a:latin typeface="EC Square Sans Pro" panose="020B0506040000020004" pitchFamily="34" charset="0"/>
              </a:rPr>
              <a:t>: </a:t>
            </a:r>
            <a:endParaRPr lang="en-GB" sz="4400" b="1" dirty="0">
              <a:solidFill>
                <a:srgbClr val="F7872E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GB" sz="4000" dirty="0">
                <a:solidFill>
                  <a:srgbClr val="6BBAA6"/>
                </a:solidFill>
                <a:latin typeface="EC Square Sans Pro" panose="020B0506040000020004" pitchFamily="34" charset="0"/>
              </a:rPr>
              <a:t>#</a:t>
            </a:r>
            <a:r>
              <a:rPr lang="en-GB" sz="40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EU4FairWor</a:t>
            </a:r>
            <a:r>
              <a:rPr lang="ro-RO" sz="40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k</a:t>
            </a:r>
            <a:endParaRPr lang="en-GB" sz="40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4AE9DE-D86E-384B-8753-26D51C5EC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t="20446" r="5563" b="11401"/>
          <a:stretch/>
        </p:blipFill>
        <p:spPr>
          <a:xfrm>
            <a:off x="446696" y="449201"/>
            <a:ext cx="4578494" cy="1011823"/>
          </a:xfrm>
          <a:prstGeom prst="rect">
            <a:avLst/>
          </a:prstGeom>
        </p:spPr>
      </p:pic>
      <p:pic>
        <p:nvPicPr>
          <p:cNvPr id="12" name="Imagine 14" descr="Untitl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488" y="449201"/>
            <a:ext cx="971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439326" y="72427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Inspec</a:t>
            </a:r>
            <a:r>
              <a:rPr lang="ro-RO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ția Muncii</a:t>
            </a:r>
            <a:endParaRPr lang="ro-RO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67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99FA62F-3A0E-3E4A-ADCB-6D59D6F5529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CC0E0DB-89CA-47A0-8E3D-49C035036B3D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C75F300-F952-064B-9068-40E66E8188FD}"/>
              </a:ext>
            </a:extLst>
          </p:cNvPr>
          <p:cNvSpPr txBox="1"/>
          <p:nvPr/>
        </p:nvSpPr>
        <p:spPr>
          <a:xfrm>
            <a:off x="564192" y="451796"/>
            <a:ext cx="79962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Concentrarea 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Efort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urilor și a resurselor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A5481B7-AA3C-F547-9D17-AB2AC8A52365}"/>
              </a:ext>
            </a:extLst>
          </p:cNvPr>
          <p:cNvSpPr txBox="1"/>
          <p:nvPr/>
        </p:nvSpPr>
        <p:spPr>
          <a:xfrm>
            <a:off x="550940" y="2690396"/>
            <a:ext cx="49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Modele de analiză de risc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: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F0FFDE7-9165-D74A-9147-DBD510629E3C}"/>
              </a:ext>
            </a:extLst>
          </p:cNvPr>
          <p:cNvSpPr/>
          <p:nvPr/>
        </p:nvSpPr>
        <p:spPr>
          <a:xfrm>
            <a:off x="1503034" y="5400037"/>
            <a:ext cx="475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</a:rPr>
              <a:t>Oferă factorilor decidenți date relevante pentru a îi sprijini în luarea de decizii strategice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5C7C8FF-1160-C44E-B629-423EB745F87C}"/>
              </a:ext>
            </a:extLst>
          </p:cNvPr>
          <p:cNvSpPr/>
          <p:nvPr/>
        </p:nvSpPr>
        <p:spPr>
          <a:xfrm>
            <a:off x="1503034" y="3452536"/>
            <a:ext cx="484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Țintește resursele și asigură o abordare cost-beneficiu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CD24661-6AB8-EE48-9CC4-3A0AD6848F18}"/>
              </a:ext>
            </a:extLst>
          </p:cNvPr>
          <p:cNvSpPr/>
          <p:nvPr/>
        </p:nvSpPr>
        <p:spPr>
          <a:xfrm>
            <a:off x="1503034" y="4399687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</a:rPr>
              <a:t>Îmbunătățește rata de succes a controalelor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F218C08B-541B-5E4B-9E0A-C8D132593E8E}"/>
              </a:ext>
            </a:extLst>
          </p:cNvPr>
          <p:cNvSpPr/>
          <p:nvPr/>
        </p:nvSpPr>
        <p:spPr>
          <a:xfrm>
            <a:off x="564192" y="3268215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CEF90ED-9363-1A47-8FE2-A23DB51C1154}"/>
              </a:ext>
            </a:extLst>
          </p:cNvPr>
          <p:cNvSpPr/>
          <p:nvPr/>
        </p:nvSpPr>
        <p:spPr>
          <a:xfrm>
            <a:off x="564192" y="4233567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23D2203-B7C5-8242-AA63-901BBBEBDC94}"/>
              </a:ext>
            </a:extLst>
          </p:cNvPr>
          <p:cNvSpPr/>
          <p:nvPr/>
        </p:nvSpPr>
        <p:spPr>
          <a:xfrm>
            <a:off x="564192" y="5213816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098940-3697-6E42-A5FE-01064DC84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01" y="3397685"/>
            <a:ext cx="543286" cy="54328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B3195A5-8FBC-EE4D-80CE-F3FB3B8C5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434" y="4423431"/>
            <a:ext cx="448632" cy="411246"/>
          </a:xfrm>
          <a:prstGeom prst="rect">
            <a:avLst/>
          </a:prstGeom>
        </p:spPr>
      </p:pic>
      <p:pic>
        <p:nvPicPr>
          <p:cNvPr id="5" name="Picture 4" descr="A person using a computer sitting on top of a table&#10;&#10;Description automatically generated">
            <a:extLst>
              <a:ext uri="{FF2B5EF4-FFF2-40B4-BE49-F238E27FC236}">
                <a16:creationId xmlns="" xmlns:a16="http://schemas.microsoft.com/office/drawing/2014/main" id="{00F4583F-427B-4234-BB6D-EF882C7F60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21" t="235" r="23048" b="880"/>
          <a:stretch/>
        </p:blipFill>
        <p:spPr>
          <a:xfrm>
            <a:off x="7200929" y="679879"/>
            <a:ext cx="4991071" cy="551850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9CB7C11-58BA-416D-8C7C-CE5284C29C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1466">
            <a:off x="521173" y="5390309"/>
            <a:ext cx="870715" cy="4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6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o-R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Concentrarea 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Abordarea 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‘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Ghiont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’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 Regatului Spaniei</a:t>
            </a:r>
            <a:endParaRPr lang="en-GB" sz="2000" dirty="0">
              <a:solidFill>
                <a:srgbClr val="F7872E"/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</a:pP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88622" y="3140547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939978" y="3387579"/>
            <a:ext cx="4329012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Tehnici folosite pentru a identifica cazuri problematice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Țintirea întreprinderilor care comportă un risc sporit de încălcare a legislației (cu contracte cu timp parțial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contracte pe perioadă determinată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Contactarea întreprinderilor cu scrisori direcționate pentru a le </a:t>
            </a:r>
            <a:r>
              <a:rPr lang="ro-RO" i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înghionti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să respecte legislația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Măsura implementată în anul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2017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încă derulare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410054" y="3099781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894337" y="3387579"/>
            <a:ext cx="4454673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14 000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de întreprinderi au fost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identificate cu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potențiale încălcări ale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legislației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contracte cu timp parțial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15 %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dintre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aceastea și-au rectificat declarațiile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81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000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comp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ani au fost identificate cu potențiale încălcări ale legislației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prevederi privind contractele pe perioadă determinată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57.8 %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dintre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aceastea au transformat  contractele pe perioadă determinată în unele pe perioadă nedeterminată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</a:b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10648" y="4557477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CB82CA-4285-4272-B98E-9708AC41C5D3}"/>
              </a:ext>
            </a:extLst>
          </p:cNvPr>
          <p:cNvSpPr/>
          <p:nvPr/>
        </p:nvSpPr>
        <p:spPr>
          <a:xfrm>
            <a:off x="328474" y="2134987"/>
            <a:ext cx="881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Scrisori direcționate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: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o metodă eficientă din punct de vedere al costurilor pentru a încuraja conformarea întreprinderilor și pentru a preveni încălcarea legislației muncii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7076053" y="6116802"/>
            <a:ext cx="5861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06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o-R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Concentrarea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controale la țintă în Regatul Belgiei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88622" y="3182014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954968" y="3582528"/>
            <a:ext cx="4336234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Aplicația de minare de date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‘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Mining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Watch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’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folosește modele predictive pentru a defini riscuri de fraudare în trei sectoare diferite: construcții, hoteluri și catering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Aplicația analitică ajută inspectorii să aleagă ce întreprinderi vor fi controlate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Măsura a fost implementată în ianuarie 2015 și este încă în derulare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376728" y="3182012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755907" y="3527343"/>
            <a:ext cx="4314548" cy="20313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at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de s</a:t>
            </a:r>
            <a:r>
              <a:rPr lang="en-US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uccess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controaleor a crescut de la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35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%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la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75-80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%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Platforma de minat de date funcționează și ca un instrument de gestionare a informațiilor, permițand schimb de informații între colegii din toata țara.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10648" y="4598944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7008268" y="5835667"/>
            <a:ext cx="595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Află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05E2AB-39C6-4079-9F22-A1CF450E064C}"/>
              </a:ext>
            </a:extLst>
          </p:cNvPr>
          <p:cNvSpPr/>
          <p:nvPr/>
        </p:nvSpPr>
        <p:spPr>
          <a:xfrm>
            <a:off x="308789" y="2264648"/>
            <a:ext cx="860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MiningWatch: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folosirea datelor analitice pentru a selecta întreprinderi pentru controlul posibilelor fraude sociale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69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9A99A03-1986-9942-8636-2C4DDB0153FC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0D2D967-4175-D143-B971-A6A0CCBE4992}"/>
              </a:ext>
            </a:extLst>
          </p:cNvPr>
          <p:cNvSpPr txBox="1"/>
          <p:nvPr/>
        </p:nvSpPr>
        <p:spPr>
          <a:xfrm>
            <a:off x="550940" y="2690396"/>
            <a:ext cx="49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Combaterea cauzelor cu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: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45138A-FB90-FF4D-AB1B-4D0FF9BDDC0A}"/>
              </a:ext>
            </a:extLst>
          </p:cNvPr>
          <p:cNvSpPr txBox="1"/>
          <p:nvPr/>
        </p:nvSpPr>
        <p:spPr>
          <a:xfrm>
            <a:off x="564192" y="451796"/>
            <a:ext cx="79962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Preven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ție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Concentrarea pe acțiuni pozitive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="" xmlns:a16="http://schemas.microsoft.com/office/drawing/2014/main" id="{16C62700-31E8-774E-8238-3F8ED3F9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73" t="1717" r="1941"/>
          <a:stretch/>
        </p:blipFill>
        <p:spPr>
          <a:xfrm>
            <a:off x="7117040" y="711200"/>
            <a:ext cx="5074960" cy="5490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F67A85A-2968-DB4E-82EF-A7D85403CCD2}"/>
              </a:ext>
            </a:extLst>
          </p:cNvPr>
          <p:cNvSpPr/>
          <p:nvPr/>
        </p:nvSpPr>
        <p:spPr>
          <a:xfrm>
            <a:off x="1503034" y="5425708"/>
            <a:ext cx="410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872E"/>
              </a:buClr>
            </a:pP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Reform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area </a:t>
            </a:r>
            <a:r>
              <a:rPr lang="en-GB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institu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ților și a autorităților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57E5344-EBDA-D144-A79D-406F5C19AE52}"/>
              </a:ext>
            </a:extLst>
          </p:cNvPr>
          <p:cNvSpPr/>
          <p:nvPr/>
        </p:nvSpPr>
        <p:spPr>
          <a:xfrm>
            <a:off x="1503034" y="4266894"/>
            <a:ext cx="472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Campanii de conștientizare 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îndreptate spre întreprinderi, lucrători și publicul larg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)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BC1455E4-926B-D741-86CB-9F3C35AE623B}"/>
              </a:ext>
            </a:extLst>
          </p:cNvPr>
          <p:cNvSpPr/>
          <p:nvPr/>
        </p:nvSpPr>
        <p:spPr>
          <a:xfrm>
            <a:off x="564192" y="5213816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461085F-DAEE-BE4A-A544-9193BD69762D}"/>
              </a:ext>
            </a:extLst>
          </p:cNvPr>
          <p:cNvSpPr/>
          <p:nvPr/>
        </p:nvSpPr>
        <p:spPr>
          <a:xfrm>
            <a:off x="1503034" y="3452536"/>
            <a:ext cx="369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Stimulente pe întreg lanț de cerere ofertă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28ABC2CC-F7AF-D549-AC17-AE691A84B19C}"/>
              </a:ext>
            </a:extLst>
          </p:cNvPr>
          <p:cNvSpPr/>
          <p:nvPr/>
        </p:nvSpPr>
        <p:spPr>
          <a:xfrm>
            <a:off x="564192" y="3268215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C350069-1A28-7E41-8223-FECBDAD79B48}"/>
              </a:ext>
            </a:extLst>
          </p:cNvPr>
          <p:cNvSpPr/>
          <p:nvPr/>
        </p:nvSpPr>
        <p:spPr>
          <a:xfrm>
            <a:off x="564192" y="4233567"/>
            <a:ext cx="793117" cy="7931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085D692-4E4A-C84C-B005-DBB60B639CF1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54CF22-ADEE-1F48-8864-938375AA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55" y="4376959"/>
            <a:ext cx="504189" cy="504189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7BAEE62B-5C7F-444A-B6B7-A7D637117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36" y="3414462"/>
            <a:ext cx="464818" cy="46097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75734FB-DC85-8A4B-9D4A-D07D0B9F8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57" y="5362334"/>
            <a:ext cx="502088" cy="499074"/>
          </a:xfrm>
          <a:prstGeom prst="rect">
            <a:avLst/>
          </a:prstGeom>
        </p:spPr>
      </p:pic>
      <p:pic>
        <p:nvPicPr>
          <p:cNvPr id="3" name="Picture 2" descr="A person wearing a blue hat&#10;&#10;Description automatically generated">
            <a:extLst>
              <a:ext uri="{FF2B5EF4-FFF2-40B4-BE49-F238E27FC236}">
                <a16:creationId xmlns="" xmlns:a16="http://schemas.microsoft.com/office/drawing/2014/main" id="{39FBDADA-E651-4C17-BC82-93C138A7EE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19"/>
          <a:stretch/>
        </p:blipFill>
        <p:spPr>
          <a:xfrm>
            <a:off x="7117038" y="688768"/>
            <a:ext cx="5074961" cy="55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12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190893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Preven</a:t>
            </a:r>
            <a:r>
              <a:rPr lang="ro-RO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ție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Linia telefonică iralndeză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82055" y="3213986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907368" y="3870464"/>
            <a:ext cx="4596702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Linia telefonică oferă informații imparțiale cu privire la dreptul muncii, egalitate de șanse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legislația conexă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Scopul este de a oferi întreprinderilor și lucrătorilor informațiile necesare pentru a se conforma rigorilor legii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345676" y="3173391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637393" y="3753383"/>
            <a:ext cx="4530299" cy="20313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Peste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52 000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apeluri au fost efectuate în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2017,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dintre care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71%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au fost efectuate de către întreprinderi și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21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%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către lucrători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Majoritatea apelanților cer informații cu privire la avizul de muncă, timpul de muncă, condițiile de angajare, plata salariilor și 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încetarea contractelor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04081" y="463091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7062760" y="5987560"/>
            <a:ext cx="2316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05E2AB-39C6-4079-9F22-A1CF450E064C}"/>
              </a:ext>
            </a:extLst>
          </p:cNvPr>
          <p:cNvSpPr/>
          <p:nvPr/>
        </p:nvSpPr>
        <p:spPr>
          <a:xfrm>
            <a:off x="564192" y="2237064"/>
            <a:ext cx="827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Linie telefonică care oferă informații cu privire la drepul muncii, egalitatea de șanse și legislația conexă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M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ăsura a fost lansată în 2015.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69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1908934" cy="11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Preven</a:t>
            </a:r>
            <a:r>
              <a:rPr lang="ro-RO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ție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Campania le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t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onă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US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#FraudOff! (#Atkrapies!) 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96480" y="3222050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891530" y="3484066"/>
            <a:ext cx="4404088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Campania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‘#FraudOff!’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dorește să conștientizeze publicul cu privire la economia informală și frauda cât și cu privire la consecințele negative pentru individ și țară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Oferirea de informații, date de contact și modalități de raportare a fraudelor </a:t>
            </a:r>
            <a:endParaRPr lang="en-US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anul 2018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publicul țină l-a reprezentat tinerii– scopul fiind de a convinge grupa de vârstă 16-24 să nu tolereze fraudele cu privire la muncă.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395911" y="3222050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720520" y="3484066"/>
            <a:ext cx="4461598" cy="17543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Acoperire extinsă pe rețelele de socializare cu implicarea infulencerilor pentru a conștientiza tinerii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fost preluată și de către TV și radio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întărit cooperarea dintre organizații și ONG-uri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generat o implicare publică sporită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18506" y="4638979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6969902" y="6146739"/>
            <a:ext cx="2359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05E2AB-39C6-4079-9F22-A1CF450E064C}"/>
              </a:ext>
            </a:extLst>
          </p:cNvPr>
          <p:cNvSpPr/>
          <p:nvPr/>
        </p:nvSpPr>
        <p:spPr>
          <a:xfrm>
            <a:off x="581948" y="2096814"/>
            <a:ext cx="8277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Campanie de informare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39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FE74F87-0360-E14F-9EC0-C9811571CF72}"/>
              </a:ext>
            </a:extLst>
          </p:cNvPr>
          <p:cNvSpPr/>
          <p:nvPr/>
        </p:nvSpPr>
        <p:spPr>
          <a:xfrm>
            <a:off x="6263131" y="3159179"/>
            <a:ext cx="4594647" cy="2844800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6A459F-D22E-0D46-8D5C-852F0B9C557E}"/>
              </a:ext>
            </a:extLst>
          </p:cNvPr>
          <p:cNvSpPr/>
          <p:nvPr/>
        </p:nvSpPr>
        <p:spPr>
          <a:xfrm>
            <a:off x="693792" y="3159179"/>
            <a:ext cx="4906908" cy="2844800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2D9EFE-62AF-4087-B26F-1BD63B74C570}"/>
              </a:ext>
            </a:extLst>
          </p:cNvPr>
          <p:cNvSpPr txBox="1"/>
          <p:nvPr/>
        </p:nvSpPr>
        <p:spPr>
          <a:xfrm>
            <a:off x="1535036" y="3520620"/>
            <a:ext cx="322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ABORDĂRI DIRECTE</a:t>
            </a:r>
            <a:r>
              <a:rPr lang="en-GB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:</a:t>
            </a:r>
            <a:endParaRPr lang="en-GB" sz="2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E80AA0-0FE5-4B2F-8603-015C9CFF959F}"/>
              </a:ext>
            </a:extLst>
          </p:cNvPr>
          <p:cNvSpPr txBox="1"/>
          <p:nvPr/>
        </p:nvSpPr>
        <p:spPr>
          <a:xfrm>
            <a:off x="6534883" y="3520621"/>
            <a:ext cx="405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ABORDĂRI </a:t>
            </a:r>
            <a:r>
              <a:rPr lang="en-GB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INDIRECT</a:t>
            </a:r>
            <a:r>
              <a:rPr lang="ro-RO" sz="24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endParaRPr lang="en-GB" sz="2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2A3A2B8-4D05-4DF3-A484-C5E5561DEB1C}"/>
              </a:ext>
            </a:extLst>
          </p:cNvPr>
          <p:cNvSpPr/>
          <p:nvPr/>
        </p:nvSpPr>
        <p:spPr>
          <a:xfrm>
            <a:off x="1193481" y="4167281"/>
            <a:ext cx="3907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7872E"/>
              </a:buClr>
            </a:pPr>
            <a:r>
              <a:rPr lang="en-GB" dirty="0" err="1" smtClean="0">
                <a:latin typeface="EC Square Sans Pro" panose="020B0506040000020004" pitchFamily="34" charset="0"/>
              </a:rPr>
              <a:t>Activit</a:t>
            </a:r>
            <a:r>
              <a:rPr lang="ro-RO" dirty="0" smtClean="0">
                <a:latin typeface="EC Square Sans Pro" panose="020B0506040000020004" pitchFamily="34" charset="0"/>
              </a:rPr>
              <a:t>ăți menite să reducă costul și să maximizeze benficiile declarării muncii și creșterea costului pentru folosirea muncii fără forme legale</a:t>
            </a:r>
            <a:r>
              <a:rPr lang="en-GB" dirty="0" smtClean="0">
                <a:latin typeface="EC Square Sans Pro" panose="020B0506040000020004" pitchFamily="34" charset="0"/>
              </a:rPr>
              <a:t>.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199E70-EEF7-4F3F-AF27-0E9F2674F411}"/>
              </a:ext>
            </a:extLst>
          </p:cNvPr>
          <p:cNvSpPr/>
          <p:nvPr/>
        </p:nvSpPr>
        <p:spPr>
          <a:xfrm>
            <a:off x="6648944" y="4167281"/>
            <a:ext cx="3823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7872E"/>
              </a:buClr>
            </a:pPr>
            <a:r>
              <a:rPr lang="en-GB" dirty="0" err="1" smtClean="0">
                <a:latin typeface="EC Square Sans Pro" panose="020B0506040000020004" pitchFamily="34" charset="0"/>
              </a:rPr>
              <a:t>Activit</a:t>
            </a:r>
            <a:r>
              <a:rPr lang="ro-RO" dirty="0" smtClean="0">
                <a:latin typeface="EC Square Sans Pro" panose="020B0506040000020004" pitchFamily="34" charset="0"/>
              </a:rPr>
              <a:t>ăți care alinează atitudinea cetățenilor și a întreprinderilor cu legislația în vigoare</a:t>
            </a:r>
            <a:r>
              <a:rPr lang="en-GB" dirty="0" smtClean="0">
                <a:latin typeface="EC Square Sans Pro" panose="020B0506040000020004" pitchFamily="34" charset="0"/>
              </a:rPr>
              <a:t>.</a:t>
            </a:r>
            <a:endParaRPr lang="en-GB" dirty="0">
              <a:latin typeface="EC Square Sans Pro" panose="020B050604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451796"/>
            <a:ext cx="79962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Abordare holistică</a:t>
            </a:r>
            <a:endParaRPr lang="en-GB" sz="5400" b="1" dirty="0">
              <a:latin typeface="EC Square Sans Pro" panose="020B0506040000020004" pitchFamily="34" charset="0"/>
            </a:endParaRPr>
          </a:p>
          <a:p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Abordare strategică și coordonată </a:t>
            </a:r>
            <a:endParaRPr lang="en-GB" sz="3200" b="1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18C46BD-A1BE-884A-BAB6-F43E5F6F480A}"/>
              </a:ext>
            </a:extLst>
          </p:cNvPr>
          <p:cNvSpPr/>
          <p:nvPr/>
        </p:nvSpPr>
        <p:spPr>
          <a:xfrm>
            <a:off x="583502" y="2506338"/>
            <a:ext cx="8777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Folosirea unei multitudini de măsuri pentru a transforma munca nedeclarată în muncă declarată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="" xmlns:a16="http://schemas.microsoft.com/office/drawing/2014/main" id="{0A653069-91E8-3A42-AE98-18FC31D5D56B}"/>
              </a:ext>
            </a:extLst>
          </p:cNvPr>
          <p:cNvSpPr/>
          <p:nvPr/>
        </p:nvSpPr>
        <p:spPr>
          <a:xfrm rot="5400000">
            <a:off x="4423754" y="4333375"/>
            <a:ext cx="2844801" cy="490915"/>
          </a:xfrm>
          <a:prstGeom prst="triangle">
            <a:avLst>
              <a:gd name="adj" fmla="val 0"/>
            </a:avLst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064D1ECB-CE3B-CE48-8982-E3DED1C4D09F}"/>
              </a:ext>
            </a:extLst>
          </p:cNvPr>
          <p:cNvSpPr/>
          <p:nvPr/>
        </p:nvSpPr>
        <p:spPr>
          <a:xfrm rot="16200000">
            <a:off x="4589511" y="4330362"/>
            <a:ext cx="2847547" cy="499687"/>
          </a:xfrm>
          <a:prstGeom prst="triangle">
            <a:avLst>
              <a:gd name="adj" fmla="val 0"/>
            </a:avLst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39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747669" y="221393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650568" y="584858"/>
            <a:ext cx="13080787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Abordare holistică</a:t>
            </a:r>
            <a:endParaRPr lang="en-GB" sz="5400" b="1" dirty="0"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en-US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‘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urățarea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’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lanțurilor de 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subcontract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are </a:t>
            </a:r>
          </a:p>
          <a:p>
            <a:pPr>
              <a:lnSpc>
                <a:spcPct val="80000"/>
              </a:lnSpc>
            </a:pP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Regatul Țărilor de jos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738515" y="3072915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961835" y="3297145"/>
            <a:ext cx="4404088" cy="31393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strategie de prevenire și colaborare în 3 părți pentru a combate exploatarea prin muncă în sectorul curățeniei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Țintirea companiilor aflate cel mai sus pe lanțul de subcontractare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Inspectoratele de muncă informează întreprinderile cu privire la avantajele subcontractări unei întreprinderi care lucrează legal cât și penalitățile pentru neconformare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M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ăsura a fost lansată în 2013 și este încă derulare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389516" y="304608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915617" y="3330758"/>
            <a:ext cx="4314548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Ca urmare multe întreprinderi știu care este responsabilitatea lor cu privire la contractarea unor companii ce curățenie care lucrează legal, iar inspectoratele de muncă au observat o schimbare în comportament.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60541" y="449822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7075549" y="5848923"/>
            <a:ext cx="5861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 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26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2292878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P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uneți aceste idei în acțiune</a:t>
            </a:r>
            <a:r>
              <a:rPr lang="en-GB" sz="5400" b="1" dirty="0" smtClean="0">
                <a:latin typeface="EC Square Sans Pro" panose="020B0506040000020004" pitchFamily="34" charset="0"/>
              </a:rPr>
              <a:t> </a:t>
            </a:r>
            <a:endParaRPr lang="en-GB" sz="5400" b="1" dirty="0"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94401" y="2894266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1091225" y="3284766"/>
            <a:ext cx="3829804" cy="21852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Folosiți-vă de experiența colectivă și expertiza autorităților de control din Europa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cesați ultimele soluții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bazate pe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dovezi de combatere a muncii nedeclarate Analizați exemplele de  bune practici și vedeți cum pot fi aplicate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395911" y="289426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950487" y="3279391"/>
            <a:ext cx="3829804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buClr>
                <a:srgbClr val="F7872E"/>
              </a:buClr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Platforma europeană pentru intensificarea cooperării în materie de muncă nedeclarată îmbunătățește cooperaea și consolidarea capacității combaterii muncii nedeclarate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 </a:t>
            </a:r>
            <a:r>
              <a:rPr lang="en-GB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Membr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ii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Platform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ei oferă o plajă largă de expertiză și resurse menite să ajute la combaterea muncii nedeclarate</a:t>
            </a:r>
            <a:r>
              <a:rPr lang="en-GB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lvl="0">
              <a:buClr>
                <a:srgbClr val="F7872E"/>
              </a:buClr>
            </a:pP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lvl="0">
              <a:buClr>
                <a:srgbClr val="F7872E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Află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 </a:t>
            </a:r>
            <a:r>
              <a:rPr lang="en-GB" dirty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http://ec.europa.eu/social/udw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18508" y="431119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084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716DED-F77D-4168-AE42-3BC9956155A7}"/>
              </a:ext>
            </a:extLst>
          </p:cNvPr>
          <p:cNvSpPr txBox="1"/>
          <p:nvPr/>
        </p:nvSpPr>
        <p:spPr>
          <a:xfrm>
            <a:off x="1101222" y="3454350"/>
            <a:ext cx="980356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3000" b="1" dirty="0">
                <a:solidFill>
                  <a:srgbClr val="F7872E"/>
                </a:solidFill>
                <a:latin typeface="EC Square Sans Pro" panose="020B0506040000020004" pitchFamily="34" charset="0"/>
              </a:rPr>
              <a:t>„orice activitate remunerată, care este legală în ceea ce priveşte natura ei, dar nu este declarată autorităţilor publice, luând în calcul diferenţele sistemelor de reglementare din statele membre”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874ED9D-F518-5E4D-A89C-DA6D22BF6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72315B-E427-A94B-82DE-29DB7BCBDBFB}"/>
              </a:ext>
            </a:extLst>
          </p:cNvPr>
          <p:cNvSpPr txBox="1"/>
          <p:nvPr/>
        </p:nvSpPr>
        <p:spPr>
          <a:xfrm>
            <a:off x="564192" y="451796"/>
            <a:ext cx="799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Munca nedeclarată în UE</a:t>
            </a: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: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35D76D8-C288-8E44-B45F-3970F9045279}"/>
              </a:ext>
            </a:extLst>
          </p:cNvPr>
          <p:cNvGrpSpPr/>
          <p:nvPr/>
        </p:nvGrpSpPr>
        <p:grpSpPr>
          <a:xfrm>
            <a:off x="1101222" y="2078676"/>
            <a:ext cx="9803567" cy="971338"/>
            <a:chOff x="1101222" y="2078676"/>
            <a:chExt cx="9803567" cy="971338"/>
          </a:xfrm>
        </p:grpSpPr>
        <p:pic>
          <p:nvPicPr>
            <p:cNvPr id="5" name="Graphic 4">
              <a:extLst>
                <a:ext uri="{FF2B5EF4-FFF2-40B4-BE49-F238E27FC236}">
                  <a16:creationId xmlns="" xmlns:a16="http://schemas.microsoft.com/office/drawing/2014/main" id="{E2D57B02-3A7A-4790-9012-E078F5490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t="-1112" r="65065" b="78450"/>
            <a:stretch/>
          </p:blipFill>
          <p:spPr>
            <a:xfrm>
              <a:off x="1288613" y="2078676"/>
              <a:ext cx="2251756" cy="96430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61A651F2-2765-AC4D-B0D5-EA1A83CBDDEE}"/>
                </a:ext>
              </a:extLst>
            </p:cNvPr>
            <p:cNvCxnSpPr/>
            <p:nvPr/>
          </p:nvCxnSpPr>
          <p:spPr>
            <a:xfrm>
              <a:off x="1101222" y="3050014"/>
              <a:ext cx="9803567" cy="0"/>
            </a:xfrm>
            <a:prstGeom prst="line">
              <a:avLst/>
            </a:prstGeom>
            <a:ln w="60325" cap="rnd">
              <a:solidFill>
                <a:srgbClr val="6BBA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2B1A332-CDCB-774A-9E29-15504649DE51}"/>
              </a:ext>
            </a:extLst>
          </p:cNvPr>
          <p:cNvGrpSpPr/>
          <p:nvPr/>
        </p:nvGrpSpPr>
        <p:grpSpPr>
          <a:xfrm>
            <a:off x="1101222" y="5336014"/>
            <a:ext cx="9803567" cy="968145"/>
            <a:chOff x="1101222" y="5336014"/>
            <a:chExt cx="9803567" cy="96814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CA8500F-E20A-B040-8168-FF853A2BDDB1}"/>
                </a:ext>
              </a:extLst>
            </p:cNvPr>
            <p:cNvCxnSpPr/>
            <p:nvPr/>
          </p:nvCxnSpPr>
          <p:spPr>
            <a:xfrm>
              <a:off x="1101222" y="5336014"/>
              <a:ext cx="9803567" cy="0"/>
            </a:xfrm>
            <a:prstGeom prst="line">
              <a:avLst/>
            </a:prstGeom>
            <a:ln w="60325" cap="rnd">
              <a:solidFill>
                <a:srgbClr val="6BBA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653B97DE-E503-084E-86DD-E7CC459B5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 t="-1112" r="65065" b="78450"/>
            <a:stretch/>
          </p:blipFill>
          <p:spPr>
            <a:xfrm rot="10800000">
              <a:off x="8443118" y="5339855"/>
              <a:ext cx="2251756" cy="964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305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A8F788-872A-9C46-A866-8F3C1F070024}"/>
              </a:ext>
            </a:extLst>
          </p:cNvPr>
          <p:cNvSpPr/>
          <p:nvPr/>
        </p:nvSpPr>
        <p:spPr>
          <a:xfrm>
            <a:off x="-16236" y="3390220"/>
            <a:ext cx="12208235" cy="2735480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43CB55D-74C7-4EFD-9379-F15078AE978F}"/>
              </a:ext>
            </a:extLst>
          </p:cNvPr>
          <p:cNvGrpSpPr/>
          <p:nvPr/>
        </p:nvGrpSpPr>
        <p:grpSpPr>
          <a:xfrm>
            <a:off x="9100069" y="2634675"/>
            <a:ext cx="1444845" cy="1444845"/>
            <a:chOff x="5363947" y="4624806"/>
            <a:chExt cx="1028700" cy="102870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110CA02-E677-4C3A-9F45-8035F16CF372}"/>
                </a:ext>
              </a:extLst>
            </p:cNvPr>
            <p:cNvSpPr/>
            <p:nvPr/>
          </p:nvSpPr>
          <p:spPr>
            <a:xfrm>
              <a:off x="5363947" y="4624806"/>
              <a:ext cx="1028700" cy="1028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B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="" xmlns:a16="http://schemas.microsoft.com/office/drawing/2014/main" id="{FCF4E7C5-E806-40DB-90F2-B36EE283C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080" y="4854308"/>
              <a:ext cx="567455" cy="52044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5C0E89E-F45D-465E-9D0E-3643BCE2A5F6}"/>
              </a:ext>
            </a:extLst>
          </p:cNvPr>
          <p:cNvGrpSpPr/>
          <p:nvPr/>
        </p:nvGrpSpPr>
        <p:grpSpPr>
          <a:xfrm>
            <a:off x="5359140" y="2597588"/>
            <a:ext cx="1444845" cy="1444845"/>
            <a:chOff x="5519782" y="2776355"/>
            <a:chExt cx="1028700" cy="102870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A52097C5-D556-40A9-B541-25D04EEC9519}"/>
                </a:ext>
              </a:extLst>
            </p:cNvPr>
            <p:cNvSpPr/>
            <p:nvPr/>
          </p:nvSpPr>
          <p:spPr>
            <a:xfrm>
              <a:off x="5519782" y="2776355"/>
              <a:ext cx="1028700" cy="1028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B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Graphic 40">
              <a:extLst>
                <a:ext uri="{FF2B5EF4-FFF2-40B4-BE49-F238E27FC236}">
                  <a16:creationId xmlns="" xmlns:a16="http://schemas.microsoft.com/office/drawing/2014/main" id="{0E490E72-84ED-4E3F-B7FB-0D84E9CBB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0378" y="3036193"/>
              <a:ext cx="608357" cy="561835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07BC2DD-F2EC-4999-8F33-4976B6341A69}"/>
              </a:ext>
            </a:extLst>
          </p:cNvPr>
          <p:cNvSpPr txBox="1"/>
          <p:nvPr/>
        </p:nvSpPr>
        <p:spPr>
          <a:xfrm>
            <a:off x="1088788" y="4393511"/>
            <a:ext cx="256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Genereaz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 concurență neloială care afectează economia și comerțul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51FAE13-2E1E-4A7B-8C79-BD281AA8E481}"/>
              </a:ext>
            </a:extLst>
          </p:cNvPr>
          <p:cNvSpPr txBox="1"/>
          <p:nvPr/>
        </p:nvSpPr>
        <p:spPr>
          <a:xfrm>
            <a:off x="4798823" y="4393511"/>
            <a:ext cx="256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Lucrătorii nu beneficiază de asigurare de sănătate, ajutor de șomaj și pensie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3F3B791-ECFF-4B00-BAE0-7FC0927DD30E}"/>
              </a:ext>
            </a:extLst>
          </p:cNvPr>
          <p:cNvSpPr txBox="1"/>
          <p:nvPr/>
        </p:nvSpPr>
        <p:spPr>
          <a:xfrm>
            <a:off x="7979139" y="4393511"/>
            <a:ext cx="3682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Subminează sustenabilitate</a:t>
            </a:r>
            <a:r>
              <a:rPr lang="en-US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sistemului de finanțe publice</a:t>
            </a:r>
            <a:r>
              <a:rPr lang="en-GB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-&gt;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expune la risc servicii vitale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A34313-F10E-3B49-B3D3-6BFB5C80C23C}"/>
              </a:ext>
            </a:extLst>
          </p:cNvPr>
          <p:cNvSpPr txBox="1"/>
          <p:nvPr/>
        </p:nvSpPr>
        <p:spPr>
          <a:xfrm>
            <a:off x="564192" y="451796"/>
            <a:ext cx="44754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Impactul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Muncii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nedeclarate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661B567-22B1-8943-A841-E36D53182E9D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52AF6AD-A6FD-CA49-94BA-5B038C689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67784A1-33EE-E241-865B-7D594E9F0876}"/>
              </a:ext>
            </a:extLst>
          </p:cNvPr>
          <p:cNvGrpSpPr/>
          <p:nvPr/>
        </p:nvGrpSpPr>
        <p:grpSpPr>
          <a:xfrm>
            <a:off x="1657532" y="2617467"/>
            <a:ext cx="1405524" cy="1405524"/>
            <a:chOff x="1657532" y="2617467"/>
            <a:chExt cx="1405524" cy="1405524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3A3E55A0-7A62-4A1C-AB2F-6E8E51438DE5}"/>
                </a:ext>
              </a:extLst>
            </p:cNvPr>
            <p:cNvSpPr/>
            <p:nvPr/>
          </p:nvSpPr>
          <p:spPr>
            <a:xfrm>
              <a:off x="1657532" y="2617467"/>
              <a:ext cx="1405524" cy="14055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B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E533734-AF69-8D43-A6A6-CC5EF58E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73096" y="2934271"/>
              <a:ext cx="771478" cy="771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101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6A6B277-4F01-6F47-9041-B51F461CE5A1}"/>
              </a:ext>
            </a:extLst>
          </p:cNvPr>
          <p:cNvSpPr/>
          <p:nvPr/>
        </p:nvSpPr>
        <p:spPr>
          <a:xfrm>
            <a:off x="-16236" y="3390220"/>
            <a:ext cx="12208235" cy="2735480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37C710-267D-2B41-85DA-3A35406386B7}"/>
              </a:ext>
            </a:extLst>
          </p:cNvPr>
          <p:cNvSpPr txBox="1"/>
          <p:nvPr/>
        </p:nvSpPr>
        <p:spPr>
          <a:xfrm>
            <a:off x="564192" y="451796"/>
            <a:ext cx="90370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M</a:t>
            </a:r>
            <a:r>
              <a:rPr lang="en-US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etode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de succes </a:t>
            </a:r>
            <a:endParaRPr lang="en-GB" sz="5400" b="1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prevenirea muncii nedeclarate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47866DB-0B39-2C4B-A8A7-7C342B9CBF14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D0279CD-DEB1-024D-BBA0-20A37FBA0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0DEB82B-E58E-B340-8622-247752CE602B}"/>
              </a:ext>
            </a:extLst>
          </p:cNvPr>
          <p:cNvSpPr/>
          <p:nvPr/>
        </p:nvSpPr>
        <p:spPr>
          <a:xfrm>
            <a:off x="1066902" y="2617467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C17C311-C681-594C-9737-818F42975EB0}"/>
              </a:ext>
            </a:extLst>
          </p:cNvPr>
          <p:cNvSpPr/>
          <p:nvPr/>
        </p:nvSpPr>
        <p:spPr>
          <a:xfrm>
            <a:off x="3943408" y="2684500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635096AF-1618-BC48-8433-B1330CF87F89}"/>
              </a:ext>
            </a:extLst>
          </p:cNvPr>
          <p:cNvSpPr/>
          <p:nvPr/>
        </p:nvSpPr>
        <p:spPr>
          <a:xfrm>
            <a:off x="6819914" y="2707192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A579F6F-5F62-0B43-9806-29CFDE3F20C6}"/>
              </a:ext>
            </a:extLst>
          </p:cNvPr>
          <p:cNvSpPr/>
          <p:nvPr/>
        </p:nvSpPr>
        <p:spPr>
          <a:xfrm>
            <a:off x="9697874" y="2675661"/>
            <a:ext cx="1405524" cy="1405524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B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B8E3A60-B4B2-C643-B66D-EB7DC7D6B711}"/>
              </a:ext>
            </a:extLst>
          </p:cNvPr>
          <p:cNvSpPr txBox="1"/>
          <p:nvPr/>
        </p:nvSpPr>
        <p:spPr>
          <a:xfrm>
            <a:off x="488722" y="4399370"/>
            <a:ext cx="2561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Colaborare pentru a facilita activitatea coordonată a actorilor principali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B5C375C-DC01-764B-89E2-7C7B226B2680}"/>
              </a:ext>
            </a:extLst>
          </p:cNvPr>
          <p:cNvSpPr txBox="1"/>
          <p:nvPr/>
        </p:nvSpPr>
        <p:spPr>
          <a:xfrm>
            <a:off x="3271557" y="4403434"/>
            <a:ext cx="2749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Abordare bazată pe analiză de risc pentru a concentra resursele unde este cea mai mare nevoie de ele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5DA774E-DF4E-AD43-AFBD-05D71F566190}"/>
              </a:ext>
            </a:extLst>
          </p:cNvPr>
          <p:cNvSpPr txBox="1"/>
          <p:nvPr/>
        </p:nvSpPr>
        <p:spPr>
          <a:xfrm>
            <a:off x="6237155" y="4377637"/>
            <a:ext cx="256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Preve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nție</a:t>
            </a:r>
            <a:r>
              <a:rPr lang="en-GB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– </a:t>
            </a:r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oprirea problemei din start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7C895DC-64E3-2748-8FE5-C639AB9FDA9A}"/>
              </a:ext>
            </a:extLst>
          </p:cNvPr>
          <p:cNvSpPr txBox="1"/>
          <p:nvPr/>
        </p:nvSpPr>
        <p:spPr>
          <a:xfrm>
            <a:off x="9120800" y="4377637"/>
            <a:ext cx="2713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Abordarea holistică folosind o multitudine de măsuri în același timp</a:t>
            </a:r>
            <a:endParaRPr lang="en-GB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CB8807-385E-5447-873D-3A6C3C0AB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077" y="2876718"/>
            <a:ext cx="884763" cy="897665"/>
          </a:xfrm>
          <a:prstGeom prst="rect">
            <a:avLst/>
          </a:prstGeom>
        </p:spPr>
      </p:pic>
      <p:pic>
        <p:nvPicPr>
          <p:cNvPr id="5" name="Graphic 4" descr="Magnifying glass">
            <a:extLst>
              <a:ext uri="{FF2B5EF4-FFF2-40B4-BE49-F238E27FC236}">
                <a16:creationId xmlns="" xmlns:a16="http://schemas.microsoft.com/office/drawing/2014/main" id="{40A3D0E3-1D1F-C948-B6FB-C62C4E52F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8970" y="2930062"/>
            <a:ext cx="914400" cy="914400"/>
          </a:xfrm>
          <a:prstGeom prst="rect">
            <a:avLst/>
          </a:prstGeom>
        </p:spPr>
      </p:pic>
      <p:pic>
        <p:nvPicPr>
          <p:cNvPr id="9" name="Picture 8" descr="A picture containing object, vector graphics&#10;&#10;Description automatically generated">
            <a:extLst>
              <a:ext uri="{FF2B5EF4-FFF2-40B4-BE49-F238E27FC236}">
                <a16:creationId xmlns="" xmlns:a16="http://schemas.microsoft.com/office/drawing/2014/main" id="{EB1FA2CA-FE46-FD41-A1DE-3C9B429B16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318" y="2905524"/>
            <a:ext cx="1009374" cy="10093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250C7AF-3EC5-E34D-9567-0CE15515912A}"/>
              </a:ext>
            </a:extLst>
          </p:cNvPr>
          <p:cNvGrpSpPr/>
          <p:nvPr/>
        </p:nvGrpSpPr>
        <p:grpSpPr>
          <a:xfrm>
            <a:off x="10049693" y="2915393"/>
            <a:ext cx="701886" cy="858990"/>
            <a:chOff x="10003836" y="2915393"/>
            <a:chExt cx="701886" cy="858990"/>
          </a:xfrm>
        </p:grpSpPr>
        <p:sp>
          <p:nvSpPr>
            <p:cNvPr id="14" name="Bent Arrow 13">
              <a:extLst>
                <a:ext uri="{FF2B5EF4-FFF2-40B4-BE49-F238E27FC236}">
                  <a16:creationId xmlns="" xmlns:a16="http://schemas.microsoft.com/office/drawing/2014/main" id="{61B8AEC4-C9D2-3E4A-8A67-E5773520B2E2}"/>
                </a:ext>
              </a:extLst>
            </p:cNvPr>
            <p:cNvSpPr/>
            <p:nvPr/>
          </p:nvSpPr>
          <p:spPr>
            <a:xfrm rot="16200000">
              <a:off x="10123684" y="3192345"/>
              <a:ext cx="858990" cy="305086"/>
            </a:xfrm>
            <a:prstGeom prst="bentArrow">
              <a:avLst>
                <a:gd name="adj1" fmla="val 13119"/>
                <a:gd name="adj2" fmla="val 25000"/>
                <a:gd name="adj3" fmla="val 50000"/>
                <a:gd name="adj4" fmla="val 81560"/>
              </a:avLst>
            </a:prstGeom>
            <a:solidFill>
              <a:srgbClr val="6BB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Bent Arrow 28">
              <a:extLst>
                <a:ext uri="{FF2B5EF4-FFF2-40B4-BE49-F238E27FC236}">
                  <a16:creationId xmlns="" xmlns:a16="http://schemas.microsoft.com/office/drawing/2014/main" id="{2E3AEF42-06FD-484B-83D0-B5266BCDA750}"/>
                </a:ext>
              </a:extLst>
            </p:cNvPr>
            <p:cNvSpPr/>
            <p:nvPr/>
          </p:nvSpPr>
          <p:spPr>
            <a:xfrm rot="5400000" flipH="1">
              <a:off x="9726884" y="3192345"/>
              <a:ext cx="858990" cy="305086"/>
            </a:xfrm>
            <a:prstGeom prst="bentArrow">
              <a:avLst>
                <a:gd name="adj1" fmla="val 13119"/>
                <a:gd name="adj2" fmla="val 25000"/>
                <a:gd name="adj3" fmla="val 50000"/>
                <a:gd name="adj4" fmla="val 81560"/>
              </a:avLst>
            </a:prstGeom>
            <a:solidFill>
              <a:srgbClr val="6BB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0069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A6CF5D-239B-0D4F-BDF5-E68419A2A211}"/>
              </a:ext>
            </a:extLst>
          </p:cNvPr>
          <p:cNvSpPr txBox="1"/>
          <p:nvPr/>
        </p:nvSpPr>
        <p:spPr>
          <a:xfrm>
            <a:off x="564193" y="451796"/>
            <a:ext cx="5531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Coopera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rea</a:t>
            </a:r>
            <a: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între statele </a:t>
            </a:r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Europen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D8782B-2844-7745-A8D8-1D1EFA8E9459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9C1D40-E04A-BD49-8F95-A99B13DBD0A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D997C1-0AF3-D247-9380-9B9BC3D83C09}"/>
              </a:ext>
            </a:extLst>
          </p:cNvPr>
          <p:cNvSpPr txBox="1"/>
          <p:nvPr/>
        </p:nvSpPr>
        <p:spPr>
          <a:xfrm>
            <a:off x="550940" y="2690396"/>
            <a:ext cx="498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Platform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europeană pentru intensifcarea cooop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rării în materie de muncă nedeclarată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88A7C2-3089-4F9F-A248-ABE50776A04B}"/>
              </a:ext>
            </a:extLst>
          </p:cNvPr>
          <p:cNvSpPr txBox="1"/>
          <p:nvPr/>
        </p:nvSpPr>
        <p:spPr>
          <a:xfrm>
            <a:off x="626096" y="3411770"/>
            <a:ext cx="5864226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Creat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2016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Forum la nivel UE care aduce laolaltă actori cheie, inclusiv autorități de control și parteneri sociali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Încurajează o cooperare mai stransă între statele membre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Îmbunătățește capacitatea de combatere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Crește gradul de conștientizare cu privire la fenomenul muncii nedeclarate și efectele acestuia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Cu ajutorul membrilor și observatorilor săi Platforma a dezvoltat o baza solidă de exemple eficiente de abordarea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C37D1D-B1E7-467F-9076-38745E6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t="20446" r="5563" b="11401"/>
          <a:stretch/>
        </p:blipFill>
        <p:spPr>
          <a:xfrm>
            <a:off x="7872987" y="619075"/>
            <a:ext cx="4185354" cy="924941"/>
          </a:xfrm>
          <a:prstGeom prst="rect">
            <a:avLst/>
          </a:prstGeom>
        </p:spPr>
      </p:pic>
      <p:pic>
        <p:nvPicPr>
          <p:cNvPr id="3" name="Picture 2" descr="A picture containing person, indoor, sitting, man&#10;&#10;Description automatically generated">
            <a:extLst>
              <a:ext uri="{FF2B5EF4-FFF2-40B4-BE49-F238E27FC236}">
                <a16:creationId xmlns="" xmlns:a16="http://schemas.microsoft.com/office/drawing/2014/main" id="{E7649E2E-7CAE-47EA-8546-B2BA7030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1" b="23773"/>
          <a:stretch/>
        </p:blipFill>
        <p:spPr>
          <a:xfrm>
            <a:off x="7957792" y="1704975"/>
            <a:ext cx="4234207" cy="45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02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A6CF5D-239B-0D4F-BDF5-E68419A2A211}"/>
              </a:ext>
            </a:extLst>
          </p:cNvPr>
          <p:cNvSpPr txBox="1"/>
          <p:nvPr/>
        </p:nvSpPr>
        <p:spPr>
          <a:xfrm>
            <a:off x="564193" y="451796"/>
            <a:ext cx="5531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Coopera</a:t>
            </a:r>
            <a:r>
              <a:rPr lang="ro-RO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rea</a:t>
            </a:r>
            <a: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ro-RO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între statele </a:t>
            </a:r>
            <a:r>
              <a:rPr lang="en-GB" sz="3200" dirty="0" err="1">
                <a:solidFill>
                  <a:srgbClr val="6BBAA6"/>
                </a:solidFill>
                <a:latin typeface="EC Square Sans Pro" panose="020B0506040000020004" pitchFamily="34" charset="0"/>
              </a:rPr>
              <a:t>Europen</a:t>
            </a:r>
            <a:r>
              <a:rPr lang="ro-RO" sz="3200" dirty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D8782B-2844-7745-A8D8-1D1EFA8E9459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9C1D40-E04A-BD49-8F95-A99B13DBD0A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D997C1-0AF3-D247-9380-9B9BC3D83C09}"/>
              </a:ext>
            </a:extLst>
          </p:cNvPr>
          <p:cNvSpPr txBox="1"/>
          <p:nvPr/>
        </p:nvSpPr>
        <p:spPr>
          <a:xfrm>
            <a:off x="550940" y="2690396"/>
            <a:ext cx="498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Platform</a:t>
            </a:r>
            <a:r>
              <a:rPr lang="ro-RO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a europeană pentru intensifcarea coooprării în materie de muncă nedeclarată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88A7C2-3089-4F9F-A248-ABE50776A04B}"/>
              </a:ext>
            </a:extLst>
          </p:cNvPr>
          <p:cNvSpPr txBox="1"/>
          <p:nvPr/>
        </p:nvSpPr>
        <p:spPr>
          <a:xfrm>
            <a:off x="626096" y="3235601"/>
            <a:ext cx="5864226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Creat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ă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n 2016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Forum la nivel UE care aduce laolaltă actori cheie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inclusiv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autorități de control și parteneri sociali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Încurajează o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cooperare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mai stransă între statele membre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Îmbunătățește capacitatea de combatere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Crește gradul de conștientizare cu privire la fenomenul muncii nedeclarate și efectele acestuia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Cu ajutorul membrilor și observatorilor săi Platforma a dezvoltat o baza solidă de exemple eficiente de abordarea a muncii nedeclarate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3" descr="A person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492D1834-5F0B-4809-901F-9AFA24FED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79" t="16059" r="34796"/>
          <a:stretch/>
        </p:blipFill>
        <p:spPr>
          <a:xfrm>
            <a:off x="7019925" y="-1"/>
            <a:ext cx="5172076" cy="6887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C37D1D-B1E7-467F-9076-38745E6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2" t="20446" r="5563" b="11401"/>
          <a:stretch/>
        </p:blipFill>
        <p:spPr>
          <a:xfrm>
            <a:off x="8495206" y="105652"/>
            <a:ext cx="3132601" cy="6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61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A6CF5D-239B-0D4F-BDF5-E68419A2A211}"/>
              </a:ext>
            </a:extLst>
          </p:cNvPr>
          <p:cNvSpPr txBox="1"/>
          <p:nvPr/>
        </p:nvSpPr>
        <p:spPr>
          <a:xfrm>
            <a:off x="564193" y="451796"/>
            <a:ext cx="5531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Cooperarea</a:t>
            </a:r>
            <a:endParaRPr lang="en-GB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Es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t</a:t>
            </a:r>
            <a:r>
              <a:rPr lang="en-GB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esențială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D8782B-2844-7745-A8D8-1D1EFA8E9459}"/>
              </a:ext>
            </a:extLst>
          </p:cNvPr>
          <p:cNvSpPr/>
          <p:nvPr/>
        </p:nvSpPr>
        <p:spPr>
          <a:xfrm>
            <a:off x="694401" y="1964401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39C1D40-E04A-BD49-8F95-A99B13DBD0A5}"/>
              </a:ext>
            </a:extLst>
          </p:cNvPr>
          <p:cNvSpPr/>
          <p:nvPr/>
        </p:nvSpPr>
        <p:spPr>
          <a:xfrm>
            <a:off x="-9701" y="2498281"/>
            <a:ext cx="6649989" cy="3700099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D997C1-0AF3-D247-9380-9B9BC3D83C09}"/>
              </a:ext>
            </a:extLst>
          </p:cNvPr>
          <p:cNvSpPr txBox="1"/>
          <p:nvPr/>
        </p:nvSpPr>
        <p:spPr>
          <a:xfrm>
            <a:off x="550940" y="2690396"/>
            <a:ext cx="49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abordare multi </a:t>
            </a:r>
            <a:r>
              <a:rPr lang="en-US" b="1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disciplinar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ă:</a:t>
            </a:r>
            <a:endParaRPr lang="en-GB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88A7C2-3089-4F9F-A248-ABE50776A04B}"/>
              </a:ext>
            </a:extLst>
          </p:cNvPr>
          <p:cNvSpPr txBox="1"/>
          <p:nvPr/>
        </p:nvSpPr>
        <p:spPr>
          <a:xfrm>
            <a:off x="626096" y="3235601"/>
            <a:ext cx="5545060" cy="31393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Asigură un acces mai bun la date și informații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Conduce spre înțelegerea mutuală și realizarea de protocoale în vederea dezvoltării unor strategii și acțiuni concrete atât la nivel național cât și transnațional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Deschide noi perspective pentru partenerii sociali care pot juca un rol cheie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Crește gradul de conștientizare al organizațiilor și al personalui acestora cu privire la munca nedeclarată, inclusiv cu privire la obstacolele și provocarile de rigoare cât și modalitatea de abordare a acestora.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>
              <a:buClr>
                <a:schemeClr val="bg1"/>
              </a:buClr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AC68142E-107A-494F-A5E1-41511276C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1" t="8168" r="11917" b="-4380"/>
          <a:stretch/>
        </p:blipFill>
        <p:spPr>
          <a:xfrm>
            <a:off x="7097583" y="758349"/>
            <a:ext cx="5094417" cy="57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5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1B25D6-2E56-F04C-8A7A-EFB051914C78}"/>
              </a:ext>
            </a:extLst>
          </p:cNvPr>
          <p:cNvSpPr txBox="1"/>
          <p:nvPr/>
        </p:nvSpPr>
        <p:spPr>
          <a:xfrm>
            <a:off x="564192" y="577381"/>
            <a:ext cx="101267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Cooperarea</a:t>
            </a:r>
            <a:endParaRPr lang="en-GB" sz="5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</a:t>
            </a:r>
            <a:r>
              <a:rPr lang="en-US" sz="32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mpl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u</a:t>
            </a:r>
            <a:r>
              <a:rPr lang="en-US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: </a:t>
            </a:r>
            <a:r>
              <a:rPr lang="ro-RO" sz="32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Îmbunătățirea cooperării în Franța</a:t>
            </a:r>
            <a:endParaRPr lang="en-GB" sz="32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94401" y="2894266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1023371" y="3209726"/>
            <a:ext cx="4404088" cy="258532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Întărirea combaterii muncii nedeclarate cu un plan anti fraudă inter-ministerial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implement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at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către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Comitetul Departamental Operațional împotriva fraudelor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(CODAF).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Abordarea aduce laolată diferite servicii cheie care combat forme diferite de fraudă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Include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schimb de informații și de date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A fost lansat în teste în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2008, CODAF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fiind creat î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n 2010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415094" y="289426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880195" y="3297145"/>
            <a:ext cx="4314548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dus la desfășurarea a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18 </a:t>
            </a:r>
            <a:r>
              <a:rPr 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835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acțiuni și rapoarte comune în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2016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2016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au fost identficarea fraude în valoare de peste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300 </a:t>
            </a:r>
            <a:r>
              <a:rPr lang="en-US" b="1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millio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EUR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</a:t>
            </a:r>
            <a:r>
              <a:rPr lang="en-US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(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de la în jur de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219 </a:t>
            </a:r>
            <a:r>
              <a:rPr lang="en-US" dirty="0" err="1" smtClean="0">
                <a:solidFill>
                  <a:schemeClr val="bg1"/>
                </a:solidFill>
                <a:latin typeface="EC Square Sans Pro" panose="020B0506040000020004" pitchFamily="34" charset="0"/>
              </a:rPr>
              <a:t>millio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EUR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O </a:t>
            </a:r>
            <a:r>
              <a:rPr lang="ro-RO" dirty="0">
                <a:solidFill>
                  <a:schemeClr val="bg1"/>
                </a:solidFill>
                <a:latin typeface="EC Square Sans Pro" panose="020B0506040000020004" pitchFamily="34" charset="0"/>
              </a:rPr>
              <a:t>î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 </a:t>
            </a:r>
            <a:r>
              <a:rPr lang="en-US" dirty="0">
                <a:solidFill>
                  <a:schemeClr val="bg1"/>
                </a:solidFill>
                <a:latin typeface="EC Square Sans Pro" panose="020B0506040000020004" pitchFamily="34" charset="0"/>
              </a:rPr>
              <a:t>2013)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18508" y="4311196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7027451" y="5730621"/>
            <a:ext cx="5909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Aflați mai multe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05E2AB-39C6-4079-9F22-A1CF450E064C}"/>
              </a:ext>
            </a:extLst>
          </p:cNvPr>
          <p:cNvSpPr/>
          <p:nvPr/>
        </p:nvSpPr>
        <p:spPr>
          <a:xfrm>
            <a:off x="581948" y="2096814"/>
            <a:ext cx="10237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Reforma s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tructural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administra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ției</a:t>
            </a:r>
            <a:r>
              <a:rPr lang="en-US" dirty="0" smtClean="0"/>
              <a:t>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pentru a îmbunătății colaborarea intre agenții, identificarea fraudelor și combaterea formelor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complexe </a:t>
            </a: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de fraudă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25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C1E6FCE-D512-BF4A-8855-AE85395C00B6}"/>
              </a:ext>
            </a:extLst>
          </p:cNvPr>
          <p:cNvSpPr/>
          <p:nvPr/>
        </p:nvSpPr>
        <p:spPr>
          <a:xfrm>
            <a:off x="694401" y="1928889"/>
            <a:ext cx="1140618" cy="107182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549960-D8AD-2144-B49A-E9463305D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9458156" y="-276026"/>
            <a:ext cx="3093899" cy="2735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FE0D79-00EE-434F-B2A8-488355DEDA9D}"/>
              </a:ext>
            </a:extLst>
          </p:cNvPr>
          <p:cNvSpPr/>
          <p:nvPr/>
        </p:nvSpPr>
        <p:spPr>
          <a:xfrm>
            <a:off x="688622" y="3089451"/>
            <a:ext cx="4938956" cy="3386353"/>
          </a:xfrm>
          <a:prstGeom prst="rect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E5DED6-A3B5-8A4A-BDA1-896CB792AD00}"/>
              </a:ext>
            </a:extLst>
          </p:cNvPr>
          <p:cNvSpPr txBox="1"/>
          <p:nvPr/>
        </p:nvSpPr>
        <p:spPr>
          <a:xfrm>
            <a:off x="895416" y="3489965"/>
            <a:ext cx="45745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fost dezoltată o strategie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națională cu 25 de zone prioritare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Unul dintre acestea este combaterea muncii nedeclarate prin promovarea cooperării inter agenții și cooperarea internațională 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Inspecția Muncii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Administrația fiscală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,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perceptorii de taxe, poliția, departamentul de control al ajutoarelor sociale și parteneri sociali cheie și-au unit forțele stabilind priorități comune pentru toate agențiile  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BC6882A-5942-A84C-81C1-E283C200C60A}"/>
              </a:ext>
            </a:extLst>
          </p:cNvPr>
          <p:cNvSpPr/>
          <p:nvPr/>
        </p:nvSpPr>
        <p:spPr>
          <a:xfrm>
            <a:off x="6415094" y="3139116"/>
            <a:ext cx="4938956" cy="3386353"/>
          </a:xfrm>
          <a:prstGeom prst="rect">
            <a:avLst/>
          </a:prstGeom>
          <a:solidFill>
            <a:srgbClr val="F78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4D0DD9-4592-A445-86FC-BAEF70F333A8}"/>
              </a:ext>
            </a:extLst>
          </p:cNvPr>
          <p:cNvSpPr txBox="1"/>
          <p:nvPr/>
        </p:nvSpPr>
        <p:spPr>
          <a:xfrm>
            <a:off x="6773594" y="3529024"/>
            <a:ext cx="4467828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avut ca efect o cooperare efectiva între agenții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și o abordare eficientă de a măsura progresul</a:t>
            </a:r>
            <a:r>
              <a:rPr lang="en-US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endParaRPr lang="ro-RO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deschis calea unor noi oportunități bazate pe schimb de experiență și informații, schimb de bune practici și învățare mutuală</a:t>
            </a:r>
            <a:endParaRPr lang="en-US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B2A5A739-DC73-2C48-A0E7-ED13A6990A9A}"/>
              </a:ext>
            </a:extLst>
          </p:cNvPr>
          <p:cNvSpPr/>
          <p:nvPr/>
        </p:nvSpPr>
        <p:spPr>
          <a:xfrm rot="5400000">
            <a:off x="4210648" y="4506381"/>
            <a:ext cx="3386354" cy="552495"/>
          </a:xfrm>
          <a:prstGeom prst="triangle">
            <a:avLst/>
          </a:prstGeom>
          <a:solidFill>
            <a:srgbClr val="6BB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DA8E78-791F-4547-AA45-129D1D5B9D7D}"/>
              </a:ext>
            </a:extLst>
          </p:cNvPr>
          <p:cNvSpPr/>
          <p:nvPr/>
        </p:nvSpPr>
        <p:spPr>
          <a:xfrm>
            <a:off x="6918747" y="5777756"/>
            <a:ext cx="6018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Află mai multe 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aici</a:t>
            </a:r>
            <a:r>
              <a:rPr lang="en-GB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.</a:t>
            </a:r>
            <a:endParaRPr lang="en-GB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05E2AB-39C6-4079-9F22-A1CF450E064C}"/>
              </a:ext>
            </a:extLst>
          </p:cNvPr>
          <p:cNvSpPr/>
          <p:nvPr/>
        </p:nvSpPr>
        <p:spPr>
          <a:xfrm>
            <a:off x="581948" y="2096814"/>
            <a:ext cx="10454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Controale comune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–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un instrumet eficient impotriva infacțiunilor din câmpul muncii și fraudă socială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.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Au început în anul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2015, </a:t>
            </a:r>
            <a:r>
              <a:rPr lang="ro-R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iar strategia a fost actualizată februarie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>2017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F176A48-343A-43AA-8BD8-B14F4360DDEB}"/>
              </a:ext>
            </a:extLst>
          </p:cNvPr>
          <p:cNvSpPr txBox="1"/>
          <p:nvPr/>
        </p:nvSpPr>
        <p:spPr>
          <a:xfrm>
            <a:off x="564192" y="577381"/>
            <a:ext cx="10126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Cooperare</a:t>
            </a:r>
            <a:r>
              <a:rPr lang="ro-RO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</a:rPr>
              <a:t>a</a:t>
            </a:r>
            <a:endParaRPr lang="en-GB" sz="5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EC Square Sans Pro" panose="020B0506040000020004" pitchFamily="34" charset="0"/>
            </a:endParaRPr>
          </a:p>
          <a:p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Ex: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Controale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comune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pentru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combaterea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muncii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dirty="0" err="1" smtClean="0">
                <a:solidFill>
                  <a:srgbClr val="6BBAA6"/>
                </a:solidFill>
                <a:latin typeface="EC Square Sans Pro" panose="020B0506040000020004" pitchFamily="34" charset="0"/>
              </a:rPr>
              <a:t>nedeclarate</a:t>
            </a:r>
            <a:r>
              <a:rPr lang="en-GB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 </a:t>
            </a:r>
            <a:r>
              <a:rPr lang="ro-RO" sz="2400" dirty="0" smtClean="0">
                <a:solidFill>
                  <a:srgbClr val="6BBAA6"/>
                </a:solidFill>
                <a:latin typeface="EC Square Sans Pro" panose="020B0506040000020004" pitchFamily="34" charset="0"/>
              </a:rPr>
              <a:t>în Regatul Norvegiei</a:t>
            </a:r>
            <a:endParaRPr lang="en-GB" sz="2400" dirty="0">
              <a:solidFill>
                <a:srgbClr val="6BBAA6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24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14256</TotalTime>
  <Words>1684</Words>
  <Application>Microsoft Office PowerPoint</Application>
  <PresentationFormat>Custom</PresentationFormat>
  <Paragraphs>152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Balli, Kishan</dc:creator>
  <cp:lastModifiedBy>Marius</cp:lastModifiedBy>
  <cp:revision>147</cp:revision>
  <dcterms:created xsi:type="dcterms:W3CDTF">2019-09-09T08:08:46Z</dcterms:created>
  <dcterms:modified xsi:type="dcterms:W3CDTF">2020-09-22T08:54:27Z</dcterms:modified>
</cp:coreProperties>
</file>